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[employee_data.csv]Employee data!PivotTable3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 data'!$B$3:$B$4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data'!$B$5:$B$15</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'Employee data'!$C$3:$C$4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'Employee data'!$D$3:$D$4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'Employee data'!$E$3:$E$4</c:f>
              <c:strCache>
                <c:ptCount val="1"/>
                <c:pt idx="0">
                  <c:v>VERY HIGH</c:v>
                </c:pt>
              </c:strCache>
            </c:strRef>
          </c:tx>
          <c:spPr>
            <a:solidFill>
              <a:schemeClr val="accent4"/>
            </a:solidFill>
            <a:ln>
              <a:noFill/>
            </a:ln>
            <a:effectLst/>
          </c:spPr>
          <c:invertIfNegative val="0"/>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data'!$E$5:$E$15</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219"/>
        <c:overlap val="-27"/>
        <c:axId val="312246632"/>
        <c:axId val="312245848"/>
      </c:barChart>
      <c:catAx>
        <c:axId val="312246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dirty="0" smtClean="0"/>
                  <a:t>Business</a:t>
                </a:r>
                <a:r>
                  <a:rPr lang="en-IN" sz="2400" baseline="0" dirty="0" smtClean="0"/>
                  <a:t> unit</a:t>
                </a:r>
                <a:endParaRPr lang="en-IN" sz="24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5848"/>
        <c:crosses val="autoZero"/>
        <c:auto val="1"/>
        <c:lblAlgn val="ctr"/>
        <c:lblOffset val="100"/>
        <c:noMultiLvlLbl val="0"/>
      </c:catAx>
      <c:valAx>
        <c:axId val="31224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dirty="0" smtClean="0"/>
                  <a:t>Count</a:t>
                </a:r>
                <a:r>
                  <a:rPr lang="en-IN" sz="2000" baseline="0" dirty="0" smtClean="0"/>
                  <a:t> of First name</a:t>
                </a:r>
                <a:endParaRPr lang="en-IN" sz="20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6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1"/>
          <p:cNvGrpSpPr/>
          <p:nvPr/>
        </p:nvGrpSpPr>
        <p:grpSpPr>
          <a:xfrm>
            <a:off x="876299" y="990600"/>
            <a:ext cx="1743075" cy="1333500"/>
            <a:chOff x="742950" y="1104900"/>
            <a:chExt cx="1743075" cy="1333500"/>
          </a:xfrm>
        </p:grpSpPr>
        <p:sp>
          <p:nvSpPr>
            <p:cNvPr id="213" name="Google Shape;213;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5" name="Google Shape;215;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218" name="Google Shape;218;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19" name="Google Shape;219;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IN"/>
              <a:t>‹#›</a:t>
            </a:fld>
            <a:endParaRPr/>
          </a:p>
        </p:txBody>
      </p:sp>
      <p:sp>
        <p:nvSpPr>
          <p:cNvPr id="220" name="Google Shape;220;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STUDENT NAME: </a:t>
            </a:r>
            <a:r>
              <a:rPr lang="en-IN" sz="2400">
                <a:solidFill>
                  <a:schemeClr val="dk1"/>
                </a:solidFill>
                <a:latin typeface="Calibri"/>
                <a:ea typeface="Calibri"/>
                <a:cs typeface="Calibri"/>
                <a:sym typeface="Calibri"/>
              </a:rPr>
              <a:t>HARI RPP</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REGISTER NO: D22CM0</a:t>
            </a:r>
            <a:r>
              <a:rPr lang="en-IN" sz="2400">
                <a:solidFill>
                  <a:schemeClr val="dk1"/>
                </a:solidFill>
                <a:latin typeface="Calibri"/>
                <a:ea typeface="Calibri"/>
                <a:cs typeface="Calibri"/>
                <a:sym typeface="Calibri"/>
              </a:rPr>
              <a:t>56</a:t>
            </a:r>
            <a:r>
              <a:rPr b="0" i="0" lang="en-IN" sz="2400" u="none" cap="none" strike="noStrike">
                <a:solidFill>
                  <a:schemeClr val="dk1"/>
                </a:solidFill>
                <a:latin typeface="Calibri"/>
                <a:ea typeface="Calibri"/>
                <a:cs typeface="Calibri"/>
                <a:sym typeface="Calibri"/>
              </a:rPr>
              <a:t>/asunm1611d22cm0</a:t>
            </a:r>
            <a:r>
              <a:rPr lang="en-IN" sz="2400">
                <a:solidFill>
                  <a:schemeClr val="dk1"/>
                </a:solidFill>
                <a:latin typeface="Calibri"/>
                <a:ea typeface="Calibri"/>
                <a:cs typeface="Calibri"/>
                <a:sym typeface="Calibri"/>
              </a:rPr>
              <a:t>56</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DEPARTMENT: COMMERCE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COLLEGE: PATRICIAN COLLEGE OF ARTS AND SCIENCE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0" name="Google Shape;190;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MODELLING</a:t>
            </a:r>
            <a:endParaRPr/>
          </a:p>
        </p:txBody>
      </p:sp>
      <p:sp>
        <p:nvSpPr>
          <p:cNvPr id="192" name="Google Shape;192;p16"/>
          <p:cNvSpPr txBox="1"/>
          <p:nvPr>
            <p:ph idx="1" type="body"/>
          </p:nvPr>
        </p:nvSpPr>
        <p:spPr>
          <a:xfrm>
            <a:off x="609600" y="1577340"/>
            <a:ext cx="10972800" cy="2216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 collection</a:t>
            </a:r>
            <a:endParaRPr/>
          </a:p>
          <a:p>
            <a:pPr indent="-342900" lvl="0" marL="342900" rtl="0" algn="l">
              <a:spcBef>
                <a:spcPts val="0"/>
              </a:spcBef>
              <a:spcAft>
                <a:spcPts val="0"/>
              </a:spcAft>
              <a:buSzPts val="1800"/>
              <a:buFont typeface="Calibri"/>
              <a:buAutoNum type="arabicPeriod"/>
            </a:pPr>
            <a:r>
              <a:rPr lang="en-IN"/>
              <a:t>Download from ednet dash board</a:t>
            </a:r>
            <a:endParaRPr/>
          </a:p>
          <a:p>
            <a:pPr indent="-342900" lvl="0" marL="342900" rtl="0" algn="l">
              <a:spcBef>
                <a:spcPts val="0"/>
              </a:spcBef>
              <a:spcAft>
                <a:spcPts val="0"/>
              </a:spcAft>
              <a:buSzPts val="1800"/>
              <a:buFont typeface="Calibri"/>
              <a:buAutoNum type="arabicPeriod"/>
            </a:pPr>
            <a:r>
              <a:rPr lang="en-IN"/>
              <a:t>Present the data in excel sheet</a:t>
            </a:r>
            <a:endParaRPr/>
          </a:p>
          <a:p>
            <a:pPr indent="0" lvl="0" marL="0" rtl="0" algn="l">
              <a:spcBef>
                <a:spcPts val="0"/>
              </a:spcBef>
              <a:spcAft>
                <a:spcPts val="0"/>
              </a:spcAft>
              <a:buNone/>
            </a:pPr>
            <a:r>
              <a:rPr lang="en-IN"/>
              <a:t>Feature selection</a:t>
            </a:r>
            <a:endParaRPr/>
          </a:p>
          <a:p>
            <a:pPr indent="-342900" lvl="0" marL="342900" rtl="0" algn="l">
              <a:spcBef>
                <a:spcPts val="0"/>
              </a:spcBef>
              <a:spcAft>
                <a:spcPts val="0"/>
              </a:spcAft>
              <a:buSzPts val="1800"/>
              <a:buFont typeface="Calibri"/>
              <a:buAutoNum type="arabicPeriod"/>
            </a:pPr>
            <a:r>
              <a:rPr lang="en-IN"/>
              <a:t>Find the missing data</a:t>
            </a:r>
            <a:endParaRPr/>
          </a:p>
          <a:p>
            <a:pPr indent="-342900" lvl="0" marL="342900" rtl="0" algn="l">
              <a:spcBef>
                <a:spcPts val="0"/>
              </a:spcBef>
              <a:spcAft>
                <a:spcPts val="0"/>
              </a:spcAft>
              <a:buSzPts val="1800"/>
              <a:buFont typeface="Calibri"/>
              <a:buAutoNum type="arabicPeriod"/>
            </a:pPr>
            <a:r>
              <a:rPr lang="en-IN"/>
              <a:t>Filter the missing data</a:t>
            </a:r>
            <a:endParaRPr/>
          </a:p>
          <a:p>
            <a:pPr indent="0" lvl="0" marL="0" rtl="0" algn="l">
              <a:spcBef>
                <a:spcPts val="0"/>
              </a:spcBef>
              <a:spcAft>
                <a:spcPts val="0"/>
              </a:spcAft>
              <a:buNone/>
            </a:pPr>
            <a:r>
              <a:rPr lang="en-IN"/>
              <a:t>Performance level</a:t>
            </a:r>
            <a:endParaRPr/>
          </a:p>
          <a:p>
            <a:pPr indent="-342900" lvl="0" marL="342900" rtl="0" algn="l">
              <a:spcBef>
                <a:spcPts val="0"/>
              </a:spcBef>
              <a:spcAft>
                <a:spcPts val="0"/>
              </a:spcAft>
              <a:buSzPts val="1800"/>
              <a:buFont typeface="Calibri"/>
              <a:buAutoNum type="arabicPeriod"/>
            </a:pPr>
            <a:r>
              <a:rPr lang="en-IN"/>
              <a:t>Current Employee Rating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7"/>
          <p:cNvSpPr txBox="1"/>
          <p:nvPr>
            <p:ph type="title"/>
          </p:nvPr>
        </p:nvSpPr>
        <p:spPr>
          <a:xfrm>
            <a:off x="755331" y="385444"/>
            <a:ext cx="8779200" cy="5922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RESULTS</a:t>
            </a:r>
            <a:br>
              <a:rPr lang="en-IN"/>
            </a:br>
            <a:br>
              <a:rPr lang="en-IN"/>
            </a:br>
            <a:br>
              <a:rPr lang="en-IN"/>
            </a:br>
            <a:br>
              <a:rPr lang="en-IN"/>
            </a:br>
            <a:br>
              <a:rPr lang="en-IN"/>
            </a:br>
            <a:br>
              <a:rPr lang="en-IN"/>
            </a:br>
            <a:br>
              <a:rPr lang="en-IN"/>
            </a:br>
            <a:endParaRPr/>
          </a:p>
        </p:txBody>
      </p:sp>
      <p:sp>
        <p:nvSpPr>
          <p:cNvPr id="202" name="Google Shape;202;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03" name="Google Shape;203;p17"/>
          <p:cNvGraphicFramePr/>
          <p:nvPr/>
        </p:nvGraphicFramePr>
        <p:xfrm>
          <a:off x="1390649" y="1295400"/>
          <a:ext cx="6729400" cy="5172075"/>
        </p:xfrm>
        <a:graphic>
          <a:graphicData uri="http://schemas.openxmlformats.org/drawingml/2006/chart">
            <c:chart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09" name="Google Shape;209;p18"/>
          <p:cNvSpPr txBox="1"/>
          <p:nvPr>
            <p:ph idx="1" type="body"/>
          </p:nvPr>
        </p:nvSpPr>
        <p:spPr>
          <a:xfrm>
            <a:off x="609600" y="1577340"/>
            <a:ext cx="8991600" cy="831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By comparing the performance of employees, the number of employees higher in number are medium level employees. We need to motivate the employees by giving them various tasks for the better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1" name="Google Shape;91;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5" cy="6858466"/>
            <a:chOff x="7448612" y="0"/>
            <a:chExt cx="4743795"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7"/>
            <a:chOff x="47625" y="3819523"/>
            <a:chExt cx="4124325" cy="3009897"/>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AGENDA</a:t>
            </a:r>
            <a:endParaRPr/>
          </a:p>
        </p:txBody>
      </p:sp>
      <p:sp>
        <p:nvSpPr>
          <p:cNvPr id="116" name="Google Shape;116;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7" name="Google Shape;117;p9"/>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755332" y="385444"/>
            <a:ext cx="10681200" cy="75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 </a:t>
            </a:r>
            <a:br>
              <a:rPr lang="en-IN" sz="4250"/>
            </a:br>
            <a:endParaRPr b="0" sz="3200">
              <a:latin typeface="Times New Roman"/>
              <a:ea typeface="Times New Roman"/>
              <a:cs typeface="Times New Roman"/>
              <a:sym typeface="Times New Roman"/>
            </a:endParaRPr>
          </a:p>
        </p:txBody>
      </p:sp>
      <p:sp>
        <p:nvSpPr>
          <p:cNvPr id="128" name="Google Shape;128;p10"/>
          <p:cNvSpPr txBox="1"/>
          <p:nvPr>
            <p:ph idx="1" type="body"/>
          </p:nvPr>
        </p:nvSpPr>
        <p:spPr>
          <a:xfrm>
            <a:off x="609600" y="1577340"/>
            <a:ext cx="7543800" cy="2004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1</a:t>
            </a:r>
            <a:r>
              <a:rPr lang="en-IN" sz="2800"/>
              <a:t>.</a:t>
            </a:r>
            <a:r>
              <a:rPr lang="en-IN">
                <a:latin typeface="Times New Roman"/>
                <a:ea typeface="Times New Roman"/>
                <a:cs typeface="Times New Roman"/>
                <a:sym typeface="Times New Roman"/>
              </a:rPr>
              <a:t>It is the dataset composition of the company of Jaganathan Chakravarthy pvt ltd located at the Chennai city.</a:t>
            </a:r>
            <a:br>
              <a:rPr lang="en-IN">
                <a:latin typeface="Times New Roman"/>
                <a:ea typeface="Times New Roman"/>
                <a:cs typeface="Times New Roman"/>
                <a:sym typeface="Times New Roman"/>
              </a:rPr>
            </a:br>
            <a:br>
              <a:rPr lang="en-IN">
                <a:latin typeface="Times New Roman"/>
                <a:ea typeface="Times New Roman"/>
                <a:cs typeface="Times New Roman"/>
                <a:sym typeface="Times New Roman"/>
              </a:rPr>
            </a:br>
            <a:r>
              <a:rPr lang="en-IN">
                <a:latin typeface="Times New Roman"/>
                <a:ea typeface="Times New Roman"/>
                <a:cs typeface="Times New Roman"/>
                <a:sym typeface="Times New Roman"/>
              </a:rPr>
              <a:t>2.This is clearly informing about the information consisting of employees  such as Employee ID, Name, Gender, Department, Salary, Start date, FTE, Employee type, Work location</a:t>
            </a:r>
            <a:endParaRPr/>
          </a:p>
        </p:txBody>
      </p:sp>
      <p:sp>
        <p:nvSpPr>
          <p:cNvPr id="129" name="Google Shape;129;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30" name="Google Shape;130;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sp>
        <p:nvSpPr>
          <p:cNvPr id="141" name="Google Shape;141;p11"/>
          <p:cNvSpPr txBox="1"/>
          <p:nvPr>
            <p:ph idx="1" type="body"/>
          </p:nvPr>
        </p:nvSpPr>
        <p:spPr>
          <a:xfrm>
            <a:off x="609600" y="2133600"/>
            <a:ext cx="10972800" cy="554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This power point presentation clearly signifies the calculation and analysis of dataset for the better understanding of employee data</a:t>
            </a:r>
            <a:endParaRPr/>
          </a:p>
        </p:txBody>
      </p:sp>
      <p:sp>
        <p:nvSpPr>
          <p:cNvPr id="142" name="Google Shape;142;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nvSpPr>
        <p:spPr>
          <a:xfrm>
            <a:off x="609600" y="2133600"/>
            <a:ext cx="89250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IN"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4000"/>
              <a:t>WHO ARE THE END USERS?</a:t>
            </a:r>
            <a:endParaRPr sz="4000"/>
          </a:p>
        </p:txBody>
      </p:sp>
      <p:sp>
        <p:nvSpPr>
          <p:cNvPr id="150" name="Google Shape;150;p12"/>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p>
            <a:pPr indent="-285750" lvl="0" marL="285750" rtl="0" algn="l">
              <a:spcBef>
                <a:spcPts val="0"/>
              </a:spcBef>
              <a:spcAft>
                <a:spcPts val="0"/>
              </a:spcAft>
              <a:buSzPts val="1800"/>
              <a:buFont typeface="Arial"/>
              <a:buChar char="•"/>
            </a:pPr>
            <a:r>
              <a:rPr lang="en-IN"/>
              <a:t>Employee</a:t>
            </a:r>
            <a:endParaRPr/>
          </a:p>
          <a:p>
            <a:pPr indent="-285750" lvl="0" marL="285750" rtl="0" algn="l">
              <a:spcBef>
                <a:spcPts val="0"/>
              </a:spcBef>
              <a:spcAft>
                <a:spcPts val="0"/>
              </a:spcAft>
              <a:buSzPts val="1800"/>
              <a:buFont typeface="Arial"/>
              <a:buChar char="•"/>
            </a:pPr>
            <a:r>
              <a:rPr lang="en-IN"/>
              <a:t>Employer</a:t>
            </a:r>
            <a:endParaRPr/>
          </a:p>
          <a:p>
            <a:pPr indent="-285750" lvl="0" marL="285750" rtl="0" algn="l">
              <a:spcBef>
                <a:spcPts val="0"/>
              </a:spcBef>
              <a:spcAft>
                <a:spcPts val="0"/>
              </a:spcAft>
              <a:buSzPts val="1800"/>
              <a:buFont typeface="Arial"/>
              <a:buChar char="•"/>
            </a:pPr>
            <a:r>
              <a:rPr lang="en-IN"/>
              <a:t>Manager</a:t>
            </a:r>
            <a:endParaRPr/>
          </a:p>
          <a:p>
            <a:pPr indent="-285750" lvl="0" marL="285750" rtl="0" algn="l">
              <a:spcBef>
                <a:spcPts val="0"/>
              </a:spcBef>
              <a:spcAft>
                <a:spcPts val="0"/>
              </a:spcAft>
              <a:buSzPts val="1800"/>
              <a:buFont typeface="Arial"/>
              <a:buChar char="•"/>
            </a:pPr>
            <a:r>
              <a:rPr lang="en-IN"/>
              <a:t>Organization</a:t>
            </a:r>
            <a:endParaRPr/>
          </a:p>
          <a:p>
            <a:pPr indent="-285750" lvl="0" marL="285750" rtl="0" algn="l">
              <a:spcBef>
                <a:spcPts val="0"/>
              </a:spcBef>
              <a:spcAft>
                <a:spcPts val="0"/>
              </a:spcAft>
              <a:buSzPts val="1800"/>
              <a:buFont typeface="Arial"/>
              <a:buChar char="•"/>
            </a:pPr>
            <a:r>
              <a:rPr lang="en-IN"/>
              <a:t>Industry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3"/>
          <p:cNvPicPr preferRelativeResize="0"/>
          <p:nvPr/>
        </p:nvPicPr>
        <p:blipFill rotWithShape="1">
          <a:blip r:embed="rId3">
            <a:alphaModFix/>
          </a:blip>
          <a:srcRect b="0" l="0" r="0" t="0"/>
          <a:stretch/>
        </p:blipFill>
        <p:spPr>
          <a:xfrm>
            <a:off x="0" y="990600"/>
            <a:ext cx="2695574" cy="3248025"/>
          </a:xfrm>
          <a:prstGeom prst="rect">
            <a:avLst/>
          </a:prstGeom>
          <a:noFill/>
          <a:ln>
            <a:noFill/>
          </a:ln>
        </p:spPr>
      </p:pic>
      <p:sp>
        <p:nvSpPr>
          <p:cNvPr id="156" name="Google Shape;156;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3"/>
          <p:cNvSpPr txBox="1"/>
          <p:nvPr>
            <p:ph type="title"/>
          </p:nvPr>
        </p:nvSpPr>
        <p:spPr>
          <a:xfrm>
            <a:off x="755332" y="385444"/>
            <a:ext cx="10681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sz="2800"/>
              <a:t>OUR SOLUTION AND ITS VALUE PROPOSITION</a:t>
            </a:r>
            <a:endParaRPr sz="3600"/>
          </a:p>
        </p:txBody>
      </p:sp>
      <p:sp>
        <p:nvSpPr>
          <p:cNvPr id="160" name="Google Shape;160;p13"/>
          <p:cNvSpPr txBox="1"/>
          <p:nvPr>
            <p:ph idx="1" type="body"/>
          </p:nvPr>
        </p:nvSpPr>
        <p:spPr>
          <a:xfrm>
            <a:off x="2971800" y="1295400"/>
            <a:ext cx="8610600" cy="1385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Conditional formatting-missing</a:t>
            </a:r>
            <a:br>
              <a:rPr lang="en-IN"/>
            </a:br>
            <a:r>
              <a:rPr lang="en-IN"/>
              <a:t>Filter-remove</a:t>
            </a:r>
            <a:br>
              <a:rPr lang="en-IN"/>
            </a:br>
            <a:r>
              <a:rPr lang="en-IN"/>
              <a:t>Formula-performance</a:t>
            </a:r>
            <a:br>
              <a:rPr lang="en-IN"/>
            </a:br>
            <a:r>
              <a:rPr lang="en-IN"/>
              <a:t>Pivot-summary</a:t>
            </a:r>
            <a:br>
              <a:rPr lang="en-IN"/>
            </a:br>
            <a:r>
              <a:rPr lang="en-IN"/>
              <a:t>Graph-data visualization</a:t>
            </a:r>
            <a:endParaRPr/>
          </a:p>
        </p:txBody>
      </p:sp>
      <p:sp>
        <p:nvSpPr>
          <p:cNvPr id="161" name="Google Shape;161;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62" name="Google Shape;162;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755332" y="385444"/>
            <a:ext cx="10681200" cy="7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Dataset Description</a:t>
            </a:r>
            <a:endParaRPr/>
          </a:p>
        </p:txBody>
      </p:sp>
      <p:sp>
        <p:nvSpPr>
          <p:cNvPr id="168" name="Google Shape;168;p14"/>
          <p:cNvSpPr txBox="1"/>
          <p:nvPr>
            <p:ph idx="1" type="body"/>
          </p:nvPr>
        </p:nvSpPr>
        <p:spPr>
          <a:xfrm>
            <a:off x="755332" y="1524000"/>
            <a:ext cx="10972800" cy="249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Employee- kaggle</a:t>
            </a:r>
            <a:br>
              <a:rPr lang="en-IN"/>
            </a:br>
            <a:r>
              <a:rPr lang="en-IN"/>
              <a:t>26-features</a:t>
            </a:r>
            <a:br>
              <a:rPr lang="en-IN"/>
            </a:br>
            <a:r>
              <a:rPr lang="en-IN"/>
              <a:t>9-features</a:t>
            </a:r>
            <a:br>
              <a:rPr lang="en-IN"/>
            </a:br>
            <a:r>
              <a:rPr lang="en-IN"/>
              <a:t>Employee id-number</a:t>
            </a:r>
            <a:br>
              <a:rPr lang="en-IN"/>
            </a:br>
            <a:r>
              <a:rPr lang="en-IN"/>
              <a:t>Name-text</a:t>
            </a:r>
            <a:br>
              <a:rPr lang="en-IN"/>
            </a:br>
            <a:r>
              <a:rPr lang="en-IN"/>
              <a:t>Employee type</a:t>
            </a:r>
            <a:br>
              <a:rPr lang="en-IN"/>
            </a:br>
            <a:r>
              <a:rPr lang="en-IN"/>
              <a:t>Performance level</a:t>
            </a:r>
            <a:br>
              <a:rPr lang="en-IN"/>
            </a:br>
            <a:r>
              <a:rPr lang="en-IN"/>
              <a:t>Gender-male female</a:t>
            </a:r>
            <a:br>
              <a:rPr lang="en-IN"/>
            </a:br>
            <a:r>
              <a:rPr lang="en-IN"/>
              <a:t>Employee rating-number</a:t>
            </a:r>
            <a:endParaRPr/>
          </a:p>
        </p:txBody>
      </p:sp>
      <p:sp>
        <p:nvSpPr>
          <p:cNvPr id="169" name="Google Shape;169;p14"/>
          <p:cNvSpPr/>
          <p:nvPr/>
        </p:nvSpPr>
        <p:spPr>
          <a:xfrm>
            <a:off x="-346239" y="1547297"/>
            <a:ext cx="308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5" name="Google Shape;17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8" name="Google Shape;178;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9" name="Google Shape;179;p15"/>
          <p:cNvSpPr txBox="1"/>
          <p:nvPr>
            <p:ph type="title"/>
          </p:nvPr>
        </p:nvSpPr>
        <p:spPr>
          <a:xfrm>
            <a:off x="755332" y="385444"/>
            <a:ext cx="106812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THE "WOW" IN OUR SOLUTION</a:t>
            </a:r>
            <a:endParaRPr b="0" sz="3200">
              <a:latin typeface="Calibri"/>
              <a:ea typeface="Calibri"/>
              <a:cs typeface="Calibri"/>
              <a:sym typeface="Calibri"/>
            </a:endParaRPr>
          </a:p>
        </p:txBody>
      </p:sp>
      <p:sp>
        <p:nvSpPr>
          <p:cNvPr id="180" name="Google Shape;180;p15"/>
          <p:cNvSpPr txBox="1"/>
          <p:nvPr>
            <p:ph idx="1" type="body"/>
          </p:nvPr>
        </p:nvSpPr>
        <p:spPr>
          <a:xfrm>
            <a:off x="609600" y="1524000"/>
            <a:ext cx="10972800" cy="276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Performance level=IF(Z8&gt;4,"VERY HIGH",IF(Z8&gt;3,"HIGH",IF(Z8&gt;2,"MEDIUM",IF(Z8&lt;=2,"LOW"))))</a:t>
            </a:r>
            <a:endParaRPr/>
          </a:p>
        </p:txBody>
      </p:sp>
      <p:sp>
        <p:nvSpPr>
          <p:cNvPr id="181" name="Google Shape;181;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2" name="Google Shape;182;p15"/>
          <p:cNvSpPr txBox="1"/>
          <p:nvPr/>
        </p:nvSpPr>
        <p:spPr>
          <a:xfrm>
            <a:off x="2429066" y="2378408"/>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