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7" r:id="rId3"/>
    <p:sldId id="268" r:id="rId4"/>
    <p:sldId id="283" r:id="rId5"/>
    <p:sldId id="270" r:id="rId6"/>
    <p:sldId id="269" r:id="rId7"/>
    <p:sldId id="272" r:id="rId8"/>
    <p:sldId id="273" r:id="rId9"/>
    <p:sldId id="284" r:id="rId10"/>
    <p:sldId id="274" r:id="rId11"/>
    <p:sldId id="281" r:id="rId12"/>
    <p:sldId id="285" r:id="rId13"/>
    <p:sldId id="27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70" d="100"/>
          <a:sy n="70" d="100"/>
        </p:scale>
        <p:origin x="-71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8C46C6-17A1-4A64-9639-959FADA97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0185115-73C1-41AB-8C25-AB56C9483E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9104A11-B6DD-447F-8781-99E52AC55B65}"/>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5" name="Footer Placeholder 4">
            <a:extLst>
              <a:ext uri="{FF2B5EF4-FFF2-40B4-BE49-F238E27FC236}">
                <a16:creationId xmlns="" xmlns:a16="http://schemas.microsoft.com/office/drawing/2014/main" id="{0A908456-2C81-453D-94FC-57ED5E983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0B0C00C-ABEA-477C-9DC7-B6579DA9F45B}"/>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229696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44C33-980F-492E-A9FA-7C438752C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19FB46A-443C-4FDB-94F1-D05D73DF81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DA133B-EC8D-4E24-BA94-9A9694179DF2}"/>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5" name="Footer Placeholder 4">
            <a:extLst>
              <a:ext uri="{FF2B5EF4-FFF2-40B4-BE49-F238E27FC236}">
                <a16:creationId xmlns="" xmlns:a16="http://schemas.microsoft.com/office/drawing/2014/main" id="{7571B80D-AD38-47AA-B732-2DCF59F83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04FC64-91C4-4F29-B88D-67164BE9AE27}"/>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308026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28A1991-B82E-4330-A1C1-19087DB5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2B1330D-ADB6-43A1-B695-8CC4A8B64F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7B02889-432B-4072-8BCD-7F17C2F96A6A}"/>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5" name="Footer Placeholder 4">
            <a:extLst>
              <a:ext uri="{FF2B5EF4-FFF2-40B4-BE49-F238E27FC236}">
                <a16:creationId xmlns="" xmlns:a16="http://schemas.microsoft.com/office/drawing/2014/main" id="{B22F0C81-C47A-4613-A7D2-8FB3EC663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0778D90-46E8-4EBA-B75C-7317133BE7B3}"/>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248913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89094D-EFD6-434D-BC40-9677ED3F4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F6BC0F8-9E07-4CE6-8BF3-D15F942586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26794A-1044-4F49-A7F8-BF61E8DED6EB}"/>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5" name="Footer Placeholder 4">
            <a:extLst>
              <a:ext uri="{FF2B5EF4-FFF2-40B4-BE49-F238E27FC236}">
                <a16:creationId xmlns="" xmlns:a16="http://schemas.microsoft.com/office/drawing/2014/main" id="{BFCB234A-859C-47BD-9C74-085BB582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19D392C-563F-4B21-B41B-BC6ADC614A5B}"/>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239140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1F24A-8150-4081-BE6D-B49DA139B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982C25E-9B40-491A-8CCB-221199617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05F35D9-4F97-479E-95F3-460376452BC3}"/>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5" name="Footer Placeholder 4">
            <a:extLst>
              <a:ext uri="{FF2B5EF4-FFF2-40B4-BE49-F238E27FC236}">
                <a16:creationId xmlns="" xmlns:a16="http://schemas.microsoft.com/office/drawing/2014/main" id="{45E4B5EF-ABEF-48AD-87B3-3A375A3F4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33F21DC-1F3C-425D-8A2A-A09C3FE87B2A}"/>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87300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A0ABC-6838-43D9-BE40-7B5B6AF8F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12B9061-6F20-4ADB-A81C-6834982E9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D8DFB38-A816-4437-B0D9-D41790089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643AF7B-2E84-4DDB-A200-CCAFC8B3C096}"/>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6" name="Footer Placeholder 5">
            <a:extLst>
              <a:ext uri="{FF2B5EF4-FFF2-40B4-BE49-F238E27FC236}">
                <a16:creationId xmlns="" xmlns:a16="http://schemas.microsoft.com/office/drawing/2014/main" id="{28305B11-F825-4C11-AE4D-F66E17D33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737C4BC-82B6-4F5D-91FA-E9A751FADA33}"/>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148977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C5910-B091-4491-9883-327974C78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FEDB4FF-5072-43BD-8DE0-77D2C4D73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57824C8-5EBF-4D72-B45C-3C2C74925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5CB5A7F-4432-4EAE-BC2A-07722A4C0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DB0477E-5FEF-4F73-B33D-4A849073B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4EC0549-26EC-4FF5-ADAF-CE5C0A496898}"/>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8" name="Footer Placeholder 7">
            <a:extLst>
              <a:ext uri="{FF2B5EF4-FFF2-40B4-BE49-F238E27FC236}">
                <a16:creationId xmlns="" xmlns:a16="http://schemas.microsoft.com/office/drawing/2014/main" id="{813C1DB0-49B9-4907-A29D-BEA7431AF7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F3CABA6-CAD0-43B6-A84E-B15CD7E9BF27}"/>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72760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365DF-D59E-4004-BC57-E13768859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143D261-06AC-4F83-9071-D1EDEEDFDC1A}"/>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4" name="Footer Placeholder 3">
            <a:extLst>
              <a:ext uri="{FF2B5EF4-FFF2-40B4-BE49-F238E27FC236}">
                <a16:creationId xmlns="" xmlns:a16="http://schemas.microsoft.com/office/drawing/2014/main" id="{8F5DDFF5-1745-4458-B52A-E049A3A4F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0C60927-18A7-4DEE-A1AE-C79A1C690ABF}"/>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309415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D10F14-BB57-4AFD-BF78-C66096A87B0C}"/>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3" name="Footer Placeholder 2">
            <a:extLst>
              <a:ext uri="{FF2B5EF4-FFF2-40B4-BE49-F238E27FC236}">
                <a16:creationId xmlns="" xmlns:a16="http://schemas.microsoft.com/office/drawing/2014/main" id="{D8B3138E-12E1-4F73-9464-895B15024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AE2A733-F6FE-4CDE-B354-F372754AC4FF}"/>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273291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773E4-5EC1-4B4B-85B3-E2C92B686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5CBF56C-411B-4192-85A8-D5A1B7421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E891462-36E7-49D4-89A2-86822AD5A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0160B84-68B7-4C9B-B7A7-3C836414EBA0}"/>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6" name="Footer Placeholder 5">
            <a:extLst>
              <a:ext uri="{FF2B5EF4-FFF2-40B4-BE49-F238E27FC236}">
                <a16:creationId xmlns="" xmlns:a16="http://schemas.microsoft.com/office/drawing/2014/main" id="{195F52CB-4315-48CD-BD9A-443F8BC4E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4672B71-3A0F-45F8-87BA-A8E29616D6B6}"/>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259112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8E170F-A89C-4050-B27B-87031375A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BD38AEE-8522-41FD-B6CF-BD900E8B8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78B47A5-FB60-4C35-BE25-99E229E98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479A72D-C875-4F6A-94AB-B085B9664845}"/>
              </a:ext>
            </a:extLst>
          </p:cNvPr>
          <p:cNvSpPr>
            <a:spLocks noGrp="1"/>
          </p:cNvSpPr>
          <p:nvPr>
            <p:ph type="dt" sz="half" idx="10"/>
          </p:nvPr>
        </p:nvSpPr>
        <p:spPr/>
        <p:txBody>
          <a:bodyPr/>
          <a:lstStyle/>
          <a:p>
            <a:fld id="{D0580517-EB26-49B9-BB69-4883AB7BE861}" type="datetimeFigureOut">
              <a:rPr lang="en-US" smtClean="0"/>
              <a:pPr/>
              <a:t>9/16/2024</a:t>
            </a:fld>
            <a:endParaRPr lang="en-US"/>
          </a:p>
        </p:txBody>
      </p:sp>
      <p:sp>
        <p:nvSpPr>
          <p:cNvPr id="6" name="Footer Placeholder 5">
            <a:extLst>
              <a:ext uri="{FF2B5EF4-FFF2-40B4-BE49-F238E27FC236}">
                <a16:creationId xmlns="" xmlns:a16="http://schemas.microsoft.com/office/drawing/2014/main" id="{9D6EC384-425E-4503-8291-F53AD64DF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561FF7-B973-40E2-949E-101BA545C20F}"/>
              </a:ext>
            </a:extLst>
          </p:cNvPr>
          <p:cNvSpPr>
            <a:spLocks noGrp="1"/>
          </p:cNvSpPr>
          <p:nvPr>
            <p:ph type="sldNum" sz="quarter" idx="12"/>
          </p:nvPr>
        </p:nvSpPr>
        <p:spPr/>
        <p:txBody>
          <a:bodyPr/>
          <a:lstStyle/>
          <a:p>
            <a:fld id="{E5577FA4-10C7-4C09-88B1-D76920374052}" type="slidenum">
              <a:rPr lang="en-US" smtClean="0"/>
              <a:pPr/>
              <a:t>‹#›</a:t>
            </a:fld>
            <a:endParaRPr lang="en-US"/>
          </a:p>
        </p:txBody>
      </p:sp>
    </p:spTree>
    <p:extLst>
      <p:ext uri="{BB962C8B-B14F-4D97-AF65-F5344CB8AC3E}">
        <p14:creationId xmlns:p14="http://schemas.microsoft.com/office/powerpoint/2010/main" val="61017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E6509FD-E8D0-4FAF-8C3C-1F40CA5E6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F526CE-4E9A-4284-A9E0-209A601C7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11539B7-EA0D-40E4-8E61-D0AC48D20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80517-EB26-49B9-BB69-4883AB7BE861}" type="datetimeFigureOut">
              <a:rPr lang="en-US" smtClean="0"/>
              <a:pPr/>
              <a:t>9/16/2024</a:t>
            </a:fld>
            <a:endParaRPr lang="en-US"/>
          </a:p>
        </p:txBody>
      </p:sp>
      <p:sp>
        <p:nvSpPr>
          <p:cNvPr id="5" name="Footer Placeholder 4">
            <a:extLst>
              <a:ext uri="{FF2B5EF4-FFF2-40B4-BE49-F238E27FC236}">
                <a16:creationId xmlns="" xmlns:a16="http://schemas.microsoft.com/office/drawing/2014/main" id="{EB5EFBAE-0F83-41FF-A940-B18B3FAA2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72E27E9-2A98-4DB1-9B42-ADACC1345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77FA4-10C7-4C09-88B1-D76920374052}" type="slidenum">
              <a:rPr lang="en-US" smtClean="0"/>
              <a:pPr/>
              <a:t>‹#›</a:t>
            </a:fld>
            <a:endParaRPr lang="en-US"/>
          </a:p>
        </p:txBody>
      </p:sp>
    </p:spTree>
    <p:extLst>
      <p:ext uri="{BB962C8B-B14F-4D97-AF65-F5344CB8AC3E}">
        <p14:creationId xmlns:p14="http://schemas.microsoft.com/office/powerpoint/2010/main" val="2677896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36043" y="3667328"/>
            <a:ext cx="11666220" cy="431665"/>
          </a:xfrm>
        </p:spPr>
        <p:txBody>
          <a:bodyPr>
            <a:normAutofit fontScale="90000"/>
          </a:bodyPr>
          <a:lstStyle/>
          <a:p>
            <a:pPr algn="ctr"/>
            <a:r>
              <a:rPr lang="en-IN" sz="2700" dirty="0" smtClean="0">
                <a:latin typeface="+mn-lt"/>
                <a:cs typeface="Times New Roman" panose="02020603050405020304" pitchFamily="18" charset="0"/>
              </a:rPr>
              <a:t/>
            </a:r>
            <a:br>
              <a:rPr lang="en-IN" sz="2700" dirty="0" smtClean="0">
                <a:latin typeface="+mn-lt"/>
                <a:cs typeface="Times New Roman" panose="02020603050405020304" pitchFamily="18" charset="0"/>
              </a:rPr>
            </a:br>
            <a:r>
              <a:rPr lang="en-IN" sz="2700" b="1" dirty="0" smtClean="0">
                <a:latin typeface="+mn-lt"/>
                <a:cs typeface="Times New Roman" panose="02020603050405020304" pitchFamily="18" charset="0"/>
              </a:rPr>
              <a:t>AUTOMATIC MULTI-SPINDLE NUT DRIVER</a:t>
            </a:r>
            <a:r>
              <a:rPr lang="en-IN" sz="2700" dirty="0" smtClean="0">
                <a:latin typeface="+mn-lt"/>
                <a:cs typeface="Times New Roman" panose="02020603050405020304" pitchFamily="18" charset="0"/>
              </a:rPr>
              <a:t>                                                                   </a:t>
            </a:r>
            <a:r>
              <a:rPr lang="en-IN" sz="2700" dirty="0" smtClean="0">
                <a:latin typeface="+mn-lt"/>
              </a:rPr>
              <a:t/>
            </a:r>
            <a:br>
              <a:rPr lang="en-IN" sz="2700" dirty="0" smtClean="0">
                <a:latin typeface="+mn-lt"/>
              </a:rPr>
            </a:br>
            <a:r>
              <a:rPr lang="en-IN" sz="2700" dirty="0" smtClean="0">
                <a:latin typeface="+mn-lt"/>
              </a:rPr>
              <a:t/>
            </a:r>
            <a:br>
              <a:rPr lang="en-IN" sz="2700" dirty="0" smtClean="0">
                <a:latin typeface="+mn-lt"/>
              </a:rPr>
            </a:br>
            <a:r>
              <a:rPr lang="en-IN" sz="2700" dirty="0" smtClean="0">
                <a:latin typeface="+mn-lt"/>
              </a:rPr>
              <a:t> Submitted By</a:t>
            </a:r>
            <a:br>
              <a:rPr lang="en-IN" sz="2700" dirty="0" smtClean="0">
                <a:latin typeface="+mn-lt"/>
              </a:rPr>
            </a:br>
            <a:r>
              <a:rPr lang="en-IN" sz="1300" dirty="0" smtClean="0"/>
              <a:t/>
            </a:r>
            <a:br>
              <a:rPr lang="en-IN" sz="1300" dirty="0" smtClean="0"/>
            </a:br>
            <a:r>
              <a:rPr lang="en-IN" sz="1300" dirty="0" smtClean="0"/>
              <a:t/>
            </a:r>
            <a:br>
              <a:rPr lang="en-IN" sz="1300" dirty="0" smtClean="0"/>
            </a:br>
            <a:r>
              <a:rPr lang="en-IN" sz="1300" dirty="0" smtClean="0">
                <a:latin typeface="Bodoni MT" panose="02070603080606020203" pitchFamily="18" charset="0"/>
              </a:rPr>
              <a:t>                                                                                </a:t>
            </a:r>
            <a:br>
              <a:rPr lang="en-IN" sz="1300" dirty="0" smtClean="0">
                <a:latin typeface="Bodoni MT" panose="02070603080606020203" pitchFamily="18" charset="0"/>
              </a:rPr>
            </a:br>
            <a:r>
              <a:rPr lang="en-IN" sz="1300" dirty="0">
                <a:latin typeface="Bodoni MT" panose="02070603080606020203" pitchFamily="18" charset="0"/>
              </a:rPr>
              <a:t> </a:t>
            </a:r>
            <a:r>
              <a:rPr lang="en-IN" sz="1300" dirty="0" smtClean="0">
                <a:latin typeface="Bodoni MT" panose="02070603080606020203" pitchFamily="18" charset="0"/>
              </a:rPr>
              <a:t>   </a:t>
            </a:r>
            <a:r>
              <a:rPr lang="en-IN" sz="1300" dirty="0" smtClean="0">
                <a:latin typeface="Times New Roman" panose="02020603050405020304" pitchFamily="18" charset="0"/>
                <a:cs typeface="Times New Roman" panose="02020603050405020304" pitchFamily="18" charset="0"/>
              </a:rPr>
              <a:t>  </a:t>
            </a:r>
            <a:r>
              <a:rPr lang="en-IN" sz="2000" dirty="0">
                <a:latin typeface="+mn-lt"/>
                <a:cs typeface="Times New Roman" panose="02020603050405020304" pitchFamily="18" charset="0"/>
              </a:rPr>
              <a:t>UNDER THE </a:t>
            </a:r>
            <a:r>
              <a:rPr lang="en-IN" sz="2000" dirty="0" smtClean="0">
                <a:latin typeface="+mn-lt"/>
                <a:cs typeface="Times New Roman" panose="02020603050405020304" pitchFamily="18" charset="0"/>
              </a:rPr>
              <a:t>GUIDANCE</a:t>
            </a:r>
            <a:br>
              <a:rPr lang="en-IN" sz="2000" dirty="0" smtClean="0">
                <a:latin typeface="+mn-lt"/>
                <a:cs typeface="Times New Roman" panose="02020603050405020304" pitchFamily="18" charset="0"/>
              </a:rPr>
            </a:br>
            <a:r>
              <a:rPr lang="en-IN" sz="2000" dirty="0" smtClean="0">
                <a:latin typeface="+mn-lt"/>
                <a:cs typeface="Times New Roman" panose="02020603050405020304" pitchFamily="18" charset="0"/>
              </a:rPr>
              <a:t>OF </a:t>
            </a:r>
            <a:br>
              <a:rPr lang="en-IN" sz="2000" dirty="0" smtClean="0">
                <a:latin typeface="+mn-lt"/>
                <a:cs typeface="Times New Roman" panose="02020603050405020304" pitchFamily="18" charset="0"/>
              </a:rPr>
            </a:br>
            <a:r>
              <a:rPr lang="en-IN" sz="2000" b="1" dirty="0">
                <a:latin typeface="+mn-lt"/>
                <a:ea typeface="Arial Unicode MS" panose="020B0604020202020204" pitchFamily="34" charset="-128"/>
                <a:cs typeface="Arial Unicode MS" panose="020B0604020202020204" pitchFamily="34" charset="-128"/>
              </a:rPr>
              <a:t> </a:t>
            </a:r>
            <a:r>
              <a:rPr lang="en-IN" sz="2000" b="1" dirty="0" smtClean="0">
                <a:latin typeface="+mn-lt"/>
                <a:ea typeface="Arial Unicode MS" panose="020B0604020202020204" pitchFamily="34" charset="-128"/>
                <a:cs typeface="Arial Unicode MS" panose="020B0604020202020204" pitchFamily="34" charset="-128"/>
              </a:rPr>
              <a:t>       </a:t>
            </a:r>
            <a:r>
              <a:rPr lang="en-IN" sz="2000" b="1" dirty="0" smtClean="0">
                <a:latin typeface="+mn-lt"/>
                <a:ea typeface="Arial Unicode MS" panose="020B0604020202020204" pitchFamily="34" charset="-128"/>
                <a:cs typeface="Arial Unicode MS" panose="020B0604020202020204" pitchFamily="34" charset="-128"/>
              </a:rPr>
              <a:t>                      </a:t>
            </a:r>
            <a:r>
              <a:rPr lang="en-IN" sz="2000" dirty="0" smtClean="0">
                <a:latin typeface="+mn-lt"/>
              </a:rPr>
              <a:t/>
            </a:r>
            <a:br>
              <a:rPr lang="en-IN" sz="2000" dirty="0" smtClean="0">
                <a:latin typeface="+mn-lt"/>
              </a:rPr>
            </a:br>
            <a:r>
              <a:rPr lang="en-IN" sz="2000" dirty="0" smtClean="0">
                <a:latin typeface="+mn-lt"/>
              </a:rPr>
              <a:t/>
            </a:r>
            <a:br>
              <a:rPr lang="en-IN" sz="2000" dirty="0" smtClean="0">
                <a:latin typeface="+mn-lt"/>
              </a:rPr>
            </a:br>
            <a:r>
              <a:rPr lang="en-IN" sz="2000" smtClean="0">
                <a:latin typeface="+mn-lt"/>
              </a:rPr>
              <a:t>    </a:t>
            </a:r>
            <a:endParaRPr lang="en-IN" sz="2000" dirty="0">
              <a:latin typeface="+mn-lt"/>
            </a:endParaRPr>
          </a:p>
        </p:txBody>
      </p:sp>
    </p:spTree>
    <p:extLst>
      <p:ext uri="{BB962C8B-B14F-4D97-AF65-F5344CB8AC3E}">
        <p14:creationId xmlns:p14="http://schemas.microsoft.com/office/powerpoint/2010/main" val="177274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5D0EF-4C51-4734-AECF-FB2A36E0E970}"/>
              </a:ext>
            </a:extLst>
          </p:cNvPr>
          <p:cNvSpPr>
            <a:spLocks noGrp="1"/>
          </p:cNvSpPr>
          <p:nvPr>
            <p:ph type="title"/>
          </p:nvPr>
        </p:nvSpPr>
        <p:spPr>
          <a:xfrm>
            <a:off x="838200" y="0"/>
            <a:ext cx="10515600" cy="1325563"/>
          </a:xfrm>
        </p:spPr>
        <p:txBody>
          <a:bodyPr>
            <a:normAutofit/>
          </a:bodyPr>
          <a:lstStyle/>
          <a:p>
            <a:pPr algn="ctr"/>
            <a:r>
              <a:rPr lang="en-US" sz="3200" b="1" dirty="0" smtClean="0">
                <a:latin typeface="+mn-lt"/>
                <a:cs typeface="Times New Roman" pitchFamily="18" charset="0"/>
              </a:rPr>
              <a:t>ADVANTAGE </a:t>
            </a:r>
            <a:endParaRPr lang="en-US" sz="3200" b="1" dirty="0">
              <a:latin typeface="+mn-lt"/>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1ABD7BE-A00B-43B5-BA2D-62EB0D4860D3}"/>
              </a:ext>
            </a:extLst>
          </p:cNvPr>
          <p:cNvSpPr>
            <a:spLocks noGrp="1"/>
          </p:cNvSpPr>
          <p:nvPr>
            <p:ph idx="1"/>
          </p:nvPr>
        </p:nvSpPr>
        <p:spPr>
          <a:xfrm>
            <a:off x="851848" y="1105469"/>
            <a:ext cx="10515600" cy="4689357"/>
          </a:xfrm>
        </p:spPr>
        <p:txBody>
          <a:bodyPr>
            <a:noAutofit/>
          </a:bodyPr>
          <a:lstStyle/>
          <a:p>
            <a:pPr marL="0" indent="0" algn="just">
              <a:lnSpc>
                <a:spcPct val="150000"/>
              </a:lnSpc>
              <a:buNone/>
            </a:pPr>
            <a:r>
              <a:rPr lang="en-US" sz="2000" b="1" dirty="0" smtClean="0">
                <a:cs typeface="Times New Roman" pitchFamily="18" charset="0"/>
              </a:rPr>
              <a:t> </a:t>
            </a:r>
          </a:p>
          <a:p>
            <a:r>
              <a:rPr lang="en-US" sz="2400" dirty="0" smtClean="0"/>
              <a:t>Time Savings: The Automated Multi-Spindle Nut Driver significantly reduces the time required for wheel lug nut fastening and removal. With its simultaneous operation of multiple spindles, it can quickly tighten or remove all the lug nuts in a single stroke, streamlining the tire replacement process.</a:t>
            </a:r>
          </a:p>
          <a:p>
            <a:r>
              <a:rPr lang="en-US" sz="2400" dirty="0" smtClean="0"/>
              <a:t>Improved Efficiency: By automating the lug nut manipulation process, the system eliminates the need for manual effort and reduces the physical strain on the user. This improves efficiency and allows for faster completion of car maintenance tasks.</a:t>
            </a:r>
          </a:p>
          <a:p>
            <a:r>
              <a:rPr lang="en-US" sz="2400" dirty="0" smtClean="0"/>
              <a:t>Increased Productivity: The automated nature of the Multi-Spindle Nut Driver enhances productivity in car maintenance operations. With its quick and efficient operation, mechanics or users can handle more tire replacements in less time, leading to increased overall productivity.</a:t>
            </a:r>
          </a:p>
          <a:p>
            <a:pPr marL="0" indent="0" algn="just">
              <a:lnSpc>
                <a:spcPct val="150000"/>
              </a:lnSpc>
              <a:buNone/>
            </a:pPr>
            <a:endParaRPr lang="en-US" sz="2000" b="1" dirty="0" smtClean="0">
              <a:cs typeface="Times New Roman" pitchFamily="18" charset="0"/>
            </a:endParaRPr>
          </a:p>
        </p:txBody>
      </p:sp>
    </p:spTree>
    <p:extLst>
      <p:ext uri="{BB962C8B-B14F-4D97-AF65-F5344CB8AC3E}">
        <p14:creationId xmlns:p14="http://schemas.microsoft.com/office/powerpoint/2010/main" val="164822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5D0EF-4C51-4734-AECF-FB2A36E0E970}"/>
              </a:ext>
            </a:extLst>
          </p:cNvPr>
          <p:cNvSpPr>
            <a:spLocks noGrp="1"/>
          </p:cNvSpPr>
          <p:nvPr>
            <p:ph type="title"/>
          </p:nvPr>
        </p:nvSpPr>
        <p:spPr>
          <a:xfrm>
            <a:off x="880403" y="168812"/>
            <a:ext cx="10515600" cy="1325563"/>
          </a:xfrm>
        </p:spPr>
        <p:txBody>
          <a:bodyPr>
            <a:normAutofit/>
          </a:bodyPr>
          <a:lstStyle/>
          <a:p>
            <a:pPr algn="ctr"/>
            <a:r>
              <a:rPr lang="en-US" sz="3200" b="1" dirty="0" smtClean="0">
                <a:latin typeface="+mn-lt"/>
                <a:cs typeface="Times New Roman" pitchFamily="18" charset="0"/>
              </a:rPr>
              <a:t>APPLICATIONS </a:t>
            </a:r>
            <a:br>
              <a:rPr lang="en-US" sz="3200" b="1" dirty="0" smtClean="0">
                <a:latin typeface="+mn-lt"/>
                <a:cs typeface="Times New Roman" pitchFamily="18" charset="0"/>
              </a:rPr>
            </a:br>
            <a:endParaRPr lang="en-US" sz="3200" b="1" dirty="0">
              <a:latin typeface="+mn-lt"/>
              <a:cs typeface="Times New Roman" pitchFamily="18" charset="0"/>
            </a:endParaRPr>
          </a:p>
        </p:txBody>
      </p:sp>
      <p:sp>
        <p:nvSpPr>
          <p:cNvPr id="3" name="Content Placeholder 2">
            <a:extLst>
              <a:ext uri="{FF2B5EF4-FFF2-40B4-BE49-F238E27FC236}">
                <a16:creationId xmlns="" xmlns:a16="http://schemas.microsoft.com/office/drawing/2014/main" id="{51ABD7BE-A00B-43B5-BA2D-62EB0D4860D3}"/>
              </a:ext>
            </a:extLst>
          </p:cNvPr>
          <p:cNvSpPr>
            <a:spLocks noGrp="1"/>
          </p:cNvSpPr>
          <p:nvPr>
            <p:ph idx="1"/>
          </p:nvPr>
        </p:nvSpPr>
        <p:spPr>
          <a:xfrm>
            <a:off x="851848" y="1105469"/>
            <a:ext cx="10515600" cy="4689357"/>
          </a:xfrm>
        </p:spPr>
        <p:txBody>
          <a:bodyPr>
            <a:noAutofit/>
          </a:bodyPr>
          <a:lstStyle/>
          <a:p>
            <a:r>
              <a:rPr lang="en-US" sz="2400" dirty="0" smtClean="0"/>
              <a:t>Tire Replacement in Automotive Workshops:</a:t>
            </a:r>
          </a:p>
          <a:p>
            <a:pPr lvl="1">
              <a:buNone/>
            </a:pPr>
            <a:r>
              <a:rPr lang="en-US" dirty="0" smtClean="0"/>
              <a:t>The Multi-Spindle Nut Driver is ideal for automotive workshops and service centers where tire replacements are performed regularly. It simplifies the process of tightening or removing lug nuts, saving time and effort for mechanics.</a:t>
            </a:r>
          </a:p>
          <a:p>
            <a:r>
              <a:rPr lang="en-US" sz="2400" dirty="0" smtClean="0"/>
              <a:t>Fleet Management:</a:t>
            </a:r>
          </a:p>
          <a:p>
            <a:pPr lvl="1">
              <a:buNone/>
            </a:pPr>
            <a:r>
              <a:rPr lang="en-US" dirty="0" smtClean="0"/>
              <a:t>Fleet management companies that handle a large number of vehicles can benefit from the efficiency of the Multi-Spindle Nut Driver. It allows for quicker tire replacements, ensuring minimal downtime for vehicles in the fleet.</a:t>
            </a:r>
          </a:p>
          <a:p>
            <a:r>
              <a:rPr lang="en-US" sz="2400" dirty="0" smtClean="0"/>
              <a:t>Roadside Assistance:</a:t>
            </a:r>
          </a:p>
          <a:p>
            <a:pPr lvl="1">
              <a:buNone/>
            </a:pPr>
            <a:r>
              <a:rPr lang="en-US" dirty="0" smtClean="0"/>
              <a:t>Mobile mechanics and roadside assistance providers can utilize the Automated Multi-Spindle Nut Driver to expedite tire replacements on the roadside. Its quick and efficient operation enables them to efficiently serve customers with punctured or damaged tires.</a:t>
            </a: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54420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mn-lt"/>
                <a:cs typeface="Times New Roman" pitchFamily="18" charset="0"/>
              </a:rPr>
              <a:t>APPLICATIONS </a:t>
            </a:r>
            <a:br>
              <a:rPr lang="en-US" sz="3200" b="1" dirty="0" smtClean="0">
                <a:latin typeface="+mn-lt"/>
                <a:cs typeface="Times New Roman" pitchFamily="18" charset="0"/>
              </a:rPr>
            </a:br>
            <a:endParaRPr lang="en-US" sz="3200" b="1" dirty="0">
              <a:latin typeface="+mn-lt"/>
            </a:endParaRPr>
          </a:p>
        </p:txBody>
      </p:sp>
      <p:sp>
        <p:nvSpPr>
          <p:cNvPr id="3" name="Content Placeholder 2"/>
          <p:cNvSpPr>
            <a:spLocks noGrp="1"/>
          </p:cNvSpPr>
          <p:nvPr>
            <p:ph idx="1"/>
          </p:nvPr>
        </p:nvSpPr>
        <p:spPr>
          <a:xfrm>
            <a:off x="838200" y="1336431"/>
            <a:ext cx="10515600" cy="4840532"/>
          </a:xfrm>
        </p:spPr>
        <p:txBody>
          <a:bodyPr>
            <a:noAutofit/>
          </a:bodyPr>
          <a:lstStyle/>
          <a:p>
            <a:pPr>
              <a:buNone/>
            </a:pPr>
            <a:r>
              <a:rPr lang="en-US" sz="2200" dirty="0" smtClean="0"/>
              <a:t>Automotive Manufacturing:</a:t>
            </a:r>
          </a:p>
          <a:p>
            <a:pPr lvl="1"/>
            <a:r>
              <a:rPr lang="en-US" sz="2200" dirty="0" smtClean="0"/>
              <a:t>The Multi-Spindle Nut Driver can be integrated into automated assembly lines in automotive manufacturing plants. It streamlines the lug nut fastening process during vehicle assembly, improving efficiency and ensuring consistent torque application.</a:t>
            </a:r>
          </a:p>
          <a:p>
            <a:pPr>
              <a:buNone/>
            </a:pPr>
            <a:r>
              <a:rPr lang="en-US" sz="2200" dirty="0" smtClean="0"/>
              <a:t>DIY Enthusiasts:</a:t>
            </a:r>
          </a:p>
          <a:p>
            <a:pPr lvl="1"/>
            <a:r>
              <a:rPr lang="en-US" sz="2200" dirty="0" smtClean="0"/>
              <a:t>DIY car enthusiasts who prefer performing their own maintenance can benefit from the Multi-Spindle Nut Driver. It simplifies the tire replacement process, allowing them to efficiently tighten or remove lug nuts without the need for extensive manual effort.</a:t>
            </a:r>
          </a:p>
          <a:p>
            <a:pPr>
              <a:buNone/>
            </a:pPr>
            <a:r>
              <a:rPr lang="en-US" sz="2200" dirty="0" smtClean="0"/>
              <a:t>Commercial Vehicle Maintenance:</a:t>
            </a:r>
          </a:p>
          <a:p>
            <a:pPr lvl="1"/>
            <a:r>
              <a:rPr lang="en-US" sz="2200" dirty="0" smtClean="0"/>
              <a:t>The Multi-Spindle Nut Driver is applicable not only to passenger cars but also to commercial vehicles such as trucks, buses, and delivery vans. It can handle the lug nut fastening and removal requirements of these vehicles, enhancing efficiency in their maintenance.</a:t>
            </a:r>
          </a:p>
          <a:p>
            <a:pPr>
              <a:buNone/>
            </a:pP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5D0EF-4C51-4734-AECF-FB2A36E0E970}"/>
              </a:ext>
            </a:extLst>
          </p:cNvPr>
          <p:cNvSpPr>
            <a:spLocks noGrp="1"/>
          </p:cNvSpPr>
          <p:nvPr>
            <p:ph type="title"/>
          </p:nvPr>
        </p:nvSpPr>
        <p:spPr>
          <a:xfrm>
            <a:off x="4499179" y="233358"/>
            <a:ext cx="3033657" cy="1078137"/>
          </a:xfrm>
        </p:spPr>
        <p:txBody>
          <a:bodyPr>
            <a:normAutofit/>
          </a:bodyPr>
          <a:lstStyle/>
          <a:p>
            <a:pPr algn="ctr"/>
            <a:r>
              <a:rPr lang="en-US" sz="2800" b="1" dirty="0" smtClean="0">
                <a:latin typeface="+mn-lt"/>
                <a:cs typeface="Times New Roman" panose="02020603050405020304" pitchFamily="18" charset="0"/>
              </a:rPr>
              <a:t>CONCLUSION</a:t>
            </a:r>
            <a:endParaRPr lang="en-US" sz="2800" b="1" dirty="0">
              <a:latin typeface="+mn-lt"/>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1ABD7BE-A00B-43B5-BA2D-62EB0D4860D3}"/>
              </a:ext>
            </a:extLst>
          </p:cNvPr>
          <p:cNvSpPr>
            <a:spLocks noGrp="1"/>
          </p:cNvSpPr>
          <p:nvPr>
            <p:ph idx="1"/>
          </p:nvPr>
        </p:nvSpPr>
        <p:spPr>
          <a:xfrm>
            <a:off x="840263" y="1339631"/>
            <a:ext cx="10515600" cy="4689357"/>
          </a:xfrm>
        </p:spPr>
        <p:txBody>
          <a:bodyPr>
            <a:noAutofit/>
          </a:bodyPr>
          <a:lstStyle/>
          <a:p>
            <a:pPr algn="just"/>
            <a:r>
              <a:rPr lang="en-US" sz="2400" dirty="0" smtClean="0"/>
              <a:t>In conclusion, the Automated Multi-Spindle Nut Driver presents a significant advancement in the field of car maintenance and tire replacement. By integrating a screwdriver gun, multi-head spindle arrangement, and box spanner socket, this innovative system streamlines the process of tightening and removing lug nuts from car wheels.</a:t>
            </a:r>
          </a:p>
          <a:p>
            <a:pPr algn="just"/>
            <a:r>
              <a:rPr lang="en-US" sz="2400" dirty="0" smtClean="0"/>
              <a:t>Throughout this presentation, we have discussed the various components, working principle, advantages, and applications of the Automated Multi-Spindle Nut Driver. It offers several key benefits, including time savings, improved efficiency, increased productivity, consistent torque application, user-friendliness, and enhanced safety. The system's design and functionality make it suitable for a range of applications, including automotive workshops, fleet management, roadside assistance, car rental agencies, manufacturing, and DIY projects.</a:t>
            </a:r>
            <a:endParaRPr lang="en-US" sz="2400" dirty="0"/>
          </a:p>
        </p:txBody>
      </p:sp>
    </p:spTree>
    <p:extLst>
      <p:ext uri="{BB962C8B-B14F-4D97-AF65-F5344CB8AC3E}">
        <p14:creationId xmlns:p14="http://schemas.microsoft.com/office/powerpoint/2010/main" val="975417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latin typeface="+mn-lt"/>
              </a:rPr>
              <a:t>FUTURE WORK</a:t>
            </a:r>
            <a:endParaRPr lang="en-US" sz="2800" b="1" dirty="0">
              <a:latin typeface="+mn-lt"/>
            </a:endParaRPr>
          </a:p>
        </p:txBody>
      </p:sp>
      <p:sp>
        <p:nvSpPr>
          <p:cNvPr id="3" name="Content Placeholder 2"/>
          <p:cNvSpPr>
            <a:spLocks noGrp="1"/>
          </p:cNvSpPr>
          <p:nvPr>
            <p:ph idx="1"/>
          </p:nvPr>
        </p:nvSpPr>
        <p:spPr/>
        <p:txBody>
          <a:bodyPr/>
          <a:lstStyle/>
          <a:p>
            <a:pPr algn="just">
              <a:buNone/>
            </a:pPr>
            <a:r>
              <a:rPr lang="en-US" dirty="0" smtClean="0"/>
              <a:t>Future work for the Automated Multi-Spindle Nut Driver involves potential areas of improvement and expansion. This may include optimizing the system for better performance, integrating smart technologies for advanced features, exploring the use of advanced materials for enhanced durability, and conducting further research and development to refine and enhance the tool's capabilities.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F57584-45D1-41DA-9E63-C297160D21B0}"/>
              </a:ext>
            </a:extLst>
          </p:cNvPr>
          <p:cNvSpPr>
            <a:spLocks noGrp="1"/>
          </p:cNvSpPr>
          <p:nvPr>
            <p:ph type="title"/>
          </p:nvPr>
        </p:nvSpPr>
        <p:spPr/>
        <p:txBody>
          <a:bodyPr>
            <a:normAutofit/>
          </a:bodyPr>
          <a:lstStyle/>
          <a:p>
            <a:pPr algn="ctr"/>
            <a:r>
              <a:rPr lang="en-US" sz="4000" b="1" dirty="0">
                <a:latin typeface="+mn-lt"/>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2558AE6A-6448-4D60-A8EB-2ED0A7D34470}"/>
              </a:ext>
            </a:extLst>
          </p:cNvPr>
          <p:cNvSpPr>
            <a:spLocks noGrp="1"/>
          </p:cNvSpPr>
          <p:nvPr>
            <p:ph idx="1"/>
          </p:nvPr>
        </p:nvSpPr>
        <p:spPr/>
        <p:txBody>
          <a:bodyPr>
            <a:noAutofit/>
          </a:bodyPr>
          <a:lstStyle/>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ABSTRACT</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ASSEMBLY DIAGRAM</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WORKING PRINCIPLE</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ADVANTAGES AND APPLICATIONS</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CONCLUSION</a:t>
            </a:r>
          </a:p>
          <a:p>
            <a:pPr marL="514350" indent="-514350">
              <a:lnSpc>
                <a:spcPct val="150000"/>
              </a:lnSpc>
              <a:buFont typeface="+mj-lt"/>
              <a:buAutoNum type="arabicPeriod"/>
            </a:pPr>
            <a:r>
              <a:rPr lang="en-IN" sz="2400" dirty="0" smtClean="0">
                <a:latin typeface="Times New Roman" panose="02020603050405020304" pitchFamily="18" charset="0"/>
                <a:cs typeface="Times New Roman" panose="02020603050405020304" pitchFamily="18" charset="0"/>
              </a:rPr>
              <a:t>FUTURE WORK</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765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BD2321-1295-41E0-92F5-443BA999BACE}"/>
              </a:ext>
            </a:extLst>
          </p:cNvPr>
          <p:cNvSpPr>
            <a:spLocks noGrp="1"/>
          </p:cNvSpPr>
          <p:nvPr>
            <p:ph type="title"/>
          </p:nvPr>
        </p:nvSpPr>
        <p:spPr>
          <a:xfrm>
            <a:off x="342806" y="0"/>
            <a:ext cx="11201212" cy="1325563"/>
          </a:xfrm>
        </p:spPr>
        <p:txBody>
          <a:bodyPr>
            <a:normAutofit/>
          </a:bodyPr>
          <a:lstStyle/>
          <a:p>
            <a:pPr algn="ctr"/>
            <a:r>
              <a:rPr lang="en-US" sz="2000" b="1" dirty="0" smtClean="0">
                <a:latin typeface="+mn-lt"/>
                <a:cs typeface="Times New Roman" panose="02020603050405020304" pitchFamily="18" charset="0"/>
              </a:rPr>
              <a:t>         </a:t>
            </a:r>
            <a:r>
              <a:rPr lang="en-US" sz="3200" b="1" dirty="0" smtClean="0">
                <a:latin typeface="+mn-lt"/>
                <a:cs typeface="Times New Roman" panose="02020603050405020304" pitchFamily="18" charset="0"/>
              </a:rPr>
              <a:t>ABSTRACT</a:t>
            </a:r>
            <a:endParaRPr lang="en-US" sz="3200" b="1" dirty="0">
              <a:latin typeface="+mn-lt"/>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1BA31B3-E962-4C93-8EB6-F3F25B7CD9E1}"/>
              </a:ext>
            </a:extLst>
          </p:cNvPr>
          <p:cNvSpPr>
            <a:spLocks noGrp="1"/>
          </p:cNvSpPr>
          <p:nvPr>
            <p:ph idx="1"/>
          </p:nvPr>
        </p:nvSpPr>
        <p:spPr>
          <a:xfrm>
            <a:off x="342806" y="879493"/>
            <a:ext cx="10515600" cy="4667250"/>
          </a:xfrm>
        </p:spPr>
        <p:txBody>
          <a:bodyPr>
            <a:noAutofit/>
          </a:bodyPr>
          <a:lstStyle/>
          <a:p>
            <a:pPr marL="457200" indent="-457200" algn="just">
              <a:lnSpc>
                <a:spcPct val="150000"/>
              </a:lnSpc>
              <a:spcBef>
                <a:spcPts val="321"/>
              </a:spcBef>
              <a:defRPr/>
            </a:pPr>
            <a:r>
              <a:rPr lang="en-US" sz="1800" dirty="0" smtClean="0"/>
              <a:t>           Car maintenance plays a crucial role in determining the lifespan of a vehicle, and one of the essential tasks is changing the car's tires. However, the traditional method of unscrewing and tightening lug nuts using a manual lug wrench can be time-consuming and physically demanding. </a:t>
            </a:r>
          </a:p>
          <a:p>
            <a:pPr marL="457200" indent="-457200" algn="just">
              <a:lnSpc>
                <a:spcPct val="150000"/>
              </a:lnSpc>
              <a:spcBef>
                <a:spcPts val="321"/>
              </a:spcBef>
              <a:defRPr/>
            </a:pPr>
            <a:r>
              <a:rPr lang="en-US" sz="1800" dirty="0" smtClean="0"/>
              <a:t>           In this project, our aim is to design an automated multi-spindle nut driver that can efficiently tighten and remove the lug nuts of a car's wheels in a single stroke. The automated nut driver incorporates a screwdriver gun, a multi-head spindle arrangement, and a box spanner socket for streamlined operation. </a:t>
            </a:r>
          </a:p>
          <a:p>
            <a:pPr marL="457200" indent="-457200" algn="just">
              <a:lnSpc>
                <a:spcPct val="150000"/>
              </a:lnSpc>
              <a:spcBef>
                <a:spcPts val="321"/>
              </a:spcBef>
              <a:defRPr/>
            </a:pPr>
            <a:r>
              <a:rPr lang="en-US" sz="1800" dirty="0" smtClean="0"/>
              <a:t>            The system's working involves the rotation of the screwdriver gun, which transmits torque to the multi-head spindle arrangement. The spindles, coupled with spur gears, rotate the box spanner socket to tighten or loosen the lug nuts. The chosen components, including the spur gears, shaft, socket, and bearings, are carefully selected for their durability and functionality. The steel body structure provides stability and strength to withstand the forces encountered during operation. </a:t>
            </a:r>
          </a:p>
          <a:p>
            <a:pPr marL="457200" indent="-457200" algn="just" fontAlgn="auto">
              <a:lnSpc>
                <a:spcPct val="150000"/>
              </a:lnSpc>
              <a:spcBef>
                <a:spcPts val="321"/>
              </a:spcBef>
              <a:spcAft>
                <a:spcPts val="0"/>
              </a:spcAft>
              <a:buNone/>
              <a:defRPr/>
            </a:pPr>
            <a:r>
              <a:rPr lang="en-US" sz="1400" dirty="0" smtClean="0"/>
              <a:t>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72960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364566"/>
            <a:ext cx="10515600" cy="4812397"/>
          </a:xfrm>
        </p:spPr>
        <p:txBody>
          <a:bodyPr>
            <a:noAutofit/>
          </a:bodyPr>
          <a:lstStyle/>
          <a:p>
            <a:pPr marL="457200" indent="-457200" algn="just">
              <a:lnSpc>
                <a:spcPct val="150000"/>
              </a:lnSpc>
              <a:spcBef>
                <a:spcPts val="321"/>
              </a:spcBef>
              <a:defRPr/>
            </a:pPr>
            <a:r>
              <a:rPr lang="en-US" sz="2300" dirty="0" smtClean="0"/>
              <a:t>      The automated multi-spindle nut driver simplifies the process of changing car tires by significantly reducing the time and effort required to tighten or remove lug nuts. </a:t>
            </a:r>
          </a:p>
          <a:p>
            <a:pPr marL="457200" indent="-457200" algn="just">
              <a:lnSpc>
                <a:spcPct val="150000"/>
              </a:lnSpc>
              <a:spcBef>
                <a:spcPts val="321"/>
              </a:spcBef>
              <a:defRPr/>
            </a:pPr>
            <a:r>
              <a:rPr lang="en-US" sz="2300" dirty="0" smtClean="0"/>
              <a:t>           The project's outcome is a practical solution that enhances efficiency and convenience in car maintenance tasks. Future work can focus on optimizing the design, integrating sensor technology for enhanced control and safety, and conducting real-world testing for validation. </a:t>
            </a:r>
          </a:p>
          <a:p>
            <a:pPr marL="457200" indent="-457200" algn="just">
              <a:lnSpc>
                <a:spcPct val="150000"/>
              </a:lnSpc>
              <a:spcBef>
                <a:spcPts val="321"/>
              </a:spcBef>
              <a:defRPr/>
            </a:pPr>
            <a:r>
              <a:rPr lang="en-US" sz="2300" dirty="0" smtClean="0"/>
              <a:t>           Overall, the automated multi-spindle nut driver demonstrates the potential for automation and innovation in improving automotive maintenance processes.</a:t>
            </a:r>
            <a:endParaRPr lang="en-US" sz="2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BD2321-1295-41E0-92F5-443BA999BACE}"/>
              </a:ext>
            </a:extLst>
          </p:cNvPr>
          <p:cNvSpPr>
            <a:spLocks noGrp="1"/>
          </p:cNvSpPr>
          <p:nvPr>
            <p:ph type="title"/>
          </p:nvPr>
        </p:nvSpPr>
        <p:spPr>
          <a:xfrm>
            <a:off x="844062" y="0"/>
            <a:ext cx="10515600" cy="1325563"/>
          </a:xfrm>
        </p:spPr>
        <p:txBody>
          <a:bodyPr>
            <a:normAutofit/>
          </a:bodyPr>
          <a:lstStyle/>
          <a:p>
            <a:pPr algn="ctr"/>
            <a:r>
              <a:rPr lang="en-US" sz="2400" b="1" dirty="0" smtClean="0">
                <a:latin typeface="+mn-lt"/>
                <a:cs typeface="Times New Roman" panose="02020603050405020304" pitchFamily="18" charset="0"/>
              </a:rPr>
              <a:t>INTRODUCTION</a:t>
            </a:r>
            <a:endParaRPr lang="en-US" sz="2400" b="1" dirty="0">
              <a:latin typeface="+mn-lt"/>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1BA31B3-E962-4C93-8EB6-F3F25B7CD9E1}"/>
              </a:ext>
            </a:extLst>
          </p:cNvPr>
          <p:cNvSpPr>
            <a:spLocks noGrp="1"/>
          </p:cNvSpPr>
          <p:nvPr>
            <p:ph idx="1"/>
          </p:nvPr>
        </p:nvSpPr>
        <p:spPr>
          <a:xfrm>
            <a:off x="739926" y="1123929"/>
            <a:ext cx="10859448" cy="4939245"/>
          </a:xfrm>
        </p:spPr>
        <p:txBody>
          <a:bodyPr>
            <a:noAutofit/>
          </a:bodyPr>
          <a:lstStyle/>
          <a:p>
            <a:pPr marL="457200" lvl="1" indent="0" algn="just">
              <a:lnSpc>
                <a:spcPct val="160000"/>
              </a:lnSpc>
              <a:spcBef>
                <a:spcPts val="321"/>
              </a:spcBef>
              <a:defRPr/>
            </a:pPr>
            <a:r>
              <a:rPr lang="en-US" sz="1800" dirty="0" smtClean="0"/>
              <a:t> In this presentation, we will introduce an automated multi-spindle nut driver designed to revolutionize the way we handle wheel lug nut fastening and removal. </a:t>
            </a:r>
          </a:p>
          <a:p>
            <a:pPr marL="457200" lvl="1" indent="0" algn="just">
              <a:lnSpc>
                <a:spcPct val="160000"/>
              </a:lnSpc>
              <a:spcBef>
                <a:spcPts val="321"/>
              </a:spcBef>
              <a:defRPr/>
            </a:pPr>
            <a:r>
              <a:rPr lang="en-US" sz="1800" dirty="0" smtClean="0"/>
              <a:t>This innovative tool aims to enhance efficiency, save time, and reduce the physical strain associated with tire replacement. By incorporating a screwdriver gun, a multi-head spindle arrangement, and a box spanner socket, our solution offers a seamless and user-friendly experience.</a:t>
            </a:r>
          </a:p>
          <a:p>
            <a:pPr marL="457200" lvl="1" indent="0" algn="just">
              <a:lnSpc>
                <a:spcPct val="160000"/>
              </a:lnSpc>
              <a:spcBef>
                <a:spcPts val="321"/>
              </a:spcBef>
              <a:defRPr/>
            </a:pPr>
            <a:r>
              <a:rPr lang="en-US" sz="2000" dirty="0" smtClean="0"/>
              <a:t> we will introduce an automated multi-spindle nut driver designed to revolutionize the way we handle wheel lug nut fastening and removal. This innovative tool aims to enhance efficiency, save time, and reduce the physical strain associated with tire replacement. </a:t>
            </a:r>
          </a:p>
          <a:p>
            <a:pPr marL="457200" lvl="1" indent="0" algn="just">
              <a:lnSpc>
                <a:spcPct val="160000"/>
              </a:lnSpc>
              <a:spcBef>
                <a:spcPts val="321"/>
              </a:spcBef>
              <a:defRPr/>
            </a:pPr>
            <a:r>
              <a:rPr lang="en-US" sz="2000" dirty="0" smtClean="0"/>
              <a:t>Additionally, we will touch upon the validation process, including design calculations, simulations, and performance testing.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0851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5D0EF-4C51-4734-AECF-FB2A36E0E970}"/>
              </a:ext>
            </a:extLst>
          </p:cNvPr>
          <p:cNvSpPr>
            <a:spLocks noGrp="1"/>
          </p:cNvSpPr>
          <p:nvPr>
            <p:ph type="title"/>
          </p:nvPr>
        </p:nvSpPr>
        <p:spPr>
          <a:xfrm>
            <a:off x="4592098" y="0"/>
            <a:ext cx="3537020" cy="1487156"/>
          </a:xfrm>
        </p:spPr>
        <p:txBody>
          <a:bodyPr>
            <a:normAutofit/>
          </a:bodyPr>
          <a:lstStyle/>
          <a:p>
            <a:pPr algn="ctr"/>
            <a:r>
              <a:rPr lang="en-US" sz="2400" b="1" dirty="0">
                <a:latin typeface="+mn-lt"/>
                <a:cs typeface="Times New Roman" panose="02020603050405020304" pitchFamily="18" charset="0"/>
              </a:rPr>
              <a:t>Objective of the study</a:t>
            </a:r>
          </a:p>
        </p:txBody>
      </p:sp>
      <p:sp>
        <p:nvSpPr>
          <p:cNvPr id="3" name="Content Placeholder 2">
            <a:extLst>
              <a:ext uri="{FF2B5EF4-FFF2-40B4-BE49-F238E27FC236}">
                <a16:creationId xmlns="" xmlns:a16="http://schemas.microsoft.com/office/drawing/2014/main" id="{51ABD7BE-A00B-43B5-BA2D-62EB0D4860D3}"/>
              </a:ext>
            </a:extLst>
          </p:cNvPr>
          <p:cNvSpPr>
            <a:spLocks noGrp="1"/>
          </p:cNvSpPr>
          <p:nvPr>
            <p:ph idx="1"/>
          </p:nvPr>
        </p:nvSpPr>
        <p:spPr>
          <a:xfrm>
            <a:off x="1097279" y="1294228"/>
            <a:ext cx="10452295" cy="4754880"/>
          </a:xfrm>
        </p:spPr>
        <p:txBody>
          <a:bodyPr>
            <a:noAutofit/>
          </a:bodyPr>
          <a:lstStyle/>
          <a:p>
            <a:r>
              <a:rPr lang="en-US" sz="2000" dirty="0" smtClean="0"/>
              <a:t>The concept of the Automated Multi-Spindle Nut Driver: Provide a comprehensive understanding of the automated system designed to simplify wheel lug nut fastening and removal.</a:t>
            </a:r>
          </a:p>
          <a:p>
            <a:r>
              <a:rPr lang="en-US" sz="2000" dirty="0" smtClean="0"/>
              <a:t>Highlight the need for automation in car maintenance: Discuss the limitations of traditional lug wrenches and emphasize the benefits of automated solutions in terms of time savings, efficiency, and user convenience.</a:t>
            </a:r>
          </a:p>
          <a:p>
            <a:r>
              <a:rPr lang="en-US" sz="2000" dirty="0" smtClean="0"/>
              <a:t>Explain the working principle and components of the Automated Multi-Spindle Nut Driver: Describe the key components, such as the screwdriver gun, multi-head spindle arrangement, and box spanner socket, and their roles in achieving efficient lug nut manipulation.</a:t>
            </a:r>
          </a:p>
          <a:p>
            <a:r>
              <a:rPr lang="en-US" sz="2000" dirty="0" smtClean="0"/>
              <a:t>Showcase the design considerations: Present the design calculations, gear ratios, and bearing selection process involved in ensuring optimal performance and reliability of the system.</a:t>
            </a:r>
          </a:p>
          <a:p>
            <a:r>
              <a:rPr lang="en-US" sz="2000" dirty="0" smtClean="0"/>
              <a:t>Discuss the validation process: Explain the steps taken to validate the design through simulations, calculations, and performance testing, ensuring that the Automated Multi-Spindle Nut Driver meets the required standards and specifications.</a:t>
            </a:r>
          </a:p>
          <a:p>
            <a:r>
              <a:rPr lang="en-US" sz="2000" dirty="0" smtClean="0"/>
              <a:t>Demonstrate the benefits and applications: Illustrate the advantages of using the Automated Multi-Spindle Nut Driver, including improved productivity, reduced labor, enhanced safety, and its applicability in various car maintenance settings.</a:t>
            </a:r>
          </a:p>
        </p:txBody>
      </p:sp>
    </p:spTree>
    <p:extLst>
      <p:ext uri="{BB962C8B-B14F-4D97-AF65-F5344CB8AC3E}">
        <p14:creationId xmlns:p14="http://schemas.microsoft.com/office/powerpoint/2010/main" val="3486932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5D0EF-4C51-4734-AECF-FB2A36E0E970}"/>
              </a:ext>
            </a:extLst>
          </p:cNvPr>
          <p:cNvSpPr>
            <a:spLocks noGrp="1"/>
          </p:cNvSpPr>
          <p:nvPr>
            <p:ph type="title"/>
          </p:nvPr>
        </p:nvSpPr>
        <p:spPr>
          <a:xfrm>
            <a:off x="4284617" y="0"/>
            <a:ext cx="3577213" cy="1325563"/>
          </a:xfrm>
        </p:spPr>
        <p:txBody>
          <a:bodyPr>
            <a:normAutofit/>
          </a:bodyPr>
          <a:lstStyle/>
          <a:p>
            <a:pPr algn="ctr"/>
            <a:r>
              <a:rPr lang="en-US" sz="2400" b="1" dirty="0" smtClean="0">
                <a:latin typeface="+mn-lt"/>
                <a:cs typeface="Times New Roman" panose="02020603050405020304" pitchFamily="18" charset="0"/>
              </a:rPr>
              <a:t>ASSEMBLY DIAGRAM</a:t>
            </a:r>
            <a:endParaRPr lang="en-US" sz="2400" b="1" dirty="0">
              <a:latin typeface="+mn-lt"/>
              <a:cs typeface="Times New Roman" panose="02020603050405020304" pitchFamily="18" charset="0"/>
            </a:endParaRPr>
          </a:p>
        </p:txBody>
      </p:sp>
      <p:pic>
        <p:nvPicPr>
          <p:cNvPr id="5" name="Picture 4" descr="6.jpg"/>
          <p:cNvPicPr>
            <a:picLocks noChangeAspect="1"/>
          </p:cNvPicPr>
          <p:nvPr/>
        </p:nvPicPr>
        <p:blipFill>
          <a:blip r:embed="rId2" cstate="print"/>
          <a:stretch>
            <a:fillRect/>
          </a:stretch>
        </p:blipFill>
        <p:spPr>
          <a:xfrm>
            <a:off x="1190830" y="1210648"/>
            <a:ext cx="9781970" cy="5088629"/>
          </a:xfrm>
          <a:prstGeom prst="rect">
            <a:avLst/>
          </a:prstGeom>
        </p:spPr>
      </p:pic>
    </p:spTree>
    <p:extLst>
      <p:ext uri="{BB962C8B-B14F-4D97-AF65-F5344CB8AC3E}">
        <p14:creationId xmlns:p14="http://schemas.microsoft.com/office/powerpoint/2010/main" val="2414855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5D0EF-4C51-4734-AECF-FB2A36E0E970}"/>
              </a:ext>
            </a:extLst>
          </p:cNvPr>
          <p:cNvSpPr>
            <a:spLocks noGrp="1"/>
          </p:cNvSpPr>
          <p:nvPr>
            <p:ph type="title"/>
          </p:nvPr>
        </p:nvSpPr>
        <p:spPr>
          <a:xfrm>
            <a:off x="2720637" y="0"/>
            <a:ext cx="6735230" cy="1325563"/>
          </a:xfrm>
        </p:spPr>
        <p:txBody>
          <a:bodyPr>
            <a:normAutofit/>
          </a:bodyPr>
          <a:lstStyle/>
          <a:p>
            <a:pPr algn="ctr"/>
            <a:r>
              <a:rPr lang="en-US" sz="2800" b="1" dirty="0" smtClean="0">
                <a:latin typeface="+mn-lt"/>
                <a:cs typeface="Times New Roman" panose="02020603050405020304" pitchFamily="18" charset="0"/>
              </a:rPr>
              <a:t>WORKING PRINCIPLE</a:t>
            </a:r>
            <a:endParaRPr lang="en-US" sz="2800" b="1" dirty="0">
              <a:latin typeface="+mn-lt"/>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1ABD7BE-A00B-43B5-BA2D-62EB0D4860D3}"/>
              </a:ext>
            </a:extLst>
          </p:cNvPr>
          <p:cNvSpPr>
            <a:spLocks noGrp="1"/>
          </p:cNvSpPr>
          <p:nvPr>
            <p:ph idx="1"/>
          </p:nvPr>
        </p:nvSpPr>
        <p:spPr>
          <a:xfrm>
            <a:off x="694213" y="1068533"/>
            <a:ext cx="10959152" cy="4689357"/>
          </a:xfrm>
        </p:spPr>
        <p:txBody>
          <a:bodyPr>
            <a:noAutofit/>
          </a:bodyPr>
          <a:lstStyle/>
          <a:p>
            <a:r>
              <a:rPr lang="en-US" dirty="0" smtClean="0"/>
              <a:t>Power Source:</a:t>
            </a:r>
          </a:p>
          <a:p>
            <a:pPr lvl="1">
              <a:buNone/>
            </a:pPr>
            <a:r>
              <a:rPr lang="en-US" dirty="0" smtClean="0"/>
              <a:t>The system utilizes a screwdriver gun as the primary power source. The rotational motion of the screwdriver gun provides the necessary torque for lug nut manipulation.</a:t>
            </a:r>
          </a:p>
          <a:p>
            <a:r>
              <a:rPr lang="en-US" dirty="0" smtClean="0"/>
              <a:t>Multi-Head Spindle Arrangement:</a:t>
            </a:r>
          </a:p>
          <a:p>
            <a:pPr lvl="1">
              <a:buNone/>
            </a:pPr>
            <a:r>
              <a:rPr lang="en-US" dirty="0" smtClean="0"/>
              <a:t>The screwdriver gun's rotational motion is transmitted to a multi-head spindle arrangement. This arrangement consists of multiple spindles, each equipped with a gear mechanism.</a:t>
            </a:r>
          </a:p>
          <a:p>
            <a:r>
              <a:rPr lang="en-US" dirty="0" smtClean="0"/>
              <a:t>Gear Mechanism:</a:t>
            </a:r>
          </a:p>
          <a:p>
            <a:pPr lvl="1">
              <a:buNone/>
            </a:pPr>
            <a:r>
              <a:rPr lang="en-US" dirty="0" smtClean="0"/>
              <a:t>Each spindle is connected to a gear mechanism, typically using spur gears, which convert the rotational motion from the screwdriver gun into the desired direction and speed for lug nut tightening or removal.</a:t>
            </a:r>
          </a:p>
          <a:p>
            <a:pPr algn="just">
              <a:lnSpc>
                <a:spcPct val="150000"/>
              </a:lnSpc>
              <a:buNone/>
            </a:pP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3600263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68812"/>
          </a:xfrm>
        </p:spPr>
        <p:txBody>
          <a:bodyPr>
            <a:normAutofit fontScale="90000"/>
          </a:bodyPr>
          <a:lstStyle/>
          <a:p>
            <a:endParaRPr lang="en-US" dirty="0"/>
          </a:p>
        </p:txBody>
      </p:sp>
      <p:sp>
        <p:nvSpPr>
          <p:cNvPr id="3" name="Subtitle 2"/>
          <p:cNvSpPr>
            <a:spLocks noGrp="1"/>
          </p:cNvSpPr>
          <p:nvPr>
            <p:ph type="subTitle" idx="1"/>
          </p:nvPr>
        </p:nvSpPr>
        <p:spPr>
          <a:xfrm>
            <a:off x="1041009" y="562708"/>
            <a:ext cx="10185010" cy="3938954"/>
          </a:xfrm>
        </p:spPr>
        <p:txBody>
          <a:bodyPr>
            <a:noAutofit/>
          </a:bodyPr>
          <a:lstStyle/>
          <a:p>
            <a:pPr algn="l">
              <a:buFont typeface="Arial" pitchFamily="34" charset="0"/>
              <a:buChar char="•"/>
            </a:pPr>
            <a:r>
              <a:rPr lang="en-US" sz="2800" dirty="0" smtClean="0"/>
              <a:t>Box Spanner Socket:</a:t>
            </a:r>
          </a:p>
          <a:p>
            <a:pPr lvl="1" algn="l"/>
            <a:r>
              <a:rPr lang="en-US" sz="2800" dirty="0" smtClean="0"/>
              <a:t>The gear mechanism drives a box spanner socket, which is designed to fit various lug nut sizes commonly found in car wheels. The socket securely engages with the lug nuts, allowing for efficient manipulation.</a:t>
            </a:r>
          </a:p>
          <a:p>
            <a:pPr algn="l">
              <a:buFont typeface="Arial" pitchFamily="34" charset="0"/>
              <a:buChar char="•"/>
            </a:pPr>
            <a:r>
              <a:rPr lang="en-US" sz="2800" dirty="0" smtClean="0"/>
              <a:t>Simultaneous Operation:</a:t>
            </a:r>
          </a:p>
          <a:p>
            <a:pPr lvl="1" algn="l"/>
            <a:r>
              <a:rPr lang="en-US" sz="2800" dirty="0" smtClean="0"/>
              <a:t>The multi-head spindle arrangement enables the simultaneous operation of multiple spindles, allowing for the tightening or removal of multiple lug nuts with a single stroke.</a:t>
            </a:r>
          </a:p>
          <a:p>
            <a:pPr algn="l">
              <a:buFont typeface="Arial" pitchFamily="34" charset="0"/>
              <a:buChar char="•"/>
            </a:pPr>
            <a:r>
              <a:rPr lang="en-US" sz="2800" dirty="0" smtClean="0"/>
              <a:t>Ergonomic Design:</a:t>
            </a:r>
          </a:p>
          <a:p>
            <a:pPr lvl="1" algn="l"/>
            <a:r>
              <a:rPr lang="en-US" sz="2800" dirty="0" smtClean="0"/>
              <a:t>The Automated Multi-Spindle Nut Driver is designed to be compact and ergonomic, ensuring ease of use and comfortable handling for the user. The system's design promotes efficiency and minimizes physical strain during tire replacement.</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1454</Words>
  <Application>Microsoft Office PowerPoint</Application>
  <PresentationFormat>Custom</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AUTOMATIC MULTI-SPINDLE NUT DRIVER                                                                      Submitted By                                                                                          UNDER THE GUIDANCE OF                                      </vt:lpstr>
      <vt:lpstr>OUTLINE</vt:lpstr>
      <vt:lpstr>         ABSTRACT</vt:lpstr>
      <vt:lpstr>PowerPoint Presentation</vt:lpstr>
      <vt:lpstr>INTRODUCTION</vt:lpstr>
      <vt:lpstr>Objective of the study</vt:lpstr>
      <vt:lpstr>ASSEMBLY DIAGRAM</vt:lpstr>
      <vt:lpstr>WORKING PRINCIPLE</vt:lpstr>
      <vt:lpstr>PowerPoint Presentation</vt:lpstr>
      <vt:lpstr>ADVANTAGE </vt:lpstr>
      <vt:lpstr>APPLICATIONS  </vt:lpstr>
      <vt:lpstr>APPLICATIONS  </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FABRICATION AND ANALYSIS OF ZINC-ALUMINIUM ALLOYS</dc:title>
  <dc:creator>intel</dc:creator>
  <cp:lastModifiedBy>Dell 7390</cp:lastModifiedBy>
  <cp:revision>140</cp:revision>
  <dcterms:created xsi:type="dcterms:W3CDTF">2021-01-02T04:21:41Z</dcterms:created>
  <dcterms:modified xsi:type="dcterms:W3CDTF">2024-09-16T14:15:21Z</dcterms:modified>
</cp:coreProperties>
</file>