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4" r:id="rId8"/>
    <p:sldId id="265" r:id="rId9"/>
    <p:sldId id="261" r:id="rId10"/>
    <p:sldId id="262" r:id="rId11"/>
    <p:sldId id="269" r:id="rId12"/>
    <p:sldId id="267" r:id="rId13"/>
    <p:sldId id="268" r:id="rId14"/>
    <p:sldId id="271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PRASATH CHANDRASEKAR" initials="HC" lastIdx="1" clrIdx="0">
    <p:extLst>
      <p:ext uri="{19B8F6BF-5375-455C-9EA6-DF929625EA0E}">
        <p15:presenceInfo xmlns:p15="http://schemas.microsoft.com/office/powerpoint/2012/main" userId="84e43e6d370f4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E1D25-A30E-4D8A-A43C-8EF04A614DE3}" v="93" dt="2019-12-02T19:35:0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2T13:17:17.18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2FCC1-3D42-44FF-B59B-30CC4F03B95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328FBC-DFA1-482A-AE6F-F09A82AAE1DF}">
      <dgm:prSet/>
      <dgm:spPr/>
      <dgm:t>
        <a:bodyPr/>
        <a:lstStyle/>
        <a:p>
          <a:r>
            <a:rPr lang="en-US"/>
            <a:t>US real stock returns  vs   Inflation   vs    Real output growth </a:t>
          </a:r>
        </a:p>
      </dgm:t>
    </dgm:pt>
    <dgm:pt modelId="{AF8BAA40-39E6-4C37-8F7E-125B0F7FD133}" type="parTrans" cxnId="{CDB77BFA-F576-4713-B06F-1C8BE2D133F5}">
      <dgm:prSet/>
      <dgm:spPr/>
      <dgm:t>
        <a:bodyPr/>
        <a:lstStyle/>
        <a:p>
          <a:endParaRPr lang="en-US"/>
        </a:p>
      </dgm:t>
    </dgm:pt>
    <dgm:pt modelId="{75B3A501-D3BC-4CDB-9BC2-FF9BDB28D546}" type="sibTrans" cxnId="{CDB77BFA-F576-4713-B06F-1C8BE2D133F5}">
      <dgm:prSet/>
      <dgm:spPr/>
      <dgm:t>
        <a:bodyPr/>
        <a:lstStyle/>
        <a:p>
          <a:endParaRPr lang="en-US"/>
        </a:p>
      </dgm:t>
    </dgm:pt>
    <dgm:pt modelId="{29FADBA0-80DD-4E5B-899B-4FA6B2D8E552}">
      <dgm:prSet/>
      <dgm:spPr/>
      <dgm:t>
        <a:bodyPr/>
        <a:lstStyle/>
        <a:p>
          <a:r>
            <a:rPr lang="en-US"/>
            <a:t>Real stock returns were found to be </a:t>
          </a:r>
        </a:p>
      </dgm:t>
    </dgm:pt>
    <dgm:pt modelId="{5A9F6172-B403-4CA6-B952-E85749B05A6C}" type="parTrans" cxnId="{4FDA72F0-D02B-4992-A28F-B04568782271}">
      <dgm:prSet/>
      <dgm:spPr/>
      <dgm:t>
        <a:bodyPr/>
        <a:lstStyle/>
        <a:p>
          <a:endParaRPr lang="en-US"/>
        </a:p>
      </dgm:t>
    </dgm:pt>
    <dgm:pt modelId="{3B51F04D-9173-414C-A92B-A78EDE5468A4}" type="sibTrans" cxnId="{4FDA72F0-D02B-4992-A28F-B04568782271}">
      <dgm:prSet/>
      <dgm:spPr/>
      <dgm:t>
        <a:bodyPr/>
        <a:lstStyle/>
        <a:p>
          <a:endParaRPr lang="en-US"/>
        </a:p>
      </dgm:t>
    </dgm:pt>
    <dgm:pt modelId="{8265FEE7-6641-4B5E-8488-0ADBD00A8A89}">
      <dgm:prSet/>
      <dgm:spPr/>
      <dgm:t>
        <a:bodyPr/>
        <a:lstStyle/>
        <a:p>
          <a:r>
            <a:rPr lang="en-US"/>
            <a:t>Insignificantly correlated – inflation due to demand innovations</a:t>
          </a:r>
        </a:p>
      </dgm:t>
    </dgm:pt>
    <dgm:pt modelId="{6D8ED2E4-DEC1-4178-9067-0AEA37329BB4}" type="parTrans" cxnId="{C0B0FA95-1F89-4046-B60B-D1509D998475}">
      <dgm:prSet/>
      <dgm:spPr/>
      <dgm:t>
        <a:bodyPr/>
        <a:lstStyle/>
        <a:p>
          <a:endParaRPr lang="en-US"/>
        </a:p>
      </dgm:t>
    </dgm:pt>
    <dgm:pt modelId="{D099CCC7-B849-43EF-AFBC-EB7CBB953A9F}" type="sibTrans" cxnId="{C0B0FA95-1F89-4046-B60B-D1509D998475}">
      <dgm:prSet/>
      <dgm:spPr/>
      <dgm:t>
        <a:bodyPr/>
        <a:lstStyle/>
        <a:p>
          <a:endParaRPr lang="en-US"/>
        </a:p>
      </dgm:t>
    </dgm:pt>
    <dgm:pt modelId="{81E6C9F9-0B4D-4F3A-B7CF-E715139ADC81}">
      <dgm:prSet/>
      <dgm:spPr/>
      <dgm:t>
        <a:bodyPr/>
        <a:lstStyle/>
        <a:p>
          <a:r>
            <a:rPr lang="en-US" dirty="0"/>
            <a:t>Significantly negatively correlated – inflation due to Supply innovations</a:t>
          </a:r>
        </a:p>
      </dgm:t>
    </dgm:pt>
    <dgm:pt modelId="{2EDAA7FD-1174-4F82-AD9D-A3540F239879}" type="parTrans" cxnId="{7FCCF730-33FC-4DF1-AD14-4424F29518E2}">
      <dgm:prSet/>
      <dgm:spPr/>
      <dgm:t>
        <a:bodyPr/>
        <a:lstStyle/>
        <a:p>
          <a:endParaRPr lang="en-US"/>
        </a:p>
      </dgm:t>
    </dgm:pt>
    <dgm:pt modelId="{BAEDBDD5-E9AC-4333-B9E2-E32C9CCDC675}" type="sibTrans" cxnId="{7FCCF730-33FC-4DF1-AD14-4424F29518E2}">
      <dgm:prSet/>
      <dgm:spPr/>
      <dgm:t>
        <a:bodyPr/>
        <a:lstStyle/>
        <a:p>
          <a:endParaRPr lang="en-US"/>
        </a:p>
      </dgm:t>
    </dgm:pt>
    <dgm:pt modelId="{2F27B9B6-0892-48C7-8495-F481C5B98F65}">
      <dgm:prSet/>
      <dgm:spPr/>
      <dgm:t>
        <a:bodyPr/>
        <a:lstStyle/>
        <a:p>
          <a:r>
            <a:rPr lang="en-US" dirty="0"/>
            <a:t>The results are robust to varying data frequency and sub periods</a:t>
          </a:r>
        </a:p>
      </dgm:t>
    </dgm:pt>
    <dgm:pt modelId="{DDCF305B-E1BA-47A5-883C-6B3A0585E693}" type="parTrans" cxnId="{7E448298-4FEE-42E9-9E42-C1DDACFDD96D}">
      <dgm:prSet/>
      <dgm:spPr/>
      <dgm:t>
        <a:bodyPr/>
        <a:lstStyle/>
        <a:p>
          <a:endParaRPr lang="en-US"/>
        </a:p>
      </dgm:t>
    </dgm:pt>
    <dgm:pt modelId="{3EECDCC2-42AE-495E-839D-9A56E12D52B4}" type="sibTrans" cxnId="{7E448298-4FEE-42E9-9E42-C1DDACFDD96D}">
      <dgm:prSet/>
      <dgm:spPr/>
      <dgm:t>
        <a:bodyPr/>
        <a:lstStyle/>
        <a:p>
          <a:endParaRPr lang="en-US"/>
        </a:p>
      </dgm:t>
    </dgm:pt>
    <dgm:pt modelId="{6C876EA5-ACC4-42DA-86C3-8AB1CBB6B7DC}" type="pres">
      <dgm:prSet presAssocID="{97F2FCC1-3D42-44FF-B59B-30CC4F03B953}" presName="linear" presStyleCnt="0">
        <dgm:presLayoutVars>
          <dgm:animLvl val="lvl"/>
          <dgm:resizeHandles val="exact"/>
        </dgm:presLayoutVars>
      </dgm:prSet>
      <dgm:spPr/>
    </dgm:pt>
    <dgm:pt modelId="{F17AB1A9-BACC-4B1B-A019-8B6FAAD6B6C6}" type="pres">
      <dgm:prSet presAssocID="{3D328FBC-DFA1-482A-AE6F-F09A82AAE1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4E793E-F5CF-40F9-BC64-6D98BD370EC9}" type="pres">
      <dgm:prSet presAssocID="{75B3A501-D3BC-4CDB-9BC2-FF9BDB28D546}" presName="spacer" presStyleCnt="0"/>
      <dgm:spPr/>
    </dgm:pt>
    <dgm:pt modelId="{32CF68E9-575D-49FD-A467-E51E96DC1875}" type="pres">
      <dgm:prSet presAssocID="{29FADBA0-80DD-4E5B-899B-4FA6B2D8E5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33AE10-FF0B-44C9-A623-F2990845963C}" type="pres">
      <dgm:prSet presAssocID="{3B51F04D-9173-414C-A92B-A78EDE5468A4}" presName="spacer" presStyleCnt="0"/>
      <dgm:spPr/>
    </dgm:pt>
    <dgm:pt modelId="{5B98F680-9E3D-4EE0-A2B5-A4A5B3339D4E}" type="pres">
      <dgm:prSet presAssocID="{8265FEE7-6641-4B5E-8488-0ADBD00A8A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D3BEE3-0C65-401C-B897-BAC58DADB0B4}" type="pres">
      <dgm:prSet presAssocID="{D099CCC7-B849-43EF-AFBC-EB7CBB953A9F}" presName="spacer" presStyleCnt="0"/>
      <dgm:spPr/>
    </dgm:pt>
    <dgm:pt modelId="{B46272A6-4394-49F4-B2A0-5EA942BCCDAB}" type="pres">
      <dgm:prSet presAssocID="{81E6C9F9-0B4D-4F3A-B7CF-E715139ADC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7C6C34-FD86-40E7-91D0-7918385345CB}" type="pres">
      <dgm:prSet presAssocID="{81E6C9F9-0B4D-4F3A-B7CF-E715139ADC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FCCF730-33FC-4DF1-AD14-4424F29518E2}" srcId="{97F2FCC1-3D42-44FF-B59B-30CC4F03B953}" destId="{81E6C9F9-0B4D-4F3A-B7CF-E715139ADC81}" srcOrd="3" destOrd="0" parTransId="{2EDAA7FD-1174-4F82-AD9D-A3540F239879}" sibTransId="{BAEDBDD5-E9AC-4333-B9E2-E32C9CCDC675}"/>
    <dgm:cxn modelId="{57C4857B-F7BE-4735-8CDE-52DBFA4BC67C}" type="presOf" srcId="{3D328FBC-DFA1-482A-AE6F-F09A82AAE1DF}" destId="{F17AB1A9-BACC-4B1B-A019-8B6FAAD6B6C6}" srcOrd="0" destOrd="0" presId="urn:microsoft.com/office/officeart/2005/8/layout/vList2"/>
    <dgm:cxn modelId="{C0B0FA95-1F89-4046-B60B-D1509D998475}" srcId="{97F2FCC1-3D42-44FF-B59B-30CC4F03B953}" destId="{8265FEE7-6641-4B5E-8488-0ADBD00A8A89}" srcOrd="2" destOrd="0" parTransId="{6D8ED2E4-DEC1-4178-9067-0AEA37329BB4}" sibTransId="{D099CCC7-B849-43EF-AFBC-EB7CBB953A9F}"/>
    <dgm:cxn modelId="{7E448298-4FEE-42E9-9E42-C1DDACFDD96D}" srcId="{81E6C9F9-0B4D-4F3A-B7CF-E715139ADC81}" destId="{2F27B9B6-0892-48C7-8495-F481C5B98F65}" srcOrd="0" destOrd="0" parTransId="{DDCF305B-E1BA-47A5-883C-6B3A0585E693}" sibTransId="{3EECDCC2-42AE-495E-839D-9A56E12D52B4}"/>
    <dgm:cxn modelId="{BF04A39B-9CD2-462D-9522-A5C7B7DA9688}" type="presOf" srcId="{2F27B9B6-0892-48C7-8495-F481C5B98F65}" destId="{B67C6C34-FD86-40E7-91D0-7918385345CB}" srcOrd="0" destOrd="0" presId="urn:microsoft.com/office/officeart/2005/8/layout/vList2"/>
    <dgm:cxn modelId="{FD8AFFA1-0978-414F-ADB7-B31A531CC110}" type="presOf" srcId="{97F2FCC1-3D42-44FF-B59B-30CC4F03B953}" destId="{6C876EA5-ACC4-42DA-86C3-8AB1CBB6B7DC}" srcOrd="0" destOrd="0" presId="urn:microsoft.com/office/officeart/2005/8/layout/vList2"/>
    <dgm:cxn modelId="{76BEC5BE-70D1-4628-B6BB-9E2AC335BF50}" type="presOf" srcId="{81E6C9F9-0B4D-4F3A-B7CF-E715139ADC81}" destId="{B46272A6-4394-49F4-B2A0-5EA942BCCDAB}" srcOrd="0" destOrd="0" presId="urn:microsoft.com/office/officeart/2005/8/layout/vList2"/>
    <dgm:cxn modelId="{DA380FC2-6291-4366-866A-1A14D1F8137A}" type="presOf" srcId="{8265FEE7-6641-4B5E-8488-0ADBD00A8A89}" destId="{5B98F680-9E3D-4EE0-A2B5-A4A5B3339D4E}" srcOrd="0" destOrd="0" presId="urn:microsoft.com/office/officeart/2005/8/layout/vList2"/>
    <dgm:cxn modelId="{CBF334CB-9046-4B39-94D8-C55B3666ABF7}" type="presOf" srcId="{29FADBA0-80DD-4E5B-899B-4FA6B2D8E552}" destId="{32CF68E9-575D-49FD-A467-E51E96DC1875}" srcOrd="0" destOrd="0" presId="urn:microsoft.com/office/officeart/2005/8/layout/vList2"/>
    <dgm:cxn modelId="{4FDA72F0-D02B-4992-A28F-B04568782271}" srcId="{97F2FCC1-3D42-44FF-B59B-30CC4F03B953}" destId="{29FADBA0-80DD-4E5B-899B-4FA6B2D8E552}" srcOrd="1" destOrd="0" parTransId="{5A9F6172-B403-4CA6-B952-E85749B05A6C}" sibTransId="{3B51F04D-9173-414C-A92B-A78EDE5468A4}"/>
    <dgm:cxn modelId="{CDB77BFA-F576-4713-B06F-1C8BE2D133F5}" srcId="{97F2FCC1-3D42-44FF-B59B-30CC4F03B953}" destId="{3D328FBC-DFA1-482A-AE6F-F09A82AAE1DF}" srcOrd="0" destOrd="0" parTransId="{AF8BAA40-39E6-4C37-8F7E-125B0F7FD133}" sibTransId="{75B3A501-D3BC-4CDB-9BC2-FF9BDB28D546}"/>
    <dgm:cxn modelId="{446CB56D-321D-4CE6-80D9-D502C15A3B28}" type="presParOf" srcId="{6C876EA5-ACC4-42DA-86C3-8AB1CBB6B7DC}" destId="{F17AB1A9-BACC-4B1B-A019-8B6FAAD6B6C6}" srcOrd="0" destOrd="0" presId="urn:microsoft.com/office/officeart/2005/8/layout/vList2"/>
    <dgm:cxn modelId="{7B4020D6-A3E0-4F17-A19B-F46119D8D48D}" type="presParOf" srcId="{6C876EA5-ACC4-42DA-86C3-8AB1CBB6B7DC}" destId="{C84E793E-F5CF-40F9-BC64-6D98BD370EC9}" srcOrd="1" destOrd="0" presId="urn:microsoft.com/office/officeart/2005/8/layout/vList2"/>
    <dgm:cxn modelId="{1722F05E-281A-44B4-A5A4-04E5D5CCBAB7}" type="presParOf" srcId="{6C876EA5-ACC4-42DA-86C3-8AB1CBB6B7DC}" destId="{32CF68E9-575D-49FD-A467-E51E96DC1875}" srcOrd="2" destOrd="0" presId="urn:microsoft.com/office/officeart/2005/8/layout/vList2"/>
    <dgm:cxn modelId="{D4221B07-B44D-4682-AFE0-74380D788D25}" type="presParOf" srcId="{6C876EA5-ACC4-42DA-86C3-8AB1CBB6B7DC}" destId="{3033AE10-FF0B-44C9-A623-F2990845963C}" srcOrd="3" destOrd="0" presId="urn:microsoft.com/office/officeart/2005/8/layout/vList2"/>
    <dgm:cxn modelId="{D84887AB-BF6C-48BF-A46B-07BBD6EF9A63}" type="presParOf" srcId="{6C876EA5-ACC4-42DA-86C3-8AB1CBB6B7DC}" destId="{5B98F680-9E3D-4EE0-A2B5-A4A5B3339D4E}" srcOrd="4" destOrd="0" presId="urn:microsoft.com/office/officeart/2005/8/layout/vList2"/>
    <dgm:cxn modelId="{5E64FA00-47D2-470F-A0B6-56A810A477AB}" type="presParOf" srcId="{6C876EA5-ACC4-42DA-86C3-8AB1CBB6B7DC}" destId="{E5D3BEE3-0C65-401C-B897-BAC58DADB0B4}" srcOrd="5" destOrd="0" presId="urn:microsoft.com/office/officeart/2005/8/layout/vList2"/>
    <dgm:cxn modelId="{0A048952-0181-4EFC-B6E4-7EBD20789CB7}" type="presParOf" srcId="{6C876EA5-ACC4-42DA-86C3-8AB1CBB6B7DC}" destId="{B46272A6-4394-49F4-B2A0-5EA942BCCDAB}" srcOrd="6" destOrd="0" presId="urn:microsoft.com/office/officeart/2005/8/layout/vList2"/>
    <dgm:cxn modelId="{6FA87834-D8CF-46BB-93F4-15AEE4A73403}" type="presParOf" srcId="{6C876EA5-ACC4-42DA-86C3-8AB1CBB6B7DC}" destId="{B67C6C34-FD86-40E7-91D0-7918385345C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B1A9-BACC-4B1B-A019-8B6FAAD6B6C6}">
      <dsp:nvSpPr>
        <dsp:cNvPr id="0" name=""/>
        <dsp:cNvSpPr/>
      </dsp:nvSpPr>
      <dsp:spPr>
        <a:xfrm>
          <a:off x="0" y="69612"/>
          <a:ext cx="6089650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 real stock returns  vs   Inflation   vs    Real output growth </a:t>
          </a:r>
        </a:p>
      </dsp:txBody>
      <dsp:txXfrm>
        <a:off x="58257" y="127869"/>
        <a:ext cx="5973136" cy="1076886"/>
      </dsp:txXfrm>
    </dsp:sp>
    <dsp:sp modelId="{32CF68E9-575D-49FD-A467-E51E96DC1875}">
      <dsp:nvSpPr>
        <dsp:cNvPr id="0" name=""/>
        <dsp:cNvSpPr/>
      </dsp:nvSpPr>
      <dsp:spPr>
        <a:xfrm>
          <a:off x="0" y="1349412"/>
          <a:ext cx="6089650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Real stock returns were found to be </a:t>
          </a:r>
        </a:p>
      </dsp:txBody>
      <dsp:txXfrm>
        <a:off x="58257" y="1407669"/>
        <a:ext cx="5973136" cy="1076886"/>
      </dsp:txXfrm>
    </dsp:sp>
    <dsp:sp modelId="{5B98F680-9E3D-4EE0-A2B5-A4A5B3339D4E}">
      <dsp:nvSpPr>
        <dsp:cNvPr id="0" name=""/>
        <dsp:cNvSpPr/>
      </dsp:nvSpPr>
      <dsp:spPr>
        <a:xfrm>
          <a:off x="0" y="2629212"/>
          <a:ext cx="6089650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Insignificantly correlated – inflation due to demand innovations</a:t>
          </a:r>
        </a:p>
      </dsp:txBody>
      <dsp:txXfrm>
        <a:off x="58257" y="2687469"/>
        <a:ext cx="5973136" cy="1076886"/>
      </dsp:txXfrm>
    </dsp:sp>
    <dsp:sp modelId="{B46272A6-4394-49F4-B2A0-5EA942BCCDAB}">
      <dsp:nvSpPr>
        <dsp:cNvPr id="0" name=""/>
        <dsp:cNvSpPr/>
      </dsp:nvSpPr>
      <dsp:spPr>
        <a:xfrm>
          <a:off x="0" y="3909012"/>
          <a:ext cx="6089650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Significantly negatively correlated – inflation due to Supply innovations</a:t>
          </a:r>
        </a:p>
      </dsp:txBody>
      <dsp:txXfrm>
        <a:off x="58257" y="3967269"/>
        <a:ext cx="5973136" cy="1076886"/>
      </dsp:txXfrm>
    </dsp:sp>
    <dsp:sp modelId="{B67C6C34-FD86-40E7-91D0-7918385345CB}">
      <dsp:nvSpPr>
        <dsp:cNvPr id="0" name=""/>
        <dsp:cNvSpPr/>
      </dsp:nvSpPr>
      <dsp:spPr>
        <a:xfrm>
          <a:off x="0" y="5102412"/>
          <a:ext cx="608965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results are robust to varying data frequency and sub periods</a:t>
          </a:r>
        </a:p>
      </dsp:txBody>
      <dsp:txXfrm>
        <a:off x="0" y="5102412"/>
        <a:ext cx="6089650" cy="72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1AAB-692D-46D2-A525-6811EF892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350EB-562F-4AC2-957B-8E357A52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2CDB-44E6-44A3-B25A-CC69533E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07ED-E193-48E1-B26C-DAF4980D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1B9F-9492-45ED-87AC-7457C0D4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0774-E157-4721-8D6D-19F95168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00EB-9430-457A-AD7E-F5144DCF5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80C0-D32E-4E09-982C-103CE464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50C0-A202-4D6E-8249-C877FD84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B297-5FC7-496D-8D9B-90410CA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FC63E-A900-4F04-A794-00F0C14A9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71CE-9B15-4C5F-A0C2-23BF3C01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7A6D-59AA-4469-B811-A375132B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DE7F-7A37-45F9-976B-EA5C236A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E4DE-86C9-40CD-9AE7-1CB53C0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1586-FAA7-4869-8D55-E25AAF7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A33C-AE20-4724-B024-5377B033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8AE0-3E42-47B6-BA9C-FAF9CB68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90B8-D471-45CC-B285-A9A2D57D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5D7C-BC50-4BE2-AB78-90448715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C9B-4F4B-419D-9698-F63CE183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0325-BFEC-439D-B8E3-564396CB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9B4D-2DB8-4815-9067-E1B6042D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98F1-E821-4750-8444-FA814CC8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CDD1-CE85-4965-A085-E6970D7D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DF18-F40A-4C5D-B779-97C5D31A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E1A1-3F12-4F39-A990-AED30700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D5A8-5457-4408-8AFC-2DADA013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1F7E-F9A4-4BA4-941C-DB0F7CAE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859C-C30E-4558-A25C-B7C80B4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BBCD7-7735-4095-924C-48A83CE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3DC-A687-450C-A03D-A7FB1006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3856-4616-4700-A761-D07BCE11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FA517-3009-471F-9A91-22BB82A4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170D8-9F6B-414E-AC03-A00E8852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657F-E780-4799-B573-03D8E58A7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12F66-F5D7-41FC-822E-08D7CED1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4F1D9-164D-4FC0-B282-91B84C16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87590-F25B-451F-BD46-1589ECAB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2064-F31D-44CC-8214-F9717533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85C7-CB25-4197-91EB-792C6B1C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337F-2CEA-498F-8C02-793D03F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66CA1-7AF3-420C-9681-B6B773A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CE6AF-6314-4980-9E85-697B3D8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9C9C4-11B0-49DB-BAD8-5310063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B486-B90D-4934-9276-5CC89DE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7D2-B10B-4AF8-B53C-C9350B23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A965-D0E8-464D-A94A-7E8A8FE5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21CDB-11EF-42BD-AA83-BFA9BD3C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E506-D8B8-4AE0-BA67-6AC0A1C5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F460-9752-48FC-ADB1-D0D28550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AF8F-CEAA-4AFB-92B1-E7777EE9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087-6B94-4DD9-81C8-297351AA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80EC2-7086-4B1B-A654-CA265B467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54B0-18E1-499B-91BF-47C152768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3483-51EB-4CE6-BD5C-6BDA8006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11A9-BC23-468F-9EBD-0C5B40E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D17F-F6F2-4EE8-B9C2-C12C4B75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F7F93-8A89-4D10-B570-7596167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4C7C-0E65-4D03-8853-A58EB851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755C-9C1F-421B-8AEF-3886A09C1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D9DB-03A5-44AB-87D7-2C8AFCB1326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8C88-9F5E-4956-AC1C-7527FD6C7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7919-B4B1-4FB1-93B1-72A09717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1B9B-90A7-42F4-91BB-B56668EC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2382-121B-4AB4-9367-04328C61E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stock return–inﬂation puzzle revisited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01285-5D4E-4C95-BF5A-09983FEFD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Liam A. Gallagher , Mark P. Taylor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8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483-F991-46C4-A539-99F8DA59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6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Paper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FEA6-73DC-4AA9-8741-23A9A0EE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604"/>
            <a:ext cx="10515600" cy="3793358"/>
          </a:xfrm>
        </p:spPr>
        <p:txBody>
          <a:bodyPr/>
          <a:lstStyle/>
          <a:p>
            <a:r>
              <a:rPr lang="en-US" dirty="0"/>
              <a:t>Replication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D466E-A48E-46DF-8FB2-A830DF75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36" y="2968749"/>
            <a:ext cx="4619625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CCF78-4605-46FF-9E85-02D0912E3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83" y="1340190"/>
            <a:ext cx="5429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3041-BDDB-47FC-8AEA-433E8BC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Horizon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291E-CC30-45AE-AEF9-FD96E756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Boudoukh</a:t>
            </a:r>
            <a:r>
              <a:rPr lang="en-US" dirty="0"/>
              <a:t> and Richardson (1993) found stronger empirical support to the hypothesis when longer horizon is considered.</a:t>
            </a:r>
          </a:p>
          <a:p>
            <a:endParaRPr lang="en-US" dirty="0"/>
          </a:p>
          <a:p>
            <a:r>
              <a:rPr lang="en-US" dirty="0"/>
              <a:t>We investigate the data for the annual frequency to check the robustness of the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9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D0034-9E4C-4FF7-862D-B7FCACAC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99" y="987425"/>
            <a:ext cx="5951254" cy="475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28336-B2D5-4B0A-90E3-4F879087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34" y="3620172"/>
            <a:ext cx="4486275" cy="14478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E7B6F1-39D5-4890-9D0C-06F5E0BC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894" y="927099"/>
            <a:ext cx="5193710" cy="4873625"/>
          </a:xfrm>
        </p:spPr>
        <p:txBody>
          <a:bodyPr/>
          <a:lstStyle/>
          <a:p>
            <a:r>
              <a:rPr lang="en-US" dirty="0"/>
              <a:t>Separate Var estimated for </a:t>
            </a:r>
          </a:p>
          <a:p>
            <a:pPr marL="0" indent="0">
              <a:buNone/>
            </a:pPr>
            <a:r>
              <a:rPr lang="en-US" dirty="0"/>
              <a:t>     annual data</a:t>
            </a:r>
          </a:p>
        </p:txBody>
      </p:sp>
    </p:spTree>
    <p:extLst>
      <p:ext uri="{BB962C8B-B14F-4D97-AF65-F5344CB8AC3E}">
        <p14:creationId xmlns:p14="http://schemas.microsoft.com/office/powerpoint/2010/main" val="423075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CA4B68-F0A0-419C-817D-2AD0A8BB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graph for annual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C59EB-5F54-4FA4-9862-740E73E8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817" y="1825625"/>
            <a:ext cx="8270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D1718-CB09-4A08-A162-CF14B486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Kaul’s Hypothesis (Interest rate regime 1961Q1 to 1979Q4)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2E206-F97D-43EA-9733-FE9C88466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50" y="5276850"/>
            <a:ext cx="5970588" cy="74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1D22D-3F5D-4DF0-81FF-F949845E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1716088"/>
            <a:ext cx="4659313" cy="43116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021AB-D393-4260-B74B-596964FD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1716088"/>
            <a:ext cx="5970588" cy="34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1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03D6-4D5A-4082-85CE-88C060C3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Kaul’s hypothesis (Money supply regime 1979 to 1997)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16DD8-F52B-40B9-B532-74C16A55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822450"/>
            <a:ext cx="4854575" cy="409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72FF6-AD28-41AE-B924-B94834CE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38" y="5334000"/>
            <a:ext cx="5884863" cy="585788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A689663-1EC7-4991-9410-1A948D108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38" y="1822450"/>
            <a:ext cx="5884863" cy="34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662C1-C7A7-46B9-8336-FEDFD164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AB597E3-3225-46FB-9530-9644F2591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754020"/>
              </p:ext>
            </p:extLst>
          </p:nvPr>
        </p:nvGraphicFramePr>
        <p:xfrm>
          <a:off x="5459413" y="642938"/>
          <a:ext cx="6089650" cy="5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1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8981-4554-4DA7-AA99-691A025E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5FDE-57F7-4E06-8D63-8A24D979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Fishers model (1930)</a:t>
            </a:r>
          </a:p>
          <a:p>
            <a:pPr marL="0" indent="0">
              <a:buNone/>
            </a:pPr>
            <a:r>
              <a:rPr lang="en-US" dirty="0"/>
              <a:t> - nominal asset returns move one on one with inflation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Correlation Observed in post war data for US</a:t>
            </a:r>
          </a:p>
          <a:p>
            <a:r>
              <a:rPr lang="en-US" dirty="0"/>
              <a:t>Negative : inflation and real stock returns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the name  “stock return – inflation” puzzle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7B38-3BE9-480D-B8DA-BA300DC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8681-9B0F-4CF0-B18C-596C2303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Inflation, CPI</a:t>
            </a:r>
          </a:p>
          <a:p>
            <a:r>
              <a:rPr lang="en-US" dirty="0"/>
              <a:t>GDP </a:t>
            </a:r>
          </a:p>
          <a:p>
            <a:r>
              <a:rPr lang="en-US" dirty="0"/>
              <a:t>Real stock price index (deflated by CPI)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Range used in paper : 1957Q1 through 1997Q4</a:t>
            </a:r>
          </a:p>
          <a:p>
            <a:pPr marL="0" indent="0">
              <a:buNone/>
            </a:pPr>
            <a:r>
              <a:rPr lang="en-US" dirty="0"/>
              <a:t>Range used in replication: 1951Q1 through 2019Q3</a:t>
            </a:r>
          </a:p>
        </p:txBody>
      </p:sp>
    </p:spTree>
    <p:extLst>
      <p:ext uri="{BB962C8B-B14F-4D97-AF65-F5344CB8AC3E}">
        <p14:creationId xmlns:p14="http://schemas.microsoft.com/office/powerpoint/2010/main" val="220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683D-2593-451D-A00A-3CC20D66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Regressing stock returns on inflation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1D74-D8B0-4F71-A975-3682F44F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Paper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Replication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0091-72BC-4D7D-A539-456EF407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1" y="2311686"/>
            <a:ext cx="5049641" cy="1030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2B0BB-DEA7-4FFF-8723-6B91FC66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51" y="3828212"/>
            <a:ext cx="4638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45C96-8AAF-4D53-B5B1-6E93286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Fama</a:t>
            </a:r>
            <a:r>
              <a:rPr lang="en-US" dirty="0">
                <a:solidFill>
                  <a:srgbClr val="000000"/>
                </a:solidFill>
              </a:rPr>
              <a:t> (1981)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37D741-2079-489F-AFA9-1D0EC9E4E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r="8572" b="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A320-873F-4B44-8B6F-ADA3D73B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003462"/>
            <a:ext cx="4977578" cy="405751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‘Proxy hypothesis’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Supply shocks – effects the output more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Only Inflation due to supply as proxy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Fama’s</a:t>
            </a:r>
            <a:r>
              <a:rPr lang="en-US" sz="2000" dirty="0">
                <a:solidFill>
                  <a:srgbClr val="000000"/>
                </a:solidFill>
              </a:rPr>
              <a:t> hypothesis predicts only the supply component is significant and negatively correlated with stock returns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82EE-4C0A-4868-9B60-10DCAADA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2496-3EFD-4482-A101-B89391F5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10515600" cy="4646114"/>
          </a:xfrm>
        </p:spPr>
        <p:txBody>
          <a:bodyPr/>
          <a:lstStyle/>
          <a:p>
            <a:r>
              <a:rPr lang="en-US" dirty="0"/>
              <a:t>Stock prices       current + expected future dividends         real output</a:t>
            </a:r>
          </a:p>
          <a:p>
            <a:r>
              <a:rPr lang="en-US" dirty="0"/>
              <a:t>Demand shocks       just temporary effects          real output</a:t>
            </a:r>
          </a:p>
          <a:p>
            <a:pPr marL="0" indent="0">
              <a:buNone/>
            </a:pPr>
            <a:r>
              <a:rPr lang="en-US" dirty="0"/>
              <a:t>             expected future dividends      real stock returns        small</a:t>
            </a:r>
          </a:p>
          <a:p>
            <a:endParaRPr lang="en-US" dirty="0"/>
          </a:p>
          <a:p>
            <a:r>
              <a:rPr lang="en-US" dirty="0"/>
              <a:t>Though there is short run effect of demand shocks on stock returns</a:t>
            </a:r>
          </a:p>
          <a:p>
            <a:pPr marL="0" indent="0">
              <a:buNone/>
            </a:pPr>
            <a:r>
              <a:rPr lang="en-US" dirty="0"/>
              <a:t>         uncorrelated with any inflation movements</a:t>
            </a:r>
          </a:p>
          <a:p>
            <a:r>
              <a:rPr lang="en-US" dirty="0"/>
              <a:t>Negative correlations (inflation and real stock returns) </a:t>
            </a:r>
          </a:p>
          <a:p>
            <a:pPr marL="0" indent="0">
              <a:buNone/>
            </a:pPr>
            <a:r>
              <a:rPr lang="en-US" dirty="0"/>
              <a:t>         largely due to inflationary supply side shocks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6745D9-0EE2-4F86-93A0-ACBAA849E551}"/>
              </a:ext>
            </a:extLst>
          </p:cNvPr>
          <p:cNvCxnSpPr/>
          <p:nvPr/>
        </p:nvCxnSpPr>
        <p:spPr>
          <a:xfrm>
            <a:off x="3000054" y="1767155"/>
            <a:ext cx="42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1939F-7AD0-43A1-A920-5FF4673DFB8C}"/>
              </a:ext>
            </a:extLst>
          </p:cNvPr>
          <p:cNvCxnSpPr/>
          <p:nvPr/>
        </p:nvCxnSpPr>
        <p:spPr>
          <a:xfrm>
            <a:off x="8702211" y="1767155"/>
            <a:ext cx="585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ECEBE-6AE8-49EC-9563-0C98E8D19A4E}"/>
              </a:ext>
            </a:extLst>
          </p:cNvPr>
          <p:cNvCxnSpPr/>
          <p:nvPr/>
        </p:nvCxnSpPr>
        <p:spPr>
          <a:xfrm>
            <a:off x="3421294" y="2311685"/>
            <a:ext cx="52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5FA1A2-C330-4C0B-BE26-BA9BECB3B66C}"/>
              </a:ext>
            </a:extLst>
          </p:cNvPr>
          <p:cNvCxnSpPr/>
          <p:nvPr/>
        </p:nvCxnSpPr>
        <p:spPr>
          <a:xfrm>
            <a:off x="7233007" y="2311685"/>
            <a:ext cx="67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AFDCF7-F0A2-4B84-9ED1-0B768D7198A4}"/>
              </a:ext>
            </a:extLst>
          </p:cNvPr>
          <p:cNvCxnSpPr>
            <a:cxnSpLocks/>
          </p:cNvCxnSpPr>
          <p:nvPr/>
        </p:nvCxnSpPr>
        <p:spPr>
          <a:xfrm>
            <a:off x="1335640" y="2856412"/>
            <a:ext cx="53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71D74E-6066-4A0D-B6B5-381E3FFAE4DC}"/>
              </a:ext>
            </a:extLst>
          </p:cNvPr>
          <p:cNvCxnSpPr/>
          <p:nvPr/>
        </p:nvCxnSpPr>
        <p:spPr>
          <a:xfrm>
            <a:off x="5825448" y="282578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52169B-50C1-4C6C-A92D-82F7CBB2586E}"/>
              </a:ext>
            </a:extLst>
          </p:cNvPr>
          <p:cNvCxnSpPr/>
          <p:nvPr/>
        </p:nvCxnSpPr>
        <p:spPr>
          <a:xfrm>
            <a:off x="8825501" y="2825786"/>
            <a:ext cx="53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4C7D-7118-4780-9E0D-5EC08B3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Blanchard and Quah(1989)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2003-9914-436B-8C4A-276C16AA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 technique to isolate permanent and temporary shocks using Vector Auto regressive systems(multivariate decomposition)</a:t>
            </a:r>
          </a:p>
          <a:p>
            <a:r>
              <a:rPr lang="en-US" dirty="0"/>
              <a:t>Permanent – supply shocks</a:t>
            </a:r>
          </a:p>
          <a:p>
            <a:r>
              <a:rPr lang="en-US" dirty="0"/>
              <a:t>Temporary –  demand shocks</a:t>
            </a:r>
          </a:p>
          <a:p>
            <a:endParaRPr lang="en-US" dirty="0"/>
          </a:p>
          <a:p>
            <a:r>
              <a:rPr lang="en-US" dirty="0"/>
              <a:t>Where y = </a:t>
            </a:r>
            <a:r>
              <a:rPr lang="en-US" dirty="0" err="1"/>
              <a:t>Gdp</a:t>
            </a:r>
            <a:r>
              <a:rPr lang="en-US" dirty="0"/>
              <a:t> (output)</a:t>
            </a:r>
          </a:p>
          <a:p>
            <a:pPr marL="0" indent="0">
              <a:buNone/>
            </a:pPr>
            <a:r>
              <a:rPr lang="en-US" dirty="0"/>
              <a:t>                p = inflation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BA15B-837B-47D2-9420-05AA0512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60" y="3812239"/>
            <a:ext cx="5191125" cy="3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1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53E4B-C363-41F3-A606-45860BE1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Multivariate decomposition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798DCCE-76A0-4A8C-87BF-55F84CD3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38726"/>
            <a:ext cx="4233672" cy="1241546"/>
          </a:xfrm>
          <a:prstGeom prst="rect">
            <a:avLst/>
          </a:prstGeom>
        </p:spPr>
      </p:pic>
      <p:sp>
        <p:nvSpPr>
          <p:cNvPr id="44" name="Rectangle 3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DD666-A84E-4A1D-8282-ACE8B5A0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4140841"/>
            <a:ext cx="4230116" cy="131501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53AC5E-2267-43D0-8E46-6C06774F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US" sz="2000" dirty="0"/>
              <a:t>         represents the parameters of multivariate moving average representation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e</a:t>
            </a:r>
            <a:r>
              <a:rPr lang="en-US" sz="2000" baseline="-25000" dirty="0" err="1"/>
              <a:t>d,t</a:t>
            </a:r>
            <a:r>
              <a:rPr lang="en-US" sz="2000" baseline="-25000" dirty="0"/>
              <a:t> </a:t>
            </a:r>
            <a:r>
              <a:rPr lang="en-US" sz="2000" dirty="0"/>
              <a:t>–represents demand innovations</a:t>
            </a:r>
          </a:p>
          <a:p>
            <a:pPr marL="0" indent="0">
              <a:buNone/>
            </a:pPr>
            <a:r>
              <a:rPr lang="en-US" sz="2000" dirty="0"/>
              <a:t>                 </a:t>
            </a:r>
            <a:r>
              <a:rPr lang="en-US" sz="2000" dirty="0" err="1"/>
              <a:t>e</a:t>
            </a:r>
            <a:r>
              <a:rPr lang="en-US" sz="2000" baseline="-25000" dirty="0" err="1"/>
              <a:t>s,t</a:t>
            </a:r>
            <a:r>
              <a:rPr lang="en-US" sz="2000" baseline="-25000" dirty="0"/>
              <a:t> </a:t>
            </a:r>
            <a:r>
              <a:rPr lang="en-US" sz="2000" dirty="0"/>
              <a:t>– represents supply innovations</a:t>
            </a:r>
          </a:p>
          <a:p>
            <a:r>
              <a:rPr lang="en-US" sz="2000" dirty="0"/>
              <a:t>By imposing restrictions on the coefficients in the equation, we can identify inflation due to demand and supply shocks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E006C-4E12-4299-AA4A-B1B3918A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2410018"/>
            <a:ext cx="381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2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309B0-1817-4C30-80EF-F098DC57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93" y="643466"/>
            <a:ext cx="94708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1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stock return–inﬂation puzzle revisited </vt:lpstr>
      <vt:lpstr>Puzzle?</vt:lpstr>
      <vt:lpstr>Data</vt:lpstr>
      <vt:lpstr>Regressing stock returns on inflation</vt:lpstr>
      <vt:lpstr>Fama (1981)</vt:lpstr>
      <vt:lpstr>Intuition behind</vt:lpstr>
      <vt:lpstr>Blanchard and Quah(1989)</vt:lpstr>
      <vt:lpstr>Multivariate decomposition</vt:lpstr>
      <vt:lpstr>PowerPoint Presentation</vt:lpstr>
      <vt:lpstr>Paper Results:</vt:lpstr>
      <vt:lpstr>Long Horizon test</vt:lpstr>
      <vt:lpstr>PowerPoint Presentation</vt:lpstr>
      <vt:lpstr>Decomposition graph for annual data</vt:lpstr>
      <vt:lpstr>Kaul’s Hypothesis (Interest rate regime 1961Q1 to 1979Q4)</vt:lpstr>
      <vt:lpstr>Kaul’s hypothesis (Money supply regime 1979 to 1997)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stock return–inﬂation puzzle revisited </dc:title>
  <dc:creator>HARIPRASATH CHANDRASEKAR</dc:creator>
  <cp:lastModifiedBy>HARIPRASATH CHANDRASEKAR</cp:lastModifiedBy>
  <cp:revision>1</cp:revision>
  <dcterms:created xsi:type="dcterms:W3CDTF">2019-12-02T19:33:09Z</dcterms:created>
  <dcterms:modified xsi:type="dcterms:W3CDTF">2019-12-02T21:30:40Z</dcterms:modified>
</cp:coreProperties>
</file>