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4" r:id="rId18"/>
    <p:sldId id="276" r:id="rId19"/>
    <p:sldId id="272" r:id="rId20"/>
    <p:sldId id="278" r:id="rId21"/>
    <p:sldId id="279" r:id="rId22"/>
    <p:sldId id="277" r:id="rId23"/>
    <p:sldId id="287" r:id="rId24"/>
    <p:sldId id="280" r:id="rId25"/>
    <p:sldId id="281" r:id="rId26"/>
    <p:sldId id="282" r:id="rId27"/>
    <p:sldId id="283" r:id="rId28"/>
    <p:sldId id="284" r:id="rId29"/>
    <p:sldId id="275" r:id="rId30"/>
    <p:sldId id="285" r:id="rId31"/>
    <p:sldId id="286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2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2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458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5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1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3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6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87" y="1357611"/>
            <a:ext cx="8825658" cy="2677648"/>
          </a:xfrm>
        </p:spPr>
        <p:txBody>
          <a:bodyPr/>
          <a:lstStyle/>
          <a:p>
            <a:r>
              <a:rPr lang="en-US" sz="6600" b="1" dirty="0"/>
              <a:t>Sentimental Analysis </a:t>
            </a:r>
            <a:r>
              <a:rPr lang="en-US" sz="6000" dirty="0"/>
              <a:t>With Bag of Words VS Naive Bayesian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9756" y="4750876"/>
            <a:ext cx="3937621" cy="1331872"/>
          </a:xfrm>
        </p:spPr>
        <p:txBody>
          <a:bodyPr>
            <a:normAutofit fontScale="92500" lnSpcReduction="10000"/>
          </a:bodyPr>
          <a:lstStyle/>
          <a:p>
            <a:r>
              <a:rPr lang="en-US" sz="2400" cap="none" dirty="0">
                <a:solidFill>
                  <a:schemeClr val="bg1"/>
                </a:solidFill>
              </a:rPr>
              <a:t>     Submitted By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     G.Hari Krishna Reddy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      148W1A1217                                                                                           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67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10294924" cy="4041913"/>
          </a:xfrm>
        </p:spPr>
        <p:txBody>
          <a:bodyPr/>
          <a:lstStyle/>
          <a:p>
            <a:r>
              <a:rPr lang="en-US" dirty="0"/>
              <a:t>A document term will look like this</a:t>
            </a:r>
          </a:p>
          <a:p>
            <a:pPr marL="0" indent="0">
              <a:buNone/>
            </a:pPr>
            <a:r>
              <a:rPr lang="en-US" dirty="0"/>
              <a:t>                                 distinct words of reviews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2000 Review data set document term have a dimension of  (2000,25000)</a:t>
            </a:r>
          </a:p>
          <a:p>
            <a:r>
              <a:rPr lang="en-US" dirty="0"/>
              <a:t>The DTM describes the frequency of distinct terms that occur in a collection of documents.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80" y="3191250"/>
            <a:ext cx="6534150" cy="17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550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58887"/>
            <a:ext cx="10294924" cy="4002156"/>
          </a:xfrm>
        </p:spPr>
        <p:txBody>
          <a:bodyPr>
            <a:normAutofit/>
          </a:bodyPr>
          <a:lstStyle/>
          <a:p>
            <a:r>
              <a:rPr lang="en-US" dirty="0"/>
              <a:t>rr&lt;-removeSparseTerms(moviedtm,0.8)    # removing low frequency terms</a:t>
            </a:r>
          </a:p>
          <a:p>
            <a:r>
              <a:rPr lang="en-US" dirty="0"/>
              <a:t>mean_movie&lt;-sort(colMeans(as.matrix(rr),na.rm = TRUE),decreasing = T)</a:t>
            </a:r>
          </a:p>
          <a:p>
            <a:r>
              <a:rPr lang="en-US" dirty="0"/>
              <a:t>mean_movie[1:20]    </a:t>
            </a:r>
            <a:r>
              <a:rPr lang="en-US" b="1" dirty="0"/>
              <a:t>## top 20 frequency words</a:t>
            </a:r>
            <a:r>
              <a:rPr lang="en-US" dirty="0"/>
              <a:t> </a:t>
            </a:r>
          </a:p>
          <a:p>
            <a:r>
              <a:rPr lang="en-US" b="1" dirty="0"/>
              <a:t>### barplot</a:t>
            </a:r>
          </a:p>
          <a:p>
            <a:r>
              <a:rPr lang="en-US" dirty="0"/>
              <a:t>barplot(mean_movie[1:20],xlab="top 20 words",ylab="frequency",las=3,ylim=c(0,3))</a:t>
            </a:r>
          </a:p>
          <a:p>
            <a:r>
              <a:rPr lang="en-US" b="1" dirty="0"/>
              <a:t>## wordcloud</a:t>
            </a:r>
          </a:p>
          <a:p>
            <a:r>
              <a:rPr lang="en-US" dirty="0"/>
              <a:t>wordcloud(names(mean_movie[1:100]), mean_movie[1:100], min.freq = 0,scale=c(2,1)          ,max.words=200, random.order=FALSE, rot.per=0.80, colors=brewer.pal(8, "Dark2"))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072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8" y="456992"/>
            <a:ext cx="95631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800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8" y="1211331"/>
            <a:ext cx="5952503" cy="48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843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52870"/>
            <a:ext cx="10294924" cy="44527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As we can see , the word cloud consists of some words which will not help us in making decision so removing that stream of unnecessary words</a:t>
            </a:r>
          </a:p>
          <a:p>
            <a:r>
              <a:rPr lang="en-US" dirty="0"/>
              <a:t>unwanted&lt;-c("film","movie")</a:t>
            </a:r>
          </a:p>
          <a:p>
            <a:r>
              <a:rPr lang="en-US" dirty="0"/>
              <a:t>unwanted&lt;-tm_map(tempp,removeWords,unwanted)</a:t>
            </a:r>
          </a:p>
          <a:p>
            <a:r>
              <a:rPr lang="en-US" dirty="0"/>
              <a:t>unwanted&lt;-tm_map(unwanted,stemDocument,language="english")</a:t>
            </a:r>
          </a:p>
          <a:p>
            <a:r>
              <a:rPr lang="en-US" dirty="0"/>
              <a:t>## unwanted words must remove before stemming</a:t>
            </a:r>
          </a:p>
          <a:p>
            <a:r>
              <a:rPr lang="en-US" dirty="0"/>
              <a:t>moviedtm&lt;-DocumentTermMatrix(unwanted)</a:t>
            </a:r>
          </a:p>
          <a:p>
            <a:r>
              <a:rPr lang="en-US" dirty="0"/>
              <a:t>mean_movie&lt;-sort(colMeans(as.matrix(rr),na.rm = TRUE),decreasing = T)</a:t>
            </a:r>
          </a:p>
          <a:p>
            <a:r>
              <a:rPr lang="en-US" b="1" dirty="0"/>
              <a:t>#baarplot</a:t>
            </a:r>
          </a:p>
          <a:p>
            <a:r>
              <a:rPr lang="en-US" dirty="0"/>
              <a:t>barplot(mean_movie[1:20],xlab="top 20 words",ylab="frequency",las=3,ylim=c(0,3))</a:t>
            </a:r>
          </a:p>
          <a:p>
            <a:r>
              <a:rPr lang="en-US" b="1" dirty="0"/>
              <a:t>## wordcloud</a:t>
            </a:r>
          </a:p>
          <a:p>
            <a:r>
              <a:rPr lang="en-US" dirty="0"/>
              <a:t>wordcloud(names(mean_movie[1:100]), mean_movie[1:100], min.freq = 0,scale=c(2,1) ,max.words=210, random.order=FALSE, rot.per=0.80,colors=brewer.pal(8, "Dark2"))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51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0" y="582474"/>
            <a:ext cx="95345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5964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5" y="840270"/>
            <a:ext cx="7177087" cy="51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08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load a list of stemmed positive words </a:t>
            </a:r>
          </a:p>
          <a:p>
            <a:pPr lvl="0"/>
            <a:r>
              <a:rPr lang="en-US" dirty="0"/>
              <a:t>load a list of stemmed negative words</a:t>
            </a:r>
          </a:p>
          <a:p>
            <a:pPr lvl="0"/>
            <a:r>
              <a:rPr lang="en-US" dirty="0"/>
              <a:t>load the data and clean it</a:t>
            </a:r>
          </a:p>
          <a:p>
            <a:pPr lvl="0"/>
            <a:r>
              <a:rPr lang="en-US" dirty="0"/>
              <a:t>cleaning includes removing numbers, stemming, removing punctuation ,removing stop words,and the noisy data which is not helpful in making decisions</a:t>
            </a:r>
          </a:p>
          <a:p>
            <a:pPr lvl="0"/>
            <a:r>
              <a:rPr lang="en-US" dirty="0"/>
              <a:t>create a positive document term matrix  by passing postive word list as argument to DTM</a:t>
            </a:r>
          </a:p>
          <a:p>
            <a:pPr lvl="0"/>
            <a:r>
              <a:rPr lang="en-US" dirty="0"/>
              <a:t>create a negative document term matrix  by passing negative word list as argument to DTM</a:t>
            </a:r>
          </a:p>
          <a:p>
            <a:pPr lvl="0"/>
            <a:r>
              <a:rPr lang="en-US" dirty="0"/>
              <a:t>convert the negative and positive DTM into matrix form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612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if review[1] poswords - review[1] negwords &gt;=1 count it as a positive review</a:t>
            </a:r>
          </a:p>
          <a:p>
            <a:pPr lvl="0"/>
            <a:r>
              <a:rPr lang="en-US" dirty="0"/>
              <a:t> if review[1] poswords - review[1] negwords &lt;=1 count it as a negative review</a:t>
            </a:r>
          </a:p>
          <a:p>
            <a:r>
              <a:rPr lang="en-US" dirty="0"/>
              <a:t> if review[1] poswords - review[1] negwords ==0 count it as a NEUTRAL REVIEW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  <a:p>
            <a:r>
              <a:rPr lang="en-US" dirty="0">
                <a:solidFill>
                  <a:schemeClr val="tx1"/>
                </a:solidFill>
              </a:rPr>
              <a:t>REVIEW :: The movie is the worst movie</a:t>
            </a:r>
          </a:p>
          <a:p>
            <a:r>
              <a:rPr lang="en-US" dirty="0">
                <a:solidFill>
                  <a:schemeClr val="tx1"/>
                </a:solidFill>
              </a:rPr>
              <a:t>Poswords=0    negwords=1</a:t>
            </a:r>
          </a:p>
          <a:p>
            <a:r>
              <a:rPr lang="en-US" dirty="0" err="1">
                <a:solidFill>
                  <a:schemeClr val="tx1"/>
                </a:solidFill>
              </a:rPr>
              <a:t>Poswords-negwords</a:t>
            </a:r>
            <a:r>
              <a:rPr lang="en-US" dirty="0">
                <a:solidFill>
                  <a:schemeClr val="tx1"/>
                </a:solidFill>
              </a:rPr>
              <a:t>=-1  &lt;0 so it is counted as a negative review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570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#loading positive words</a:t>
            </a:r>
          </a:p>
          <a:p>
            <a:r>
              <a:rPr lang="en-US" dirty="0"/>
              <a:t>neg&lt;-read.csv("neg.csv",header = F,stringsAsFactors = T)</a:t>
            </a:r>
          </a:p>
          <a:p>
            <a:r>
              <a:rPr lang="en-US" dirty="0"/>
              <a:t>negc&lt;-Corpus(VectorSource(neg))</a:t>
            </a:r>
          </a:p>
          <a:p>
            <a:r>
              <a:rPr lang="en-US" dirty="0"/>
              <a:t>negc&lt;-tm_map(negc,stemDocument,language="english")</a:t>
            </a:r>
          </a:p>
          <a:p>
            <a:r>
              <a:rPr lang="en-US" dirty="0"/>
              <a:t>negdtm&lt;-DocumentTermMatrix(negc)</a:t>
            </a:r>
          </a:p>
          <a:p>
            <a:r>
              <a:rPr lang="en-US" dirty="0"/>
              <a:t>negwords&lt;-findFreqTerms(negdtm)</a:t>
            </a:r>
          </a:p>
          <a:p>
            <a:r>
              <a:rPr lang="en-US" b="1" dirty="0"/>
              <a:t>#loading negative words</a:t>
            </a:r>
          </a:p>
          <a:p>
            <a:r>
              <a:rPr lang="en-US" dirty="0"/>
              <a:t>pos&lt;-read.csv("pos.csv",header = F,stringsAsFactors = T)</a:t>
            </a:r>
          </a:p>
          <a:p>
            <a:r>
              <a:rPr lang="en-US" dirty="0"/>
              <a:t>posc&lt;-Corpus(VectorSource(pos))</a:t>
            </a:r>
          </a:p>
          <a:p>
            <a:r>
              <a:rPr lang="en-US" dirty="0"/>
              <a:t>posc&lt;-tm_map(posc,stemDocument,language="english")</a:t>
            </a:r>
          </a:p>
          <a:p>
            <a:r>
              <a:rPr lang="en-US" dirty="0"/>
              <a:t>posdtm&lt;-DocumentTermMatrix(posc)</a:t>
            </a:r>
          </a:p>
          <a:p>
            <a:r>
              <a:rPr lang="en-US" dirty="0"/>
              <a:t>poswords&lt;-findFreqTerms(posdtm)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48288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sentimental analysis is a process of determining the opinion or feeling of a piece of text</a:t>
            </a:r>
          </a:p>
          <a:p>
            <a:r>
              <a:rPr lang="en-US" sz="2400" dirty="0"/>
              <a:t>The texts from reviews or Blogs is processed to get an accurate description of how the writer feels regarding the subject</a:t>
            </a:r>
          </a:p>
        </p:txBody>
      </p:sp>
    </p:spTree>
    <p:extLst>
      <p:ext uri="{BB962C8B-B14F-4D97-AF65-F5344CB8AC3E}">
        <p14:creationId xmlns:p14="http://schemas.microsoft.com/office/powerpoint/2010/main" val="38494681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9129"/>
            <a:ext cx="8825659" cy="4333461"/>
          </a:xfrm>
        </p:spPr>
        <p:txBody>
          <a:bodyPr>
            <a:normAutofit/>
          </a:bodyPr>
          <a:lstStyle/>
          <a:p>
            <a:r>
              <a:rPr lang="en-US" b="1" dirty="0"/>
              <a:t>## we are creating a DTM with postivie words</a:t>
            </a:r>
          </a:p>
          <a:p>
            <a:r>
              <a:rPr lang="en-US" dirty="0"/>
              <a:t>posdtm&lt;-DocumentTermMatrix(doc, control=list(dictionary=poswords))</a:t>
            </a:r>
          </a:p>
          <a:p>
            <a:r>
              <a:rPr lang="en-US" dirty="0"/>
              <a:t>posreviewrow&lt;-rowSums(as.matrix(posdtm),na.rm = TRUE)</a:t>
            </a:r>
          </a:p>
          <a:p>
            <a:r>
              <a:rPr lang="en-US" b="1" dirty="0"/>
              <a:t> ## we are creating a DTM with negative words</a:t>
            </a:r>
          </a:p>
          <a:p>
            <a:r>
              <a:rPr lang="en-US" dirty="0"/>
              <a:t>negdtm&lt;-DocumentTermMatrix(doc, control=list(dictionary=negwords))</a:t>
            </a:r>
          </a:p>
          <a:p>
            <a:r>
              <a:rPr lang="en-US" dirty="0"/>
              <a:t>negreviewrow&lt;-rowSums(as.matrix(negdtm),na.rm = 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677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6" y="2319129"/>
            <a:ext cx="10217426" cy="4333461"/>
          </a:xfrm>
        </p:spPr>
        <p:txBody>
          <a:bodyPr numCol="2">
            <a:normAutofit fontScale="85000" lnSpcReduction="20000"/>
          </a:bodyPr>
          <a:lstStyle/>
          <a:p>
            <a:r>
              <a:rPr lang="en-US" dirty="0" err="1"/>
              <a:t>hari</a:t>
            </a:r>
            <a:r>
              <a:rPr lang="en-US" dirty="0"/>
              <a:t>&lt;-function()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negrate</a:t>
            </a:r>
            <a:r>
              <a:rPr lang="en-US" dirty="0"/>
              <a:t>&lt;-</a:t>
            </a:r>
            <a:r>
              <a:rPr lang="en-US" dirty="0" err="1"/>
              <a:t>colMeans</a:t>
            </a:r>
            <a:r>
              <a:rPr lang="en-US" dirty="0"/>
              <a:t>( as.matrix(negdtm),na.rm = TRUE)</a:t>
            </a:r>
          </a:p>
          <a:p>
            <a:r>
              <a:rPr lang="en-US" dirty="0"/>
              <a:t>  d&lt;-length(</a:t>
            </a:r>
            <a:r>
              <a:rPr lang="en-US" dirty="0" err="1"/>
              <a:t>negrate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negt</a:t>
            </a:r>
            <a:r>
              <a:rPr lang="en-US" dirty="0"/>
              <a:t>&lt;-mean(</a:t>
            </a:r>
            <a:r>
              <a:rPr lang="en-US" dirty="0" err="1"/>
              <a:t>negrate</a:t>
            </a:r>
            <a:r>
              <a:rPr lang="en-US" dirty="0"/>
              <a:t>[1:1280])</a:t>
            </a:r>
          </a:p>
          <a:p>
            <a:r>
              <a:rPr lang="en-US" dirty="0"/>
              <a:t>   </a:t>
            </a:r>
            <a:r>
              <a:rPr lang="en-US" dirty="0" err="1"/>
              <a:t>posrate</a:t>
            </a:r>
            <a:r>
              <a:rPr lang="en-US" dirty="0"/>
              <a:t>&lt;-</a:t>
            </a:r>
            <a:r>
              <a:rPr lang="en-US" dirty="0" err="1"/>
              <a:t>colMeans</a:t>
            </a:r>
            <a:r>
              <a:rPr lang="en-US" dirty="0"/>
              <a:t>( as.matrix(posdtm),na.rm = TRUE)</a:t>
            </a:r>
          </a:p>
          <a:p>
            <a:r>
              <a:rPr lang="en-US" dirty="0"/>
              <a:t>  e&lt;-length(</a:t>
            </a:r>
            <a:r>
              <a:rPr lang="en-US" dirty="0" err="1"/>
              <a:t>posrate</a:t>
            </a:r>
            <a:r>
              <a:rPr lang="en-US" dirty="0"/>
              <a:t>)</a:t>
            </a:r>
          </a:p>
          <a:p>
            <a:r>
              <a:rPr lang="en-US" dirty="0"/>
              <a:t>  post&lt;-mean(</a:t>
            </a:r>
            <a:r>
              <a:rPr lang="en-US" dirty="0" err="1"/>
              <a:t>posrate</a:t>
            </a:r>
            <a:r>
              <a:rPr lang="en-US" dirty="0"/>
              <a:t>[1:e])</a:t>
            </a:r>
          </a:p>
          <a:p>
            <a:r>
              <a:rPr lang="en-US" dirty="0"/>
              <a:t>  </a:t>
            </a:r>
            <a:r>
              <a:rPr lang="en-US" dirty="0" err="1"/>
              <a:t>movierating</a:t>
            </a:r>
            <a:r>
              <a:rPr lang="en-US" dirty="0"/>
              <a:t>&lt;-post-</a:t>
            </a:r>
            <a:r>
              <a:rPr lang="en-US" dirty="0" err="1"/>
              <a:t>negt</a:t>
            </a:r>
            <a:endParaRPr lang="en-US" dirty="0"/>
          </a:p>
          <a:p>
            <a:r>
              <a:rPr lang="en-US" dirty="0"/>
              <a:t>   x&lt;-length(</a:t>
            </a:r>
            <a:r>
              <a:rPr lang="en-US" dirty="0" err="1"/>
              <a:t>negreviewrow</a:t>
            </a:r>
            <a:r>
              <a:rPr lang="en-US" dirty="0"/>
              <a:t>)</a:t>
            </a:r>
          </a:p>
          <a:p>
            <a:r>
              <a:rPr lang="en-US" dirty="0"/>
              <a:t>  positive&lt;-0, negative&lt;-0,neutral&lt;-0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in 1:x)</a:t>
            </a:r>
          </a:p>
          <a:p>
            <a:r>
              <a:rPr lang="en-US" dirty="0"/>
              <a:t>  { if(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])==0)</a:t>
            </a:r>
          </a:p>
          <a:p>
            <a:r>
              <a:rPr lang="en-US" dirty="0"/>
              <a:t>    { neutral&lt;-neutral+1}</a:t>
            </a:r>
          </a:p>
          <a:p>
            <a:r>
              <a:rPr lang="en-US" dirty="0"/>
              <a:t>    if(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])&gt;0)</a:t>
            </a:r>
          </a:p>
          <a:p>
            <a:r>
              <a:rPr lang="en-US" dirty="0"/>
              <a:t>    {positive&lt;-positive+1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{f( (</a:t>
            </a:r>
            <a:r>
              <a:rPr lang="en-US" dirty="0" err="1"/>
              <a:t>posreviewrow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negreviewrow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])&lt;0)</a:t>
            </a:r>
          </a:p>
          <a:p>
            <a:r>
              <a:rPr lang="en-US" dirty="0"/>
              <a:t>      { negative&lt;-negative+1} }}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positive review ", positive)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negative </a:t>
            </a:r>
            <a:r>
              <a:rPr lang="en-US" dirty="0" err="1"/>
              <a:t>review",negative</a:t>
            </a:r>
            <a:r>
              <a:rPr lang="en-US" dirty="0"/>
              <a:t>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number of neutral </a:t>
            </a:r>
            <a:r>
              <a:rPr lang="en-US" dirty="0" err="1"/>
              <a:t>reviews",neutral</a:t>
            </a:r>
            <a:r>
              <a:rPr lang="en-US" dirty="0"/>
              <a:t>)</a:t>
            </a:r>
          </a:p>
          <a:p>
            <a:r>
              <a:rPr lang="en-US" dirty="0"/>
              <a:t>  cat("\</a:t>
            </a:r>
            <a:r>
              <a:rPr lang="en-US" dirty="0" err="1"/>
              <a:t>nthe</a:t>
            </a:r>
            <a:r>
              <a:rPr lang="en-US" dirty="0"/>
              <a:t> movie rating is ", </a:t>
            </a:r>
            <a:r>
              <a:rPr lang="en-US" dirty="0" err="1"/>
              <a:t>movierating</a:t>
            </a:r>
            <a:r>
              <a:rPr lang="en-US" dirty="0"/>
              <a:t>)</a:t>
            </a:r>
          </a:p>
          <a:p>
            <a:r>
              <a:rPr lang="en-US" dirty="0"/>
              <a:t>  }</a:t>
            </a:r>
          </a:p>
          <a:p>
            <a:r>
              <a:rPr lang="en-US" dirty="0" err="1"/>
              <a:t>hari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1025182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766" y="937596"/>
            <a:ext cx="8761413" cy="70696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7870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Sentimental </a:t>
            </a:r>
            <a:r>
              <a:rPr lang="en-US" sz="2000" dirty="0" err="1"/>
              <a:t>Analaysis</a:t>
            </a:r>
            <a:r>
              <a:rPr lang="en-US" sz="2000" dirty="0"/>
              <a:t> with BAG of words achieved 69.5 percent of accuracy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gray">
          <a:xfrm>
            <a:off x="1154954" y="2491409"/>
            <a:ext cx="2007315" cy="3843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68" y="2054087"/>
            <a:ext cx="8258631" cy="46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764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58" y="2912012"/>
            <a:ext cx="6664154" cy="27713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NAÏVE BAYESIAN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solidFill>
                  <a:srgbClr val="FFFFFF"/>
                </a:solidFill>
              </a:rPr>
              <a:t>Naïve Bayes as a Language Model Illustration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1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BAYESIAN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35839"/>
          </a:xfrm>
        </p:spPr>
        <p:txBody>
          <a:bodyPr>
            <a:noAutofit/>
          </a:bodyPr>
          <a:lstStyle/>
          <a:p>
            <a:r>
              <a:rPr lang="en-US" sz="1600" b="1" dirty="0"/>
              <a:t>## loading libraries</a:t>
            </a:r>
            <a:endParaRPr lang="en-US" sz="1600" dirty="0"/>
          </a:p>
          <a:p>
            <a:r>
              <a:rPr lang="en-US" sz="1600" dirty="0"/>
              <a:t> library(tm)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RTextTools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library(e1071)</a:t>
            </a:r>
          </a:p>
          <a:p>
            <a:r>
              <a:rPr lang="en-US" sz="1600" dirty="0"/>
              <a:t>library(</a:t>
            </a:r>
            <a:r>
              <a:rPr lang="en-US" sz="1600" dirty="0" err="1"/>
              <a:t>dplyr</a:t>
            </a:r>
            <a:r>
              <a:rPr lang="en-US" sz="1600" dirty="0"/>
              <a:t>)</a:t>
            </a:r>
          </a:p>
          <a:p>
            <a:r>
              <a:rPr lang="en-US" sz="1600" dirty="0"/>
              <a:t>library(caret)</a:t>
            </a:r>
          </a:p>
          <a:p>
            <a:r>
              <a:rPr lang="en-US" sz="1600" dirty="0"/>
              <a:t> </a:t>
            </a:r>
            <a:r>
              <a:rPr lang="en-US" sz="1600" b="1" dirty="0"/>
              <a:t>## reading the file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("C:/Users/ghari/Desktop/TermPaper")</a:t>
            </a:r>
          </a:p>
          <a:p>
            <a:r>
              <a:rPr lang="en-US" sz="1600" dirty="0"/>
              <a:t>movie&lt;-read.csv("</a:t>
            </a:r>
            <a:r>
              <a:rPr lang="en-US" sz="1600" dirty="0" err="1"/>
              <a:t>movie.csv",header</a:t>
            </a:r>
            <a:r>
              <a:rPr lang="en-US" sz="1600" dirty="0"/>
              <a:t> = </a:t>
            </a:r>
            <a:r>
              <a:rPr lang="en-US" sz="1600" dirty="0" err="1"/>
              <a:t>T,stringsAsFactors</a:t>
            </a:r>
            <a:r>
              <a:rPr lang="en-US" sz="1600" dirty="0"/>
              <a:t> = F)</a:t>
            </a:r>
          </a:p>
          <a:p>
            <a:r>
              <a:rPr lang="en-US" sz="1600" dirty="0"/>
              <a:t>summary(movie)</a:t>
            </a:r>
          </a:p>
          <a:p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208712" y="2603499"/>
            <a:ext cx="4825159" cy="4035839"/>
          </a:xfrm>
        </p:spPr>
        <p:txBody>
          <a:bodyPr>
            <a:noAutofit/>
          </a:bodyPr>
          <a:lstStyle/>
          <a:p>
            <a:r>
              <a:rPr lang="en-US" sz="1600" b="1" dirty="0"/>
              <a:t>## randomizing the data set</a:t>
            </a:r>
          </a:p>
          <a:p>
            <a:r>
              <a:rPr lang="en-US" sz="1600" dirty="0" err="1"/>
              <a:t>set.seed</a:t>
            </a:r>
            <a:r>
              <a:rPr lang="en-US" sz="1600" dirty="0"/>
              <a:t>(1)</a:t>
            </a:r>
          </a:p>
          <a:p>
            <a:r>
              <a:rPr lang="en-US" sz="1600" dirty="0"/>
              <a:t>movie&lt;-movie[sample(</a:t>
            </a:r>
            <a:r>
              <a:rPr lang="en-US" sz="1600" dirty="0" err="1"/>
              <a:t>nrow</a:t>
            </a:r>
            <a:r>
              <a:rPr lang="en-US" sz="1600" dirty="0"/>
              <a:t>(movie)),]</a:t>
            </a:r>
          </a:p>
          <a:p>
            <a:r>
              <a:rPr lang="en-US" sz="1600" dirty="0"/>
              <a:t>movie&lt;-movie[sample(</a:t>
            </a:r>
            <a:r>
              <a:rPr lang="en-US" sz="1600" dirty="0" err="1"/>
              <a:t>nrow</a:t>
            </a:r>
            <a:r>
              <a:rPr lang="en-US" sz="1600" dirty="0"/>
              <a:t>(movie)),]</a:t>
            </a:r>
          </a:p>
          <a:p>
            <a:r>
              <a:rPr lang="en-US" sz="1600" dirty="0" err="1"/>
              <a:t>movie$label</a:t>
            </a:r>
            <a:r>
              <a:rPr lang="en-US" sz="1600" dirty="0"/>
              <a:t>=</a:t>
            </a:r>
            <a:r>
              <a:rPr lang="en-US" sz="1600" dirty="0" err="1"/>
              <a:t>as.factor</a:t>
            </a:r>
            <a:r>
              <a:rPr lang="en-US" sz="1600" dirty="0"/>
              <a:t>(</a:t>
            </a:r>
            <a:r>
              <a:rPr lang="en-US" sz="1600" dirty="0" err="1"/>
              <a:t>movie$label</a:t>
            </a:r>
            <a:r>
              <a:rPr lang="en-US" sz="1600" dirty="0"/>
              <a:t>)</a:t>
            </a:r>
          </a:p>
          <a:p>
            <a:r>
              <a:rPr lang="en-US" sz="1600" dirty="0"/>
              <a:t>##converting corpus</a:t>
            </a:r>
          </a:p>
          <a:p>
            <a:r>
              <a:rPr lang="en-US" sz="1600" dirty="0" err="1"/>
              <a:t>moviec</a:t>
            </a:r>
            <a:r>
              <a:rPr lang="en-US" sz="1600" dirty="0"/>
              <a:t>&lt;-Corpus(</a:t>
            </a:r>
            <a:r>
              <a:rPr lang="en-US" sz="1600" dirty="0" err="1"/>
              <a:t>VectorSource</a:t>
            </a:r>
            <a:r>
              <a:rPr lang="en-US" sz="1600" dirty="0"/>
              <a:t>(</a:t>
            </a:r>
            <a:r>
              <a:rPr lang="en-US" sz="1600" dirty="0" err="1"/>
              <a:t>movie$review</a:t>
            </a:r>
            <a:r>
              <a:rPr lang="en-US" sz="1600" dirty="0"/>
              <a:t>))  </a:t>
            </a:r>
          </a:p>
          <a:p>
            <a:r>
              <a:rPr lang="en-US" sz="1600" dirty="0" err="1"/>
              <a:t>moviec</a:t>
            </a:r>
            <a:endParaRPr lang="en-US" sz="1600" dirty="0"/>
          </a:p>
          <a:p>
            <a:r>
              <a:rPr lang="en-US" sz="1600" dirty="0"/>
              <a:t>inspect(</a:t>
            </a:r>
            <a:r>
              <a:rPr lang="en-US" sz="1600" dirty="0" err="1"/>
              <a:t>moviec</a:t>
            </a:r>
            <a:r>
              <a:rPr lang="en-US" sz="1600" dirty="0"/>
              <a:t>[1:3])</a:t>
            </a:r>
          </a:p>
          <a:p>
            <a:r>
              <a:rPr lang="en-US" sz="1600" dirty="0"/>
              <a:t>length(</a:t>
            </a:r>
            <a:r>
              <a:rPr lang="en-US" sz="1600" dirty="0" err="1"/>
              <a:t>moviec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5595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92559" cy="706964"/>
          </a:xfrm>
        </p:spPr>
        <p:txBody>
          <a:bodyPr/>
          <a:lstStyle/>
          <a:p>
            <a:r>
              <a:rPr lang="en-US" dirty="0"/>
              <a:t>NAÏVE BAYESIAN IMPLEMENTATION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254500"/>
          </a:xfrm>
        </p:spPr>
        <p:txBody>
          <a:bodyPr>
            <a:noAutofit/>
          </a:bodyPr>
          <a:lstStyle/>
          <a:p>
            <a:r>
              <a:rPr lang="en-US" sz="1600" b="1" dirty="0"/>
              <a:t>######cleaning the DATA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moviec,removeNumbers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doc,removeWords,stopwords</a:t>
            </a:r>
            <a:r>
              <a:rPr lang="en-US" sz="1600" dirty="0"/>
              <a:t>("</a:t>
            </a:r>
            <a:r>
              <a:rPr lang="en-US" sz="1600" dirty="0" err="1"/>
              <a:t>english</a:t>
            </a:r>
            <a:r>
              <a:rPr lang="en-US" sz="1600" dirty="0"/>
              <a:t>"))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doc,removePunctuation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doc,stripWhitespace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doc,stemDocument,language</a:t>
            </a:r>
            <a:r>
              <a:rPr lang="en-US" sz="1600" dirty="0"/>
              <a:t>="</a:t>
            </a:r>
            <a:r>
              <a:rPr lang="en-US" sz="1600" dirty="0" err="1"/>
              <a:t>english</a:t>
            </a:r>
            <a:r>
              <a:rPr lang="en-US" sz="1600" dirty="0"/>
              <a:t>")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doc,tolower</a:t>
            </a:r>
            <a:r>
              <a:rPr lang="en-US" sz="1600" dirty="0"/>
              <a:t>)</a:t>
            </a:r>
          </a:p>
          <a:p>
            <a:r>
              <a:rPr lang="en-US" sz="1600" dirty="0"/>
              <a:t>doc&lt;-</a:t>
            </a:r>
            <a:r>
              <a:rPr lang="en-US" sz="1600" dirty="0" err="1"/>
              <a:t>tm_map</a:t>
            </a:r>
            <a:r>
              <a:rPr lang="en-US" sz="1600" dirty="0"/>
              <a:t>(</a:t>
            </a:r>
            <a:r>
              <a:rPr lang="en-US" sz="1600" dirty="0" err="1"/>
              <a:t>doc,PlainTextDocument</a:t>
            </a:r>
            <a:r>
              <a:rPr lang="en-US" sz="1600" dirty="0"/>
              <a:t> )</a:t>
            </a:r>
          </a:p>
          <a:p>
            <a:r>
              <a:rPr lang="en-US" sz="1600" dirty="0" err="1"/>
              <a:t>moviec.clean</a:t>
            </a:r>
            <a:r>
              <a:rPr lang="en-US" sz="1600" dirty="0"/>
              <a:t>&lt;-doc</a:t>
            </a:r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4115352"/>
          </a:xfrm>
        </p:spPr>
        <p:txBody>
          <a:bodyPr>
            <a:noAutofit/>
          </a:bodyPr>
          <a:lstStyle/>
          <a:p>
            <a:r>
              <a:rPr lang="en-US" sz="1600" b="1" dirty="0"/>
              <a:t>##document term matrix</a:t>
            </a:r>
            <a:endParaRPr lang="en-US" sz="1600" dirty="0"/>
          </a:p>
          <a:p>
            <a:r>
              <a:rPr lang="en-US" sz="1600" dirty="0" err="1"/>
              <a:t>moviedtm</a:t>
            </a:r>
            <a:r>
              <a:rPr lang="en-US" sz="1600" dirty="0"/>
              <a:t>&lt;-</a:t>
            </a:r>
            <a:r>
              <a:rPr lang="en-US" sz="1600" dirty="0" err="1"/>
              <a:t>DocumentTermMatrix</a:t>
            </a:r>
            <a:r>
              <a:rPr lang="en-US" sz="1600" dirty="0"/>
              <a:t>(doc)</a:t>
            </a:r>
          </a:p>
          <a:p>
            <a:r>
              <a:rPr lang="en-US" sz="1600" dirty="0"/>
              <a:t>dim(</a:t>
            </a:r>
            <a:r>
              <a:rPr lang="en-US" sz="1600" dirty="0" err="1"/>
              <a:t>moviedtm</a:t>
            </a:r>
            <a:r>
              <a:rPr lang="en-US" sz="1600" dirty="0"/>
              <a:t>)</a:t>
            </a:r>
          </a:p>
          <a:p>
            <a:r>
              <a:rPr lang="en-US" sz="1600" dirty="0"/>
              <a:t> </a:t>
            </a:r>
            <a:r>
              <a:rPr lang="en-US" sz="1600" b="1" dirty="0"/>
              <a:t>##Partitioning the Data</a:t>
            </a:r>
            <a:endParaRPr lang="en-US" sz="1600" dirty="0"/>
          </a:p>
          <a:p>
            <a:r>
              <a:rPr lang="en-US" sz="1600" dirty="0"/>
              <a:t> </a:t>
            </a:r>
            <a:r>
              <a:rPr lang="en-US" sz="1600" dirty="0" err="1"/>
              <a:t>movie.train</a:t>
            </a:r>
            <a:r>
              <a:rPr lang="en-US" sz="1600" dirty="0"/>
              <a:t> &lt;- movie[1:1500,]</a:t>
            </a:r>
          </a:p>
          <a:p>
            <a:r>
              <a:rPr lang="en-US" sz="1600" dirty="0" err="1"/>
              <a:t>movie.test</a:t>
            </a:r>
            <a:r>
              <a:rPr lang="en-US" sz="1600" dirty="0"/>
              <a:t> &lt;- movie[1501:2000,]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moviedtm.train</a:t>
            </a:r>
            <a:r>
              <a:rPr lang="en-US" sz="1600" dirty="0"/>
              <a:t> &lt;- </a:t>
            </a:r>
            <a:r>
              <a:rPr lang="en-US" sz="1600" dirty="0" err="1"/>
              <a:t>moviedtm</a:t>
            </a:r>
            <a:r>
              <a:rPr lang="en-US" sz="1600" dirty="0"/>
              <a:t>[1:1500,]</a:t>
            </a:r>
          </a:p>
          <a:p>
            <a:r>
              <a:rPr lang="en-US" sz="1600" dirty="0" err="1"/>
              <a:t>moviedtm.test</a:t>
            </a:r>
            <a:r>
              <a:rPr lang="en-US" sz="1600" dirty="0"/>
              <a:t> &lt;- </a:t>
            </a:r>
            <a:r>
              <a:rPr lang="en-US" sz="1600" dirty="0" err="1"/>
              <a:t>moviedtm</a:t>
            </a:r>
            <a:r>
              <a:rPr lang="en-US" sz="1600" dirty="0"/>
              <a:t>[1501:2000,]</a:t>
            </a:r>
          </a:p>
          <a:p>
            <a:r>
              <a:rPr lang="en-US" sz="1600" dirty="0"/>
              <a:t> </a:t>
            </a:r>
            <a:r>
              <a:rPr lang="en-US" sz="1600" dirty="0" err="1"/>
              <a:t>moviec.clean.train</a:t>
            </a:r>
            <a:r>
              <a:rPr lang="en-US" sz="1600" dirty="0"/>
              <a:t> &lt;- </a:t>
            </a:r>
            <a:r>
              <a:rPr lang="en-US" sz="1600" dirty="0" err="1"/>
              <a:t>moviec.clean</a:t>
            </a:r>
            <a:r>
              <a:rPr lang="en-US" sz="1600" dirty="0"/>
              <a:t>[1:1500]</a:t>
            </a:r>
          </a:p>
          <a:p>
            <a:r>
              <a:rPr lang="en-US" sz="1600" dirty="0" err="1"/>
              <a:t>moviec.clean.test</a:t>
            </a:r>
            <a:r>
              <a:rPr lang="en-US" sz="1600" dirty="0"/>
              <a:t> &lt;- </a:t>
            </a:r>
            <a:r>
              <a:rPr lang="en-US" sz="1600" dirty="0" err="1"/>
              <a:t>moviec.clean</a:t>
            </a:r>
            <a:r>
              <a:rPr lang="en-US" sz="1600" dirty="0"/>
              <a:t>[1501:2000]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 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786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6055" cy="706964"/>
          </a:xfrm>
        </p:spPr>
        <p:txBody>
          <a:bodyPr/>
          <a:lstStyle/>
          <a:p>
            <a:r>
              <a:rPr lang="en-US" dirty="0"/>
              <a:t>NAÏVE BAYESIAN IMPLEMENTATION 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186609"/>
            <a:ext cx="8825659" cy="46713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## filtering the data set</a:t>
            </a:r>
            <a:endParaRPr lang="en-US" dirty="0"/>
          </a:p>
          <a:p>
            <a:r>
              <a:rPr lang="en-US" dirty="0"/>
              <a:t> dim(</a:t>
            </a:r>
            <a:r>
              <a:rPr lang="en-US" dirty="0" err="1"/>
              <a:t>moviedtm.train</a:t>
            </a:r>
            <a:r>
              <a:rPr lang="en-US" dirty="0"/>
              <a:t>)</a:t>
            </a:r>
          </a:p>
          <a:p>
            <a:r>
              <a:rPr lang="en-US" dirty="0" err="1"/>
              <a:t>fivefreq</a:t>
            </a:r>
            <a:r>
              <a:rPr lang="en-US" dirty="0"/>
              <a:t> &lt;- </a:t>
            </a:r>
            <a:r>
              <a:rPr lang="en-US" dirty="0" err="1"/>
              <a:t>findFreqTerms</a:t>
            </a:r>
            <a:r>
              <a:rPr lang="en-US" dirty="0"/>
              <a:t>(</a:t>
            </a:r>
            <a:r>
              <a:rPr lang="en-US" dirty="0" err="1"/>
              <a:t>moviedtm.train</a:t>
            </a:r>
            <a:r>
              <a:rPr lang="en-US" dirty="0"/>
              <a:t>, 95)</a:t>
            </a:r>
          </a:p>
          <a:p>
            <a:r>
              <a:rPr lang="en-US" dirty="0"/>
              <a:t>length((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b="1" dirty="0"/>
              <a:t>## document term matrices of training and test data</a:t>
            </a:r>
            <a:endParaRPr lang="en-US" dirty="0"/>
          </a:p>
          <a:p>
            <a:r>
              <a:rPr lang="en-US" dirty="0" err="1"/>
              <a:t>dtm.train.fw</a:t>
            </a:r>
            <a:r>
              <a:rPr lang="en-US" dirty="0"/>
              <a:t> &lt;- </a:t>
            </a:r>
            <a:r>
              <a:rPr lang="en-US" dirty="0" err="1"/>
              <a:t>DocumentTermMatrix</a:t>
            </a:r>
            <a:r>
              <a:rPr lang="en-US" dirty="0"/>
              <a:t>(</a:t>
            </a:r>
            <a:r>
              <a:rPr lang="en-US" dirty="0" err="1"/>
              <a:t>moviec.clean.train</a:t>
            </a:r>
            <a:r>
              <a:rPr lang="en-US" dirty="0"/>
              <a:t>, control=list(dictionary = 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dirty="0"/>
              <a:t>dim(</a:t>
            </a:r>
            <a:r>
              <a:rPr lang="en-US" dirty="0" err="1"/>
              <a:t>dtm.train.fw</a:t>
            </a:r>
            <a:r>
              <a:rPr lang="en-US" dirty="0"/>
              <a:t>)</a:t>
            </a:r>
          </a:p>
          <a:p>
            <a:r>
              <a:rPr lang="en-US" dirty="0" err="1"/>
              <a:t>dtm.test.fw</a:t>
            </a:r>
            <a:r>
              <a:rPr lang="en-US" dirty="0"/>
              <a:t> &lt;- </a:t>
            </a:r>
            <a:r>
              <a:rPr lang="en-US" dirty="0" err="1"/>
              <a:t>DocumentTermMatrix</a:t>
            </a:r>
            <a:r>
              <a:rPr lang="en-US" dirty="0"/>
              <a:t>(</a:t>
            </a:r>
            <a:r>
              <a:rPr lang="en-US" dirty="0" err="1"/>
              <a:t>moviec.clean.test</a:t>
            </a:r>
            <a:r>
              <a:rPr lang="en-US" dirty="0"/>
              <a:t>, control=list(dictionary = </a:t>
            </a:r>
            <a:r>
              <a:rPr lang="en-US" dirty="0" err="1"/>
              <a:t>fivefreq</a:t>
            </a:r>
            <a:r>
              <a:rPr lang="en-US" dirty="0"/>
              <a:t>))</a:t>
            </a:r>
          </a:p>
          <a:p>
            <a:r>
              <a:rPr lang="en-US" dirty="0"/>
              <a:t>dim(</a:t>
            </a:r>
            <a:r>
              <a:rPr lang="en-US" dirty="0" err="1"/>
              <a:t>dtm.test.fw</a:t>
            </a:r>
            <a:r>
              <a:rPr lang="en-US" dirty="0"/>
              <a:t>)</a:t>
            </a:r>
          </a:p>
          <a:p>
            <a:r>
              <a:rPr lang="en-US" dirty="0" err="1"/>
              <a:t>convert_count</a:t>
            </a:r>
            <a:r>
              <a:rPr lang="en-US" dirty="0"/>
              <a:t> &lt;- function(x) {</a:t>
            </a:r>
          </a:p>
          <a:p>
            <a:r>
              <a:rPr lang="en-US" dirty="0"/>
              <a:t>  y &lt;- </a:t>
            </a:r>
            <a:r>
              <a:rPr lang="en-US" dirty="0" err="1"/>
              <a:t>ifelse</a:t>
            </a:r>
            <a:r>
              <a:rPr lang="en-US" dirty="0"/>
              <a:t>(x &gt; 0, 1,0)</a:t>
            </a:r>
          </a:p>
          <a:p>
            <a:r>
              <a:rPr lang="en-US" dirty="0"/>
              <a:t>  y &lt;- factor(y, levels=c(0,1), labels=c("No", "Yes"))</a:t>
            </a:r>
          </a:p>
          <a:p>
            <a:r>
              <a:rPr lang="en-US" dirty="0"/>
              <a:t>  y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6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 dirty="0" err="1"/>
              <a:t>bayesian</a:t>
            </a:r>
            <a:r>
              <a:rPr lang="en-US" dirty="0"/>
              <a:t> implementation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20347"/>
            <a:ext cx="8825659" cy="4545495"/>
          </a:xfrm>
        </p:spPr>
        <p:txBody>
          <a:bodyPr/>
          <a:lstStyle/>
          <a:p>
            <a:r>
              <a:rPr lang="en-US" dirty="0" err="1"/>
              <a:t>trainNB</a:t>
            </a:r>
            <a:r>
              <a:rPr lang="en-US" dirty="0"/>
              <a:t> &lt;- apply(</a:t>
            </a:r>
            <a:r>
              <a:rPr lang="en-US" dirty="0" err="1"/>
              <a:t>dtm.train.fw</a:t>
            </a:r>
            <a:r>
              <a:rPr lang="en-US" dirty="0"/>
              <a:t>, 2, </a:t>
            </a:r>
            <a:r>
              <a:rPr lang="en-US" dirty="0" err="1"/>
              <a:t>convert_count</a:t>
            </a:r>
            <a:r>
              <a:rPr lang="en-US" dirty="0"/>
              <a:t>)</a:t>
            </a:r>
          </a:p>
          <a:p>
            <a:r>
              <a:rPr lang="en-US" dirty="0" err="1"/>
              <a:t>testNB</a:t>
            </a:r>
            <a:r>
              <a:rPr lang="en-US" dirty="0"/>
              <a:t> &lt;- apply(</a:t>
            </a:r>
            <a:r>
              <a:rPr lang="en-US" dirty="0" err="1"/>
              <a:t>dtm.test.fw</a:t>
            </a:r>
            <a:r>
              <a:rPr lang="en-US" dirty="0"/>
              <a:t>, 2, </a:t>
            </a:r>
            <a:r>
              <a:rPr lang="en-US" dirty="0" err="1"/>
              <a:t>convert_count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## training naive </a:t>
            </a:r>
            <a:r>
              <a:rPr lang="en-US" b="1" dirty="0" err="1"/>
              <a:t>bayesian</a:t>
            </a:r>
            <a:r>
              <a:rPr lang="en-US" b="1" dirty="0"/>
              <a:t> classifier</a:t>
            </a:r>
            <a:endParaRPr lang="en-US" dirty="0"/>
          </a:p>
          <a:p>
            <a:r>
              <a:rPr lang="en-US" dirty="0" err="1"/>
              <a:t>system.time</a:t>
            </a:r>
            <a:r>
              <a:rPr lang="en-US" dirty="0"/>
              <a:t>( classifier &lt;- </a:t>
            </a:r>
            <a:r>
              <a:rPr lang="en-US" dirty="0" err="1"/>
              <a:t>naiveBayes</a:t>
            </a:r>
            <a:r>
              <a:rPr lang="en-US" dirty="0"/>
              <a:t>(</a:t>
            </a:r>
            <a:r>
              <a:rPr lang="en-US" dirty="0" err="1"/>
              <a:t>trainNB</a:t>
            </a:r>
            <a:r>
              <a:rPr lang="en-US" dirty="0"/>
              <a:t>, </a:t>
            </a:r>
            <a:r>
              <a:rPr lang="en-US" dirty="0" err="1"/>
              <a:t>movie.train$label</a:t>
            </a:r>
            <a:r>
              <a:rPr lang="en-US" dirty="0"/>
              <a:t>) )</a:t>
            </a:r>
          </a:p>
          <a:p>
            <a:r>
              <a:rPr lang="en-US" b="1" dirty="0"/>
              <a:t>##Prediction</a:t>
            </a:r>
          </a:p>
          <a:p>
            <a:r>
              <a:rPr lang="en-US" dirty="0" err="1"/>
              <a:t>system.time</a:t>
            </a:r>
            <a:r>
              <a:rPr lang="en-US" dirty="0"/>
              <a:t>( </a:t>
            </a:r>
            <a:r>
              <a:rPr lang="en-US" dirty="0" err="1"/>
              <a:t>pred</a:t>
            </a:r>
            <a:r>
              <a:rPr lang="en-US" dirty="0"/>
              <a:t> &lt;- predict(classifier, </a:t>
            </a:r>
            <a:r>
              <a:rPr lang="en-US" dirty="0" err="1"/>
              <a:t>newdata</a:t>
            </a:r>
            <a:r>
              <a:rPr lang="en-US" dirty="0"/>
              <a:t>=</a:t>
            </a:r>
            <a:r>
              <a:rPr lang="en-US" dirty="0" err="1"/>
              <a:t>testNB</a:t>
            </a:r>
            <a:r>
              <a:rPr lang="en-US" dirty="0"/>
              <a:t>) )</a:t>
            </a:r>
          </a:p>
          <a:p>
            <a:r>
              <a:rPr lang="en-US" dirty="0"/>
              <a:t>table("Predictions"= </a:t>
            </a:r>
            <a:r>
              <a:rPr lang="en-US" dirty="0" err="1"/>
              <a:t>pred</a:t>
            </a:r>
            <a:r>
              <a:rPr lang="en-US" dirty="0"/>
              <a:t>,  "Actual" = </a:t>
            </a:r>
            <a:r>
              <a:rPr lang="en-US" dirty="0" err="1"/>
              <a:t>movie.test$label</a:t>
            </a:r>
            <a:r>
              <a:rPr lang="en-US" dirty="0"/>
              <a:t> )</a:t>
            </a:r>
          </a:p>
          <a:p>
            <a:r>
              <a:rPr lang="en-US" dirty="0" err="1"/>
              <a:t>confmatrix</a:t>
            </a:r>
            <a:r>
              <a:rPr lang="en-US" dirty="0"/>
              <a:t> &lt;- </a:t>
            </a: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, </a:t>
            </a:r>
            <a:r>
              <a:rPr lang="en-US" dirty="0" err="1"/>
              <a:t>movie.test$label</a:t>
            </a:r>
            <a:r>
              <a:rPr lang="en-US" dirty="0"/>
              <a:t>)</a:t>
            </a:r>
          </a:p>
          <a:p>
            <a:r>
              <a:rPr lang="en-US" dirty="0" err="1"/>
              <a:t>confmatrix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/>
              <a:t>RESULT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Naïve Bayesian classifier achieved 78.8 percent accuracy</a:t>
            </a:r>
          </a:p>
        </p:txBody>
      </p:sp>
      <p:pic>
        <p:nvPicPr>
          <p:cNvPr id="22" name="Content Placeholder 3"/>
          <p:cNvPicPr/>
          <p:nvPr/>
        </p:nvPicPr>
        <p:blipFill rotWithShape="1">
          <a:blip r:embed="rId3"/>
          <a:srcRect r="40383" b="11464"/>
          <a:stretch/>
        </p:blipFill>
        <p:spPr>
          <a:xfrm>
            <a:off x="5085051" y="618978"/>
            <a:ext cx="5662666" cy="54008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911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3489"/>
              </p:ext>
            </p:extLst>
          </p:nvPr>
        </p:nvGraphicFramePr>
        <p:xfrm>
          <a:off x="1046922" y="2451652"/>
          <a:ext cx="9289773" cy="3376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591">
                  <a:extLst>
                    <a:ext uri="{9D8B030D-6E8A-4147-A177-3AD203B41FA5}">
                      <a16:colId xmlns:a16="http://schemas.microsoft.com/office/drawing/2014/main" val="1282459724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1407300150"/>
                    </a:ext>
                  </a:extLst>
                </a:gridCol>
                <a:gridCol w="3096591">
                  <a:extLst>
                    <a:ext uri="{9D8B030D-6E8A-4147-A177-3AD203B41FA5}">
                      <a16:colId xmlns:a16="http://schemas.microsoft.com/office/drawing/2014/main" val="635342234"/>
                    </a:ext>
                  </a:extLst>
                </a:gridCol>
              </a:tblGrid>
              <a:tr h="782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with Bag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bayesian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003020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39512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020767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98004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02773"/>
                  </a:ext>
                </a:extLst>
              </a:tr>
              <a:tr h="78202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Implementation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8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4860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  <a:endParaRPr lang="en-US" sz="2400" b="1" dirty="0"/>
          </a:p>
          <a:p>
            <a:r>
              <a:rPr lang="en-US" sz="2400" dirty="0"/>
              <a:t>The problem in sentimental analysis is classifying the polarity of a given text at the document,sentence ,or feature/aspect level</a:t>
            </a:r>
          </a:p>
          <a:p>
            <a:r>
              <a:rPr lang="en-US" sz="2400" dirty="0"/>
              <a:t>Whether the expressed opinion in a document , a sentence or an entity feature /aspect is positive,negative, or neutral</a:t>
            </a:r>
          </a:p>
        </p:txBody>
      </p:sp>
    </p:spTree>
    <p:extLst>
      <p:ext uri="{BB962C8B-B14F-4D97-AF65-F5344CB8AC3E}">
        <p14:creationId xmlns:p14="http://schemas.microsoft.com/office/powerpoint/2010/main" val="184581126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data set which I was used contains 2000 tuples totally</a:t>
            </a:r>
          </a:p>
          <a:p>
            <a:r>
              <a:rPr lang="en-US" sz="2000" dirty="0"/>
              <a:t>It contains 1000 pos reviews and 1000 neg reviews</a:t>
            </a:r>
          </a:p>
          <a:p>
            <a:r>
              <a:rPr lang="en-US" sz="2000" dirty="0"/>
              <a:t>The bag of Words techniques achieves 69.5 accuracy</a:t>
            </a:r>
          </a:p>
          <a:p>
            <a:r>
              <a:rPr lang="en-US" sz="2000" dirty="0"/>
              <a:t>The Naïve Bayesian achieved 78.8 percent accuracy</a:t>
            </a:r>
          </a:p>
          <a:p>
            <a:r>
              <a:rPr lang="en-US" sz="2000" dirty="0"/>
              <a:t>Clearly naïve Bayesian is more reliable than ‘bag of words’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83081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Naïve Bayesian achieved more accuracy than ‘bag of </a:t>
            </a:r>
            <a:r>
              <a:rPr lang="en-US" sz="2000" dirty="0" err="1"/>
              <a:t>Words’,So</a:t>
            </a:r>
            <a:r>
              <a:rPr lang="en-US" sz="2000" dirty="0"/>
              <a:t> it is recommended to prefer Naïve over bag of Words.</a:t>
            </a:r>
          </a:p>
          <a:p>
            <a:r>
              <a:rPr lang="en-US" sz="2000" dirty="0"/>
              <a:t>But if you don’t have training data to train the algorithm then go to Bag of Words approach.</a:t>
            </a:r>
          </a:p>
        </p:txBody>
      </p:sp>
    </p:spTree>
    <p:extLst>
      <p:ext uri="{BB962C8B-B14F-4D97-AF65-F5344CB8AC3E}">
        <p14:creationId xmlns:p14="http://schemas.microsoft.com/office/powerpoint/2010/main" val="131109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8383" y="649355"/>
            <a:ext cx="10616717" cy="3763619"/>
          </a:xfrm>
        </p:spPr>
        <p:txBody>
          <a:bodyPr>
            <a:normAutofit/>
          </a:bodyPr>
          <a:lstStyle/>
          <a:p>
            <a:pPr algn="ctr"/>
            <a:r>
              <a:rPr lang="en-US" sz="9600" b="1" i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3162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Objectives</a:t>
            </a:r>
          </a:p>
          <a:p>
            <a:r>
              <a:rPr lang="en-US" dirty="0"/>
              <a:t>To implement an aotumatic classification for text into positive,negative or neutral</a:t>
            </a:r>
          </a:p>
          <a:p>
            <a:r>
              <a:rPr lang="en-US" dirty="0"/>
              <a:t>Sentimental analysis to determine the attitude of the mass is positive ,negative or neutral towards the subject of interest</a:t>
            </a:r>
          </a:p>
          <a:p>
            <a:r>
              <a:rPr lang="en-US" dirty="0"/>
              <a:t>Creating a wordcloud of high frequency words in the reviews or feedback</a:t>
            </a:r>
          </a:p>
          <a:p>
            <a:r>
              <a:rPr lang="en-US" dirty="0"/>
              <a:t>Making a barplot of top frequency words</a:t>
            </a:r>
          </a:p>
        </p:txBody>
      </p:sp>
    </p:spTree>
    <p:extLst>
      <p:ext uri="{BB962C8B-B14F-4D97-AF65-F5344CB8AC3E}">
        <p14:creationId xmlns:p14="http://schemas.microsoft.com/office/powerpoint/2010/main" val="41895665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generally perform analysis on labelled data and generate some classififcation rules, basing on the classififcation rules we determine the nature of feedback</a:t>
            </a:r>
          </a:p>
          <a:p>
            <a:r>
              <a:rPr lang="en-US" dirty="0"/>
              <a:t>Just think, what if we dont have any labelled data , then how to perform analysis on data without any learning?</a:t>
            </a:r>
          </a:p>
          <a:p>
            <a:r>
              <a:rPr lang="en-US" dirty="0"/>
              <a:t>There is a way!</a:t>
            </a:r>
          </a:p>
          <a:p>
            <a:r>
              <a:rPr lang="en-US" dirty="0"/>
              <a:t>we can perform sentimental analysis on feedback or reviews by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" sentimental analysis with bag of words"</a:t>
            </a:r>
            <a:r>
              <a:rPr lang="en-US" dirty="0"/>
              <a:t> without any learning from labelled</a:t>
            </a:r>
          </a:p>
          <a:p>
            <a:pPr marL="0" indent="0">
              <a:buNone/>
            </a:pPr>
            <a:r>
              <a:rPr lang="en-US" dirty="0"/>
              <a:t>     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1888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</a:t>
            </a:r>
            <a:r>
              <a:rPr lang="en-US" dirty="0"/>
              <a:t> in “sentimental analysis with bag of words”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phases in this</a:t>
            </a:r>
          </a:p>
          <a:p>
            <a:r>
              <a:rPr lang="en-US" sz="2000" b="1" dirty="0"/>
              <a:t>PHASE I</a:t>
            </a:r>
            <a:r>
              <a:rPr lang="en-US" sz="2000" dirty="0"/>
              <a:t>  : understanding the basic nature of data</a:t>
            </a:r>
          </a:p>
          <a:p>
            <a:r>
              <a:rPr lang="en-US" sz="2000" b="1" dirty="0"/>
              <a:t>PHASE II </a:t>
            </a:r>
            <a:r>
              <a:rPr lang="en-US" sz="2000" dirty="0"/>
              <a:t>: counting number of positive words and negative words in the reviews consecutively.</a:t>
            </a:r>
          </a:p>
          <a:p>
            <a:pPr marL="0" indent="0">
              <a:buNone/>
            </a:pPr>
            <a:r>
              <a:rPr lang="en-US" sz="2000" dirty="0"/>
              <a:t>     Displaying total number of positive,negative and neutral reviews</a:t>
            </a:r>
          </a:p>
          <a:p>
            <a:pPr marL="0" indent="0">
              <a:buNone/>
            </a:pPr>
            <a:r>
              <a:rPr lang="en-US" sz="2000" dirty="0"/>
              <a:t>     among the whole data</a:t>
            </a:r>
          </a:p>
        </p:txBody>
      </p:sp>
    </p:spTree>
    <p:extLst>
      <p:ext uri="{BB962C8B-B14F-4D97-AF65-F5344CB8AC3E}">
        <p14:creationId xmlns:p14="http://schemas.microsoft.com/office/powerpoint/2010/main" val="41576246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23863" cy="3890065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arenR"/>
            </a:pPr>
            <a:r>
              <a:rPr lang="en-US" dirty="0"/>
              <a:t>load the data on which you want to perform sentimental analysis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create a corpus of the data , which you loaded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Now clean the corpus i.e, punctuations,numbers,remove stopwords and the noisy data which does not help you in making decisions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now convert the document as  a stem document 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make a document term matrix of stemmed data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convert the DTM into matrix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sort the columns of document term  matrix from highest to lowest mean order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display the 20 top frequency words in barplot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create a word cloud of  top 100 frequency words </a:t>
            </a:r>
          </a:p>
          <a:p>
            <a:pPr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620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3843"/>
            <a:ext cx="10294924" cy="4267200"/>
          </a:xfrm>
        </p:spPr>
        <p:txBody>
          <a:bodyPr/>
          <a:lstStyle/>
          <a:p>
            <a:r>
              <a:rPr lang="en-US" b="1" dirty="0"/>
              <a:t> Required libraries</a:t>
            </a:r>
            <a:r>
              <a:rPr lang="en-US" dirty="0"/>
              <a:t> </a:t>
            </a:r>
          </a:p>
          <a:p>
            <a:r>
              <a:rPr lang="en-US" dirty="0"/>
              <a:t>library(tm)                          # text mining</a:t>
            </a:r>
          </a:p>
          <a:p>
            <a:r>
              <a:rPr lang="en-US" dirty="0"/>
              <a:t>library(wordcloud)           #to genearate wordclud</a:t>
            </a:r>
          </a:p>
          <a:p>
            <a:r>
              <a:rPr lang="en-US" dirty="0"/>
              <a:t>library(SnowballC)           #word streaming</a:t>
            </a:r>
          </a:p>
          <a:p>
            <a:r>
              <a:rPr lang="en-US" dirty="0"/>
              <a:t>library(caret)                    # partitioning,plots,etc.,</a:t>
            </a:r>
          </a:p>
          <a:p>
            <a:r>
              <a:rPr lang="en-US" dirty="0"/>
              <a:t>setwd("C:/Users/ghari/Desktop/newattempt")</a:t>
            </a:r>
          </a:p>
          <a:p>
            <a:r>
              <a:rPr lang="en-US" dirty="0"/>
              <a:t>movie&lt;-read.csv("movie.csv",header = T,stringsAsFactors = F) </a:t>
            </a:r>
            <a:r>
              <a:rPr lang="en-US" b="1" dirty="0"/>
              <a:t># reding the file</a:t>
            </a:r>
          </a:p>
          <a:p>
            <a:r>
              <a:rPr lang="en-US" dirty="0"/>
              <a:t>moviec&lt;-Corpus(VectorSource(movie$review))  </a:t>
            </a:r>
            <a:r>
              <a:rPr lang="en-US" b="1" dirty="0"/>
              <a:t>#converting it into corpus</a:t>
            </a:r>
          </a:p>
          <a:p>
            <a:r>
              <a:rPr lang="en-US" dirty="0"/>
              <a:t>length(moviec)</a:t>
            </a:r>
          </a:p>
          <a:p>
            <a:r>
              <a:rPr lang="en-US" dirty="0"/>
              <a:t>moviec$review[1]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227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 IMPLENATION CONT..,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093843"/>
            <a:ext cx="10294924" cy="4267200"/>
          </a:xfrm>
        </p:spPr>
        <p:txBody>
          <a:bodyPr/>
          <a:lstStyle/>
          <a:p>
            <a:r>
              <a:rPr lang="en-US" b="1" dirty="0"/>
              <a:t>cleaning the DATA</a:t>
            </a:r>
          </a:p>
          <a:p>
            <a:r>
              <a:rPr lang="en-US" dirty="0"/>
              <a:t>doc&lt;-tm_map(moviec,removeNumbers)</a:t>
            </a:r>
          </a:p>
          <a:p>
            <a:r>
              <a:rPr lang="en-US" dirty="0"/>
              <a:t>doc&lt;-tm_map(doc,removeWords,stopwords("english"))</a:t>
            </a:r>
          </a:p>
          <a:p>
            <a:r>
              <a:rPr lang="en-US" dirty="0"/>
              <a:t>doc&lt;-tm_map(doc,removePunctuation)</a:t>
            </a:r>
          </a:p>
          <a:p>
            <a:r>
              <a:rPr lang="en-US" dirty="0"/>
              <a:t>doc&lt;-tm_map(doc,stripWhitespace)</a:t>
            </a:r>
          </a:p>
          <a:p>
            <a:r>
              <a:rPr lang="en-US" dirty="0"/>
              <a:t>doc&lt;-tm_map(doc,stemDocument,language="english")</a:t>
            </a:r>
          </a:p>
          <a:p>
            <a:r>
              <a:rPr lang="en-US" dirty="0"/>
              <a:t>moviedtm&lt;-DocumentTermMatrix(doc)</a:t>
            </a:r>
          </a:p>
          <a:p>
            <a:r>
              <a:rPr lang="en-US" b="1" dirty="0"/>
              <a:t>## a document matrix create table with distinct words in colums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996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471</TotalTime>
  <Words>1721</Words>
  <Application>Microsoft Office PowerPoint</Application>
  <PresentationFormat>Widescreen</PresentationFormat>
  <Paragraphs>259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Agency FB</vt:lpstr>
      <vt:lpstr>Arial</vt:lpstr>
      <vt:lpstr>Century Gothic</vt:lpstr>
      <vt:lpstr>Wingdings</vt:lpstr>
      <vt:lpstr>Wingdings 3</vt:lpstr>
      <vt:lpstr>Ion Boardroom</vt:lpstr>
      <vt:lpstr>Sentimental Analysis With Bag of Words VS Naive Bayesian</vt:lpstr>
      <vt:lpstr>An Overview</vt:lpstr>
      <vt:lpstr>INTRODUCTION</vt:lpstr>
      <vt:lpstr>INTRODUCTION CONTINUED…</vt:lpstr>
      <vt:lpstr>MOTIVATION</vt:lpstr>
      <vt:lpstr>PHASES in “sentimental analysis with bag of words”</vt:lpstr>
      <vt:lpstr>PHASE I</vt:lpstr>
      <vt:lpstr>PHASE I IMPLENATION CONT..,</vt:lpstr>
      <vt:lpstr>PHASE I IMPLENATION CONT..,</vt:lpstr>
      <vt:lpstr>PHASE I IMPLENATION CONT..,</vt:lpstr>
      <vt:lpstr>PHASE I IMPLENATION CONT..,</vt:lpstr>
      <vt:lpstr>PowerPoint Presentation</vt:lpstr>
      <vt:lpstr>PowerPoint Presentation</vt:lpstr>
      <vt:lpstr>PHASE I IMPLENATION CONT..,</vt:lpstr>
      <vt:lpstr>PowerPoint Presentation</vt:lpstr>
      <vt:lpstr>PowerPoint Presentation</vt:lpstr>
      <vt:lpstr>PHASE II</vt:lpstr>
      <vt:lpstr>PHASE II</vt:lpstr>
      <vt:lpstr>PHASE II IMPLENATION</vt:lpstr>
      <vt:lpstr>PHASE II IMPLENATION CONT..,</vt:lpstr>
      <vt:lpstr>PHASE II IMPLENATION CONT..,</vt:lpstr>
      <vt:lpstr>RESULT</vt:lpstr>
      <vt:lpstr>NAÏVE BAYESIAN </vt:lpstr>
      <vt:lpstr>NAÏVE BAYESIAN IMPLEMENTATION</vt:lpstr>
      <vt:lpstr>NAÏVE BAYESIAN IMPLEMENTATION CONT..</vt:lpstr>
      <vt:lpstr>NAÏVE BAYESIAN IMPLEMENTATION CONT..</vt:lpstr>
      <vt:lpstr>Naïve bayesian implementation cont..</vt:lpstr>
      <vt:lpstr>RESULT</vt:lpstr>
      <vt:lpstr>COMPARISON</vt:lpstr>
      <vt:lpstr>RESULT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 With Bag of Words</dc:title>
  <dc:creator>gharikrishnareddy7696@gmail.com</dc:creator>
  <cp:lastModifiedBy>gharikrishnareddy7696@gmail.com</cp:lastModifiedBy>
  <cp:revision>38</cp:revision>
  <dcterms:created xsi:type="dcterms:W3CDTF">2017-03-08T12:05:31Z</dcterms:created>
  <dcterms:modified xsi:type="dcterms:W3CDTF">2017-04-19T12:55:34Z</dcterms:modified>
</cp:coreProperties>
</file>