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2"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5" r:id="rId13"/>
    <p:sldId id="268" r:id="rId14"/>
    <p:sldId id="270" r:id="rId15"/>
    <p:sldId id="269" r:id="rId16"/>
    <p:sldId id="271" r:id="rId17"/>
    <p:sldId id="274" r:id="rId18"/>
    <p:sldId id="276" r:id="rId19"/>
    <p:sldId id="272" r:id="rId20"/>
    <p:sldId id="278" r:id="rId21"/>
    <p:sldId id="279" r:id="rId22"/>
    <p:sldId id="277" r:id="rId23"/>
    <p:sldId id="287" r:id="rId24"/>
    <p:sldId id="280" r:id="rId25"/>
    <p:sldId id="281" r:id="rId26"/>
    <p:sldId id="282" r:id="rId27"/>
    <p:sldId id="283" r:id="rId28"/>
    <p:sldId id="284" r:id="rId29"/>
    <p:sldId id="275" r:id="rId30"/>
    <p:sldId id="285" r:id="rId31"/>
    <p:sldId id="288" r:id="rId32"/>
    <p:sldId id="273"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smtClean="0"/>
              <a:pPr/>
              <a:t>1/4/2018</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15913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1/4/2018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936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t>1/4/2018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16205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smtClean="0"/>
              <a:t>1/4/2018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008277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1/4/2018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34583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smtClean="0"/>
              <a:t>1/4/2018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3387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smtClean="0"/>
              <a:t>1/4/2018</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04741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smtClean="0"/>
              <a:t>1/4/2018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148644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smtClean="0"/>
              <a:t>1/4/2018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55358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1/4/2018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1717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1/4/2018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55521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1/4/2018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6155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1/4/2018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68632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1/4/2018</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59369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1/4/2018</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515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1/4/2018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2694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dirty="0"/>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1/4/2018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63563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smtClean="0"/>
              <a:t>1/4/2018</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07080776"/>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0887" y="1357611"/>
            <a:ext cx="8825658" cy="2677648"/>
          </a:xfrm>
        </p:spPr>
        <p:txBody>
          <a:bodyPr/>
          <a:lstStyle/>
          <a:p>
            <a:pPr algn="ctr"/>
            <a:r>
              <a:rPr lang="en-US" sz="6600" b="1" dirty="0"/>
              <a:t>Sentimental Analysis </a:t>
            </a:r>
            <a:r>
              <a:rPr lang="en-US" sz="6000" dirty="0"/>
              <a:t>With Bag of Words VS Naive Bayesian</a:t>
            </a:r>
          </a:p>
        </p:txBody>
      </p:sp>
    </p:spTree>
    <p:extLst>
      <p:ext uri="{BB962C8B-B14F-4D97-AF65-F5344CB8AC3E}">
        <p14:creationId xmlns:p14="http://schemas.microsoft.com/office/powerpoint/2010/main" val="418576747"/>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 I IMPLENATION CONT..,</a:t>
            </a:r>
          </a:p>
        </p:txBody>
      </p:sp>
      <p:sp>
        <p:nvSpPr>
          <p:cNvPr id="3" name="Content Placeholder 2"/>
          <p:cNvSpPr>
            <a:spLocks noGrp="1"/>
          </p:cNvSpPr>
          <p:nvPr>
            <p:ph idx="1"/>
          </p:nvPr>
        </p:nvSpPr>
        <p:spPr>
          <a:xfrm>
            <a:off x="1154954" y="2319129"/>
            <a:ext cx="10294924" cy="4041913"/>
          </a:xfrm>
        </p:spPr>
        <p:txBody>
          <a:bodyPr/>
          <a:lstStyle/>
          <a:p>
            <a:r>
              <a:rPr lang="en-US" dirty="0"/>
              <a:t>A document term will look like this</a:t>
            </a:r>
          </a:p>
          <a:p>
            <a:pPr marL="0" indent="0">
              <a:buNone/>
            </a:pPr>
            <a:r>
              <a:rPr lang="en-US" dirty="0"/>
              <a:t>                                 distinct words of reviews</a:t>
            </a:r>
          </a:p>
          <a:p>
            <a:pPr marL="0" indent="0">
              <a:buNone/>
            </a:pPr>
            <a:endParaRPr lang="en-US" dirty="0"/>
          </a:p>
          <a:p>
            <a:endParaRPr lang="en-US" dirty="0"/>
          </a:p>
          <a:p>
            <a:endParaRPr lang="en-US" dirty="0"/>
          </a:p>
          <a:p>
            <a:endParaRPr lang="en-US" dirty="0"/>
          </a:p>
          <a:p>
            <a:endParaRPr lang="en-US" dirty="0"/>
          </a:p>
          <a:p>
            <a:r>
              <a:rPr lang="en-US" dirty="0"/>
              <a:t>A 2000 Review data set document term have a dimension of  (2000,25000)</a:t>
            </a:r>
          </a:p>
          <a:p>
            <a:r>
              <a:rPr lang="en-US" dirty="0"/>
              <a:t>The DTM describes the frequency of distinct terms that occur in a collection of documents.</a:t>
            </a:r>
          </a:p>
        </p:txBody>
      </p:sp>
      <p:pic>
        <p:nvPicPr>
          <p:cNvPr id="5" name="Picture 4"/>
          <p:cNvPicPr>
            <a:picLocks noChangeAspect="1"/>
          </p:cNvPicPr>
          <p:nvPr/>
        </p:nvPicPr>
        <p:blipFill>
          <a:blip r:embed="rId2"/>
          <a:stretch>
            <a:fillRect/>
          </a:stretch>
        </p:blipFill>
        <p:spPr>
          <a:xfrm>
            <a:off x="1618780" y="3191250"/>
            <a:ext cx="6534150" cy="1774173"/>
          </a:xfrm>
          <a:prstGeom prst="rect">
            <a:avLst/>
          </a:prstGeom>
        </p:spPr>
      </p:pic>
    </p:spTree>
    <p:extLst>
      <p:ext uri="{BB962C8B-B14F-4D97-AF65-F5344CB8AC3E}">
        <p14:creationId xmlns:p14="http://schemas.microsoft.com/office/powerpoint/2010/main" val="228047550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 I IMPLENATION CONT..,</a:t>
            </a:r>
          </a:p>
        </p:txBody>
      </p:sp>
      <p:sp>
        <p:nvSpPr>
          <p:cNvPr id="3" name="Content Placeholder 2"/>
          <p:cNvSpPr>
            <a:spLocks noGrp="1"/>
          </p:cNvSpPr>
          <p:nvPr>
            <p:ph idx="1"/>
          </p:nvPr>
        </p:nvSpPr>
        <p:spPr>
          <a:xfrm>
            <a:off x="1154954" y="2358887"/>
            <a:ext cx="10294924" cy="4002156"/>
          </a:xfrm>
        </p:spPr>
        <p:txBody>
          <a:bodyPr>
            <a:normAutofit/>
          </a:bodyPr>
          <a:lstStyle/>
          <a:p>
            <a:r>
              <a:rPr lang="en-US" dirty="0"/>
              <a:t>rr&lt;-removeSparseTerms(moviedtm,0.8)    # removing low frequency terms</a:t>
            </a:r>
          </a:p>
          <a:p>
            <a:r>
              <a:rPr lang="en-US" dirty="0"/>
              <a:t>mean_movie&lt;-sort(colMeans(as.matrix(rr),na.rm = TRUE),decreasing = T)</a:t>
            </a:r>
          </a:p>
          <a:p>
            <a:r>
              <a:rPr lang="en-US" dirty="0"/>
              <a:t>mean_movie[1:20]    </a:t>
            </a:r>
            <a:r>
              <a:rPr lang="en-US" b="1" dirty="0"/>
              <a:t>## top 20 frequency words</a:t>
            </a:r>
            <a:r>
              <a:rPr lang="en-US" dirty="0"/>
              <a:t> </a:t>
            </a:r>
          </a:p>
          <a:p>
            <a:r>
              <a:rPr lang="en-US" b="1" dirty="0"/>
              <a:t>### barplot</a:t>
            </a:r>
          </a:p>
          <a:p>
            <a:r>
              <a:rPr lang="en-US" dirty="0"/>
              <a:t>barplot(mean_movie[1:20],xlab="top 20 words",ylab="frequency",las=3,ylim=c(0,3))</a:t>
            </a:r>
          </a:p>
          <a:p>
            <a:r>
              <a:rPr lang="en-US" b="1" dirty="0"/>
              <a:t>## wordcloud</a:t>
            </a:r>
          </a:p>
          <a:p>
            <a:r>
              <a:rPr lang="en-US" dirty="0"/>
              <a:t>wordcloud(names(mean_movie[1:100]), mean_movie[1:100], min.freq = 0,scale=c(2,1)          ,max.words=200, random.order=FALSE, rot.per=0.80, colors=brewer.pal(8, "Dark2"))</a:t>
            </a:r>
          </a:p>
          <a:p>
            <a:endParaRPr lang="en-US" dirty="0"/>
          </a:p>
        </p:txBody>
      </p:sp>
    </p:spTree>
    <p:extLst>
      <p:ext uri="{BB962C8B-B14F-4D97-AF65-F5344CB8AC3E}">
        <p14:creationId xmlns:p14="http://schemas.microsoft.com/office/powerpoint/2010/main" val="4125520722"/>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86798" y="456992"/>
            <a:ext cx="9563100" cy="6315075"/>
          </a:xfrm>
          <a:prstGeom prst="rect">
            <a:avLst/>
          </a:prstGeom>
        </p:spPr>
      </p:pic>
    </p:spTree>
    <p:extLst>
      <p:ext uri="{BB962C8B-B14F-4D97-AF65-F5344CB8AC3E}">
        <p14:creationId xmlns:p14="http://schemas.microsoft.com/office/powerpoint/2010/main" val="263508005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25148" y="1211331"/>
            <a:ext cx="5952503" cy="4800853"/>
          </a:xfrm>
          <a:prstGeom prst="rect">
            <a:avLst/>
          </a:prstGeom>
        </p:spPr>
      </p:pic>
    </p:spTree>
    <p:extLst>
      <p:ext uri="{BB962C8B-B14F-4D97-AF65-F5344CB8AC3E}">
        <p14:creationId xmlns:p14="http://schemas.microsoft.com/office/powerpoint/2010/main" val="437884325"/>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 I IMPLENATION CONT..,</a:t>
            </a:r>
          </a:p>
        </p:txBody>
      </p:sp>
      <p:sp>
        <p:nvSpPr>
          <p:cNvPr id="3" name="Content Placeholder 2"/>
          <p:cNvSpPr>
            <a:spLocks noGrp="1"/>
          </p:cNvSpPr>
          <p:nvPr>
            <p:ph idx="1"/>
          </p:nvPr>
        </p:nvSpPr>
        <p:spPr>
          <a:xfrm>
            <a:off x="1154954" y="2252870"/>
            <a:ext cx="10294924" cy="4452729"/>
          </a:xfrm>
        </p:spPr>
        <p:txBody>
          <a:bodyPr>
            <a:normAutofit fontScale="92500" lnSpcReduction="10000"/>
          </a:bodyPr>
          <a:lstStyle/>
          <a:p>
            <a:r>
              <a:rPr lang="en-US" b="1" dirty="0"/>
              <a:t>As we can see , the word cloud consists of some words which will not help us in making decision so removing that stream of unnecessary words</a:t>
            </a:r>
          </a:p>
          <a:p>
            <a:r>
              <a:rPr lang="en-US" dirty="0"/>
              <a:t>unwanted&lt;-c("film","movie")</a:t>
            </a:r>
          </a:p>
          <a:p>
            <a:r>
              <a:rPr lang="en-US" dirty="0"/>
              <a:t>unwanted&lt;-tm_map(tempp,removeWords,unwanted)</a:t>
            </a:r>
          </a:p>
          <a:p>
            <a:r>
              <a:rPr lang="en-US" dirty="0"/>
              <a:t>unwanted&lt;-tm_map(unwanted,stemDocument,language="english")</a:t>
            </a:r>
          </a:p>
          <a:p>
            <a:r>
              <a:rPr lang="en-US" dirty="0"/>
              <a:t>## unwanted words must remove before stemming</a:t>
            </a:r>
          </a:p>
          <a:p>
            <a:r>
              <a:rPr lang="en-US" dirty="0"/>
              <a:t>moviedtm&lt;-DocumentTermMatrix(unwanted)</a:t>
            </a:r>
          </a:p>
          <a:p>
            <a:r>
              <a:rPr lang="en-US" dirty="0"/>
              <a:t>mean_movie&lt;-sort(colMeans(as.matrix(rr),na.rm = TRUE),decreasing = T)</a:t>
            </a:r>
          </a:p>
          <a:p>
            <a:r>
              <a:rPr lang="en-US" b="1" dirty="0"/>
              <a:t>#baarplot</a:t>
            </a:r>
          </a:p>
          <a:p>
            <a:r>
              <a:rPr lang="en-US" dirty="0"/>
              <a:t>barplot(mean_movie[1:20],xlab="top 20 words",ylab="frequency",las=3,ylim=c(0,3))</a:t>
            </a:r>
          </a:p>
          <a:p>
            <a:r>
              <a:rPr lang="en-US" b="1" dirty="0"/>
              <a:t>## wordcloud</a:t>
            </a:r>
          </a:p>
          <a:p>
            <a:r>
              <a:rPr lang="en-US" dirty="0"/>
              <a:t>wordcloud(names(mean_movie[1:100]), mean_movie[1:100], min.freq = 0,scale=c(2,1) ,max.words=210, random.order=FALSE, rot.per=0.80,colors=brewer.pal(8, "Dark2")) </a:t>
            </a:r>
          </a:p>
          <a:p>
            <a:endParaRPr lang="en-US" dirty="0"/>
          </a:p>
        </p:txBody>
      </p:sp>
    </p:spTree>
    <p:extLst>
      <p:ext uri="{BB962C8B-B14F-4D97-AF65-F5344CB8AC3E}">
        <p14:creationId xmlns:p14="http://schemas.microsoft.com/office/powerpoint/2010/main" val="3578805163"/>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98650" y="582474"/>
            <a:ext cx="9534525" cy="6143625"/>
          </a:xfrm>
          <a:prstGeom prst="rect">
            <a:avLst/>
          </a:prstGeom>
        </p:spPr>
      </p:pic>
    </p:spTree>
    <p:extLst>
      <p:ext uri="{BB962C8B-B14F-4D97-AF65-F5344CB8AC3E}">
        <p14:creationId xmlns:p14="http://schemas.microsoft.com/office/powerpoint/2010/main" val="2092659642"/>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97495" y="840270"/>
            <a:ext cx="7177087" cy="5141350"/>
          </a:xfrm>
          <a:prstGeom prst="rect">
            <a:avLst/>
          </a:prstGeom>
        </p:spPr>
      </p:pic>
    </p:spTree>
    <p:extLst>
      <p:ext uri="{BB962C8B-B14F-4D97-AF65-F5344CB8AC3E}">
        <p14:creationId xmlns:p14="http://schemas.microsoft.com/office/powerpoint/2010/main" val="2380290898"/>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 II</a:t>
            </a:r>
          </a:p>
        </p:txBody>
      </p:sp>
      <p:sp>
        <p:nvSpPr>
          <p:cNvPr id="3" name="Content Placeholder 2"/>
          <p:cNvSpPr>
            <a:spLocks noGrp="1"/>
          </p:cNvSpPr>
          <p:nvPr>
            <p:ph idx="1"/>
          </p:nvPr>
        </p:nvSpPr>
        <p:spPr>
          <a:xfrm>
            <a:off x="1154954" y="2319129"/>
            <a:ext cx="8825659" cy="4333461"/>
          </a:xfrm>
        </p:spPr>
        <p:txBody>
          <a:bodyPr>
            <a:normAutofit/>
          </a:bodyPr>
          <a:lstStyle/>
          <a:p>
            <a:pPr lvl="0"/>
            <a:r>
              <a:rPr lang="en-US" dirty="0"/>
              <a:t>load a list of stemmed positive words </a:t>
            </a:r>
          </a:p>
          <a:p>
            <a:pPr lvl="0"/>
            <a:r>
              <a:rPr lang="en-US" dirty="0"/>
              <a:t>load a list of stemmed negative words</a:t>
            </a:r>
          </a:p>
          <a:p>
            <a:pPr lvl="0"/>
            <a:r>
              <a:rPr lang="en-US" dirty="0"/>
              <a:t>load the data and clean it</a:t>
            </a:r>
          </a:p>
          <a:p>
            <a:pPr lvl="0"/>
            <a:r>
              <a:rPr lang="en-US" dirty="0"/>
              <a:t>cleaning includes removing numbers, stemming, removing punctuation ,removing stop words,and the noisy data which is not helpful in making decisions</a:t>
            </a:r>
          </a:p>
          <a:p>
            <a:pPr lvl="0"/>
            <a:r>
              <a:rPr lang="en-US" dirty="0"/>
              <a:t>create a positive document term matrix  by passing postive word list as argument to DTM</a:t>
            </a:r>
          </a:p>
          <a:p>
            <a:pPr lvl="0"/>
            <a:r>
              <a:rPr lang="en-US" dirty="0"/>
              <a:t>create a negative document term matrix  by passing negative word list as argument to DTM</a:t>
            </a:r>
          </a:p>
          <a:p>
            <a:pPr lvl="0"/>
            <a:r>
              <a:rPr lang="en-US" dirty="0"/>
              <a:t>convert the negative and positive DTM into matrix form</a:t>
            </a:r>
          </a:p>
          <a:p>
            <a:pPr marL="0" lvl="0" indent="0">
              <a:buNone/>
            </a:pPr>
            <a:endParaRPr lang="en-US" dirty="0"/>
          </a:p>
        </p:txBody>
      </p:sp>
    </p:spTree>
    <p:extLst>
      <p:ext uri="{BB962C8B-B14F-4D97-AF65-F5344CB8AC3E}">
        <p14:creationId xmlns:p14="http://schemas.microsoft.com/office/powerpoint/2010/main" val="762561236"/>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 II</a:t>
            </a:r>
          </a:p>
        </p:txBody>
      </p:sp>
      <p:sp>
        <p:nvSpPr>
          <p:cNvPr id="3" name="Content Placeholder 2"/>
          <p:cNvSpPr>
            <a:spLocks noGrp="1"/>
          </p:cNvSpPr>
          <p:nvPr>
            <p:ph idx="1"/>
          </p:nvPr>
        </p:nvSpPr>
        <p:spPr>
          <a:xfrm>
            <a:off x="1154954" y="2319129"/>
            <a:ext cx="8825659" cy="4333461"/>
          </a:xfrm>
        </p:spPr>
        <p:txBody>
          <a:bodyPr>
            <a:normAutofit/>
          </a:bodyPr>
          <a:lstStyle/>
          <a:p>
            <a:pPr lvl="0"/>
            <a:r>
              <a:rPr lang="en-US" dirty="0"/>
              <a:t>if review[1] poswords - review[1] negwords &gt;=1 count it as a positive review</a:t>
            </a:r>
          </a:p>
          <a:p>
            <a:pPr lvl="0"/>
            <a:r>
              <a:rPr lang="en-US" dirty="0"/>
              <a:t> if review[1] poswords - review[1] negwords &lt;=1 count it as a negative review</a:t>
            </a:r>
          </a:p>
          <a:p>
            <a:r>
              <a:rPr lang="en-US" dirty="0"/>
              <a:t> if review[1] poswords - review[1] negwords ==0 count it as a NEUTRAL REVIEW</a:t>
            </a:r>
          </a:p>
          <a:p>
            <a:r>
              <a:rPr lang="en-US" b="1" dirty="0">
                <a:solidFill>
                  <a:schemeClr val="accent6">
                    <a:lumMod val="75000"/>
                  </a:schemeClr>
                </a:solidFill>
              </a:rPr>
              <a:t>EXAMPLE</a:t>
            </a:r>
          </a:p>
          <a:p>
            <a:r>
              <a:rPr lang="en-US" dirty="0">
                <a:solidFill>
                  <a:schemeClr val="tx1"/>
                </a:solidFill>
              </a:rPr>
              <a:t>REVIEW :: The movie is the worst movie</a:t>
            </a:r>
          </a:p>
          <a:p>
            <a:r>
              <a:rPr lang="en-US" dirty="0">
                <a:solidFill>
                  <a:schemeClr val="tx1"/>
                </a:solidFill>
              </a:rPr>
              <a:t>Poswords=0    negwords=1</a:t>
            </a:r>
          </a:p>
          <a:p>
            <a:r>
              <a:rPr lang="en-US" dirty="0" err="1">
                <a:solidFill>
                  <a:schemeClr val="tx1"/>
                </a:solidFill>
              </a:rPr>
              <a:t>Poswords-negwords</a:t>
            </a:r>
            <a:r>
              <a:rPr lang="en-US" dirty="0">
                <a:solidFill>
                  <a:schemeClr val="tx1"/>
                </a:solidFill>
              </a:rPr>
              <a:t>=-1  &lt;0 so it is counted as a negative review</a:t>
            </a:r>
          </a:p>
          <a:p>
            <a:endParaRPr lang="en-US" b="1" dirty="0">
              <a:solidFill>
                <a:schemeClr val="tx1"/>
              </a:solidFill>
            </a:endParaRPr>
          </a:p>
        </p:txBody>
      </p:sp>
    </p:spTree>
    <p:extLst>
      <p:ext uri="{BB962C8B-B14F-4D97-AF65-F5344CB8AC3E}">
        <p14:creationId xmlns:p14="http://schemas.microsoft.com/office/powerpoint/2010/main" val="2675757013"/>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 II IMPLENATION</a:t>
            </a:r>
          </a:p>
        </p:txBody>
      </p:sp>
      <p:sp>
        <p:nvSpPr>
          <p:cNvPr id="3" name="Content Placeholder 2"/>
          <p:cNvSpPr>
            <a:spLocks noGrp="1"/>
          </p:cNvSpPr>
          <p:nvPr>
            <p:ph idx="1"/>
          </p:nvPr>
        </p:nvSpPr>
        <p:spPr>
          <a:xfrm>
            <a:off x="1154954" y="2319129"/>
            <a:ext cx="8825659" cy="4333461"/>
          </a:xfrm>
        </p:spPr>
        <p:txBody>
          <a:bodyPr>
            <a:normAutofit fontScale="92500" lnSpcReduction="10000"/>
          </a:bodyPr>
          <a:lstStyle/>
          <a:p>
            <a:r>
              <a:rPr lang="en-US" b="1" dirty="0"/>
              <a:t>#loading positive words</a:t>
            </a:r>
          </a:p>
          <a:p>
            <a:r>
              <a:rPr lang="en-US" dirty="0"/>
              <a:t>neg&lt;-read.csv("neg.csv",header = F,stringsAsFactors = T)</a:t>
            </a:r>
          </a:p>
          <a:p>
            <a:r>
              <a:rPr lang="en-US" dirty="0"/>
              <a:t>negc&lt;-Corpus(VectorSource(neg))</a:t>
            </a:r>
          </a:p>
          <a:p>
            <a:r>
              <a:rPr lang="en-US" dirty="0"/>
              <a:t>negc&lt;-tm_map(negc,stemDocument,language="english")</a:t>
            </a:r>
          </a:p>
          <a:p>
            <a:r>
              <a:rPr lang="en-US" dirty="0"/>
              <a:t>negdtm&lt;-DocumentTermMatrix(negc)</a:t>
            </a:r>
          </a:p>
          <a:p>
            <a:r>
              <a:rPr lang="en-US" dirty="0"/>
              <a:t>negwords&lt;-findFreqTerms(negdtm)</a:t>
            </a:r>
          </a:p>
          <a:p>
            <a:r>
              <a:rPr lang="en-US" b="1" dirty="0"/>
              <a:t>#loading negative words</a:t>
            </a:r>
          </a:p>
          <a:p>
            <a:r>
              <a:rPr lang="en-US" dirty="0"/>
              <a:t>pos&lt;-read.csv("pos.csv",header = F,stringsAsFactors = T)</a:t>
            </a:r>
          </a:p>
          <a:p>
            <a:r>
              <a:rPr lang="en-US" dirty="0"/>
              <a:t>posc&lt;-Corpus(VectorSource(pos))</a:t>
            </a:r>
          </a:p>
          <a:p>
            <a:r>
              <a:rPr lang="en-US" dirty="0"/>
              <a:t>posc&lt;-tm_map(posc,stemDocument,language="english")</a:t>
            </a:r>
          </a:p>
          <a:p>
            <a:r>
              <a:rPr lang="en-US" dirty="0"/>
              <a:t>posdtm&lt;-DocumentTermMatrix(posc)</a:t>
            </a:r>
          </a:p>
          <a:p>
            <a:r>
              <a:rPr lang="en-US" dirty="0"/>
              <a:t>poswords&lt;-findFreqTerms(posdtm)</a:t>
            </a:r>
          </a:p>
          <a:p>
            <a:pPr marL="0" indent="0">
              <a:buNone/>
            </a:pPr>
            <a:endParaRPr lang="en-US" b="1" dirty="0"/>
          </a:p>
          <a:p>
            <a:endParaRPr lang="en-US" b="1" dirty="0"/>
          </a:p>
        </p:txBody>
      </p:sp>
    </p:spTree>
    <p:extLst>
      <p:ext uri="{BB962C8B-B14F-4D97-AF65-F5344CB8AC3E}">
        <p14:creationId xmlns:p14="http://schemas.microsoft.com/office/powerpoint/2010/main" val="1834828814"/>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Overview</a:t>
            </a:r>
          </a:p>
        </p:txBody>
      </p:sp>
      <p:sp>
        <p:nvSpPr>
          <p:cNvPr id="3" name="Content Placeholder 2"/>
          <p:cNvSpPr>
            <a:spLocks noGrp="1"/>
          </p:cNvSpPr>
          <p:nvPr>
            <p:ph idx="1"/>
          </p:nvPr>
        </p:nvSpPr>
        <p:spPr/>
        <p:txBody>
          <a:bodyPr>
            <a:normAutofit/>
          </a:bodyPr>
          <a:lstStyle/>
          <a:p>
            <a:r>
              <a:rPr lang="en-US" sz="2400" dirty="0"/>
              <a:t>sentimental analysis is a process of determining the opinion or feeling of a piece of text</a:t>
            </a:r>
          </a:p>
          <a:p>
            <a:r>
              <a:rPr lang="en-US" sz="2400" dirty="0"/>
              <a:t>The texts from reviews or Blogs is processed to get an accurate description of how the writer feels regarding the subject</a:t>
            </a:r>
          </a:p>
        </p:txBody>
      </p:sp>
    </p:spTree>
    <p:extLst>
      <p:ext uri="{BB962C8B-B14F-4D97-AF65-F5344CB8AC3E}">
        <p14:creationId xmlns:p14="http://schemas.microsoft.com/office/powerpoint/2010/main" val="3849468166"/>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 II IMPLENATION CONT..,</a:t>
            </a:r>
          </a:p>
        </p:txBody>
      </p:sp>
      <p:sp>
        <p:nvSpPr>
          <p:cNvPr id="3" name="Content Placeholder 2"/>
          <p:cNvSpPr>
            <a:spLocks noGrp="1"/>
          </p:cNvSpPr>
          <p:nvPr>
            <p:ph idx="1"/>
          </p:nvPr>
        </p:nvSpPr>
        <p:spPr>
          <a:xfrm>
            <a:off x="1154954" y="2319129"/>
            <a:ext cx="8825659" cy="4333461"/>
          </a:xfrm>
        </p:spPr>
        <p:txBody>
          <a:bodyPr>
            <a:normAutofit/>
          </a:bodyPr>
          <a:lstStyle/>
          <a:p>
            <a:r>
              <a:rPr lang="en-US" b="1" dirty="0"/>
              <a:t>## we are creating a DTM with postivie words</a:t>
            </a:r>
          </a:p>
          <a:p>
            <a:r>
              <a:rPr lang="en-US" dirty="0"/>
              <a:t>posdtm&lt;-DocumentTermMatrix(doc, control=list(dictionary=poswords))</a:t>
            </a:r>
          </a:p>
          <a:p>
            <a:r>
              <a:rPr lang="en-US" dirty="0"/>
              <a:t>posreviewrow&lt;-rowSums(as.matrix(posdtm),na.rm = TRUE)</a:t>
            </a:r>
          </a:p>
          <a:p>
            <a:r>
              <a:rPr lang="en-US" b="1" dirty="0"/>
              <a:t> ## we are creating a DTM with negative words</a:t>
            </a:r>
          </a:p>
          <a:p>
            <a:r>
              <a:rPr lang="en-US" dirty="0"/>
              <a:t>negdtm&lt;-DocumentTermMatrix(doc, control=list(dictionary=negwords))</a:t>
            </a:r>
          </a:p>
          <a:p>
            <a:r>
              <a:rPr lang="en-US" dirty="0"/>
              <a:t>negreviewrow&lt;-rowSums(as.matrix(negdtm),na.rm = TRUE)</a:t>
            </a:r>
          </a:p>
          <a:p>
            <a:endParaRPr lang="en-US" dirty="0"/>
          </a:p>
        </p:txBody>
      </p:sp>
    </p:spTree>
    <p:extLst>
      <p:ext uri="{BB962C8B-B14F-4D97-AF65-F5344CB8AC3E}">
        <p14:creationId xmlns:p14="http://schemas.microsoft.com/office/powerpoint/2010/main" val="232796775"/>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 II IMPLENATION CONT..,</a:t>
            </a:r>
          </a:p>
        </p:txBody>
      </p:sp>
      <p:sp>
        <p:nvSpPr>
          <p:cNvPr id="3" name="Content Placeholder 2"/>
          <p:cNvSpPr>
            <a:spLocks noGrp="1"/>
          </p:cNvSpPr>
          <p:nvPr>
            <p:ph idx="1"/>
          </p:nvPr>
        </p:nvSpPr>
        <p:spPr>
          <a:xfrm>
            <a:off x="702366" y="2319129"/>
            <a:ext cx="10217426" cy="4333461"/>
          </a:xfrm>
        </p:spPr>
        <p:txBody>
          <a:bodyPr numCol="2">
            <a:normAutofit fontScale="85000" lnSpcReduction="20000"/>
          </a:bodyPr>
          <a:lstStyle/>
          <a:p>
            <a:r>
              <a:rPr lang="en-US" dirty="0" err="1"/>
              <a:t>hari</a:t>
            </a:r>
            <a:r>
              <a:rPr lang="en-US" dirty="0"/>
              <a:t>&lt;-function()</a:t>
            </a:r>
          </a:p>
          <a:p>
            <a:r>
              <a:rPr lang="en-US" dirty="0"/>
              <a:t>{</a:t>
            </a:r>
          </a:p>
          <a:p>
            <a:r>
              <a:rPr lang="en-US" dirty="0" err="1"/>
              <a:t>negrate</a:t>
            </a:r>
            <a:r>
              <a:rPr lang="en-US" dirty="0"/>
              <a:t>&lt;-</a:t>
            </a:r>
            <a:r>
              <a:rPr lang="en-US" dirty="0" err="1"/>
              <a:t>colMeans</a:t>
            </a:r>
            <a:r>
              <a:rPr lang="en-US" dirty="0"/>
              <a:t>( as.matrix(negdtm),na.rm = TRUE)</a:t>
            </a:r>
          </a:p>
          <a:p>
            <a:r>
              <a:rPr lang="en-US" dirty="0"/>
              <a:t>  d&lt;-length(</a:t>
            </a:r>
            <a:r>
              <a:rPr lang="en-US" dirty="0" err="1"/>
              <a:t>negrate</a:t>
            </a:r>
            <a:r>
              <a:rPr lang="en-US" dirty="0"/>
              <a:t>)</a:t>
            </a:r>
          </a:p>
          <a:p>
            <a:r>
              <a:rPr lang="en-US" dirty="0"/>
              <a:t>  </a:t>
            </a:r>
            <a:r>
              <a:rPr lang="en-US" dirty="0" err="1"/>
              <a:t>negt</a:t>
            </a:r>
            <a:r>
              <a:rPr lang="en-US" dirty="0"/>
              <a:t>&lt;-mean(</a:t>
            </a:r>
            <a:r>
              <a:rPr lang="en-US" dirty="0" err="1"/>
              <a:t>negrate</a:t>
            </a:r>
            <a:r>
              <a:rPr lang="en-US" dirty="0"/>
              <a:t>[1:1280])</a:t>
            </a:r>
          </a:p>
          <a:p>
            <a:r>
              <a:rPr lang="en-US" dirty="0"/>
              <a:t>   </a:t>
            </a:r>
            <a:r>
              <a:rPr lang="en-US" dirty="0" err="1"/>
              <a:t>posrate</a:t>
            </a:r>
            <a:r>
              <a:rPr lang="en-US" dirty="0"/>
              <a:t>&lt;-</a:t>
            </a:r>
            <a:r>
              <a:rPr lang="en-US" dirty="0" err="1"/>
              <a:t>colMeans</a:t>
            </a:r>
            <a:r>
              <a:rPr lang="en-US" dirty="0"/>
              <a:t>( as.matrix(posdtm),na.rm = TRUE)</a:t>
            </a:r>
          </a:p>
          <a:p>
            <a:r>
              <a:rPr lang="en-US" dirty="0"/>
              <a:t>  e&lt;-length(</a:t>
            </a:r>
            <a:r>
              <a:rPr lang="en-US" dirty="0" err="1"/>
              <a:t>posrate</a:t>
            </a:r>
            <a:r>
              <a:rPr lang="en-US" dirty="0"/>
              <a:t>)</a:t>
            </a:r>
          </a:p>
          <a:p>
            <a:r>
              <a:rPr lang="en-US" dirty="0"/>
              <a:t>  post&lt;-mean(</a:t>
            </a:r>
            <a:r>
              <a:rPr lang="en-US" dirty="0" err="1"/>
              <a:t>posrate</a:t>
            </a:r>
            <a:r>
              <a:rPr lang="en-US" dirty="0"/>
              <a:t>[1:e])</a:t>
            </a:r>
          </a:p>
          <a:p>
            <a:r>
              <a:rPr lang="en-US" dirty="0"/>
              <a:t>  </a:t>
            </a:r>
            <a:r>
              <a:rPr lang="en-US" dirty="0" err="1"/>
              <a:t>movierating</a:t>
            </a:r>
            <a:r>
              <a:rPr lang="en-US" dirty="0"/>
              <a:t>&lt;-post-</a:t>
            </a:r>
            <a:r>
              <a:rPr lang="en-US" dirty="0" err="1"/>
              <a:t>negt</a:t>
            </a:r>
            <a:endParaRPr lang="en-US" dirty="0"/>
          </a:p>
          <a:p>
            <a:r>
              <a:rPr lang="en-US" dirty="0"/>
              <a:t>   x&lt;-length(</a:t>
            </a:r>
            <a:r>
              <a:rPr lang="en-US" dirty="0" err="1"/>
              <a:t>negreviewrow</a:t>
            </a:r>
            <a:r>
              <a:rPr lang="en-US" dirty="0"/>
              <a:t>)</a:t>
            </a:r>
          </a:p>
          <a:p>
            <a:r>
              <a:rPr lang="en-US" dirty="0"/>
              <a:t>  positive&lt;-0, negative&lt;-0,neutral&lt;-0</a:t>
            </a:r>
          </a:p>
          <a:p>
            <a:r>
              <a:rPr lang="en-US" dirty="0"/>
              <a:t>  for( </a:t>
            </a:r>
            <a:r>
              <a:rPr lang="en-US" dirty="0" err="1"/>
              <a:t>i</a:t>
            </a:r>
            <a:r>
              <a:rPr lang="en-US" dirty="0"/>
              <a:t> in 1:x)</a:t>
            </a:r>
          </a:p>
          <a:p>
            <a:r>
              <a:rPr lang="en-US" dirty="0"/>
              <a:t>  { if( (</a:t>
            </a:r>
            <a:r>
              <a:rPr lang="en-US" dirty="0" err="1"/>
              <a:t>posreviewrow</a:t>
            </a:r>
            <a:r>
              <a:rPr lang="en-US" dirty="0"/>
              <a:t>[</a:t>
            </a:r>
            <a:r>
              <a:rPr lang="en-US" dirty="0" err="1"/>
              <a:t>i</a:t>
            </a:r>
            <a:r>
              <a:rPr lang="en-US" dirty="0"/>
              <a:t>]-</a:t>
            </a:r>
            <a:r>
              <a:rPr lang="en-US" dirty="0" err="1"/>
              <a:t>negreviewrow</a:t>
            </a:r>
            <a:r>
              <a:rPr lang="en-US" dirty="0"/>
              <a:t>[</a:t>
            </a:r>
            <a:r>
              <a:rPr lang="en-US" dirty="0" err="1"/>
              <a:t>i</a:t>
            </a:r>
            <a:r>
              <a:rPr lang="en-US" dirty="0"/>
              <a:t>])==0)</a:t>
            </a:r>
          </a:p>
          <a:p>
            <a:r>
              <a:rPr lang="en-US" dirty="0"/>
              <a:t>    { neutral&lt;-neutral+1}</a:t>
            </a:r>
          </a:p>
          <a:p>
            <a:r>
              <a:rPr lang="en-US" dirty="0"/>
              <a:t>    if( (</a:t>
            </a:r>
            <a:r>
              <a:rPr lang="en-US" dirty="0" err="1"/>
              <a:t>posreviewrow</a:t>
            </a:r>
            <a:r>
              <a:rPr lang="en-US" dirty="0"/>
              <a:t>[</a:t>
            </a:r>
            <a:r>
              <a:rPr lang="en-US" dirty="0" err="1"/>
              <a:t>i</a:t>
            </a:r>
            <a:r>
              <a:rPr lang="en-US" dirty="0"/>
              <a:t>]-</a:t>
            </a:r>
            <a:r>
              <a:rPr lang="en-US" dirty="0" err="1"/>
              <a:t>negreviewrow</a:t>
            </a:r>
            <a:r>
              <a:rPr lang="en-US" dirty="0"/>
              <a:t>[</a:t>
            </a:r>
            <a:r>
              <a:rPr lang="en-US" dirty="0" err="1"/>
              <a:t>i</a:t>
            </a:r>
            <a:r>
              <a:rPr lang="en-US" dirty="0"/>
              <a:t>])&gt;0)</a:t>
            </a:r>
          </a:p>
          <a:p>
            <a:r>
              <a:rPr lang="en-US" dirty="0"/>
              <a:t>    {positive&lt;-positive+1 }</a:t>
            </a:r>
          </a:p>
          <a:p>
            <a:r>
              <a:rPr lang="en-US" dirty="0"/>
              <a:t>    else</a:t>
            </a:r>
          </a:p>
          <a:p>
            <a:r>
              <a:rPr lang="en-US" dirty="0"/>
              <a:t>    {f( (</a:t>
            </a:r>
            <a:r>
              <a:rPr lang="en-US" dirty="0" err="1"/>
              <a:t>posreviewrow</a:t>
            </a:r>
            <a:r>
              <a:rPr lang="en-US" dirty="0"/>
              <a:t>[</a:t>
            </a:r>
            <a:r>
              <a:rPr lang="en-US" dirty="0" err="1"/>
              <a:t>i</a:t>
            </a:r>
            <a:r>
              <a:rPr lang="en-US" dirty="0"/>
              <a:t>]-</a:t>
            </a:r>
            <a:r>
              <a:rPr lang="en-US" dirty="0" err="1"/>
              <a:t>negreviewrow</a:t>
            </a:r>
            <a:r>
              <a:rPr lang="en-US" dirty="0"/>
              <a:t>[</a:t>
            </a:r>
            <a:r>
              <a:rPr lang="en-US" dirty="0" err="1"/>
              <a:t>i</a:t>
            </a:r>
            <a:r>
              <a:rPr lang="en-US" dirty="0"/>
              <a:t>])&lt;0)</a:t>
            </a:r>
          </a:p>
          <a:p>
            <a:r>
              <a:rPr lang="en-US" dirty="0"/>
              <a:t>      { negative&lt;-negative+1} }}</a:t>
            </a:r>
          </a:p>
          <a:p>
            <a:r>
              <a:rPr lang="en-US" dirty="0"/>
              <a:t>  cat("\</a:t>
            </a:r>
            <a:r>
              <a:rPr lang="en-US" dirty="0" err="1"/>
              <a:t>nthe</a:t>
            </a:r>
            <a:r>
              <a:rPr lang="en-US" dirty="0"/>
              <a:t> number of positive review ", positive)</a:t>
            </a:r>
          </a:p>
          <a:p>
            <a:r>
              <a:rPr lang="en-US" dirty="0"/>
              <a:t>  cat("\</a:t>
            </a:r>
            <a:r>
              <a:rPr lang="en-US" dirty="0" err="1"/>
              <a:t>nthe</a:t>
            </a:r>
            <a:r>
              <a:rPr lang="en-US" dirty="0"/>
              <a:t> number of negative </a:t>
            </a:r>
            <a:r>
              <a:rPr lang="en-US" dirty="0" err="1"/>
              <a:t>review",negative</a:t>
            </a:r>
            <a:r>
              <a:rPr lang="en-US" dirty="0"/>
              <a:t>)</a:t>
            </a:r>
          </a:p>
          <a:p>
            <a:r>
              <a:rPr lang="en-US" dirty="0"/>
              <a:t>  cat("\</a:t>
            </a:r>
            <a:r>
              <a:rPr lang="en-US" dirty="0" err="1"/>
              <a:t>nthe</a:t>
            </a:r>
            <a:r>
              <a:rPr lang="en-US" dirty="0"/>
              <a:t> number of neutral </a:t>
            </a:r>
            <a:r>
              <a:rPr lang="en-US" dirty="0" err="1"/>
              <a:t>reviews",neutral</a:t>
            </a:r>
            <a:r>
              <a:rPr lang="en-US" dirty="0"/>
              <a:t>)</a:t>
            </a:r>
          </a:p>
          <a:p>
            <a:r>
              <a:rPr lang="en-US" dirty="0"/>
              <a:t>  cat("\</a:t>
            </a:r>
            <a:r>
              <a:rPr lang="en-US" dirty="0" err="1"/>
              <a:t>nthe</a:t>
            </a:r>
            <a:r>
              <a:rPr lang="en-US" dirty="0"/>
              <a:t> movie rating is ", </a:t>
            </a:r>
            <a:r>
              <a:rPr lang="en-US" dirty="0" err="1"/>
              <a:t>movierating</a:t>
            </a:r>
            <a:r>
              <a:rPr lang="en-US" dirty="0"/>
              <a:t>)</a:t>
            </a:r>
          </a:p>
          <a:p>
            <a:r>
              <a:rPr lang="en-US" dirty="0"/>
              <a:t>  }</a:t>
            </a:r>
          </a:p>
          <a:p>
            <a:r>
              <a:rPr lang="en-US" dirty="0" err="1"/>
              <a:t>hari</a:t>
            </a:r>
            <a:r>
              <a:rPr lang="en-US" dirty="0"/>
              <a:t>()</a:t>
            </a:r>
          </a:p>
        </p:txBody>
      </p:sp>
    </p:spTree>
    <p:extLst>
      <p:ext uri="{BB962C8B-B14F-4D97-AF65-F5344CB8AC3E}">
        <p14:creationId xmlns:p14="http://schemas.microsoft.com/office/powerpoint/2010/main" val="3410251825"/>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3766" y="937596"/>
            <a:ext cx="8761413" cy="706964"/>
          </a:xfrm>
        </p:spPr>
        <p:txBody>
          <a:bodyPr/>
          <a:lstStyle/>
          <a:p>
            <a:r>
              <a:rPr lang="en-US" dirty="0"/>
              <a:t>RESULT</a:t>
            </a:r>
          </a:p>
        </p:txBody>
      </p:sp>
      <p:sp>
        <p:nvSpPr>
          <p:cNvPr id="3" name="Content Placeholder 2"/>
          <p:cNvSpPr>
            <a:spLocks noGrp="1"/>
          </p:cNvSpPr>
          <p:nvPr>
            <p:ph idx="1"/>
          </p:nvPr>
        </p:nvSpPr>
        <p:spPr>
          <a:xfrm>
            <a:off x="1154954" y="2603500"/>
            <a:ext cx="1787029" cy="3416300"/>
          </a:xfrm>
        </p:spPr>
        <p:txBody>
          <a:bodyPr>
            <a:normAutofit/>
          </a:bodyPr>
          <a:lstStyle/>
          <a:p>
            <a:pPr marL="0" indent="0">
              <a:buNone/>
            </a:pPr>
            <a:r>
              <a:rPr lang="en-US" sz="2000" dirty="0"/>
              <a:t> Sentimental </a:t>
            </a:r>
            <a:r>
              <a:rPr lang="en-US" sz="2000" dirty="0" err="1"/>
              <a:t>Analaysis</a:t>
            </a:r>
            <a:r>
              <a:rPr lang="en-US" sz="2000" dirty="0"/>
              <a:t> with BAG of words achieved a bad 54.6 percent of accuracy</a:t>
            </a:r>
          </a:p>
        </p:txBody>
      </p:sp>
      <p:sp>
        <p:nvSpPr>
          <p:cNvPr id="21" name="Title 1"/>
          <p:cNvSpPr txBox="1">
            <a:spLocks/>
          </p:cNvSpPr>
          <p:nvPr/>
        </p:nvSpPr>
        <p:spPr bwMode="gray">
          <a:xfrm>
            <a:off x="1154954" y="2491409"/>
            <a:ext cx="2007315" cy="384313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solidFill>
                <a:schemeClr val="tx1"/>
              </a:solidFill>
            </a:endParaRPr>
          </a:p>
        </p:txBody>
      </p:sp>
      <p:pic>
        <p:nvPicPr>
          <p:cNvPr id="4" name="Picture 3">
            <a:extLst>
              <a:ext uri="{FF2B5EF4-FFF2-40B4-BE49-F238E27FC236}">
                <a16:creationId xmlns:a16="http://schemas.microsoft.com/office/drawing/2014/main" id="{A874437D-6D18-43D8-85A1-F6DC67CECA75}"/>
              </a:ext>
            </a:extLst>
          </p:cNvPr>
          <p:cNvPicPr>
            <a:picLocks noChangeAspect="1"/>
          </p:cNvPicPr>
          <p:nvPr/>
        </p:nvPicPr>
        <p:blipFill>
          <a:blip r:embed="rId2"/>
          <a:stretch>
            <a:fillRect/>
          </a:stretch>
        </p:blipFill>
        <p:spPr>
          <a:xfrm>
            <a:off x="3725993" y="2199861"/>
            <a:ext cx="7763641" cy="4364917"/>
          </a:xfrm>
          <a:prstGeom prst="rect">
            <a:avLst/>
          </a:prstGeom>
        </p:spPr>
      </p:pic>
    </p:spTree>
    <p:extLst>
      <p:ext uri="{BB962C8B-B14F-4D97-AF65-F5344CB8AC3E}">
        <p14:creationId xmlns:p14="http://schemas.microsoft.com/office/powerpoint/2010/main" val="2645337644"/>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3" name="Rectangle 12"/>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pic>
        <p:nvPicPr>
          <p:cNvPr id="7" name="Picture 6"/>
          <p:cNvPicPr>
            <a:picLocks noChangeAspect="1"/>
          </p:cNvPicPr>
          <p:nvPr/>
        </p:nvPicPr>
        <p:blipFill>
          <a:blip r:embed="rId3"/>
          <a:stretch>
            <a:fillRect/>
          </a:stretch>
        </p:blipFill>
        <p:spPr>
          <a:xfrm>
            <a:off x="4459458" y="2912012"/>
            <a:ext cx="6664154" cy="2771336"/>
          </a:xfrm>
          <a:prstGeom prst="roundRect">
            <a:avLst>
              <a:gd name="adj" fmla="val 0"/>
            </a:avLst>
          </a:prstGeom>
          <a:effectLst>
            <a:outerShdw blurRad="50800" dist="50800" dir="5400000" algn="tl" rotWithShape="0">
              <a:srgbClr val="000000">
                <a:alpha val="43000"/>
              </a:srgbClr>
            </a:outerShdw>
          </a:effectLst>
        </p:spPr>
      </p:pic>
      <p:sp>
        <p:nvSpPr>
          <p:cNvPr id="16" name="Rectangle 1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Title 4"/>
          <p:cNvSpPr>
            <a:spLocks noGrp="1"/>
          </p:cNvSpPr>
          <p:nvPr>
            <p:ph type="title"/>
          </p:nvPr>
        </p:nvSpPr>
        <p:spPr>
          <a:xfrm>
            <a:off x="639098" y="629265"/>
            <a:ext cx="3421623" cy="5601210"/>
          </a:xfrm>
        </p:spPr>
        <p:txBody>
          <a:bodyPr>
            <a:normAutofit/>
          </a:bodyPr>
          <a:lstStyle/>
          <a:p>
            <a:r>
              <a:rPr lang="en-US" sz="4400" dirty="0">
                <a:solidFill>
                  <a:srgbClr val="EBEBEB"/>
                </a:solidFill>
              </a:rPr>
              <a:t>NAÏVE BAYESIAN </a:t>
            </a:r>
          </a:p>
        </p:txBody>
      </p:sp>
      <p:sp>
        <p:nvSpPr>
          <p:cNvPr id="6" name="Content Placeholder 5"/>
          <p:cNvSpPr>
            <a:spLocks noGrp="1"/>
          </p:cNvSpPr>
          <p:nvPr>
            <p:ph idx="1"/>
          </p:nvPr>
        </p:nvSpPr>
        <p:spPr>
          <a:xfrm>
            <a:off x="4719483" y="629265"/>
            <a:ext cx="6813755" cy="3811740"/>
          </a:xfrm>
        </p:spPr>
        <p:txBody>
          <a:bodyPr anchor="ctr">
            <a:normAutofit/>
          </a:bodyPr>
          <a:lstStyle/>
          <a:p>
            <a:pPr>
              <a:buFont typeface="Wingdings" panose="05000000000000000000" pitchFamily="2" charset="2"/>
              <a:buChar char="v"/>
            </a:pPr>
            <a:r>
              <a:rPr lang="en-US" sz="2400">
                <a:solidFill>
                  <a:srgbClr val="FFFFFF"/>
                </a:solidFill>
              </a:rPr>
              <a:t>Naïve Bayes as a Language Model Illustration</a:t>
            </a:r>
          </a:p>
          <a:p>
            <a:pPr>
              <a:buFont typeface="Wingdings" panose="05000000000000000000" pitchFamily="2" charset="2"/>
              <a:buChar char="v"/>
            </a:pPr>
            <a:endParaRPr lang="en-US" sz="2400">
              <a:solidFill>
                <a:srgbClr val="FFFFFF"/>
              </a:solidFill>
            </a:endParaRPr>
          </a:p>
          <a:p>
            <a:pPr marL="0" indent="0">
              <a:buNone/>
            </a:pPr>
            <a:endParaRPr lang="en-US" sz="2400" dirty="0">
              <a:solidFill>
                <a:srgbClr val="FFFFFF"/>
              </a:solidFill>
            </a:endParaRPr>
          </a:p>
        </p:txBody>
      </p:sp>
    </p:spTree>
    <p:extLst>
      <p:ext uri="{BB962C8B-B14F-4D97-AF65-F5344CB8AC3E}">
        <p14:creationId xmlns:p14="http://schemas.microsoft.com/office/powerpoint/2010/main" val="3269316850"/>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NAÏVE BAYESIAN IMPLEMENTATION</a:t>
            </a:r>
          </a:p>
        </p:txBody>
      </p:sp>
      <p:sp>
        <p:nvSpPr>
          <p:cNvPr id="8" name="Content Placeholder 7"/>
          <p:cNvSpPr>
            <a:spLocks noGrp="1"/>
          </p:cNvSpPr>
          <p:nvPr>
            <p:ph sz="half" idx="1"/>
          </p:nvPr>
        </p:nvSpPr>
        <p:spPr>
          <a:xfrm>
            <a:off x="1154954" y="2603500"/>
            <a:ext cx="4825158" cy="4035839"/>
          </a:xfrm>
        </p:spPr>
        <p:txBody>
          <a:bodyPr>
            <a:noAutofit/>
          </a:bodyPr>
          <a:lstStyle/>
          <a:p>
            <a:r>
              <a:rPr lang="en-US" sz="1600" b="1" dirty="0"/>
              <a:t>## loading libraries</a:t>
            </a:r>
            <a:endParaRPr lang="en-US" sz="1600" dirty="0"/>
          </a:p>
          <a:p>
            <a:r>
              <a:rPr lang="en-US" sz="1600" dirty="0"/>
              <a:t> library(tm)</a:t>
            </a:r>
          </a:p>
          <a:p>
            <a:r>
              <a:rPr lang="en-US" sz="1600" dirty="0"/>
              <a:t>library(</a:t>
            </a:r>
            <a:r>
              <a:rPr lang="en-US" sz="1600" dirty="0" err="1"/>
              <a:t>RTextTools</a:t>
            </a:r>
            <a:r>
              <a:rPr lang="en-US" sz="1600" dirty="0"/>
              <a:t>)</a:t>
            </a:r>
          </a:p>
          <a:p>
            <a:r>
              <a:rPr lang="en-US" sz="1600" dirty="0"/>
              <a:t>library(e1071)</a:t>
            </a:r>
          </a:p>
          <a:p>
            <a:r>
              <a:rPr lang="en-US" sz="1600" dirty="0"/>
              <a:t>library(</a:t>
            </a:r>
            <a:r>
              <a:rPr lang="en-US" sz="1600" dirty="0" err="1"/>
              <a:t>dplyr</a:t>
            </a:r>
            <a:r>
              <a:rPr lang="en-US" sz="1600" dirty="0"/>
              <a:t>)</a:t>
            </a:r>
          </a:p>
          <a:p>
            <a:r>
              <a:rPr lang="en-US" sz="1600" dirty="0"/>
              <a:t>library(caret)</a:t>
            </a:r>
          </a:p>
          <a:p>
            <a:r>
              <a:rPr lang="en-US" sz="1600" dirty="0"/>
              <a:t> </a:t>
            </a:r>
            <a:r>
              <a:rPr lang="en-US" sz="1600" b="1" dirty="0"/>
              <a:t>## reading the file</a:t>
            </a:r>
          </a:p>
          <a:p>
            <a:r>
              <a:rPr lang="en-US" sz="1600" dirty="0" err="1"/>
              <a:t>setwd</a:t>
            </a:r>
            <a:r>
              <a:rPr lang="en-US" sz="1600" dirty="0"/>
              <a:t>("C:/Users/ghari/Desktop/TermPaper")</a:t>
            </a:r>
          </a:p>
          <a:p>
            <a:r>
              <a:rPr lang="en-US" sz="1600" dirty="0"/>
              <a:t>movie&lt;-read.csv("</a:t>
            </a:r>
            <a:r>
              <a:rPr lang="en-US" sz="1600" dirty="0" err="1"/>
              <a:t>movie.csv",header</a:t>
            </a:r>
            <a:r>
              <a:rPr lang="en-US" sz="1600" dirty="0"/>
              <a:t> = </a:t>
            </a:r>
            <a:r>
              <a:rPr lang="en-US" sz="1600" dirty="0" err="1"/>
              <a:t>T,stringsAsFactors</a:t>
            </a:r>
            <a:r>
              <a:rPr lang="en-US" sz="1600" dirty="0"/>
              <a:t> = F)</a:t>
            </a:r>
          </a:p>
          <a:p>
            <a:r>
              <a:rPr lang="en-US" sz="1600" dirty="0"/>
              <a:t>summary(movie)</a:t>
            </a:r>
          </a:p>
          <a:p>
            <a:endParaRPr lang="en-US" sz="1600" dirty="0"/>
          </a:p>
        </p:txBody>
      </p:sp>
      <p:sp>
        <p:nvSpPr>
          <p:cNvPr id="9" name="Content Placeholder 8"/>
          <p:cNvSpPr>
            <a:spLocks noGrp="1"/>
          </p:cNvSpPr>
          <p:nvPr>
            <p:ph sz="half" idx="2"/>
          </p:nvPr>
        </p:nvSpPr>
        <p:spPr>
          <a:xfrm>
            <a:off x="6208712" y="2603499"/>
            <a:ext cx="4825159" cy="4035839"/>
          </a:xfrm>
        </p:spPr>
        <p:txBody>
          <a:bodyPr>
            <a:noAutofit/>
          </a:bodyPr>
          <a:lstStyle/>
          <a:p>
            <a:r>
              <a:rPr lang="en-US" sz="1600" b="1" dirty="0"/>
              <a:t>## randomizing the data set</a:t>
            </a:r>
          </a:p>
          <a:p>
            <a:r>
              <a:rPr lang="en-US" sz="1600" dirty="0" err="1"/>
              <a:t>set.seed</a:t>
            </a:r>
            <a:r>
              <a:rPr lang="en-US" sz="1600" dirty="0"/>
              <a:t>(1)</a:t>
            </a:r>
          </a:p>
          <a:p>
            <a:r>
              <a:rPr lang="en-US" sz="1600" dirty="0"/>
              <a:t>movie&lt;-movie[sample(</a:t>
            </a:r>
            <a:r>
              <a:rPr lang="en-US" sz="1600" dirty="0" err="1"/>
              <a:t>nrow</a:t>
            </a:r>
            <a:r>
              <a:rPr lang="en-US" sz="1600" dirty="0"/>
              <a:t>(movie)),]</a:t>
            </a:r>
          </a:p>
          <a:p>
            <a:r>
              <a:rPr lang="en-US" sz="1600" dirty="0"/>
              <a:t>movie&lt;-movie[sample(</a:t>
            </a:r>
            <a:r>
              <a:rPr lang="en-US" sz="1600" dirty="0" err="1"/>
              <a:t>nrow</a:t>
            </a:r>
            <a:r>
              <a:rPr lang="en-US" sz="1600" dirty="0"/>
              <a:t>(movie)),]</a:t>
            </a:r>
          </a:p>
          <a:p>
            <a:r>
              <a:rPr lang="en-US" sz="1600" dirty="0" err="1"/>
              <a:t>movie$label</a:t>
            </a:r>
            <a:r>
              <a:rPr lang="en-US" sz="1600" dirty="0"/>
              <a:t>=</a:t>
            </a:r>
            <a:r>
              <a:rPr lang="en-US" sz="1600" dirty="0" err="1"/>
              <a:t>as.factor</a:t>
            </a:r>
            <a:r>
              <a:rPr lang="en-US" sz="1600" dirty="0"/>
              <a:t>(</a:t>
            </a:r>
            <a:r>
              <a:rPr lang="en-US" sz="1600" dirty="0" err="1"/>
              <a:t>movie$label</a:t>
            </a:r>
            <a:r>
              <a:rPr lang="en-US" sz="1600" dirty="0"/>
              <a:t>)</a:t>
            </a:r>
          </a:p>
          <a:p>
            <a:r>
              <a:rPr lang="en-US" sz="1600" dirty="0"/>
              <a:t>##converting corpus</a:t>
            </a:r>
          </a:p>
          <a:p>
            <a:r>
              <a:rPr lang="en-US" sz="1600" dirty="0" err="1"/>
              <a:t>moviec</a:t>
            </a:r>
            <a:r>
              <a:rPr lang="en-US" sz="1600" dirty="0"/>
              <a:t>&lt;-Corpus(</a:t>
            </a:r>
            <a:r>
              <a:rPr lang="en-US" sz="1600" dirty="0" err="1"/>
              <a:t>VectorSource</a:t>
            </a:r>
            <a:r>
              <a:rPr lang="en-US" sz="1600" dirty="0"/>
              <a:t>(</a:t>
            </a:r>
            <a:r>
              <a:rPr lang="en-US" sz="1600" dirty="0" err="1"/>
              <a:t>movie$review</a:t>
            </a:r>
            <a:r>
              <a:rPr lang="en-US" sz="1600" dirty="0"/>
              <a:t>))  </a:t>
            </a:r>
          </a:p>
          <a:p>
            <a:r>
              <a:rPr lang="en-US" sz="1600" dirty="0" err="1"/>
              <a:t>moviec</a:t>
            </a:r>
            <a:endParaRPr lang="en-US" sz="1600" dirty="0"/>
          </a:p>
          <a:p>
            <a:r>
              <a:rPr lang="en-US" sz="1600" dirty="0"/>
              <a:t>inspect(</a:t>
            </a:r>
            <a:r>
              <a:rPr lang="en-US" sz="1600" dirty="0" err="1"/>
              <a:t>moviec</a:t>
            </a:r>
            <a:r>
              <a:rPr lang="en-US" sz="1600" dirty="0"/>
              <a:t>[1:3])</a:t>
            </a:r>
          </a:p>
          <a:p>
            <a:r>
              <a:rPr lang="en-US" sz="1600" dirty="0"/>
              <a:t>length(</a:t>
            </a:r>
            <a:r>
              <a:rPr lang="en-US" sz="1600" dirty="0" err="1"/>
              <a:t>moviec</a:t>
            </a:r>
            <a:r>
              <a:rPr lang="en-US" sz="1600" dirty="0"/>
              <a:t>)</a:t>
            </a:r>
          </a:p>
          <a:p>
            <a:endParaRPr lang="en-US" sz="1600" dirty="0"/>
          </a:p>
        </p:txBody>
      </p:sp>
    </p:spTree>
    <p:extLst>
      <p:ext uri="{BB962C8B-B14F-4D97-AF65-F5344CB8AC3E}">
        <p14:creationId xmlns:p14="http://schemas.microsoft.com/office/powerpoint/2010/main" val="23955952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592559" cy="706964"/>
          </a:xfrm>
        </p:spPr>
        <p:txBody>
          <a:bodyPr/>
          <a:lstStyle/>
          <a:p>
            <a:r>
              <a:rPr lang="en-US" dirty="0"/>
              <a:t>NAÏVE BAYESIAN IMPLEMENTATION CONT..</a:t>
            </a:r>
          </a:p>
        </p:txBody>
      </p:sp>
      <p:sp>
        <p:nvSpPr>
          <p:cNvPr id="3" name="Content Placeholder 2"/>
          <p:cNvSpPr>
            <a:spLocks noGrp="1"/>
          </p:cNvSpPr>
          <p:nvPr>
            <p:ph sz="half" idx="1"/>
          </p:nvPr>
        </p:nvSpPr>
        <p:spPr>
          <a:xfrm>
            <a:off x="1154954" y="2603500"/>
            <a:ext cx="4825158" cy="4254500"/>
          </a:xfrm>
        </p:spPr>
        <p:txBody>
          <a:bodyPr>
            <a:noAutofit/>
          </a:bodyPr>
          <a:lstStyle/>
          <a:p>
            <a:r>
              <a:rPr lang="en-US" sz="1600" b="1" dirty="0"/>
              <a:t>######cleaning the DATA</a:t>
            </a:r>
          </a:p>
          <a:p>
            <a:r>
              <a:rPr lang="en-US" sz="1600" dirty="0"/>
              <a:t>doc&lt;-</a:t>
            </a:r>
            <a:r>
              <a:rPr lang="en-US" sz="1600" dirty="0" err="1"/>
              <a:t>tm_map</a:t>
            </a:r>
            <a:r>
              <a:rPr lang="en-US" sz="1600" dirty="0"/>
              <a:t>(</a:t>
            </a:r>
            <a:r>
              <a:rPr lang="en-US" sz="1600" dirty="0" err="1"/>
              <a:t>moviec,removeNumbers</a:t>
            </a:r>
            <a:r>
              <a:rPr lang="en-US" sz="1600" dirty="0"/>
              <a:t>)</a:t>
            </a:r>
          </a:p>
          <a:p>
            <a:r>
              <a:rPr lang="en-US" sz="1600" dirty="0"/>
              <a:t>doc&lt;-</a:t>
            </a:r>
            <a:r>
              <a:rPr lang="en-US" sz="1600" dirty="0" err="1"/>
              <a:t>tm_map</a:t>
            </a:r>
            <a:r>
              <a:rPr lang="en-US" sz="1600" dirty="0"/>
              <a:t>(</a:t>
            </a:r>
            <a:r>
              <a:rPr lang="en-US" sz="1600" dirty="0" err="1"/>
              <a:t>doc,removeWords,stopwords</a:t>
            </a:r>
            <a:r>
              <a:rPr lang="en-US" sz="1600" dirty="0"/>
              <a:t>("</a:t>
            </a:r>
            <a:r>
              <a:rPr lang="en-US" sz="1600" dirty="0" err="1"/>
              <a:t>english</a:t>
            </a:r>
            <a:r>
              <a:rPr lang="en-US" sz="1600" dirty="0"/>
              <a:t>"))</a:t>
            </a:r>
          </a:p>
          <a:p>
            <a:r>
              <a:rPr lang="en-US" sz="1600" dirty="0"/>
              <a:t>doc&lt;-</a:t>
            </a:r>
            <a:r>
              <a:rPr lang="en-US" sz="1600" dirty="0" err="1"/>
              <a:t>tm_map</a:t>
            </a:r>
            <a:r>
              <a:rPr lang="en-US" sz="1600" dirty="0"/>
              <a:t>(</a:t>
            </a:r>
            <a:r>
              <a:rPr lang="en-US" sz="1600" dirty="0" err="1"/>
              <a:t>doc,removePunctuation</a:t>
            </a:r>
            <a:r>
              <a:rPr lang="en-US" sz="1600" dirty="0"/>
              <a:t>)</a:t>
            </a:r>
          </a:p>
          <a:p>
            <a:r>
              <a:rPr lang="en-US" sz="1600" dirty="0"/>
              <a:t>doc&lt;-</a:t>
            </a:r>
            <a:r>
              <a:rPr lang="en-US" sz="1600" dirty="0" err="1"/>
              <a:t>tm_map</a:t>
            </a:r>
            <a:r>
              <a:rPr lang="en-US" sz="1600" dirty="0"/>
              <a:t>(</a:t>
            </a:r>
            <a:r>
              <a:rPr lang="en-US" sz="1600" dirty="0" err="1"/>
              <a:t>doc,stripWhitespace</a:t>
            </a:r>
            <a:r>
              <a:rPr lang="en-US" sz="1600" dirty="0"/>
              <a:t>)</a:t>
            </a:r>
          </a:p>
          <a:p>
            <a:r>
              <a:rPr lang="en-US" sz="1600" dirty="0"/>
              <a:t>doc&lt;-</a:t>
            </a:r>
            <a:r>
              <a:rPr lang="en-US" sz="1600" dirty="0" err="1"/>
              <a:t>tm_map</a:t>
            </a:r>
            <a:r>
              <a:rPr lang="en-US" sz="1600" dirty="0"/>
              <a:t>(</a:t>
            </a:r>
            <a:r>
              <a:rPr lang="en-US" sz="1600" dirty="0" err="1"/>
              <a:t>doc,stemDocument,language</a:t>
            </a:r>
            <a:r>
              <a:rPr lang="en-US" sz="1600" dirty="0"/>
              <a:t>="</a:t>
            </a:r>
            <a:r>
              <a:rPr lang="en-US" sz="1600" dirty="0" err="1"/>
              <a:t>english</a:t>
            </a:r>
            <a:r>
              <a:rPr lang="en-US" sz="1600" dirty="0"/>
              <a:t>")</a:t>
            </a:r>
          </a:p>
          <a:p>
            <a:r>
              <a:rPr lang="en-US" sz="1600" dirty="0"/>
              <a:t>doc&lt;-</a:t>
            </a:r>
            <a:r>
              <a:rPr lang="en-US" sz="1600" dirty="0" err="1"/>
              <a:t>tm_map</a:t>
            </a:r>
            <a:r>
              <a:rPr lang="en-US" sz="1600" dirty="0"/>
              <a:t>(</a:t>
            </a:r>
            <a:r>
              <a:rPr lang="en-US" sz="1600" dirty="0" err="1"/>
              <a:t>doc,tolower</a:t>
            </a:r>
            <a:r>
              <a:rPr lang="en-US" sz="1600" dirty="0"/>
              <a:t>)</a:t>
            </a:r>
          </a:p>
          <a:p>
            <a:r>
              <a:rPr lang="en-US" sz="1600" dirty="0"/>
              <a:t>doc&lt;-</a:t>
            </a:r>
            <a:r>
              <a:rPr lang="en-US" sz="1600" dirty="0" err="1"/>
              <a:t>tm_map</a:t>
            </a:r>
            <a:r>
              <a:rPr lang="en-US" sz="1600" dirty="0"/>
              <a:t>(</a:t>
            </a:r>
            <a:r>
              <a:rPr lang="en-US" sz="1600" dirty="0" err="1"/>
              <a:t>doc,PlainTextDocument</a:t>
            </a:r>
            <a:r>
              <a:rPr lang="en-US" sz="1600" dirty="0"/>
              <a:t> )</a:t>
            </a:r>
          </a:p>
          <a:p>
            <a:r>
              <a:rPr lang="en-US" sz="1600" dirty="0" err="1"/>
              <a:t>moviec.clean</a:t>
            </a:r>
            <a:r>
              <a:rPr lang="en-US" sz="1600" dirty="0"/>
              <a:t>&lt;-doc</a:t>
            </a:r>
          </a:p>
          <a:p>
            <a:endParaRPr lang="en-US" sz="1600" b="1" dirty="0"/>
          </a:p>
          <a:p>
            <a:endParaRPr lang="en-US" sz="1600" dirty="0"/>
          </a:p>
        </p:txBody>
      </p:sp>
      <p:sp>
        <p:nvSpPr>
          <p:cNvPr id="4" name="Content Placeholder 3"/>
          <p:cNvSpPr>
            <a:spLocks noGrp="1"/>
          </p:cNvSpPr>
          <p:nvPr>
            <p:ph sz="half" idx="2"/>
          </p:nvPr>
        </p:nvSpPr>
        <p:spPr>
          <a:xfrm>
            <a:off x="6208712" y="2603500"/>
            <a:ext cx="4825159" cy="4115352"/>
          </a:xfrm>
        </p:spPr>
        <p:txBody>
          <a:bodyPr>
            <a:noAutofit/>
          </a:bodyPr>
          <a:lstStyle/>
          <a:p>
            <a:r>
              <a:rPr lang="en-US" sz="1600" b="1" dirty="0"/>
              <a:t>##document term matrix</a:t>
            </a:r>
            <a:endParaRPr lang="en-US" sz="1600" dirty="0"/>
          </a:p>
          <a:p>
            <a:r>
              <a:rPr lang="en-US" sz="1600" dirty="0" err="1"/>
              <a:t>moviedtm</a:t>
            </a:r>
            <a:r>
              <a:rPr lang="en-US" sz="1600" dirty="0"/>
              <a:t>&lt;-</a:t>
            </a:r>
            <a:r>
              <a:rPr lang="en-US" sz="1600" dirty="0" err="1"/>
              <a:t>DocumentTermMatrix</a:t>
            </a:r>
            <a:r>
              <a:rPr lang="en-US" sz="1600" dirty="0"/>
              <a:t>(doc)</a:t>
            </a:r>
          </a:p>
          <a:p>
            <a:r>
              <a:rPr lang="en-US" sz="1600" dirty="0"/>
              <a:t>dim(</a:t>
            </a:r>
            <a:r>
              <a:rPr lang="en-US" sz="1600" dirty="0" err="1"/>
              <a:t>moviedtm</a:t>
            </a:r>
            <a:r>
              <a:rPr lang="en-US" sz="1600" dirty="0"/>
              <a:t>)</a:t>
            </a:r>
          </a:p>
          <a:p>
            <a:r>
              <a:rPr lang="en-US" sz="1600" dirty="0"/>
              <a:t> </a:t>
            </a:r>
            <a:r>
              <a:rPr lang="en-US" sz="1600" b="1" dirty="0"/>
              <a:t>##Partitioning the Data</a:t>
            </a:r>
            <a:endParaRPr lang="en-US" sz="1600" dirty="0"/>
          </a:p>
          <a:p>
            <a:r>
              <a:rPr lang="en-US" sz="1600" dirty="0"/>
              <a:t> </a:t>
            </a:r>
            <a:r>
              <a:rPr lang="en-US" sz="1600" dirty="0" err="1"/>
              <a:t>movie.train</a:t>
            </a:r>
            <a:r>
              <a:rPr lang="en-US" sz="1600" dirty="0"/>
              <a:t> &lt;- movie[1:1500,]</a:t>
            </a:r>
          </a:p>
          <a:p>
            <a:r>
              <a:rPr lang="en-US" sz="1600" dirty="0" err="1"/>
              <a:t>movie.test</a:t>
            </a:r>
            <a:r>
              <a:rPr lang="en-US" sz="1600" dirty="0"/>
              <a:t> &lt;- movie[1501:2000,]</a:t>
            </a:r>
          </a:p>
          <a:p>
            <a:r>
              <a:rPr lang="en-US" sz="1600" dirty="0"/>
              <a:t> </a:t>
            </a:r>
            <a:r>
              <a:rPr lang="en-US" sz="1600" dirty="0" err="1"/>
              <a:t>moviedtm.train</a:t>
            </a:r>
            <a:r>
              <a:rPr lang="en-US" sz="1600" dirty="0"/>
              <a:t> &lt;- </a:t>
            </a:r>
            <a:r>
              <a:rPr lang="en-US" sz="1600" dirty="0" err="1"/>
              <a:t>moviedtm</a:t>
            </a:r>
            <a:r>
              <a:rPr lang="en-US" sz="1600" dirty="0"/>
              <a:t>[1:1500,]</a:t>
            </a:r>
          </a:p>
          <a:p>
            <a:r>
              <a:rPr lang="en-US" sz="1600" dirty="0" err="1"/>
              <a:t>moviedtm.test</a:t>
            </a:r>
            <a:r>
              <a:rPr lang="en-US" sz="1600" dirty="0"/>
              <a:t> &lt;- </a:t>
            </a:r>
            <a:r>
              <a:rPr lang="en-US" sz="1600" dirty="0" err="1"/>
              <a:t>moviedtm</a:t>
            </a:r>
            <a:r>
              <a:rPr lang="en-US" sz="1600" dirty="0"/>
              <a:t>[1501:2000,]</a:t>
            </a:r>
          </a:p>
          <a:p>
            <a:r>
              <a:rPr lang="en-US" sz="1600" dirty="0"/>
              <a:t> </a:t>
            </a:r>
            <a:r>
              <a:rPr lang="en-US" sz="1600" dirty="0" err="1"/>
              <a:t>moviec.clean.train</a:t>
            </a:r>
            <a:r>
              <a:rPr lang="en-US" sz="1600" dirty="0"/>
              <a:t> &lt;- </a:t>
            </a:r>
            <a:r>
              <a:rPr lang="en-US" sz="1600" dirty="0" err="1"/>
              <a:t>moviec.clean</a:t>
            </a:r>
            <a:r>
              <a:rPr lang="en-US" sz="1600" dirty="0"/>
              <a:t>[1:1500]</a:t>
            </a:r>
          </a:p>
          <a:p>
            <a:r>
              <a:rPr lang="en-US" sz="1600" dirty="0" err="1"/>
              <a:t>moviec.clean.test</a:t>
            </a:r>
            <a:r>
              <a:rPr lang="en-US" sz="1600" dirty="0"/>
              <a:t> &lt;- </a:t>
            </a:r>
            <a:r>
              <a:rPr lang="en-US" sz="1600" dirty="0" err="1"/>
              <a:t>moviec.clean</a:t>
            </a:r>
            <a:r>
              <a:rPr lang="en-US" sz="1600" dirty="0"/>
              <a:t>[1501:2000]</a:t>
            </a:r>
          </a:p>
          <a:p>
            <a:r>
              <a:rPr lang="en-US" sz="1600" dirty="0"/>
              <a:t> </a:t>
            </a:r>
          </a:p>
          <a:p>
            <a:r>
              <a:rPr lang="en-US" sz="1600" dirty="0"/>
              <a:t> </a:t>
            </a:r>
          </a:p>
          <a:p>
            <a:endParaRPr lang="en-US" sz="1600" dirty="0"/>
          </a:p>
        </p:txBody>
      </p:sp>
    </p:spTree>
    <p:extLst>
      <p:ext uri="{BB962C8B-B14F-4D97-AF65-F5344CB8AC3E}">
        <p14:creationId xmlns:p14="http://schemas.microsoft.com/office/powerpoint/2010/main" val="21178678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566055" cy="706964"/>
          </a:xfrm>
        </p:spPr>
        <p:txBody>
          <a:bodyPr/>
          <a:lstStyle/>
          <a:p>
            <a:r>
              <a:rPr lang="en-US" dirty="0"/>
              <a:t>NAÏVE BAYESIAN IMPLEMENTATION CONT..</a:t>
            </a:r>
          </a:p>
        </p:txBody>
      </p:sp>
      <p:sp>
        <p:nvSpPr>
          <p:cNvPr id="5" name="Content Placeholder 4"/>
          <p:cNvSpPr>
            <a:spLocks noGrp="1"/>
          </p:cNvSpPr>
          <p:nvPr>
            <p:ph idx="1"/>
          </p:nvPr>
        </p:nvSpPr>
        <p:spPr>
          <a:xfrm>
            <a:off x="1154954" y="2186609"/>
            <a:ext cx="8825659" cy="4671391"/>
          </a:xfrm>
        </p:spPr>
        <p:txBody>
          <a:bodyPr>
            <a:normAutofit fontScale="85000" lnSpcReduction="20000"/>
          </a:bodyPr>
          <a:lstStyle/>
          <a:p>
            <a:r>
              <a:rPr lang="en-US" b="1" dirty="0"/>
              <a:t>## filtering the data set</a:t>
            </a:r>
            <a:endParaRPr lang="en-US" dirty="0"/>
          </a:p>
          <a:p>
            <a:r>
              <a:rPr lang="en-US" dirty="0"/>
              <a:t> dim(</a:t>
            </a:r>
            <a:r>
              <a:rPr lang="en-US" dirty="0" err="1"/>
              <a:t>moviedtm.train</a:t>
            </a:r>
            <a:r>
              <a:rPr lang="en-US" dirty="0"/>
              <a:t>)</a:t>
            </a:r>
          </a:p>
          <a:p>
            <a:r>
              <a:rPr lang="en-US" dirty="0" err="1"/>
              <a:t>fivefreq</a:t>
            </a:r>
            <a:r>
              <a:rPr lang="en-US" dirty="0"/>
              <a:t> &lt;- </a:t>
            </a:r>
            <a:r>
              <a:rPr lang="en-US" dirty="0" err="1"/>
              <a:t>findFreqTerms</a:t>
            </a:r>
            <a:r>
              <a:rPr lang="en-US" dirty="0"/>
              <a:t>(</a:t>
            </a:r>
            <a:r>
              <a:rPr lang="en-US" dirty="0" err="1"/>
              <a:t>moviedtm.train</a:t>
            </a:r>
            <a:r>
              <a:rPr lang="en-US" dirty="0"/>
              <a:t>, 95)</a:t>
            </a:r>
          </a:p>
          <a:p>
            <a:r>
              <a:rPr lang="en-US" dirty="0"/>
              <a:t>length((</a:t>
            </a:r>
            <a:r>
              <a:rPr lang="en-US" dirty="0" err="1"/>
              <a:t>fivefreq</a:t>
            </a:r>
            <a:r>
              <a:rPr lang="en-US" dirty="0"/>
              <a:t>))</a:t>
            </a:r>
          </a:p>
          <a:p>
            <a:r>
              <a:rPr lang="en-US" b="1" dirty="0"/>
              <a:t>## document term matrices of training and test data</a:t>
            </a:r>
            <a:endParaRPr lang="en-US" dirty="0"/>
          </a:p>
          <a:p>
            <a:r>
              <a:rPr lang="en-US" dirty="0" err="1"/>
              <a:t>dtm.train.fw</a:t>
            </a:r>
            <a:r>
              <a:rPr lang="en-US" dirty="0"/>
              <a:t> &lt;- </a:t>
            </a:r>
            <a:r>
              <a:rPr lang="en-US" dirty="0" err="1"/>
              <a:t>DocumentTermMatrix</a:t>
            </a:r>
            <a:r>
              <a:rPr lang="en-US" dirty="0"/>
              <a:t>(</a:t>
            </a:r>
            <a:r>
              <a:rPr lang="en-US" dirty="0" err="1"/>
              <a:t>moviec.clean.train</a:t>
            </a:r>
            <a:r>
              <a:rPr lang="en-US" dirty="0"/>
              <a:t>, control=list(dictionary = </a:t>
            </a:r>
            <a:r>
              <a:rPr lang="en-US" dirty="0" err="1"/>
              <a:t>fivefreq</a:t>
            </a:r>
            <a:r>
              <a:rPr lang="en-US" dirty="0"/>
              <a:t>))</a:t>
            </a:r>
          </a:p>
          <a:p>
            <a:r>
              <a:rPr lang="en-US" dirty="0"/>
              <a:t>dim(</a:t>
            </a:r>
            <a:r>
              <a:rPr lang="en-US" dirty="0" err="1"/>
              <a:t>dtm.train.fw</a:t>
            </a:r>
            <a:r>
              <a:rPr lang="en-US" dirty="0"/>
              <a:t>)</a:t>
            </a:r>
          </a:p>
          <a:p>
            <a:r>
              <a:rPr lang="en-US" dirty="0" err="1"/>
              <a:t>dtm.test.fw</a:t>
            </a:r>
            <a:r>
              <a:rPr lang="en-US" dirty="0"/>
              <a:t> &lt;- </a:t>
            </a:r>
            <a:r>
              <a:rPr lang="en-US" dirty="0" err="1"/>
              <a:t>DocumentTermMatrix</a:t>
            </a:r>
            <a:r>
              <a:rPr lang="en-US" dirty="0"/>
              <a:t>(</a:t>
            </a:r>
            <a:r>
              <a:rPr lang="en-US" dirty="0" err="1"/>
              <a:t>moviec.clean.test</a:t>
            </a:r>
            <a:r>
              <a:rPr lang="en-US" dirty="0"/>
              <a:t>, control=list(dictionary = </a:t>
            </a:r>
            <a:r>
              <a:rPr lang="en-US" dirty="0" err="1"/>
              <a:t>fivefreq</a:t>
            </a:r>
            <a:r>
              <a:rPr lang="en-US" dirty="0"/>
              <a:t>))</a:t>
            </a:r>
          </a:p>
          <a:p>
            <a:r>
              <a:rPr lang="en-US" dirty="0"/>
              <a:t>dim(</a:t>
            </a:r>
            <a:r>
              <a:rPr lang="en-US" dirty="0" err="1"/>
              <a:t>dtm.test.fw</a:t>
            </a:r>
            <a:r>
              <a:rPr lang="en-US" dirty="0"/>
              <a:t>)</a:t>
            </a:r>
          </a:p>
          <a:p>
            <a:r>
              <a:rPr lang="en-US" dirty="0" err="1"/>
              <a:t>convert_count</a:t>
            </a:r>
            <a:r>
              <a:rPr lang="en-US" dirty="0"/>
              <a:t> &lt;- function(x) {</a:t>
            </a:r>
          </a:p>
          <a:p>
            <a:r>
              <a:rPr lang="en-US" dirty="0"/>
              <a:t>  y &lt;- </a:t>
            </a:r>
            <a:r>
              <a:rPr lang="en-US" dirty="0" err="1"/>
              <a:t>ifelse</a:t>
            </a:r>
            <a:r>
              <a:rPr lang="en-US" dirty="0"/>
              <a:t>(x &gt; 0, 1,0)</a:t>
            </a:r>
          </a:p>
          <a:p>
            <a:r>
              <a:rPr lang="en-US" dirty="0"/>
              <a:t>  y &lt;- factor(y, levels=c(0,1), labels=c("No", "Yes"))</a:t>
            </a:r>
          </a:p>
          <a:p>
            <a:r>
              <a:rPr lang="en-US" dirty="0"/>
              <a:t>  y</a:t>
            </a:r>
          </a:p>
          <a:p>
            <a:r>
              <a:rPr lang="en-US" dirty="0"/>
              <a:t>}</a:t>
            </a:r>
          </a:p>
          <a:p>
            <a:endParaRPr lang="en-US" dirty="0"/>
          </a:p>
        </p:txBody>
      </p:sp>
    </p:spTree>
    <p:extLst>
      <p:ext uri="{BB962C8B-B14F-4D97-AF65-F5344CB8AC3E}">
        <p14:creationId xmlns:p14="http://schemas.microsoft.com/office/powerpoint/2010/main" val="42777967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Naïve </a:t>
            </a:r>
            <a:r>
              <a:rPr lang="en-US" dirty="0" err="1"/>
              <a:t>bayesian</a:t>
            </a:r>
            <a:r>
              <a:rPr lang="en-US" dirty="0"/>
              <a:t> implementation cont..</a:t>
            </a:r>
          </a:p>
        </p:txBody>
      </p:sp>
      <p:sp>
        <p:nvSpPr>
          <p:cNvPr id="3" name="Content Placeholder 2"/>
          <p:cNvSpPr>
            <a:spLocks noGrp="1"/>
          </p:cNvSpPr>
          <p:nvPr>
            <p:ph idx="1"/>
          </p:nvPr>
        </p:nvSpPr>
        <p:spPr>
          <a:xfrm>
            <a:off x="1154954" y="2120347"/>
            <a:ext cx="8825659" cy="4545495"/>
          </a:xfrm>
        </p:spPr>
        <p:txBody>
          <a:bodyPr/>
          <a:lstStyle/>
          <a:p>
            <a:r>
              <a:rPr lang="en-US" dirty="0" err="1"/>
              <a:t>trainNB</a:t>
            </a:r>
            <a:r>
              <a:rPr lang="en-US" dirty="0"/>
              <a:t> &lt;- apply(</a:t>
            </a:r>
            <a:r>
              <a:rPr lang="en-US" dirty="0" err="1"/>
              <a:t>dtm.train.fw</a:t>
            </a:r>
            <a:r>
              <a:rPr lang="en-US" dirty="0"/>
              <a:t>, 2, </a:t>
            </a:r>
            <a:r>
              <a:rPr lang="en-US" dirty="0" err="1"/>
              <a:t>convert_count</a:t>
            </a:r>
            <a:r>
              <a:rPr lang="en-US" dirty="0"/>
              <a:t>)</a:t>
            </a:r>
          </a:p>
          <a:p>
            <a:r>
              <a:rPr lang="en-US" dirty="0" err="1"/>
              <a:t>testNB</a:t>
            </a:r>
            <a:r>
              <a:rPr lang="en-US" dirty="0"/>
              <a:t> &lt;- apply(</a:t>
            </a:r>
            <a:r>
              <a:rPr lang="en-US" dirty="0" err="1"/>
              <a:t>dtm.test.fw</a:t>
            </a:r>
            <a:r>
              <a:rPr lang="en-US" dirty="0"/>
              <a:t>, 2, </a:t>
            </a:r>
            <a:r>
              <a:rPr lang="en-US" dirty="0" err="1"/>
              <a:t>convert_count</a:t>
            </a:r>
            <a:r>
              <a:rPr lang="en-US" dirty="0"/>
              <a:t>)</a:t>
            </a:r>
          </a:p>
          <a:p>
            <a:r>
              <a:rPr lang="en-US" dirty="0"/>
              <a:t> </a:t>
            </a:r>
            <a:r>
              <a:rPr lang="en-US" b="1" dirty="0"/>
              <a:t>## training naive </a:t>
            </a:r>
            <a:r>
              <a:rPr lang="en-US" b="1" dirty="0" err="1"/>
              <a:t>bayesian</a:t>
            </a:r>
            <a:r>
              <a:rPr lang="en-US" b="1" dirty="0"/>
              <a:t> classifier</a:t>
            </a:r>
            <a:endParaRPr lang="en-US" dirty="0"/>
          </a:p>
          <a:p>
            <a:r>
              <a:rPr lang="en-US" dirty="0" err="1"/>
              <a:t>system.time</a:t>
            </a:r>
            <a:r>
              <a:rPr lang="en-US" dirty="0"/>
              <a:t>( classifier &lt;- </a:t>
            </a:r>
            <a:r>
              <a:rPr lang="en-US" dirty="0" err="1"/>
              <a:t>naiveBayes</a:t>
            </a:r>
            <a:r>
              <a:rPr lang="en-US" dirty="0"/>
              <a:t>(</a:t>
            </a:r>
            <a:r>
              <a:rPr lang="en-US" dirty="0" err="1"/>
              <a:t>trainNB</a:t>
            </a:r>
            <a:r>
              <a:rPr lang="en-US" dirty="0"/>
              <a:t>, </a:t>
            </a:r>
            <a:r>
              <a:rPr lang="en-US" dirty="0" err="1"/>
              <a:t>movie.train$label</a:t>
            </a:r>
            <a:r>
              <a:rPr lang="en-US" dirty="0"/>
              <a:t>) )</a:t>
            </a:r>
          </a:p>
          <a:p>
            <a:r>
              <a:rPr lang="en-US" b="1" dirty="0"/>
              <a:t>##Prediction</a:t>
            </a:r>
          </a:p>
          <a:p>
            <a:r>
              <a:rPr lang="en-US" dirty="0" err="1"/>
              <a:t>system.time</a:t>
            </a:r>
            <a:r>
              <a:rPr lang="en-US" dirty="0"/>
              <a:t>( </a:t>
            </a:r>
            <a:r>
              <a:rPr lang="en-US" dirty="0" err="1"/>
              <a:t>pred</a:t>
            </a:r>
            <a:r>
              <a:rPr lang="en-US" dirty="0"/>
              <a:t> &lt;- predict(classifier, </a:t>
            </a:r>
            <a:r>
              <a:rPr lang="en-US" dirty="0" err="1"/>
              <a:t>newdata</a:t>
            </a:r>
            <a:r>
              <a:rPr lang="en-US" dirty="0"/>
              <a:t>=</a:t>
            </a:r>
            <a:r>
              <a:rPr lang="en-US" dirty="0" err="1"/>
              <a:t>testNB</a:t>
            </a:r>
            <a:r>
              <a:rPr lang="en-US" dirty="0"/>
              <a:t>) )</a:t>
            </a:r>
          </a:p>
          <a:p>
            <a:r>
              <a:rPr lang="en-US" dirty="0"/>
              <a:t>table("Predictions"= </a:t>
            </a:r>
            <a:r>
              <a:rPr lang="en-US" dirty="0" err="1"/>
              <a:t>pred</a:t>
            </a:r>
            <a:r>
              <a:rPr lang="en-US" dirty="0"/>
              <a:t>,  "Actual" = </a:t>
            </a:r>
            <a:r>
              <a:rPr lang="en-US" dirty="0" err="1"/>
              <a:t>movie.test$label</a:t>
            </a:r>
            <a:r>
              <a:rPr lang="en-US" dirty="0"/>
              <a:t> )</a:t>
            </a:r>
          </a:p>
          <a:p>
            <a:r>
              <a:rPr lang="en-US" dirty="0" err="1"/>
              <a:t>confmatrix</a:t>
            </a:r>
            <a:r>
              <a:rPr lang="en-US" dirty="0"/>
              <a:t> &lt;- </a:t>
            </a:r>
            <a:r>
              <a:rPr lang="en-US" dirty="0" err="1"/>
              <a:t>confusionMatrix</a:t>
            </a:r>
            <a:r>
              <a:rPr lang="en-US" dirty="0"/>
              <a:t>(</a:t>
            </a:r>
            <a:r>
              <a:rPr lang="en-US" dirty="0" err="1"/>
              <a:t>pred</a:t>
            </a:r>
            <a:r>
              <a:rPr lang="en-US" dirty="0"/>
              <a:t>, </a:t>
            </a:r>
            <a:r>
              <a:rPr lang="en-US" dirty="0" err="1"/>
              <a:t>movie.test$label</a:t>
            </a:r>
            <a:r>
              <a:rPr lang="en-US" dirty="0"/>
              <a:t>)</a:t>
            </a:r>
          </a:p>
          <a:p>
            <a:r>
              <a:rPr lang="en-US" dirty="0" err="1"/>
              <a:t>confmatrix</a:t>
            </a:r>
            <a:endParaRPr lang="en-US" dirty="0"/>
          </a:p>
          <a:p>
            <a:endParaRPr lang="en-US" dirty="0"/>
          </a:p>
        </p:txBody>
      </p:sp>
    </p:spTree>
    <p:extLst>
      <p:ext uri="{BB962C8B-B14F-4D97-AF65-F5344CB8AC3E}">
        <p14:creationId xmlns:p14="http://schemas.microsoft.com/office/powerpoint/2010/main" val="644148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13"/>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5" name="Rectangle 14"/>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1" name="Freeform 5"/>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6" name="Rectangle 2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54955" y="973668"/>
            <a:ext cx="2942210" cy="1020232"/>
          </a:xfrm>
        </p:spPr>
        <p:txBody>
          <a:bodyPr>
            <a:normAutofit/>
          </a:bodyPr>
          <a:lstStyle/>
          <a:p>
            <a:r>
              <a:rPr lang="en-US"/>
              <a:t>RESULT</a:t>
            </a:r>
            <a:endParaRPr lang="en-US" dirty="0"/>
          </a:p>
        </p:txBody>
      </p:sp>
      <p:sp>
        <p:nvSpPr>
          <p:cNvPr id="9" name="Content Placeholder 8"/>
          <p:cNvSpPr>
            <a:spLocks noGrp="1"/>
          </p:cNvSpPr>
          <p:nvPr>
            <p:ph idx="1"/>
          </p:nvPr>
        </p:nvSpPr>
        <p:spPr>
          <a:xfrm>
            <a:off x="1154955" y="2120900"/>
            <a:ext cx="3133726" cy="3898900"/>
          </a:xfrm>
        </p:spPr>
        <p:txBody>
          <a:bodyPr>
            <a:normAutofit/>
          </a:bodyPr>
          <a:lstStyle/>
          <a:p>
            <a:pPr marL="0" indent="0">
              <a:buNone/>
            </a:pPr>
            <a:r>
              <a:rPr lang="en-US" dirty="0">
                <a:solidFill>
                  <a:schemeClr val="bg1"/>
                </a:solidFill>
              </a:rPr>
              <a:t>Naïve Bayesian classifier achieved 47 percent accuracy</a:t>
            </a:r>
          </a:p>
        </p:txBody>
      </p:sp>
      <p:pic>
        <p:nvPicPr>
          <p:cNvPr id="3" name="Picture 2">
            <a:extLst>
              <a:ext uri="{FF2B5EF4-FFF2-40B4-BE49-F238E27FC236}">
                <a16:creationId xmlns:a16="http://schemas.microsoft.com/office/drawing/2014/main" id="{BA131E29-18DA-413C-BFAA-1043C2009FF9}"/>
              </a:ext>
            </a:extLst>
          </p:cNvPr>
          <p:cNvPicPr>
            <a:picLocks noChangeAspect="1"/>
          </p:cNvPicPr>
          <p:nvPr/>
        </p:nvPicPr>
        <p:blipFill>
          <a:blip r:embed="rId3"/>
          <a:stretch>
            <a:fillRect/>
          </a:stretch>
        </p:blipFill>
        <p:spPr>
          <a:xfrm>
            <a:off x="5252120" y="626535"/>
            <a:ext cx="6124575" cy="5829300"/>
          </a:xfrm>
          <a:prstGeom prst="rect">
            <a:avLst/>
          </a:prstGeom>
        </p:spPr>
      </p:pic>
    </p:spTree>
    <p:extLst>
      <p:ext uri="{BB962C8B-B14F-4D97-AF65-F5344CB8AC3E}">
        <p14:creationId xmlns:p14="http://schemas.microsoft.com/office/powerpoint/2010/main" val="19891157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a:t>
            </a:r>
          </a:p>
        </p:txBody>
      </p:sp>
      <p:graphicFrame>
        <p:nvGraphicFramePr>
          <p:cNvPr id="9" name="Table 8"/>
          <p:cNvGraphicFramePr>
            <a:graphicFrameLocks noGrp="1"/>
          </p:cNvGraphicFramePr>
          <p:nvPr>
            <p:extLst>
              <p:ext uri="{D42A27DB-BD31-4B8C-83A1-F6EECF244321}">
                <p14:modId xmlns:p14="http://schemas.microsoft.com/office/powerpoint/2010/main" val="4154776377"/>
              </p:ext>
            </p:extLst>
          </p:nvPr>
        </p:nvGraphicFramePr>
        <p:xfrm>
          <a:off x="1046922" y="2451652"/>
          <a:ext cx="9289773" cy="2834040"/>
        </p:xfrm>
        <a:graphic>
          <a:graphicData uri="http://schemas.openxmlformats.org/drawingml/2006/table">
            <a:tbl>
              <a:tblPr firstRow="1" bandRow="1">
                <a:tableStyleId>{5C22544A-7EE6-4342-B048-85BDC9FD1C3A}</a:tableStyleId>
              </a:tblPr>
              <a:tblGrid>
                <a:gridCol w="3096591">
                  <a:extLst>
                    <a:ext uri="{9D8B030D-6E8A-4147-A177-3AD203B41FA5}">
                      <a16:colId xmlns:a16="http://schemas.microsoft.com/office/drawing/2014/main" val="1282459724"/>
                    </a:ext>
                  </a:extLst>
                </a:gridCol>
                <a:gridCol w="3096591">
                  <a:extLst>
                    <a:ext uri="{9D8B030D-6E8A-4147-A177-3AD203B41FA5}">
                      <a16:colId xmlns:a16="http://schemas.microsoft.com/office/drawing/2014/main" val="1407300150"/>
                    </a:ext>
                  </a:extLst>
                </a:gridCol>
                <a:gridCol w="3096591">
                  <a:extLst>
                    <a:ext uri="{9D8B030D-6E8A-4147-A177-3AD203B41FA5}">
                      <a16:colId xmlns:a16="http://schemas.microsoft.com/office/drawing/2014/main" val="635342234"/>
                    </a:ext>
                  </a:extLst>
                </a:gridCol>
              </a:tblGrid>
              <a:tr h="758151">
                <a:tc>
                  <a:txBody>
                    <a:bodyPr/>
                    <a:lstStyle/>
                    <a:p>
                      <a:pPr algn="ctr"/>
                      <a:r>
                        <a:rPr lang="en-US" dirty="0"/>
                        <a:t>Factor</a:t>
                      </a:r>
                    </a:p>
                  </a:txBody>
                  <a:tcPr/>
                </a:tc>
                <a:tc>
                  <a:txBody>
                    <a:bodyPr/>
                    <a:lstStyle/>
                    <a:p>
                      <a:pPr algn="ctr"/>
                      <a:r>
                        <a:rPr lang="en-US" dirty="0"/>
                        <a:t>Analysis with Bag of Words</a:t>
                      </a:r>
                    </a:p>
                  </a:txBody>
                  <a:tcPr/>
                </a:tc>
                <a:tc>
                  <a:txBody>
                    <a:bodyPr/>
                    <a:lstStyle/>
                    <a:p>
                      <a:pPr algn="ctr"/>
                      <a:r>
                        <a:rPr lang="en-US" dirty="0"/>
                        <a:t>Naïve </a:t>
                      </a:r>
                      <a:r>
                        <a:rPr lang="en-US" dirty="0" err="1"/>
                        <a:t>bayesian</a:t>
                      </a:r>
                      <a:endParaRPr lang="en-US" dirty="0"/>
                    </a:p>
                  </a:txBody>
                  <a:tcPr/>
                </a:tc>
                <a:extLst>
                  <a:ext uri="{0D108BD9-81ED-4DB2-BD59-A6C34878D82A}">
                    <a16:rowId xmlns:a16="http://schemas.microsoft.com/office/drawing/2014/main" val="1410003020"/>
                  </a:ext>
                </a:extLst>
              </a:tr>
              <a:tr h="439246">
                <a:tc>
                  <a:txBody>
                    <a:bodyPr/>
                    <a:lstStyle/>
                    <a:p>
                      <a:pPr algn="l"/>
                      <a:r>
                        <a:rPr lang="en-US" dirty="0"/>
                        <a:t>Accuracy</a:t>
                      </a:r>
                    </a:p>
                  </a:txBody>
                  <a:tcPr/>
                </a:tc>
                <a:tc>
                  <a:txBody>
                    <a:bodyPr/>
                    <a:lstStyle/>
                    <a:p>
                      <a:pPr algn="ctr"/>
                      <a:r>
                        <a:rPr lang="en-US" dirty="0"/>
                        <a:t>54.2</a:t>
                      </a:r>
                    </a:p>
                  </a:txBody>
                  <a:tcPr/>
                </a:tc>
                <a:tc>
                  <a:txBody>
                    <a:bodyPr/>
                    <a:lstStyle/>
                    <a:p>
                      <a:pPr algn="ctr"/>
                      <a:r>
                        <a:rPr lang="en-US" dirty="0"/>
                        <a:t>47</a:t>
                      </a:r>
                    </a:p>
                  </a:txBody>
                  <a:tcPr/>
                </a:tc>
                <a:extLst>
                  <a:ext uri="{0D108BD9-81ED-4DB2-BD59-A6C34878D82A}">
                    <a16:rowId xmlns:a16="http://schemas.microsoft.com/office/drawing/2014/main" val="1096939512"/>
                  </a:ext>
                </a:extLst>
              </a:tr>
              <a:tr h="439246">
                <a:tc>
                  <a:txBody>
                    <a:bodyPr/>
                    <a:lstStyle/>
                    <a:p>
                      <a:pPr algn="l"/>
                      <a:r>
                        <a:rPr lang="en-US" dirty="0"/>
                        <a:t>Cost(execution time)</a:t>
                      </a:r>
                    </a:p>
                  </a:txBody>
                  <a:tcPr/>
                </a:tc>
                <a:tc>
                  <a:txBody>
                    <a:bodyPr/>
                    <a:lstStyle/>
                    <a:p>
                      <a:pPr algn="ctr"/>
                      <a:r>
                        <a:rPr lang="en-US" dirty="0"/>
                        <a:t>32.5</a:t>
                      </a:r>
                    </a:p>
                  </a:txBody>
                  <a:tcPr/>
                </a:tc>
                <a:tc>
                  <a:txBody>
                    <a:bodyPr/>
                    <a:lstStyle/>
                    <a:p>
                      <a:pPr algn="ctr"/>
                      <a:r>
                        <a:rPr lang="en-US" dirty="0"/>
                        <a:t>36</a:t>
                      </a:r>
                    </a:p>
                  </a:txBody>
                  <a:tcPr/>
                </a:tc>
                <a:extLst>
                  <a:ext uri="{0D108BD9-81ED-4DB2-BD59-A6C34878D82A}">
                    <a16:rowId xmlns:a16="http://schemas.microsoft.com/office/drawing/2014/main" val="2828020767"/>
                  </a:ext>
                </a:extLst>
              </a:tr>
              <a:tr h="439246">
                <a:tc>
                  <a:txBody>
                    <a:bodyPr/>
                    <a:lstStyle/>
                    <a:p>
                      <a:pPr algn="l"/>
                      <a:r>
                        <a:rPr lang="en-US" dirty="0"/>
                        <a:t>Training Data </a:t>
                      </a:r>
                    </a:p>
                  </a:txBody>
                  <a:tcPr/>
                </a:tc>
                <a:tc>
                  <a:txBody>
                    <a:bodyPr/>
                    <a:lstStyle/>
                    <a:p>
                      <a:pPr algn="ctr"/>
                      <a:r>
                        <a:rPr lang="en-US" dirty="0"/>
                        <a:t>No </a:t>
                      </a:r>
                    </a:p>
                  </a:txBody>
                  <a:tcPr/>
                </a:tc>
                <a:tc>
                  <a:txBody>
                    <a:bodyPr/>
                    <a:lstStyle/>
                    <a:p>
                      <a:pPr algn="ctr"/>
                      <a:r>
                        <a:rPr lang="en-US" dirty="0"/>
                        <a:t>YES</a:t>
                      </a:r>
                    </a:p>
                  </a:txBody>
                  <a:tcPr/>
                </a:tc>
                <a:extLst>
                  <a:ext uri="{0D108BD9-81ED-4DB2-BD59-A6C34878D82A}">
                    <a16:rowId xmlns:a16="http://schemas.microsoft.com/office/drawing/2014/main" val="373098004"/>
                  </a:ext>
                </a:extLst>
              </a:tr>
              <a:tr h="758151">
                <a:tc>
                  <a:txBody>
                    <a:bodyPr/>
                    <a:lstStyle/>
                    <a:p>
                      <a:pPr algn="l"/>
                      <a:r>
                        <a:rPr lang="en-US" dirty="0"/>
                        <a:t>Implementation Difficulty</a:t>
                      </a:r>
                    </a:p>
                  </a:txBody>
                  <a:tcPr/>
                </a:tc>
                <a:tc>
                  <a:txBody>
                    <a:bodyPr/>
                    <a:lstStyle/>
                    <a:p>
                      <a:pPr algn="ctr"/>
                      <a:r>
                        <a:rPr lang="en-US" dirty="0"/>
                        <a:t>Easy</a:t>
                      </a:r>
                    </a:p>
                  </a:txBody>
                  <a:tcPr/>
                </a:tc>
                <a:tc>
                  <a:txBody>
                    <a:bodyPr/>
                    <a:lstStyle/>
                    <a:p>
                      <a:pPr algn="ctr"/>
                      <a:r>
                        <a:rPr lang="en-US" dirty="0"/>
                        <a:t>Hard</a:t>
                      </a:r>
                    </a:p>
                  </a:txBody>
                  <a:tcPr/>
                </a:tc>
                <a:extLst>
                  <a:ext uri="{0D108BD9-81ED-4DB2-BD59-A6C34878D82A}">
                    <a16:rowId xmlns:a16="http://schemas.microsoft.com/office/drawing/2014/main" val="3340684877"/>
                  </a:ext>
                </a:extLst>
              </a:tr>
            </a:tbl>
          </a:graphicData>
        </a:graphic>
      </p:graphicFrame>
    </p:spTree>
    <p:extLst>
      <p:ext uri="{BB962C8B-B14F-4D97-AF65-F5344CB8AC3E}">
        <p14:creationId xmlns:p14="http://schemas.microsoft.com/office/powerpoint/2010/main" val="336348609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INTRODUCTION</a:t>
            </a:r>
          </a:p>
        </p:txBody>
      </p:sp>
      <p:sp>
        <p:nvSpPr>
          <p:cNvPr id="3" name="Content Placeholder 2"/>
          <p:cNvSpPr>
            <a:spLocks noGrp="1"/>
          </p:cNvSpPr>
          <p:nvPr>
            <p:ph idx="1"/>
          </p:nvPr>
        </p:nvSpPr>
        <p:spPr/>
        <p:txBody>
          <a:bodyPr>
            <a:normAutofit/>
          </a:bodyPr>
          <a:lstStyle/>
          <a:p>
            <a:pPr marL="0" indent="0">
              <a:buNone/>
            </a:pPr>
            <a:r>
              <a:rPr lang="en-US" sz="2400" b="1" dirty="0">
                <a:solidFill>
                  <a:schemeClr val="accent6">
                    <a:lumMod val="75000"/>
                  </a:schemeClr>
                </a:solidFill>
              </a:rPr>
              <a:t>Problem statement</a:t>
            </a:r>
            <a:endParaRPr lang="en-US" sz="2400" b="1" dirty="0"/>
          </a:p>
          <a:p>
            <a:r>
              <a:rPr lang="en-US" sz="2400" dirty="0"/>
              <a:t>The problem in sentimental analysis is classifying the polarity of a given text at the document,sentence ,or feature/aspect level</a:t>
            </a:r>
          </a:p>
          <a:p>
            <a:r>
              <a:rPr lang="en-US" sz="2400" dirty="0"/>
              <a:t>Whether the expressed opinion in a document , a sentence or an entity feature /aspect is positive,negative, or neutral</a:t>
            </a:r>
          </a:p>
        </p:txBody>
      </p:sp>
    </p:spTree>
    <p:extLst>
      <p:ext uri="{BB962C8B-B14F-4D97-AF65-F5344CB8AC3E}">
        <p14:creationId xmlns:p14="http://schemas.microsoft.com/office/powerpoint/2010/main" val="1845811268"/>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 ANALYSIS</a:t>
            </a:r>
          </a:p>
        </p:txBody>
      </p:sp>
      <p:sp>
        <p:nvSpPr>
          <p:cNvPr id="3" name="Content Placeholder 2"/>
          <p:cNvSpPr>
            <a:spLocks noGrp="1"/>
          </p:cNvSpPr>
          <p:nvPr>
            <p:ph idx="1"/>
          </p:nvPr>
        </p:nvSpPr>
        <p:spPr/>
        <p:txBody>
          <a:bodyPr>
            <a:normAutofit/>
          </a:bodyPr>
          <a:lstStyle/>
          <a:p>
            <a:r>
              <a:rPr lang="en-US" sz="2000" dirty="0"/>
              <a:t>The data set which I was used contains 2000 tuples totally</a:t>
            </a:r>
          </a:p>
          <a:p>
            <a:r>
              <a:rPr lang="en-US" sz="2000" dirty="0"/>
              <a:t>It contains 1000 pos reviews and 1000 neg reviews</a:t>
            </a:r>
          </a:p>
          <a:p>
            <a:r>
              <a:rPr lang="en-US" sz="2000" dirty="0"/>
              <a:t>The bag of Words techniques achieves 54.2 accuracy</a:t>
            </a:r>
          </a:p>
          <a:p>
            <a:r>
              <a:rPr lang="en-US" sz="2000" dirty="0"/>
              <a:t>The Naïve Bayesian achieved 47 percent accuracy</a:t>
            </a:r>
          </a:p>
          <a:p>
            <a:r>
              <a:rPr lang="en-US" sz="2000" dirty="0"/>
              <a:t>We might get better performance with larger datasets.</a:t>
            </a:r>
          </a:p>
        </p:txBody>
      </p:sp>
    </p:spTree>
    <p:extLst>
      <p:ext uri="{BB962C8B-B14F-4D97-AF65-F5344CB8AC3E}">
        <p14:creationId xmlns:p14="http://schemas.microsoft.com/office/powerpoint/2010/main" val="2126830814"/>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386F5-C9AE-4328-9B3F-2518EC26548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536B15C-3AE3-4BFE-BACC-4AB7C8E0BE05}"/>
              </a:ext>
            </a:extLst>
          </p:cNvPr>
          <p:cNvSpPr>
            <a:spLocks noGrp="1"/>
          </p:cNvSpPr>
          <p:nvPr>
            <p:ph idx="1"/>
          </p:nvPr>
        </p:nvSpPr>
        <p:spPr/>
        <p:txBody>
          <a:bodyPr>
            <a:normAutofit/>
          </a:bodyPr>
          <a:lstStyle/>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Naïve Bayesian can perform more efficient with larger training datasets than ‘bag of Words’. If you don’t have training data to train the algorithm then go to Bag of Words approach</a:t>
            </a:r>
            <a:r>
              <a:rPr lang="en-US" sz="2400" b="1" dirty="0">
                <a:solidFill>
                  <a:schemeClr val="tx1"/>
                </a:solidFill>
                <a:latin typeface="Times New Roman" panose="02020603050405020304" pitchFamily="18" charset="0"/>
                <a:cs typeface="Times New Roman" panose="02020603050405020304" pitchFamily="18" charset="0"/>
              </a:rPr>
              <a:t>.</a:t>
            </a:r>
            <a:endParaRPr lang="en-US" sz="2400"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84822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08383" y="649355"/>
            <a:ext cx="10616717" cy="3763619"/>
          </a:xfrm>
        </p:spPr>
        <p:txBody>
          <a:bodyPr>
            <a:normAutofit/>
          </a:bodyPr>
          <a:lstStyle/>
          <a:p>
            <a:pPr algn="ctr"/>
            <a:r>
              <a:rPr lang="en-US" sz="9600" b="1" i="1" dirty="0">
                <a:solidFill>
                  <a:schemeClr val="accent6">
                    <a:lumMod val="75000"/>
                  </a:schemeClr>
                </a:solidFill>
                <a:latin typeface="Agency FB" panose="020B0503020202020204" pitchFamily="34" charset="0"/>
              </a:rPr>
              <a:t>THANK YOU</a:t>
            </a:r>
          </a:p>
        </p:txBody>
      </p:sp>
    </p:spTree>
    <p:extLst>
      <p:ext uri="{BB962C8B-B14F-4D97-AF65-F5344CB8AC3E}">
        <p14:creationId xmlns:p14="http://schemas.microsoft.com/office/powerpoint/2010/main" val="144431626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CONTINUED…</a:t>
            </a:r>
          </a:p>
        </p:txBody>
      </p:sp>
      <p:sp>
        <p:nvSpPr>
          <p:cNvPr id="3" name="Content Placeholder 2"/>
          <p:cNvSpPr>
            <a:spLocks noGrp="1"/>
          </p:cNvSpPr>
          <p:nvPr>
            <p:ph idx="1"/>
          </p:nvPr>
        </p:nvSpPr>
        <p:spPr/>
        <p:txBody>
          <a:bodyPr/>
          <a:lstStyle/>
          <a:p>
            <a:pPr marL="0" indent="0">
              <a:buNone/>
            </a:pPr>
            <a:r>
              <a:rPr lang="en-US" sz="2800" b="1" dirty="0">
                <a:solidFill>
                  <a:schemeClr val="accent6">
                    <a:lumMod val="75000"/>
                  </a:schemeClr>
                </a:solidFill>
              </a:rPr>
              <a:t>Objectives</a:t>
            </a:r>
          </a:p>
          <a:p>
            <a:r>
              <a:rPr lang="en-US" dirty="0"/>
              <a:t>To implement an aotumatic classification for text into positive,negative or neutral</a:t>
            </a:r>
          </a:p>
          <a:p>
            <a:r>
              <a:rPr lang="en-US" dirty="0"/>
              <a:t>Sentimental analysis to determine the attitude of the mass is positive ,negative or neutral towards the subject of interest</a:t>
            </a:r>
          </a:p>
          <a:p>
            <a:r>
              <a:rPr lang="en-US" dirty="0"/>
              <a:t>Creating a wordcloud of high frequency words in the reviews or feedback</a:t>
            </a:r>
          </a:p>
          <a:p>
            <a:r>
              <a:rPr lang="en-US" dirty="0"/>
              <a:t>Making a barplot of top frequency words</a:t>
            </a:r>
          </a:p>
        </p:txBody>
      </p:sp>
    </p:spTree>
    <p:extLst>
      <p:ext uri="{BB962C8B-B14F-4D97-AF65-F5344CB8AC3E}">
        <p14:creationId xmlns:p14="http://schemas.microsoft.com/office/powerpoint/2010/main" val="418956653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p:txBody>
          <a:bodyPr/>
          <a:lstStyle/>
          <a:p>
            <a:r>
              <a:rPr lang="en-US" dirty="0"/>
              <a:t>we generally perform analysis on labelled data and generate some classififcation rules, basing on the classififcation rules we determine the nature of feedback</a:t>
            </a:r>
          </a:p>
          <a:p>
            <a:r>
              <a:rPr lang="en-US" dirty="0"/>
              <a:t>Just think, what if we dont have any labelled data , then how to perform analysis on data without any learning?</a:t>
            </a:r>
          </a:p>
          <a:p>
            <a:r>
              <a:rPr lang="en-US" dirty="0"/>
              <a:t>There is a way!</a:t>
            </a:r>
          </a:p>
          <a:p>
            <a:r>
              <a:rPr lang="en-US" dirty="0"/>
              <a:t>we can perform sentimental analysis on feedback or reviews by </a:t>
            </a:r>
          </a:p>
          <a:p>
            <a:pPr marL="0" indent="0">
              <a:buNone/>
            </a:pPr>
            <a:r>
              <a:rPr lang="en-US" dirty="0"/>
              <a:t>    </a:t>
            </a:r>
            <a:r>
              <a:rPr lang="en-US" b="1" dirty="0"/>
              <a:t>" sentimental analysis with bag of words"</a:t>
            </a:r>
            <a:r>
              <a:rPr lang="en-US" dirty="0"/>
              <a:t> without any learning from labelled</a:t>
            </a:r>
          </a:p>
          <a:p>
            <a:pPr marL="0" indent="0">
              <a:buNone/>
            </a:pPr>
            <a:r>
              <a:rPr lang="en-US" dirty="0"/>
              <a:t>      data</a:t>
            </a:r>
          </a:p>
          <a:p>
            <a:endParaRPr lang="en-US" dirty="0"/>
          </a:p>
          <a:p>
            <a:endParaRPr lang="en-US" dirty="0"/>
          </a:p>
        </p:txBody>
      </p:sp>
    </p:spTree>
    <p:extLst>
      <p:ext uri="{BB962C8B-B14F-4D97-AF65-F5344CB8AC3E}">
        <p14:creationId xmlns:p14="http://schemas.microsoft.com/office/powerpoint/2010/main" val="346571888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PHASES</a:t>
            </a:r>
            <a:r>
              <a:rPr lang="en-US" dirty="0"/>
              <a:t> in “sentimental analysis with bag of words”</a:t>
            </a:r>
          </a:p>
        </p:txBody>
      </p:sp>
      <p:sp>
        <p:nvSpPr>
          <p:cNvPr id="3" name="Content Placeholder 2"/>
          <p:cNvSpPr>
            <a:spLocks noGrp="1"/>
          </p:cNvSpPr>
          <p:nvPr>
            <p:ph idx="1"/>
          </p:nvPr>
        </p:nvSpPr>
        <p:spPr/>
        <p:txBody>
          <a:bodyPr>
            <a:normAutofit/>
          </a:bodyPr>
          <a:lstStyle/>
          <a:p>
            <a:r>
              <a:rPr lang="en-US" sz="2000" dirty="0"/>
              <a:t>There are two phases in this</a:t>
            </a:r>
          </a:p>
          <a:p>
            <a:r>
              <a:rPr lang="en-US" sz="2000" b="1" dirty="0"/>
              <a:t>PHASE I</a:t>
            </a:r>
            <a:r>
              <a:rPr lang="en-US" sz="2000" dirty="0"/>
              <a:t>  : understanding the basic nature of data</a:t>
            </a:r>
          </a:p>
          <a:p>
            <a:r>
              <a:rPr lang="en-US" sz="2000" b="1" dirty="0"/>
              <a:t>PHASE II </a:t>
            </a:r>
            <a:r>
              <a:rPr lang="en-US" sz="2000" dirty="0"/>
              <a:t>: counting number of positive words and negative words in the reviews consecutively.</a:t>
            </a:r>
          </a:p>
          <a:p>
            <a:pPr marL="0" indent="0">
              <a:buNone/>
            </a:pPr>
            <a:r>
              <a:rPr lang="en-US" sz="2000" dirty="0"/>
              <a:t>     Displaying total number of positive,negative and neutral reviews</a:t>
            </a:r>
          </a:p>
          <a:p>
            <a:pPr marL="0" indent="0">
              <a:buNone/>
            </a:pPr>
            <a:r>
              <a:rPr lang="en-US" sz="2000" dirty="0"/>
              <a:t>     among the whole data</a:t>
            </a:r>
          </a:p>
        </p:txBody>
      </p:sp>
    </p:spTree>
    <p:extLst>
      <p:ext uri="{BB962C8B-B14F-4D97-AF65-F5344CB8AC3E}">
        <p14:creationId xmlns:p14="http://schemas.microsoft.com/office/powerpoint/2010/main" val="415762467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 I</a:t>
            </a:r>
          </a:p>
        </p:txBody>
      </p:sp>
      <p:sp>
        <p:nvSpPr>
          <p:cNvPr id="3" name="Content Placeholder 2"/>
          <p:cNvSpPr>
            <a:spLocks noGrp="1"/>
          </p:cNvSpPr>
          <p:nvPr>
            <p:ph idx="1"/>
          </p:nvPr>
        </p:nvSpPr>
        <p:spPr>
          <a:xfrm>
            <a:off x="1154954" y="2603499"/>
            <a:ext cx="9923863" cy="3890065"/>
          </a:xfrm>
        </p:spPr>
        <p:txBody>
          <a:bodyPr>
            <a:normAutofit/>
          </a:bodyPr>
          <a:lstStyle/>
          <a:p>
            <a:pPr lvl="0">
              <a:buFont typeface="+mj-lt"/>
              <a:buAutoNum type="arabicParenR"/>
            </a:pPr>
            <a:r>
              <a:rPr lang="en-US" dirty="0"/>
              <a:t>load the data on which you want to perform sentimental analysis</a:t>
            </a:r>
          </a:p>
          <a:p>
            <a:pPr lvl="0">
              <a:buFont typeface="+mj-lt"/>
              <a:buAutoNum type="arabicParenR"/>
            </a:pPr>
            <a:r>
              <a:rPr lang="en-US" dirty="0"/>
              <a:t>create a corpus of the data , which you loaded</a:t>
            </a:r>
          </a:p>
          <a:p>
            <a:pPr lvl="0">
              <a:buFont typeface="+mj-lt"/>
              <a:buAutoNum type="arabicParenR"/>
            </a:pPr>
            <a:r>
              <a:rPr lang="en-US" dirty="0"/>
              <a:t>Now clean the corpus i.e, punctuations,numbers,remove stopwords and the noisy data which does not help you in making decisions</a:t>
            </a:r>
          </a:p>
          <a:p>
            <a:pPr lvl="0">
              <a:buFont typeface="+mj-lt"/>
              <a:buAutoNum type="arabicParenR"/>
            </a:pPr>
            <a:r>
              <a:rPr lang="en-US" dirty="0"/>
              <a:t>now convert the document as  a stem document </a:t>
            </a:r>
          </a:p>
          <a:p>
            <a:pPr lvl="0">
              <a:buFont typeface="+mj-lt"/>
              <a:buAutoNum type="arabicParenR"/>
            </a:pPr>
            <a:r>
              <a:rPr lang="en-US" dirty="0"/>
              <a:t>make a document term matrix of stemmed data</a:t>
            </a:r>
          </a:p>
          <a:p>
            <a:pPr lvl="0">
              <a:buFont typeface="+mj-lt"/>
              <a:buAutoNum type="arabicParenR"/>
            </a:pPr>
            <a:r>
              <a:rPr lang="en-US" dirty="0"/>
              <a:t>convert the DTM into matrix</a:t>
            </a:r>
          </a:p>
          <a:p>
            <a:pPr lvl="0">
              <a:buFont typeface="+mj-lt"/>
              <a:buAutoNum type="arabicParenR"/>
            </a:pPr>
            <a:r>
              <a:rPr lang="en-US" dirty="0"/>
              <a:t>sort the columns of document term  matrix from highest to lowest mean order</a:t>
            </a:r>
          </a:p>
          <a:p>
            <a:pPr lvl="0">
              <a:buFont typeface="+mj-lt"/>
              <a:buAutoNum type="arabicParenR"/>
            </a:pPr>
            <a:r>
              <a:rPr lang="en-US" dirty="0"/>
              <a:t>display the 20 top frequency words in barplot</a:t>
            </a:r>
          </a:p>
          <a:p>
            <a:pPr lvl="0">
              <a:buFont typeface="+mj-lt"/>
              <a:buAutoNum type="arabicParenR"/>
            </a:pPr>
            <a:r>
              <a:rPr lang="en-US" dirty="0"/>
              <a:t>create a word cloud of  top 100 frequency words </a:t>
            </a:r>
          </a:p>
          <a:p>
            <a:pPr>
              <a:buFont typeface="+mj-lt"/>
              <a:buAutoNum type="arabicParenR"/>
            </a:pPr>
            <a:endParaRPr lang="en-US" dirty="0"/>
          </a:p>
        </p:txBody>
      </p:sp>
    </p:spTree>
    <p:extLst>
      <p:ext uri="{BB962C8B-B14F-4D97-AF65-F5344CB8AC3E}">
        <p14:creationId xmlns:p14="http://schemas.microsoft.com/office/powerpoint/2010/main" val="49286203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 I IMPLENATION CONT..,</a:t>
            </a:r>
          </a:p>
        </p:txBody>
      </p:sp>
      <p:sp>
        <p:nvSpPr>
          <p:cNvPr id="3" name="Content Placeholder 2"/>
          <p:cNvSpPr>
            <a:spLocks noGrp="1"/>
          </p:cNvSpPr>
          <p:nvPr>
            <p:ph idx="1"/>
          </p:nvPr>
        </p:nvSpPr>
        <p:spPr>
          <a:xfrm>
            <a:off x="1154954" y="2093843"/>
            <a:ext cx="10294924" cy="4267200"/>
          </a:xfrm>
        </p:spPr>
        <p:txBody>
          <a:bodyPr/>
          <a:lstStyle/>
          <a:p>
            <a:r>
              <a:rPr lang="en-US" b="1" dirty="0"/>
              <a:t> Required libraries</a:t>
            </a:r>
            <a:r>
              <a:rPr lang="en-US" dirty="0"/>
              <a:t> </a:t>
            </a:r>
          </a:p>
          <a:p>
            <a:r>
              <a:rPr lang="en-US" dirty="0"/>
              <a:t>library(tm)                          # text mining</a:t>
            </a:r>
          </a:p>
          <a:p>
            <a:r>
              <a:rPr lang="en-US" dirty="0"/>
              <a:t>library(wordcloud)           #to genearate wordclud</a:t>
            </a:r>
          </a:p>
          <a:p>
            <a:r>
              <a:rPr lang="en-US" dirty="0"/>
              <a:t>library(SnowballC)           #word streaming</a:t>
            </a:r>
          </a:p>
          <a:p>
            <a:r>
              <a:rPr lang="en-US" dirty="0"/>
              <a:t>library(caret)                    # partitioning,plots,etc.,</a:t>
            </a:r>
          </a:p>
          <a:p>
            <a:r>
              <a:rPr lang="en-US" dirty="0"/>
              <a:t>setwd("C:/Users/ghari/Desktop/newattempt")</a:t>
            </a:r>
          </a:p>
          <a:p>
            <a:r>
              <a:rPr lang="en-US" dirty="0"/>
              <a:t>movie&lt;-read.csv("movie.csv",header = T,stringsAsFactors = F) </a:t>
            </a:r>
            <a:r>
              <a:rPr lang="en-US" b="1" dirty="0"/>
              <a:t># reding the file</a:t>
            </a:r>
          </a:p>
          <a:p>
            <a:r>
              <a:rPr lang="en-US" dirty="0"/>
              <a:t>moviec&lt;-Corpus(VectorSource(movie$review))  </a:t>
            </a:r>
            <a:r>
              <a:rPr lang="en-US" b="1" dirty="0"/>
              <a:t>#converting it into corpus</a:t>
            </a:r>
          </a:p>
          <a:p>
            <a:r>
              <a:rPr lang="en-US" dirty="0"/>
              <a:t>length(moviec)</a:t>
            </a:r>
          </a:p>
          <a:p>
            <a:r>
              <a:rPr lang="en-US" dirty="0"/>
              <a:t>moviec$review[1]</a:t>
            </a:r>
          </a:p>
          <a:p>
            <a:endParaRPr lang="en-US" dirty="0"/>
          </a:p>
          <a:p>
            <a:endParaRPr lang="en-US" dirty="0"/>
          </a:p>
          <a:p>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46472277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 I IMPLENATION CONT..,</a:t>
            </a:r>
          </a:p>
        </p:txBody>
      </p:sp>
      <p:sp>
        <p:nvSpPr>
          <p:cNvPr id="3" name="Content Placeholder 2"/>
          <p:cNvSpPr>
            <a:spLocks noGrp="1"/>
          </p:cNvSpPr>
          <p:nvPr>
            <p:ph idx="1"/>
          </p:nvPr>
        </p:nvSpPr>
        <p:spPr>
          <a:xfrm>
            <a:off x="1154954" y="2093843"/>
            <a:ext cx="10294924" cy="4267200"/>
          </a:xfrm>
        </p:spPr>
        <p:txBody>
          <a:bodyPr/>
          <a:lstStyle/>
          <a:p>
            <a:r>
              <a:rPr lang="en-US" b="1" dirty="0"/>
              <a:t>cleaning the DATA</a:t>
            </a:r>
          </a:p>
          <a:p>
            <a:r>
              <a:rPr lang="en-US" dirty="0"/>
              <a:t>doc&lt;-tm_map(moviec,removeNumbers)</a:t>
            </a:r>
          </a:p>
          <a:p>
            <a:r>
              <a:rPr lang="en-US" dirty="0"/>
              <a:t>doc&lt;-tm_map(doc,removeWords,stopwords("english"))</a:t>
            </a:r>
          </a:p>
          <a:p>
            <a:r>
              <a:rPr lang="en-US" dirty="0"/>
              <a:t>doc&lt;-tm_map(doc,removePunctuation)</a:t>
            </a:r>
          </a:p>
          <a:p>
            <a:r>
              <a:rPr lang="en-US" dirty="0"/>
              <a:t>doc&lt;-tm_map(doc,stripWhitespace)</a:t>
            </a:r>
          </a:p>
          <a:p>
            <a:r>
              <a:rPr lang="en-US" dirty="0"/>
              <a:t>doc&lt;-tm_map(doc,stemDocument,language="english")</a:t>
            </a:r>
          </a:p>
          <a:p>
            <a:r>
              <a:rPr lang="en-US" dirty="0"/>
              <a:t>moviedtm&lt;-DocumentTermMatrix(doc)</a:t>
            </a:r>
          </a:p>
          <a:p>
            <a:r>
              <a:rPr lang="en-US" b="1" dirty="0"/>
              <a:t>## a document matrix create table with distinct words in colums</a:t>
            </a:r>
          </a:p>
          <a:p>
            <a:endParaRPr lang="en-US" dirty="0"/>
          </a:p>
          <a:p>
            <a:endParaRPr lang="en-US" dirty="0"/>
          </a:p>
        </p:txBody>
      </p:sp>
    </p:spTree>
    <p:extLst>
      <p:ext uri="{BB962C8B-B14F-4D97-AF65-F5344CB8AC3E}">
        <p14:creationId xmlns:p14="http://schemas.microsoft.com/office/powerpoint/2010/main" val="2037499676"/>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478</TotalTime>
  <Words>1702</Words>
  <Application>Microsoft Office PowerPoint</Application>
  <PresentationFormat>Widescreen</PresentationFormat>
  <Paragraphs>252</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Agency FB</vt:lpstr>
      <vt:lpstr>Arial</vt:lpstr>
      <vt:lpstr>Century Gothic</vt:lpstr>
      <vt:lpstr>Times New Roman</vt:lpstr>
      <vt:lpstr>Wingdings</vt:lpstr>
      <vt:lpstr>Wingdings 3</vt:lpstr>
      <vt:lpstr>Ion Boardroom</vt:lpstr>
      <vt:lpstr>Sentimental Analysis With Bag of Words VS Naive Bayesian</vt:lpstr>
      <vt:lpstr>An Overview</vt:lpstr>
      <vt:lpstr>INTRODUCTION</vt:lpstr>
      <vt:lpstr>INTRODUCTION CONTINUED…</vt:lpstr>
      <vt:lpstr>MOTIVATION</vt:lpstr>
      <vt:lpstr>PHASES in “sentimental analysis with bag of words”</vt:lpstr>
      <vt:lpstr>PHASE I</vt:lpstr>
      <vt:lpstr>PHASE I IMPLENATION CONT..,</vt:lpstr>
      <vt:lpstr>PHASE I IMPLENATION CONT..,</vt:lpstr>
      <vt:lpstr>PHASE I IMPLENATION CONT..,</vt:lpstr>
      <vt:lpstr>PHASE I IMPLENATION CONT..,</vt:lpstr>
      <vt:lpstr>PowerPoint Presentation</vt:lpstr>
      <vt:lpstr>PowerPoint Presentation</vt:lpstr>
      <vt:lpstr>PHASE I IMPLENATION CONT..,</vt:lpstr>
      <vt:lpstr>PowerPoint Presentation</vt:lpstr>
      <vt:lpstr>PowerPoint Presentation</vt:lpstr>
      <vt:lpstr>PHASE II</vt:lpstr>
      <vt:lpstr>PHASE II</vt:lpstr>
      <vt:lpstr>PHASE II IMPLENATION</vt:lpstr>
      <vt:lpstr>PHASE II IMPLENATION CONT..,</vt:lpstr>
      <vt:lpstr>PHASE II IMPLENATION CONT..,</vt:lpstr>
      <vt:lpstr>RESULT</vt:lpstr>
      <vt:lpstr>NAÏVE BAYESIAN </vt:lpstr>
      <vt:lpstr>NAÏVE BAYESIAN IMPLEMENTATION</vt:lpstr>
      <vt:lpstr>NAÏVE BAYESIAN IMPLEMENTATION CONT..</vt:lpstr>
      <vt:lpstr>NAÏVE BAYESIAN IMPLEMENTATION CONT..</vt:lpstr>
      <vt:lpstr>Naïve bayesian implementation cont..</vt:lpstr>
      <vt:lpstr>RESULT</vt:lpstr>
      <vt:lpstr>COMPARISON</vt:lpstr>
      <vt:lpstr>RESULT ANALYSIS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Sentimental Analysis With Bag of Words</dc:title>
  <dc:creator>gharikrishnareddy7696@gmail.com</dc:creator>
  <cp:lastModifiedBy>hari krishna</cp:lastModifiedBy>
  <cp:revision>41</cp:revision>
  <dcterms:created xsi:type="dcterms:W3CDTF">2017-03-08T12:05:31Z</dcterms:created>
  <dcterms:modified xsi:type="dcterms:W3CDTF">2018-01-04T09:08:27Z</dcterms:modified>
</cp:coreProperties>
</file>