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ashwini Dhruthi" initials="YD" lastIdx="1" clrIdx="0">
    <p:extLst>
      <p:ext uri="{19B8F6BF-5375-455C-9EA6-DF929625EA0E}">
        <p15:presenceInfo xmlns:p15="http://schemas.microsoft.com/office/powerpoint/2012/main" userId="9243629aafb8f4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374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420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9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818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101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909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83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995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72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67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45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12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0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23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43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967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297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C4C499"/>
            </a:gs>
            <a:gs pos="0">
              <a:schemeClr val="accent2">
                <a:lumMod val="60000"/>
                <a:lumOff val="40000"/>
              </a:schemeClr>
            </a:gs>
            <a:gs pos="93000">
              <a:srgbClr val="E0E04F"/>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55958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C8DC-A722-E6AF-3B02-3ADEB092A170}"/>
              </a:ext>
            </a:extLst>
          </p:cNvPr>
          <p:cNvSpPr>
            <a:spLocks noGrp="1"/>
          </p:cNvSpPr>
          <p:nvPr>
            <p:ph type="ctrTitle"/>
          </p:nvPr>
        </p:nvSpPr>
        <p:spPr>
          <a:xfrm>
            <a:off x="3967806" y="1295016"/>
            <a:ext cx="7747052" cy="2725536"/>
          </a:xfrm>
        </p:spPr>
        <p:txBody>
          <a:bodyPr>
            <a:normAutofit/>
          </a:bodyPr>
          <a:lstStyle/>
          <a:p>
            <a:r>
              <a:rPr lang="en-US" dirty="0">
                <a:latin typeface="Algerian" panose="04020705040A02060702" pitchFamily="82" charset="0"/>
              </a:rPr>
              <a:t>Rossman</a:t>
            </a:r>
            <a:br>
              <a:rPr lang="en-US" dirty="0">
                <a:latin typeface="Algerian" panose="04020705040A02060702" pitchFamily="82" charset="0"/>
              </a:rPr>
            </a:br>
            <a:r>
              <a:rPr lang="en-US" dirty="0">
                <a:latin typeface="Algerian" panose="04020705040A02060702" pitchFamily="82" charset="0"/>
              </a:rPr>
              <a:t>Pharmaceutical sales</a:t>
            </a:r>
            <a:br>
              <a:rPr lang="en-US" dirty="0">
                <a:latin typeface="Algerian" panose="04020705040A02060702" pitchFamily="82" charset="0"/>
              </a:rPr>
            </a:br>
            <a:r>
              <a:rPr lang="en-US" dirty="0">
                <a:latin typeface="Algerian" panose="04020705040A02060702" pitchFamily="82" charset="0"/>
              </a:rPr>
              <a:t>prediction across</a:t>
            </a:r>
            <a:br>
              <a:rPr lang="en-US" dirty="0">
                <a:latin typeface="Algerian" panose="04020705040A02060702" pitchFamily="82" charset="0"/>
              </a:rPr>
            </a:br>
            <a:r>
              <a:rPr lang="en-US" dirty="0">
                <a:latin typeface="Algerian" panose="04020705040A02060702" pitchFamily="82" charset="0"/>
              </a:rPr>
              <a:t>multiple stores</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D3E68714-D183-DA14-3F45-52F8E8F8450A}"/>
              </a:ext>
            </a:extLst>
          </p:cNvPr>
          <p:cNvSpPr>
            <a:spLocks noGrp="1"/>
          </p:cNvSpPr>
          <p:nvPr>
            <p:ph type="subTitle" idx="1"/>
          </p:nvPr>
        </p:nvSpPr>
        <p:spPr>
          <a:xfrm>
            <a:off x="4735648" y="4777378"/>
            <a:ext cx="6768964" cy="1126283"/>
          </a:xfrm>
        </p:spPr>
        <p:txBody>
          <a:bodyPr>
            <a:normAutofit/>
          </a:bodyPr>
          <a:lstStyle/>
          <a:p>
            <a:r>
              <a:rPr lang="en-US" sz="2800" dirty="0">
                <a:solidFill>
                  <a:schemeClr val="tx1"/>
                </a:solidFill>
                <a:latin typeface="Algerian" panose="04020705040A02060702" pitchFamily="82" charset="0"/>
              </a:rPr>
              <a:t>SUBMITTED BY : HARI HARAN M</a:t>
            </a:r>
            <a:endParaRPr lang="en-IN" sz="2800" dirty="0">
              <a:solidFill>
                <a:schemeClr val="tx1"/>
              </a:solidFill>
              <a:latin typeface="Algerian" panose="04020705040A02060702" pitchFamily="82" charset="0"/>
            </a:endParaRPr>
          </a:p>
        </p:txBody>
      </p:sp>
      <p:pic>
        <p:nvPicPr>
          <p:cNvPr id="11" name="Picture 10">
            <a:extLst>
              <a:ext uri="{FF2B5EF4-FFF2-40B4-BE49-F238E27FC236}">
                <a16:creationId xmlns:a16="http://schemas.microsoft.com/office/drawing/2014/main" id="{FB12DFC7-09E5-652F-7219-F8D47AC3A418}"/>
              </a:ext>
            </a:extLst>
          </p:cNvPr>
          <p:cNvPicPr>
            <a:picLocks noChangeAspect="1"/>
          </p:cNvPicPr>
          <p:nvPr/>
        </p:nvPicPr>
        <p:blipFill>
          <a:blip r:embed="rId2"/>
          <a:stretch>
            <a:fillRect/>
          </a:stretch>
        </p:blipFill>
        <p:spPr>
          <a:xfrm>
            <a:off x="717775" y="1173364"/>
            <a:ext cx="3009398" cy="4680987"/>
          </a:xfrm>
          <a:prstGeom prst="rect">
            <a:avLst/>
          </a:prstGeom>
        </p:spPr>
      </p:pic>
    </p:spTree>
    <p:extLst>
      <p:ext uri="{BB962C8B-B14F-4D97-AF65-F5344CB8AC3E}">
        <p14:creationId xmlns:p14="http://schemas.microsoft.com/office/powerpoint/2010/main" val="157030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E4D93-262B-2839-A889-30D0D46E59D8}"/>
              </a:ext>
            </a:extLst>
          </p:cNvPr>
          <p:cNvPicPr>
            <a:picLocks noChangeAspect="1"/>
          </p:cNvPicPr>
          <p:nvPr/>
        </p:nvPicPr>
        <p:blipFill>
          <a:blip r:embed="rId2"/>
          <a:stretch>
            <a:fillRect/>
          </a:stretch>
        </p:blipFill>
        <p:spPr>
          <a:xfrm>
            <a:off x="1280159" y="1289224"/>
            <a:ext cx="8951495" cy="42795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722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233DF4-D593-8235-7793-1342C77AE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81" y="760396"/>
            <a:ext cx="4572000" cy="4593005"/>
          </a:xfrm>
          <a:prstGeom prst="rect">
            <a:avLst/>
          </a:prstGeom>
        </p:spPr>
      </p:pic>
      <p:sp>
        <p:nvSpPr>
          <p:cNvPr id="4" name="TextBox 3">
            <a:extLst>
              <a:ext uri="{FF2B5EF4-FFF2-40B4-BE49-F238E27FC236}">
                <a16:creationId xmlns:a16="http://schemas.microsoft.com/office/drawing/2014/main" id="{5155E4BD-BACE-D5BF-1499-5F67E5CE8D7B}"/>
              </a:ext>
            </a:extLst>
          </p:cNvPr>
          <p:cNvSpPr txBox="1"/>
          <p:nvPr/>
        </p:nvSpPr>
        <p:spPr>
          <a:xfrm>
            <a:off x="5435868" y="4583040"/>
            <a:ext cx="6097604" cy="1323439"/>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rgbClr val="374151"/>
                </a:solidFill>
                <a:effectLst/>
                <a:latin typeface="Söhne"/>
              </a:rPr>
              <a:t>There are four store types: A, B, C, and D.</a:t>
            </a:r>
          </a:p>
          <a:p>
            <a:endParaRPr lang="en-US" sz="2000" dirty="0">
              <a:solidFill>
                <a:srgbClr val="374151"/>
              </a:solidFill>
              <a:latin typeface="Söhne"/>
            </a:endParaRPr>
          </a:p>
          <a:p>
            <a:pPr marL="285750" indent="-285750">
              <a:buFont typeface="Wingdings" panose="05000000000000000000" pitchFamily="2" charset="2"/>
              <a:buChar char="Ø"/>
            </a:pPr>
            <a:r>
              <a:rPr lang="en-US" sz="2000" b="0" i="0" dirty="0">
                <a:solidFill>
                  <a:srgbClr val="374151"/>
                </a:solidFill>
                <a:effectLst/>
                <a:latin typeface="Söhne"/>
              </a:rPr>
              <a:t>Store A has more locations, but store B has higher weekly sales.</a:t>
            </a:r>
            <a:endParaRPr lang="en-IN" sz="2000" dirty="0"/>
          </a:p>
        </p:txBody>
      </p:sp>
      <p:pic>
        <p:nvPicPr>
          <p:cNvPr id="5" name="Content Placeholder 4">
            <a:extLst>
              <a:ext uri="{FF2B5EF4-FFF2-40B4-BE49-F238E27FC236}">
                <a16:creationId xmlns:a16="http://schemas.microsoft.com/office/drawing/2014/main" id="{6727E954-44D2-6362-D8A6-4A07D1597B03}"/>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5707781" y="1055381"/>
            <a:ext cx="5295516" cy="3095625"/>
          </a:xfrm>
          <a:prstGeom prst="rect">
            <a:avLst/>
          </a:prstGeom>
        </p:spPr>
      </p:pic>
    </p:spTree>
    <p:extLst>
      <p:ext uri="{BB962C8B-B14F-4D97-AF65-F5344CB8AC3E}">
        <p14:creationId xmlns:p14="http://schemas.microsoft.com/office/powerpoint/2010/main" val="400233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73866-63ED-4746-BA35-B188F710D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818148"/>
            <a:ext cx="9368991" cy="5476774"/>
          </a:xfrm>
          <a:prstGeom prst="rect">
            <a:avLst/>
          </a:prstGeom>
        </p:spPr>
      </p:pic>
    </p:spTree>
    <p:extLst>
      <p:ext uri="{BB962C8B-B14F-4D97-AF65-F5344CB8AC3E}">
        <p14:creationId xmlns:p14="http://schemas.microsoft.com/office/powerpoint/2010/main" val="239618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901C37-90C8-11D8-1801-F05B8320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495" y="476261"/>
            <a:ext cx="4544580" cy="2757826"/>
          </a:xfrm>
          <a:prstGeom prst="rect">
            <a:avLst/>
          </a:prstGeom>
        </p:spPr>
      </p:pic>
      <p:sp>
        <p:nvSpPr>
          <p:cNvPr id="4" name="TextBox 3">
            <a:extLst>
              <a:ext uri="{FF2B5EF4-FFF2-40B4-BE49-F238E27FC236}">
                <a16:creationId xmlns:a16="http://schemas.microsoft.com/office/drawing/2014/main" id="{13963613-6E44-2F1F-041E-492E05B4FEB4}"/>
              </a:ext>
            </a:extLst>
          </p:cNvPr>
          <p:cNvSpPr txBox="1"/>
          <p:nvPr/>
        </p:nvSpPr>
        <p:spPr>
          <a:xfrm>
            <a:off x="163629" y="3623913"/>
            <a:ext cx="11396312" cy="1908215"/>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rgbClr val="374151"/>
                </a:solidFill>
                <a:effectLst/>
                <a:latin typeface="Söhne"/>
              </a:rPr>
              <a:t>There is a very strong correlation between sales and customers; an increase in customers leads to an increase in sales accurately describes a fundamental principle of business. </a:t>
            </a:r>
          </a:p>
          <a:p>
            <a:pPr marL="285750" indent="-285750">
              <a:buFont typeface="Wingdings" panose="05000000000000000000" pitchFamily="2" charset="2"/>
              <a:buChar char="Ø"/>
            </a:pPr>
            <a:endParaRPr lang="en-US" sz="2000" b="0" i="0" dirty="0">
              <a:solidFill>
                <a:srgbClr val="374151"/>
              </a:solidFill>
              <a:effectLst/>
              <a:latin typeface="Söhne"/>
            </a:endParaRPr>
          </a:p>
          <a:p>
            <a:pPr marL="285750" indent="-285750">
              <a:buFont typeface="Wingdings" panose="05000000000000000000" pitchFamily="2" charset="2"/>
              <a:buChar char="Ø"/>
            </a:pPr>
            <a:r>
              <a:rPr lang="en-US" sz="2000" b="0" i="0" dirty="0">
                <a:solidFill>
                  <a:srgbClr val="374151"/>
                </a:solidFill>
                <a:effectLst/>
                <a:latin typeface="Söhne"/>
              </a:rPr>
              <a:t>It highlights the positive relationship between the number of customers a business serves and its overall sales. </a:t>
            </a:r>
          </a:p>
          <a:p>
            <a:pPr marL="285750" indent="-285750">
              <a:buFont typeface="Wingdings" panose="05000000000000000000" pitchFamily="2" charset="2"/>
              <a:buChar char="Ø"/>
            </a:pPr>
            <a:endParaRPr lang="en-US" b="0" i="0" dirty="0">
              <a:solidFill>
                <a:srgbClr val="374151"/>
              </a:solidFill>
              <a:effectLst/>
              <a:latin typeface="Söhne"/>
            </a:endParaRPr>
          </a:p>
        </p:txBody>
      </p:sp>
    </p:spTree>
    <p:extLst>
      <p:ext uri="{BB962C8B-B14F-4D97-AF65-F5344CB8AC3E}">
        <p14:creationId xmlns:p14="http://schemas.microsoft.com/office/powerpoint/2010/main" val="165745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6664DB-0E83-8730-BDB9-94F89BC88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129" y="458281"/>
            <a:ext cx="6265982" cy="3573625"/>
          </a:xfrm>
          <a:prstGeom prst="rect">
            <a:avLst/>
          </a:prstGeom>
        </p:spPr>
      </p:pic>
      <p:sp>
        <p:nvSpPr>
          <p:cNvPr id="4" name="TextBox 3">
            <a:extLst>
              <a:ext uri="{FF2B5EF4-FFF2-40B4-BE49-F238E27FC236}">
                <a16:creationId xmlns:a16="http://schemas.microsoft.com/office/drawing/2014/main" id="{570E7E68-C3CF-2E82-8A94-8B76AC2FD0E8}"/>
              </a:ext>
            </a:extLst>
          </p:cNvPr>
          <p:cNvSpPr txBox="1"/>
          <p:nvPr/>
        </p:nvSpPr>
        <p:spPr>
          <a:xfrm>
            <a:off x="287154" y="4411919"/>
            <a:ext cx="11617692" cy="1323439"/>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rgbClr val="374151"/>
                </a:solidFill>
                <a:effectLst/>
                <a:latin typeface="Söhne"/>
              </a:rPr>
              <a:t>When more customers visit or engage with a business, it often results in higher sales revenue. </a:t>
            </a:r>
          </a:p>
          <a:p>
            <a:pPr marL="285750" indent="-285750">
              <a:buFont typeface="Wingdings" panose="05000000000000000000" pitchFamily="2" charset="2"/>
              <a:buChar char="Ø"/>
            </a:pPr>
            <a:endParaRPr lang="en-US" sz="2000" b="0" i="0" dirty="0">
              <a:solidFill>
                <a:srgbClr val="374151"/>
              </a:solidFill>
              <a:effectLst/>
              <a:latin typeface="Söhne"/>
            </a:endParaRPr>
          </a:p>
          <a:p>
            <a:pPr marL="285750" indent="-285750">
              <a:buFont typeface="Wingdings" panose="05000000000000000000" pitchFamily="2" charset="2"/>
              <a:buChar char="Ø"/>
            </a:pPr>
            <a:r>
              <a:rPr lang="en-US" sz="2000" b="0" i="0" dirty="0">
                <a:solidFill>
                  <a:srgbClr val="374151"/>
                </a:solidFill>
                <a:effectLst/>
                <a:latin typeface="Söhne"/>
              </a:rPr>
              <a:t>This concept underscores the importance of attracting and retaining customers as a key driver of business growth and success.</a:t>
            </a:r>
            <a:endParaRPr lang="en-IN" sz="2000" dirty="0"/>
          </a:p>
        </p:txBody>
      </p:sp>
    </p:spTree>
    <p:extLst>
      <p:ext uri="{BB962C8B-B14F-4D97-AF65-F5344CB8AC3E}">
        <p14:creationId xmlns:p14="http://schemas.microsoft.com/office/powerpoint/2010/main" val="267024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A15DA-E960-9FCF-56C4-384CCB844828}"/>
              </a:ext>
            </a:extLst>
          </p:cNvPr>
          <p:cNvPicPr>
            <a:picLocks noChangeAspect="1"/>
          </p:cNvPicPr>
          <p:nvPr/>
        </p:nvPicPr>
        <p:blipFill>
          <a:blip r:embed="rId2"/>
          <a:stretch>
            <a:fillRect/>
          </a:stretch>
        </p:blipFill>
        <p:spPr>
          <a:xfrm>
            <a:off x="1058780" y="587141"/>
            <a:ext cx="9538636" cy="4565934"/>
          </a:xfrm>
          <a:prstGeom prst="rect">
            <a:avLst/>
          </a:prstGeom>
        </p:spPr>
      </p:pic>
      <p:sp>
        <p:nvSpPr>
          <p:cNvPr id="5" name="TextBox 4">
            <a:extLst>
              <a:ext uri="{FF2B5EF4-FFF2-40B4-BE49-F238E27FC236}">
                <a16:creationId xmlns:a16="http://schemas.microsoft.com/office/drawing/2014/main" id="{4AC25EFB-C59F-B97D-E359-8BE708D14BA0}"/>
              </a:ext>
            </a:extLst>
          </p:cNvPr>
          <p:cNvSpPr txBox="1"/>
          <p:nvPr/>
        </p:nvSpPr>
        <p:spPr>
          <a:xfrm>
            <a:off x="1058780" y="5514557"/>
            <a:ext cx="9760016" cy="707886"/>
          </a:xfrm>
          <a:prstGeom prst="rect">
            <a:avLst/>
          </a:prstGeom>
          <a:noFill/>
        </p:spPr>
        <p:txBody>
          <a:bodyPr wrap="square">
            <a:spAutoFit/>
          </a:bodyPr>
          <a:lstStyle/>
          <a:p>
            <a:r>
              <a:rPr lang="en-IN" sz="2000" dirty="0"/>
              <a:t>Average sales promotion we have 112 stores which will need more promotion to increase the sales</a:t>
            </a:r>
          </a:p>
        </p:txBody>
      </p:sp>
    </p:spTree>
    <p:extLst>
      <p:ext uri="{BB962C8B-B14F-4D97-AF65-F5344CB8AC3E}">
        <p14:creationId xmlns:p14="http://schemas.microsoft.com/office/powerpoint/2010/main" val="190531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90CCB-E78A-1B60-E9FA-EB1F0BF8BD75}"/>
              </a:ext>
            </a:extLst>
          </p:cNvPr>
          <p:cNvSpPr txBox="1"/>
          <p:nvPr/>
        </p:nvSpPr>
        <p:spPr>
          <a:xfrm>
            <a:off x="770022" y="809194"/>
            <a:ext cx="9384632" cy="4770537"/>
          </a:xfrm>
          <a:prstGeom prst="rect">
            <a:avLst/>
          </a:prstGeom>
          <a:noFill/>
        </p:spPr>
        <p:txBody>
          <a:bodyPr wrap="square">
            <a:spAutoFit/>
          </a:bodyPr>
          <a:lstStyle/>
          <a:p>
            <a:pPr algn="l" rtl="0"/>
            <a:r>
              <a:rPr lang="en-US" sz="3200" b="1" i="0" u="sng" dirty="0">
                <a:solidFill>
                  <a:schemeClr val="tx1">
                    <a:lumMod val="75000"/>
                    <a:lumOff val="25000"/>
                  </a:schemeClr>
                </a:solidFill>
                <a:effectLst/>
                <a:latin typeface="Calibri" panose="020F0502020204030204" pitchFamily="34" charset="0"/>
                <a:cs typeface="Calibri" panose="020F0502020204030204" pitchFamily="34" charset="0"/>
              </a:rPr>
              <a:t>Conclusion of EDA</a:t>
            </a:r>
          </a:p>
          <a:p>
            <a:pPr algn="l" rtl="0"/>
            <a:endParaRPr lang="en-US" sz="3200" b="1" i="0" u="sng" dirty="0">
              <a:solidFill>
                <a:schemeClr val="tx1">
                  <a:lumMod val="75000"/>
                  <a:lumOff val="25000"/>
                </a:schemeClr>
              </a:solidFill>
              <a:effectLst/>
              <a:latin typeface="Calibri" panose="020F0502020204030204" pitchFamily="34" charset="0"/>
              <a:cs typeface="Calibri" panose="020F0502020204030204" pitchFamily="34" charset="0"/>
            </a:endParaRPr>
          </a:p>
          <a:p>
            <a:pPr marL="285750" indent="-285750" algn="l" rtl="0">
              <a:buFont typeface="Wingdings" panose="05000000000000000000" pitchFamily="2" charset="2"/>
              <a:buChar char="Ø"/>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The most selling and crowded StoreType is A.</a:t>
            </a:r>
          </a:p>
          <a:p>
            <a:pPr marL="285750" indent="-285750" algn="l" rtl="0">
              <a:buFont typeface="Wingdings" panose="05000000000000000000" pitchFamily="2" charset="2"/>
              <a:buChar char="Ø"/>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The best "Sale per Customer" StoreType D indicates to the higher Buyer Cart. To benefit from this fact, Rossmann can consider proposing bigger variety of its products.</a:t>
            </a:r>
          </a:p>
          <a:p>
            <a:pPr marL="285750" indent="-285750" algn="l" rtl="0">
              <a:buFont typeface="Wingdings" panose="05000000000000000000" pitchFamily="2" charset="2"/>
              <a:buChar char="Ø"/>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Low SalePerCustomer amount for StoreType B indicates to the possible fact that people shop there essentially for "small" things. Even though this StoreType generated the least amount of sales and customers over the whole period, it shows a great potential.</a:t>
            </a:r>
          </a:p>
          <a:p>
            <a:pPr marL="285750" indent="-285750" algn="l" rtl="0">
              <a:buFont typeface="Wingdings" panose="05000000000000000000" pitchFamily="2" charset="2"/>
              <a:buChar char="Ø"/>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Customers tends to buy more on Mondays when there's one promotion (Promo) and on Sundays when there's no promotion at all (both Promo and Promo1 are equal to 0).</a:t>
            </a:r>
          </a:p>
          <a:p>
            <a:pPr marL="285750" indent="-285750" algn="l" rtl="0">
              <a:buFont typeface="Wingdings" panose="05000000000000000000" pitchFamily="2" charset="2"/>
              <a:buChar char="Ø"/>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Promo2 alone doesn't seem to be correlated to any significant change in the Sales amount.</a:t>
            </a:r>
          </a:p>
        </p:txBody>
      </p:sp>
    </p:spTree>
    <p:extLst>
      <p:ext uri="{BB962C8B-B14F-4D97-AF65-F5344CB8AC3E}">
        <p14:creationId xmlns:p14="http://schemas.microsoft.com/office/powerpoint/2010/main" val="615863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26AC2-32B6-7145-4012-82002F21EA05}"/>
              </a:ext>
            </a:extLst>
          </p:cNvPr>
          <p:cNvSpPr txBox="1"/>
          <p:nvPr/>
        </p:nvSpPr>
        <p:spPr>
          <a:xfrm>
            <a:off x="1318663" y="1708135"/>
            <a:ext cx="8722894" cy="1569660"/>
          </a:xfrm>
          <a:prstGeom prst="rect">
            <a:avLst/>
          </a:prstGeom>
          <a:noFill/>
        </p:spPr>
        <p:txBody>
          <a:bodyPr wrap="square">
            <a:spAutoFit/>
          </a:bodyPr>
          <a:lstStyle/>
          <a:p>
            <a:pPr marL="285750" indent="-285750">
              <a:buFont typeface="Wingdings" panose="05000000000000000000" pitchFamily="2" charset="2"/>
              <a:buChar char="Ø"/>
            </a:pPr>
            <a:r>
              <a:rPr lang="en-US" sz="2400" dirty="0"/>
              <a:t>For PreProcessing here using LabelEncoder, MinMaxScaler, and RandomForestRegressor model.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Prediction score of the model is 70.47%</a:t>
            </a:r>
          </a:p>
        </p:txBody>
      </p:sp>
      <p:sp>
        <p:nvSpPr>
          <p:cNvPr id="5" name="TextBox 4">
            <a:extLst>
              <a:ext uri="{FF2B5EF4-FFF2-40B4-BE49-F238E27FC236}">
                <a16:creationId xmlns:a16="http://schemas.microsoft.com/office/drawing/2014/main" id="{C367FC0B-A4E1-523E-5EA1-F6B9961A59CB}"/>
              </a:ext>
            </a:extLst>
          </p:cNvPr>
          <p:cNvSpPr txBox="1"/>
          <p:nvPr/>
        </p:nvSpPr>
        <p:spPr>
          <a:xfrm>
            <a:off x="1730141" y="946301"/>
            <a:ext cx="6097604" cy="646331"/>
          </a:xfrm>
          <a:prstGeom prst="rect">
            <a:avLst/>
          </a:prstGeom>
          <a:noFill/>
        </p:spPr>
        <p:txBody>
          <a:bodyPr wrap="square">
            <a:spAutoFit/>
          </a:bodyPr>
          <a:lstStyle/>
          <a:p>
            <a:r>
              <a:rPr lang="en-US" sz="3600" u="sng" dirty="0">
                <a:latin typeface="Calibri" panose="020F0502020204030204" pitchFamily="34" charset="0"/>
                <a:cs typeface="Calibri" panose="020F0502020204030204" pitchFamily="34" charset="0"/>
              </a:rPr>
              <a:t>Prediction of store sales</a:t>
            </a:r>
          </a:p>
        </p:txBody>
      </p:sp>
      <p:pic>
        <p:nvPicPr>
          <p:cNvPr id="6" name="Picture 5">
            <a:extLst>
              <a:ext uri="{FF2B5EF4-FFF2-40B4-BE49-F238E27FC236}">
                <a16:creationId xmlns:a16="http://schemas.microsoft.com/office/drawing/2014/main" id="{0B64C5E9-BF60-4492-0E40-924DC7DB131D}"/>
              </a:ext>
            </a:extLst>
          </p:cNvPr>
          <p:cNvPicPr>
            <a:picLocks noChangeAspect="1"/>
          </p:cNvPicPr>
          <p:nvPr/>
        </p:nvPicPr>
        <p:blipFill>
          <a:blip r:embed="rId2"/>
          <a:stretch>
            <a:fillRect/>
          </a:stretch>
        </p:blipFill>
        <p:spPr>
          <a:xfrm>
            <a:off x="479135" y="3695709"/>
            <a:ext cx="10657294" cy="1941127"/>
          </a:xfrm>
          <a:prstGeom prst="rect">
            <a:avLst/>
          </a:prstGeom>
        </p:spPr>
      </p:pic>
    </p:spTree>
    <p:extLst>
      <p:ext uri="{BB962C8B-B14F-4D97-AF65-F5344CB8AC3E}">
        <p14:creationId xmlns:p14="http://schemas.microsoft.com/office/powerpoint/2010/main" val="133434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2547C-0BE9-96DC-DEEE-895D1C7718CF}"/>
              </a:ext>
            </a:extLst>
          </p:cNvPr>
          <p:cNvSpPr txBox="1"/>
          <p:nvPr/>
        </p:nvSpPr>
        <p:spPr>
          <a:xfrm>
            <a:off x="1443788" y="1930213"/>
            <a:ext cx="9115125"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Prediction Score of the RandomForestRegretion is 63.47%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Prediction Score of the LinearRegretion is 57.65%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Prediction Score of the DecisionTree is 50.02%</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50B25F27-3B46-0254-43E2-C5A1D62AE545}"/>
              </a:ext>
            </a:extLst>
          </p:cNvPr>
          <p:cNvSpPr txBox="1"/>
          <p:nvPr/>
        </p:nvSpPr>
        <p:spPr>
          <a:xfrm>
            <a:off x="1845644" y="859676"/>
            <a:ext cx="7769994" cy="584775"/>
          </a:xfrm>
          <a:prstGeom prst="rect">
            <a:avLst/>
          </a:prstGeom>
          <a:noFill/>
        </p:spPr>
        <p:txBody>
          <a:bodyPr wrap="square">
            <a:spAutoFit/>
          </a:bodyPr>
          <a:lstStyle/>
          <a:p>
            <a:r>
              <a:rPr lang="en-US" sz="3200" b="1" i="0" u="sng" dirty="0">
                <a:solidFill>
                  <a:schemeClr val="tx1">
                    <a:lumMod val="75000"/>
                    <a:lumOff val="25000"/>
                  </a:schemeClr>
                </a:solidFill>
                <a:effectLst/>
                <a:latin typeface="Calibri" panose="020F0502020204030204" pitchFamily="34" charset="0"/>
                <a:cs typeface="Calibri" panose="020F0502020204030204" pitchFamily="34" charset="0"/>
              </a:rPr>
              <a:t>Building models with sklearn pipelines</a:t>
            </a:r>
            <a:endParaRPr lang="en-IN" sz="3200" u="sng" dirty="0"/>
          </a:p>
        </p:txBody>
      </p:sp>
      <p:sp>
        <p:nvSpPr>
          <p:cNvPr id="6" name="TextBox 6">
            <a:extLst>
              <a:ext uri="{FF2B5EF4-FFF2-40B4-BE49-F238E27FC236}">
                <a16:creationId xmlns:a16="http://schemas.microsoft.com/office/drawing/2014/main" id="{E568973B-11A0-D57C-499B-5E412A197767}"/>
              </a:ext>
            </a:extLst>
          </p:cNvPr>
          <p:cNvSpPr txBox="1"/>
          <p:nvPr/>
        </p:nvSpPr>
        <p:spPr>
          <a:xfrm>
            <a:off x="1925053" y="3619737"/>
            <a:ext cx="986917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i="0" u="sng" dirty="0">
                <a:solidFill>
                  <a:schemeClr val="tx1">
                    <a:lumMod val="75000"/>
                    <a:lumOff val="25000"/>
                  </a:schemeClr>
                </a:solidFill>
                <a:effectLst/>
                <a:latin typeface="Calibri" panose="020F0502020204030204" pitchFamily="34" charset="0"/>
                <a:cs typeface="Calibri" panose="020F0502020204030204" pitchFamily="34" charset="0"/>
              </a:rPr>
              <a:t>Choose a loss function</a:t>
            </a:r>
          </a:p>
        </p:txBody>
      </p:sp>
      <p:sp>
        <p:nvSpPr>
          <p:cNvPr id="9" name="TextBox 8">
            <a:extLst>
              <a:ext uri="{FF2B5EF4-FFF2-40B4-BE49-F238E27FC236}">
                <a16:creationId xmlns:a16="http://schemas.microsoft.com/office/drawing/2014/main" id="{984AF51D-3E05-5C7B-631D-9B8AC7E8AAAE}"/>
              </a:ext>
            </a:extLst>
          </p:cNvPr>
          <p:cNvSpPr txBox="1"/>
          <p:nvPr/>
        </p:nvSpPr>
        <p:spPr>
          <a:xfrm>
            <a:off x="1374005" y="4471282"/>
            <a:ext cx="8597767"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RandomForest Root Mean Square Error: 2058.9773134579336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Linear Root Mean Square Error: 2217.142471012501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DecisionTree Root Mean Square Error: 2408.6399513003184 </a:t>
            </a:r>
            <a:endParaRPr lang="en-IN" sz="2000" dirty="0"/>
          </a:p>
        </p:txBody>
      </p:sp>
    </p:spTree>
    <p:extLst>
      <p:ext uri="{BB962C8B-B14F-4D97-AF65-F5344CB8AC3E}">
        <p14:creationId xmlns:p14="http://schemas.microsoft.com/office/powerpoint/2010/main" val="305346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F89B3F-E593-BE02-C0C0-22DEE419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54" y="1780674"/>
            <a:ext cx="5013859" cy="39452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2EEB0B4-6333-A691-E81F-597CE4B1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549" y="1670535"/>
            <a:ext cx="4859029" cy="4055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2">
            <a:extLst>
              <a:ext uri="{FF2B5EF4-FFF2-40B4-BE49-F238E27FC236}">
                <a16:creationId xmlns:a16="http://schemas.microsoft.com/office/drawing/2014/main" id="{9C2B40B0-7797-D065-0A7A-55A000C07FED}"/>
              </a:ext>
            </a:extLst>
          </p:cNvPr>
          <p:cNvSpPr txBox="1"/>
          <p:nvPr/>
        </p:nvSpPr>
        <p:spPr>
          <a:xfrm>
            <a:off x="1800840" y="670450"/>
            <a:ext cx="9006839"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i="0" dirty="0">
                <a:solidFill>
                  <a:schemeClr val="tx1">
                    <a:lumMod val="75000"/>
                    <a:lumOff val="25000"/>
                  </a:schemeClr>
                </a:solidFill>
                <a:effectLst/>
                <a:latin typeface="Calibri" panose="020F0502020204030204" pitchFamily="34" charset="0"/>
                <a:cs typeface="Calibri" panose="020F0502020204030204" pitchFamily="34" charset="0"/>
              </a:rPr>
              <a:t>Post Prediction Analysis     :   Feature Importance</a:t>
            </a:r>
          </a:p>
        </p:txBody>
      </p:sp>
    </p:spTree>
    <p:extLst>
      <p:ext uri="{BB962C8B-B14F-4D97-AF65-F5344CB8AC3E}">
        <p14:creationId xmlns:p14="http://schemas.microsoft.com/office/powerpoint/2010/main" val="172325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271CFC-6E7B-E485-24B6-43A7BC469D3C}"/>
              </a:ext>
            </a:extLst>
          </p:cNvPr>
          <p:cNvSpPr txBox="1"/>
          <p:nvPr/>
        </p:nvSpPr>
        <p:spPr>
          <a:xfrm>
            <a:off x="5446643" y="1480930"/>
            <a:ext cx="6062869" cy="3477875"/>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Aptos" panose="020B0004020202020204" pitchFamily="34" charset="0"/>
              </a:rPr>
              <a:t>Predicting sales performance is one of the key challenges every business face. </a:t>
            </a:r>
          </a:p>
          <a:p>
            <a:pPr marL="285750" indent="-285750">
              <a:buFont typeface="Arial" panose="020B0604020202020204" pitchFamily="34" charset="0"/>
              <a:buChar char="•"/>
            </a:pPr>
            <a:endParaRPr lang="en-IN" sz="2000" dirty="0">
              <a:latin typeface="Aptos" panose="020B0004020202020204" pitchFamily="34" charset="0"/>
            </a:endParaRPr>
          </a:p>
          <a:p>
            <a:pPr marL="285750" indent="-285750">
              <a:buFont typeface="Arial" panose="020B0604020202020204" pitchFamily="34" charset="0"/>
              <a:buChar char="•"/>
            </a:pPr>
            <a:r>
              <a:rPr lang="en-IN" sz="2000" dirty="0">
                <a:latin typeface="Aptos" panose="020B0004020202020204" pitchFamily="34" charset="0"/>
              </a:rPr>
              <a:t>It is important for firms to predict customer demands to offer the right product at the right time and at the right place.</a:t>
            </a:r>
          </a:p>
          <a:p>
            <a:pPr marL="285750" indent="-285750">
              <a:buFont typeface="Arial" panose="020B0604020202020204" pitchFamily="34" charset="0"/>
              <a:buChar char="•"/>
            </a:pPr>
            <a:endParaRPr lang="en-IN" sz="2000" dirty="0">
              <a:latin typeface="Aptos" panose="020B0004020202020204" pitchFamily="34" charset="0"/>
            </a:endParaRPr>
          </a:p>
          <a:p>
            <a:pPr marL="285750" indent="-285750">
              <a:buFont typeface="Arial" panose="020B0604020202020204" pitchFamily="34" charset="0"/>
              <a:buChar char="•"/>
            </a:pPr>
            <a:r>
              <a:rPr lang="en-IN" sz="2000" dirty="0">
                <a:latin typeface="Aptos" panose="020B0004020202020204" pitchFamily="34" charset="0"/>
              </a:rPr>
              <a:t>The importance of this issue is underlined by the fact that figuratively a bazillion consulting firms are on the market trying to offer sales forecasting services to businesses of all sizes.</a:t>
            </a:r>
          </a:p>
        </p:txBody>
      </p:sp>
      <p:sp>
        <p:nvSpPr>
          <p:cNvPr id="5" name="TextBox 4">
            <a:extLst>
              <a:ext uri="{FF2B5EF4-FFF2-40B4-BE49-F238E27FC236}">
                <a16:creationId xmlns:a16="http://schemas.microsoft.com/office/drawing/2014/main" id="{DA77E645-61F9-35E4-A62C-2E6B0AAA6D36}"/>
              </a:ext>
            </a:extLst>
          </p:cNvPr>
          <p:cNvSpPr txBox="1"/>
          <p:nvPr/>
        </p:nvSpPr>
        <p:spPr>
          <a:xfrm>
            <a:off x="2432602" y="506103"/>
            <a:ext cx="6097656" cy="646331"/>
          </a:xfrm>
          <a:prstGeom prst="rect">
            <a:avLst/>
          </a:prstGeom>
          <a:noFill/>
        </p:spPr>
        <p:txBody>
          <a:bodyPr wrap="square">
            <a:spAutoFit/>
          </a:bodyPr>
          <a:lstStyle/>
          <a:p>
            <a:r>
              <a:rPr lang="en-IN" sz="3600" u="sng" dirty="0">
                <a:solidFill>
                  <a:srgbClr val="000000"/>
                </a:solidFill>
                <a:latin typeface="Times New Roman" panose="02020603050405020304" pitchFamily="18" charset="0"/>
              </a:rPr>
              <a:t>INTRODUCTION</a:t>
            </a:r>
          </a:p>
        </p:txBody>
      </p:sp>
      <p:pic>
        <p:nvPicPr>
          <p:cNvPr id="1028" name="Picture 4" descr="Rossmann: nowy prezes i plan 2 tys. sklepów do 2025 r.">
            <a:extLst>
              <a:ext uri="{FF2B5EF4-FFF2-40B4-BE49-F238E27FC236}">
                <a16:creationId xmlns:a16="http://schemas.microsoft.com/office/drawing/2014/main" id="{6813B540-F02F-1304-1FC0-216D3986A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22" y="2165708"/>
            <a:ext cx="4350618" cy="2637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2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6DD961-62B9-B339-4C59-213E8AFF4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543" y="1174283"/>
            <a:ext cx="8807115" cy="460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12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E90665-9722-9E1E-CA2F-9DC82CB5C2A4}"/>
              </a:ext>
            </a:extLst>
          </p:cNvPr>
          <p:cNvSpPr txBox="1"/>
          <p:nvPr/>
        </p:nvSpPr>
        <p:spPr>
          <a:xfrm>
            <a:off x="1220002" y="515955"/>
            <a:ext cx="6097604" cy="584775"/>
          </a:xfrm>
          <a:prstGeom prst="rect">
            <a:avLst/>
          </a:prstGeom>
          <a:noFill/>
        </p:spPr>
        <p:txBody>
          <a:bodyPr wrap="square">
            <a:spAutoFit/>
          </a:bodyPr>
          <a:lstStyle/>
          <a:p>
            <a:pPr algn="l"/>
            <a:r>
              <a:rPr lang="en-US" sz="3200" b="1" i="0" u="sng" dirty="0">
                <a:solidFill>
                  <a:schemeClr val="tx1">
                    <a:lumMod val="75000"/>
                    <a:lumOff val="25000"/>
                  </a:schemeClr>
                </a:solidFill>
                <a:effectLst/>
                <a:latin typeface="Calibri" panose="020F0502020204030204" pitchFamily="34" charset="0"/>
                <a:cs typeface="Calibri" panose="020F0502020204030204" pitchFamily="34" charset="0"/>
              </a:rPr>
              <a:t>Serialize models</a:t>
            </a:r>
          </a:p>
        </p:txBody>
      </p:sp>
      <p:sp>
        <p:nvSpPr>
          <p:cNvPr id="11" name="TextBox 10">
            <a:extLst>
              <a:ext uri="{FF2B5EF4-FFF2-40B4-BE49-F238E27FC236}">
                <a16:creationId xmlns:a16="http://schemas.microsoft.com/office/drawing/2014/main" id="{9D72CA60-B771-06A0-CF0D-E67F163592BB}"/>
              </a:ext>
            </a:extLst>
          </p:cNvPr>
          <p:cNvSpPr txBox="1"/>
          <p:nvPr/>
        </p:nvSpPr>
        <p:spPr>
          <a:xfrm>
            <a:off x="1220001" y="1186933"/>
            <a:ext cx="8828773" cy="461665"/>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Read and save model -- serialization using pickle to dump mode</a:t>
            </a:r>
          </a:p>
        </p:txBody>
      </p:sp>
      <p:sp>
        <p:nvSpPr>
          <p:cNvPr id="15" name="TextBox 14">
            <a:extLst>
              <a:ext uri="{FF2B5EF4-FFF2-40B4-BE49-F238E27FC236}">
                <a16:creationId xmlns:a16="http://schemas.microsoft.com/office/drawing/2014/main" id="{35984B0A-644F-DCDE-5C83-87078B7FC71E}"/>
              </a:ext>
            </a:extLst>
          </p:cNvPr>
          <p:cNvSpPr txBox="1"/>
          <p:nvPr/>
        </p:nvSpPr>
        <p:spPr>
          <a:xfrm>
            <a:off x="882714" y="1980641"/>
            <a:ext cx="2804461" cy="461665"/>
          </a:xfrm>
          <a:prstGeom prst="rect">
            <a:avLst/>
          </a:prstGeom>
          <a:noFill/>
        </p:spPr>
        <p:txBody>
          <a:bodyPr wrap="square">
            <a:spAutoFit/>
          </a:bodyPr>
          <a:lstStyle/>
          <a:p>
            <a:r>
              <a:rPr lang="en-US" sz="2400" b="1" dirty="0">
                <a:solidFill>
                  <a:schemeClr val="tx1">
                    <a:lumMod val="75000"/>
                    <a:lumOff val="25000"/>
                  </a:schemeClr>
                </a:solidFill>
                <a:latin typeface="Calibri" panose="020F0502020204030204" pitchFamily="34" charset="0"/>
                <a:cs typeface="Calibri" panose="020F0502020204030204" pitchFamily="34" charset="0"/>
              </a:rPr>
              <a:t>Regression Score</a:t>
            </a:r>
            <a:r>
              <a:rPr lang="en-US" sz="2400" b="1" dirty="0">
                <a:latin typeface="Calibri" panose="020F0502020204030204" pitchFamily="34" charset="0"/>
                <a:cs typeface="Calibri" panose="020F0502020204030204" pitchFamily="34" charset="0"/>
              </a:rPr>
              <a:t>:</a:t>
            </a:r>
          </a:p>
        </p:txBody>
      </p:sp>
      <p:pic>
        <p:nvPicPr>
          <p:cNvPr id="28" name="Picture 27">
            <a:extLst>
              <a:ext uri="{FF2B5EF4-FFF2-40B4-BE49-F238E27FC236}">
                <a16:creationId xmlns:a16="http://schemas.microsoft.com/office/drawing/2014/main" id="{F6665D91-06E0-288E-F8B0-D132C7B60EFA}"/>
              </a:ext>
            </a:extLst>
          </p:cNvPr>
          <p:cNvPicPr>
            <a:picLocks noChangeAspect="1"/>
          </p:cNvPicPr>
          <p:nvPr/>
        </p:nvPicPr>
        <p:blipFill>
          <a:blip r:embed="rId2"/>
          <a:stretch>
            <a:fillRect/>
          </a:stretch>
        </p:blipFill>
        <p:spPr>
          <a:xfrm>
            <a:off x="4051349" y="1934855"/>
            <a:ext cx="6532513" cy="1100535"/>
          </a:xfrm>
          <a:prstGeom prst="rect">
            <a:avLst/>
          </a:prstGeom>
        </p:spPr>
      </p:pic>
      <p:pic>
        <p:nvPicPr>
          <p:cNvPr id="29" name="Picture 28">
            <a:extLst>
              <a:ext uri="{FF2B5EF4-FFF2-40B4-BE49-F238E27FC236}">
                <a16:creationId xmlns:a16="http://schemas.microsoft.com/office/drawing/2014/main" id="{61A761D1-537B-0144-2407-9049B08CE996}"/>
              </a:ext>
            </a:extLst>
          </p:cNvPr>
          <p:cNvPicPr>
            <a:picLocks noChangeAspect="1"/>
          </p:cNvPicPr>
          <p:nvPr/>
        </p:nvPicPr>
        <p:blipFill>
          <a:blip r:embed="rId3"/>
          <a:stretch>
            <a:fillRect/>
          </a:stretch>
        </p:blipFill>
        <p:spPr>
          <a:xfrm>
            <a:off x="4051349" y="3513013"/>
            <a:ext cx="6532513" cy="1100535"/>
          </a:xfrm>
          <a:prstGeom prst="rect">
            <a:avLst/>
          </a:prstGeom>
        </p:spPr>
      </p:pic>
      <p:pic>
        <p:nvPicPr>
          <p:cNvPr id="30" name="Picture 29">
            <a:extLst>
              <a:ext uri="{FF2B5EF4-FFF2-40B4-BE49-F238E27FC236}">
                <a16:creationId xmlns:a16="http://schemas.microsoft.com/office/drawing/2014/main" id="{10042280-D1FE-E267-8489-A5FDC353F4EE}"/>
              </a:ext>
            </a:extLst>
          </p:cNvPr>
          <p:cNvPicPr>
            <a:picLocks noChangeAspect="1"/>
          </p:cNvPicPr>
          <p:nvPr/>
        </p:nvPicPr>
        <p:blipFill>
          <a:blip r:embed="rId4"/>
          <a:stretch>
            <a:fillRect/>
          </a:stretch>
        </p:blipFill>
        <p:spPr>
          <a:xfrm>
            <a:off x="4051349" y="5071721"/>
            <a:ext cx="6620337" cy="1198692"/>
          </a:xfrm>
          <a:prstGeom prst="rect">
            <a:avLst/>
          </a:prstGeom>
        </p:spPr>
      </p:pic>
      <p:sp>
        <p:nvSpPr>
          <p:cNvPr id="31" name="TextBox 15">
            <a:extLst>
              <a:ext uri="{FF2B5EF4-FFF2-40B4-BE49-F238E27FC236}">
                <a16:creationId xmlns:a16="http://schemas.microsoft.com/office/drawing/2014/main" id="{218CBC32-3726-4065-2FEF-058B71EAB6C4}"/>
              </a:ext>
            </a:extLst>
          </p:cNvPr>
          <p:cNvSpPr txBox="1"/>
          <p:nvPr/>
        </p:nvSpPr>
        <p:spPr>
          <a:xfrm>
            <a:off x="854049" y="3663170"/>
            <a:ext cx="301530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latin typeface="Calibri" panose="020F0502020204030204" pitchFamily="34" charset="0"/>
                <a:cs typeface="Calibri" panose="020F0502020204030204" pitchFamily="34" charset="0"/>
              </a:rPr>
              <a:t>Decision Tree Score</a:t>
            </a:r>
            <a:r>
              <a:rPr lang="en-US" sz="2400" b="1" dirty="0">
                <a:solidFill>
                  <a:schemeClr val="tx1">
                    <a:lumMod val="75000"/>
                    <a:lumOff val="25000"/>
                  </a:schemeClr>
                </a:solidFill>
              </a:rPr>
              <a:t>:</a:t>
            </a:r>
          </a:p>
        </p:txBody>
      </p:sp>
      <p:sp>
        <p:nvSpPr>
          <p:cNvPr id="32" name="TextBox 16">
            <a:extLst>
              <a:ext uri="{FF2B5EF4-FFF2-40B4-BE49-F238E27FC236}">
                <a16:creationId xmlns:a16="http://schemas.microsoft.com/office/drawing/2014/main" id="{E0EA88D3-7EA4-18C7-0ABD-9A769DF01C8B}"/>
              </a:ext>
            </a:extLst>
          </p:cNvPr>
          <p:cNvSpPr txBox="1"/>
          <p:nvPr/>
        </p:nvSpPr>
        <p:spPr>
          <a:xfrm>
            <a:off x="696920" y="5440234"/>
            <a:ext cx="357188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latin typeface="Calibri" panose="020F0502020204030204" pitchFamily="34" charset="0"/>
                <a:cs typeface="Calibri" panose="020F0502020204030204" pitchFamily="34" charset="0"/>
              </a:rPr>
              <a:t>Linear Regression Score:</a:t>
            </a:r>
          </a:p>
        </p:txBody>
      </p:sp>
    </p:spTree>
    <p:extLst>
      <p:ext uri="{BB962C8B-B14F-4D97-AF65-F5344CB8AC3E}">
        <p14:creationId xmlns:p14="http://schemas.microsoft.com/office/powerpoint/2010/main" val="3951912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7CA73B-64B1-15F7-D789-24FD118D9130}"/>
              </a:ext>
            </a:extLst>
          </p:cNvPr>
          <p:cNvSpPr txBox="1"/>
          <p:nvPr/>
        </p:nvSpPr>
        <p:spPr>
          <a:xfrm>
            <a:off x="1528011" y="484288"/>
            <a:ext cx="6097604" cy="584775"/>
          </a:xfrm>
          <a:prstGeom prst="rect">
            <a:avLst/>
          </a:prstGeom>
          <a:noFill/>
        </p:spPr>
        <p:txBody>
          <a:bodyPr wrap="square">
            <a:spAutoFit/>
          </a:bodyPr>
          <a:lstStyle/>
          <a:p>
            <a:r>
              <a:rPr lang="en-US" sz="3200" u="sng" dirty="0">
                <a:latin typeface="Calibri" panose="020F0502020204030204" pitchFamily="34" charset="0"/>
                <a:cs typeface="Calibri" panose="020F0502020204030204" pitchFamily="34" charset="0"/>
              </a:rPr>
              <a:t>Time Series Analysis</a:t>
            </a:r>
          </a:p>
        </p:txBody>
      </p:sp>
      <p:sp>
        <p:nvSpPr>
          <p:cNvPr id="8" name="TextBox 7">
            <a:extLst>
              <a:ext uri="{FF2B5EF4-FFF2-40B4-BE49-F238E27FC236}">
                <a16:creationId xmlns:a16="http://schemas.microsoft.com/office/drawing/2014/main" id="{330D1D61-AA40-9B13-8571-21E330AF20AA}"/>
              </a:ext>
            </a:extLst>
          </p:cNvPr>
          <p:cNvSpPr txBox="1"/>
          <p:nvPr/>
        </p:nvSpPr>
        <p:spPr>
          <a:xfrm>
            <a:off x="5147110" y="884397"/>
            <a:ext cx="6097604" cy="369332"/>
          </a:xfrm>
          <a:prstGeom prst="rect">
            <a:avLst/>
          </a:prstGeom>
          <a:noFill/>
        </p:spPr>
        <p:txBody>
          <a:bodyPr wrap="square">
            <a:spAutoFit/>
          </a:bodyPr>
          <a:lstStyle/>
          <a:p>
            <a:pPr algn="l"/>
            <a:r>
              <a:rPr lang="en-US" sz="1800" b="1" i="0" dirty="0">
                <a:solidFill>
                  <a:schemeClr val="tx1">
                    <a:lumMod val="75000"/>
                    <a:lumOff val="25000"/>
                  </a:schemeClr>
                </a:solidFill>
                <a:effectLst/>
                <a:latin typeface="Copperplate Gothic Bold" panose="020E0705020206020404" pitchFamily="34" charset="0"/>
                <a:cs typeface="Calibri" panose="020F0502020204030204" pitchFamily="34" charset="0"/>
              </a:rPr>
              <a:t>Time-Series Analysis per Store Type</a:t>
            </a:r>
          </a:p>
        </p:txBody>
      </p:sp>
      <p:sp>
        <p:nvSpPr>
          <p:cNvPr id="10" name="TextBox 9">
            <a:extLst>
              <a:ext uri="{FF2B5EF4-FFF2-40B4-BE49-F238E27FC236}">
                <a16:creationId xmlns:a16="http://schemas.microsoft.com/office/drawing/2014/main" id="{28D06DB0-386D-73DF-99AE-A5407F46DA1F}"/>
              </a:ext>
            </a:extLst>
          </p:cNvPr>
          <p:cNvSpPr txBox="1"/>
          <p:nvPr/>
        </p:nvSpPr>
        <p:spPr>
          <a:xfrm>
            <a:off x="962526" y="1653838"/>
            <a:ext cx="10465068" cy="1015663"/>
          </a:xfrm>
          <a:prstGeom prst="rect">
            <a:avLst/>
          </a:prstGeom>
          <a:noFill/>
        </p:spPr>
        <p:txBody>
          <a:bodyPr wrap="square">
            <a:spAutoFit/>
          </a:bodyPr>
          <a:lstStyle/>
          <a:p>
            <a:r>
              <a:rPr lang="en-US" sz="2000" b="0" i="0" dirty="0">
                <a:solidFill>
                  <a:srgbClr val="000000"/>
                </a:solidFill>
                <a:effectLst/>
                <a:latin typeface="Calibri" panose="020F0502020204030204" pitchFamily="34" charset="0"/>
                <a:cs typeface="Calibri" panose="020F0502020204030204" pitchFamily="34" charset="0"/>
              </a:rPr>
              <a:t>We build a time series analysis on store types instead of individual stores. The main advantage of this approach is its simplicity of presentation and overall account for different trends and </a:t>
            </a:r>
            <a:r>
              <a:rPr lang="en-US" sz="2000" dirty="0">
                <a:solidFill>
                  <a:srgbClr val="000000"/>
                </a:solidFill>
                <a:latin typeface="Calibri" panose="020F0502020204030204" pitchFamily="34" charset="0"/>
                <a:cs typeface="Calibri" panose="020F0502020204030204" pitchFamily="34" charset="0"/>
              </a:rPr>
              <a:t>sena</a:t>
            </a:r>
            <a:r>
              <a:rPr lang="en-US" sz="2000" b="0" i="0" dirty="0">
                <a:solidFill>
                  <a:srgbClr val="000000"/>
                </a:solidFill>
                <a:effectLst/>
                <a:latin typeface="Calibri" panose="020F0502020204030204" pitchFamily="34" charset="0"/>
                <a:cs typeface="Calibri" panose="020F0502020204030204" pitchFamily="34" charset="0"/>
              </a:rPr>
              <a:t>sonalities in the dataset.</a:t>
            </a:r>
            <a:endParaRPr lang="en-US" sz="20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DCB41A4D-42C9-5589-4915-60AFF46C8433}"/>
              </a:ext>
            </a:extLst>
          </p:cNvPr>
          <p:cNvSpPr txBox="1"/>
          <p:nvPr/>
        </p:nvSpPr>
        <p:spPr>
          <a:xfrm>
            <a:off x="892743" y="2876256"/>
            <a:ext cx="6097604" cy="369332"/>
          </a:xfrm>
          <a:prstGeom prst="rect">
            <a:avLst/>
          </a:prstGeom>
          <a:noFill/>
        </p:spPr>
        <p:txBody>
          <a:bodyPr wrap="square">
            <a:spAutoFit/>
          </a:bodyPr>
          <a:lstStyle/>
          <a:p>
            <a:r>
              <a:rPr lang="en-US" sz="1800" b="1" i="0" dirty="0">
                <a:solidFill>
                  <a:schemeClr val="tx1">
                    <a:lumMod val="75000"/>
                    <a:lumOff val="25000"/>
                  </a:schemeClr>
                </a:solidFill>
                <a:effectLst/>
                <a:latin typeface="Calibri" panose="020F0502020204030204" pitchFamily="34" charset="0"/>
                <a:cs typeface="Calibri" panose="020F0502020204030204" pitchFamily="34" charset="0"/>
              </a:rPr>
              <a:t>Seasonality and Yearly Trend</a:t>
            </a:r>
          </a:p>
        </p:txBody>
      </p:sp>
      <p:sp>
        <p:nvSpPr>
          <p:cNvPr id="14" name="TextBox 13">
            <a:extLst>
              <a:ext uri="{FF2B5EF4-FFF2-40B4-BE49-F238E27FC236}">
                <a16:creationId xmlns:a16="http://schemas.microsoft.com/office/drawing/2014/main" id="{9C94C6F5-762B-F226-F46F-A13B60D113D4}"/>
              </a:ext>
            </a:extLst>
          </p:cNvPr>
          <p:cNvSpPr txBox="1"/>
          <p:nvPr/>
        </p:nvSpPr>
        <p:spPr>
          <a:xfrm>
            <a:off x="957713" y="3388280"/>
            <a:ext cx="10465068" cy="2585323"/>
          </a:xfrm>
          <a:prstGeom prst="rect">
            <a:avLst/>
          </a:prstGeom>
          <a:noFill/>
        </p:spPr>
        <p:txBody>
          <a:bodyPr wrap="square">
            <a:spAutoFit/>
          </a:bodyPr>
          <a:lstStyle/>
          <a:p>
            <a:pPr algn="l" rtl="0"/>
            <a:r>
              <a:rPr lang="en-US" sz="1800" b="0" i="0" dirty="0">
                <a:solidFill>
                  <a:schemeClr val="tx1">
                    <a:lumMod val="75000"/>
                    <a:lumOff val="25000"/>
                  </a:schemeClr>
                </a:solidFill>
                <a:effectLst/>
                <a:latin typeface="Calibri" panose="020F0502020204030204" pitchFamily="34" charset="0"/>
                <a:cs typeface="Calibri" panose="020F0502020204030204" pitchFamily="34" charset="0"/>
              </a:rPr>
              <a:t>We take four stores from store types to represent their group:</a:t>
            </a:r>
          </a:p>
          <a:p>
            <a:pPr algn="l" rtl="0">
              <a:buFont typeface="+mj-lt"/>
              <a:buAutoNum type="arabicPeriod"/>
            </a:pPr>
            <a:r>
              <a:rPr lang="en-US" sz="1800" b="0" i="0" dirty="0">
                <a:solidFill>
                  <a:schemeClr val="tx1">
                    <a:lumMod val="75000"/>
                    <a:lumOff val="25000"/>
                  </a:schemeClr>
                </a:solidFill>
                <a:effectLst/>
                <a:latin typeface="Calibri" panose="020F0502020204030204" pitchFamily="34" charset="0"/>
                <a:cs typeface="Calibri" panose="020F0502020204030204" pitchFamily="34" charset="0"/>
              </a:rPr>
              <a:t>Store number 2 for StoreType A</a:t>
            </a:r>
          </a:p>
          <a:p>
            <a:pPr algn="l" rtl="0">
              <a:buFont typeface="+mj-lt"/>
              <a:buAutoNum type="arabicPeriod"/>
            </a:pPr>
            <a:r>
              <a:rPr lang="en-US" sz="1800" b="0" i="0" dirty="0">
                <a:solidFill>
                  <a:schemeClr val="tx1">
                    <a:lumMod val="75000"/>
                    <a:lumOff val="25000"/>
                  </a:schemeClr>
                </a:solidFill>
                <a:effectLst/>
                <a:latin typeface="Calibri" panose="020F0502020204030204" pitchFamily="34" charset="0"/>
                <a:cs typeface="Calibri" panose="020F0502020204030204" pitchFamily="34" charset="0"/>
              </a:rPr>
              <a:t>Store number 85 for StoreType B</a:t>
            </a:r>
          </a:p>
          <a:p>
            <a:pPr algn="l" rtl="0">
              <a:buFont typeface="+mj-lt"/>
              <a:buAutoNum type="arabicPeriod"/>
            </a:pPr>
            <a:r>
              <a:rPr lang="en-US" sz="1800" b="0" i="0" dirty="0">
                <a:solidFill>
                  <a:schemeClr val="tx1">
                    <a:lumMod val="75000"/>
                    <a:lumOff val="25000"/>
                  </a:schemeClr>
                </a:solidFill>
                <a:effectLst/>
                <a:latin typeface="Calibri" panose="020F0502020204030204" pitchFamily="34" charset="0"/>
                <a:cs typeface="Calibri" panose="020F0502020204030204" pitchFamily="34" charset="0"/>
              </a:rPr>
              <a:t>Store number 1 for StoreType C</a:t>
            </a:r>
          </a:p>
          <a:p>
            <a:pPr algn="l" rtl="0">
              <a:buFont typeface="+mj-lt"/>
              <a:buAutoNum type="arabicPeriod"/>
            </a:pPr>
            <a:r>
              <a:rPr lang="en-US" sz="1800" b="0" i="0" dirty="0">
                <a:solidFill>
                  <a:schemeClr val="tx1">
                    <a:lumMod val="75000"/>
                    <a:lumOff val="25000"/>
                  </a:schemeClr>
                </a:solidFill>
                <a:effectLst/>
                <a:latin typeface="Calibri" panose="020F0502020204030204" pitchFamily="34" charset="0"/>
                <a:cs typeface="Calibri" panose="020F0502020204030204" pitchFamily="34" charset="0"/>
              </a:rPr>
              <a:t>Store number 13 for StoreType D.</a:t>
            </a:r>
          </a:p>
          <a:p>
            <a:pPr algn="l" rtl="0"/>
            <a:endParaRPr lang="en-US" sz="1800" b="0" i="0" dirty="0">
              <a:solidFill>
                <a:schemeClr val="tx1">
                  <a:lumMod val="75000"/>
                  <a:lumOff val="25000"/>
                </a:schemeClr>
              </a:solidFill>
              <a:effectLst/>
              <a:latin typeface="Calibri" panose="020F0502020204030204" pitchFamily="34" charset="0"/>
              <a:cs typeface="Calibri" panose="020F0502020204030204" pitchFamily="34" charset="0"/>
            </a:endParaRPr>
          </a:p>
          <a:p>
            <a:pPr algn="l" rtl="0"/>
            <a:r>
              <a:rPr lang="en-US" sz="1800" b="0" i="0" dirty="0">
                <a:solidFill>
                  <a:schemeClr val="tx1">
                    <a:lumMod val="75000"/>
                    <a:lumOff val="25000"/>
                  </a:schemeClr>
                </a:solidFill>
                <a:effectLst/>
                <a:latin typeface="Calibri" panose="020F0502020204030204" pitchFamily="34" charset="0"/>
                <a:cs typeface="Calibri" panose="020F0502020204030204" pitchFamily="34" charset="0"/>
              </a:rPr>
              <a:t>We take four stores from store types to represent their group: Store number 2 for StoreType A Store number 85 for StoreType B, Store number 1 for StoreType C Store number 13 for StoreType D. It also makes sense to down sample the data from days to weeks using the resample method to see the present trends more clearly.</a:t>
            </a:r>
          </a:p>
        </p:txBody>
      </p:sp>
    </p:spTree>
    <p:extLst>
      <p:ext uri="{BB962C8B-B14F-4D97-AF65-F5344CB8AC3E}">
        <p14:creationId xmlns:p14="http://schemas.microsoft.com/office/powerpoint/2010/main" val="2045298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4EF8B9-2838-AE29-3EE3-A63E7B33A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52" y="497368"/>
            <a:ext cx="10857296" cy="45317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CA69B6-BCD5-AFA4-AAF0-6C8F8ACB33BA}"/>
              </a:ext>
            </a:extLst>
          </p:cNvPr>
          <p:cNvSpPr txBox="1"/>
          <p:nvPr/>
        </p:nvSpPr>
        <p:spPr>
          <a:xfrm>
            <a:off x="510140" y="5224187"/>
            <a:ext cx="10857296" cy="923330"/>
          </a:xfrm>
          <a:prstGeom prst="rect">
            <a:avLst/>
          </a:prstGeom>
          <a:noFill/>
        </p:spPr>
        <p:txBody>
          <a:bodyPr wrap="square">
            <a:spAutoFit/>
          </a:bodyPr>
          <a:lstStyle/>
          <a:p>
            <a:r>
              <a:rPr lang="en-US" b="1" i="0" dirty="0">
                <a:solidFill>
                  <a:srgbClr val="000000"/>
                </a:solidFill>
                <a:effectLst/>
                <a:latin typeface="Calibri" panose="020F0502020204030204" pitchFamily="34" charset="0"/>
                <a:cs typeface="Calibri" panose="020F0502020204030204" pitchFamily="34" charset="0"/>
              </a:rPr>
              <a:t>Observation</a:t>
            </a:r>
            <a:r>
              <a:rPr lang="en-US" b="0" i="0" dirty="0">
                <a:solidFill>
                  <a:srgbClr val="000000"/>
                </a:solidFill>
                <a:effectLst/>
                <a:latin typeface="Calibri" panose="020F0502020204030204" pitchFamily="34" charset="0"/>
                <a:cs typeface="Calibri" panose="020F0502020204030204" pitchFamily="34" charset="0"/>
              </a:rPr>
              <a:t>: Overall sales seems to increase, however not for the StoreType C (a third from the top). Eventhough the StoreType A is the most selling store type in the dataset, it seems that it can follow the same decresing trajectory as StoreType C did</a:t>
            </a:r>
            <a:r>
              <a:rPr lang="en-US" b="0" i="0" dirty="0">
                <a:solidFill>
                  <a:srgbClr val="000000"/>
                </a:solidFill>
                <a:effectLst/>
                <a:latin typeface="Helvetica Neue"/>
              </a:rPr>
              <a:t>.</a:t>
            </a:r>
            <a:endParaRPr lang="en-US" dirty="0"/>
          </a:p>
        </p:txBody>
      </p:sp>
    </p:spTree>
    <p:extLst>
      <p:ext uri="{BB962C8B-B14F-4D97-AF65-F5344CB8AC3E}">
        <p14:creationId xmlns:p14="http://schemas.microsoft.com/office/powerpoint/2010/main" val="1016488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3AC93E-89E4-CF6C-674C-AD8C70F98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267" y="493370"/>
            <a:ext cx="10081722" cy="4119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A70684-6D49-4DAA-87A9-DB0A4CC1AA04}"/>
              </a:ext>
            </a:extLst>
          </p:cNvPr>
          <p:cNvSpPr txBox="1"/>
          <p:nvPr/>
        </p:nvSpPr>
        <p:spPr>
          <a:xfrm>
            <a:off x="1180267" y="4887302"/>
            <a:ext cx="10620306" cy="1015663"/>
          </a:xfrm>
          <a:prstGeom prst="rect">
            <a:avLst/>
          </a:prstGeom>
          <a:noFill/>
        </p:spPr>
        <p:txBody>
          <a:bodyPr wrap="square">
            <a:spAutoFit/>
          </a:bodyPr>
          <a:lstStyle/>
          <a:p>
            <a:r>
              <a:rPr lang="en-US" sz="2000" b="0" i="0" dirty="0">
                <a:solidFill>
                  <a:srgbClr val="000000"/>
                </a:solidFill>
                <a:effectLst/>
                <a:latin typeface="Calibri" panose="020F0502020204030204" pitchFamily="34" charset="0"/>
                <a:cs typeface="Calibri" panose="020F0502020204030204" pitchFamily="34" charset="0"/>
              </a:rPr>
              <a:t>We can read these plots horizontally. Each horizontal pair is for one 'StoreType', from A to D. In general, those plots are showing the correlation of the series with itself, lagged by x time units correlation of the series with itself, lagged by x time units.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2590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377637-C8AC-4D72-0182-2908BFDB5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741" y="1097280"/>
            <a:ext cx="9678518" cy="486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50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4F8104-E848-EAAD-A73B-06ABD9B73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860" y="306714"/>
            <a:ext cx="9024178" cy="37551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1226FB-78EA-0839-517D-C3F8A9BB0552}"/>
              </a:ext>
            </a:extLst>
          </p:cNvPr>
          <p:cNvSpPr txBox="1"/>
          <p:nvPr/>
        </p:nvSpPr>
        <p:spPr>
          <a:xfrm>
            <a:off x="1203157" y="4177365"/>
            <a:ext cx="10279781" cy="1261884"/>
          </a:xfrm>
          <a:prstGeom prst="rect">
            <a:avLst/>
          </a:prstGeom>
          <a:noFill/>
        </p:spPr>
        <p:txBody>
          <a:bodyPr wrap="square">
            <a:spAutoFit/>
          </a:bodyPr>
          <a:lstStyle/>
          <a:p>
            <a:pPr algn="l"/>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Modeling Holidays</a:t>
            </a:r>
            <a:r>
              <a:rPr lang="en-US" sz="1800" b="1" i="0" dirty="0">
                <a:solidFill>
                  <a:schemeClr val="tx1">
                    <a:lumMod val="75000"/>
                    <a:lumOff val="25000"/>
                  </a:schemeClr>
                </a:solidFill>
                <a:effectLst/>
                <a:latin typeface="Calibri" panose="020F0502020204030204" pitchFamily="34" charset="0"/>
                <a:cs typeface="Calibri" panose="020F0502020204030204" pitchFamily="34" charset="0"/>
              </a:rPr>
              <a:t>:  </a:t>
            </a:r>
            <a:r>
              <a:rPr lang="en-US" sz="1800" b="0" i="0" dirty="0">
                <a:solidFill>
                  <a:srgbClr val="000000"/>
                </a:solidFill>
                <a:effectLst/>
                <a:latin typeface="Calibri" panose="020F0502020204030204" pitchFamily="34" charset="0"/>
                <a:cs typeface="Calibri" panose="020F0502020204030204" pitchFamily="34" charset="0"/>
              </a:rPr>
              <a:t>Prophet also allows to model for holidays, and that's what we do here.</a:t>
            </a:r>
          </a:p>
          <a:p>
            <a:pPr algn="l"/>
            <a:r>
              <a:rPr lang="en-US" sz="1800" b="0" i="0" dirty="0">
                <a:solidFill>
                  <a:srgbClr val="000000"/>
                </a:solidFill>
                <a:effectLst/>
                <a:latin typeface="Calibri" panose="020F0502020204030204" pitchFamily="34" charset="0"/>
                <a:cs typeface="Calibri" panose="020F0502020204030204" pitchFamily="34" charset="0"/>
              </a:rPr>
              <a:t>The StateHoliday variable in the dataset indicates a state holiday, at which all stores are normally closed. There are also school holidays in the dataset at which certain stores are also closing their doors.</a:t>
            </a:r>
          </a:p>
          <a:p>
            <a:endParaRPr lang="en-US"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193E0F3-6F52-976B-1F87-998AA845BF5D}"/>
              </a:ext>
            </a:extLst>
          </p:cNvPr>
          <p:cNvSpPr txBox="1"/>
          <p:nvPr/>
        </p:nvSpPr>
        <p:spPr>
          <a:xfrm>
            <a:off x="1203157" y="5250929"/>
            <a:ext cx="9981399" cy="646331"/>
          </a:xfrm>
          <a:prstGeom prst="rect">
            <a:avLst/>
          </a:prstGeom>
          <a:noFill/>
        </p:spPr>
        <p:txBody>
          <a:bodyPr wrap="square">
            <a:spAutoFit/>
          </a:bodyPr>
          <a:lstStyle/>
          <a:p>
            <a:r>
              <a:rPr lang="en-US" sz="1800" b="1" i="0" dirty="0">
                <a:solidFill>
                  <a:srgbClr val="000000"/>
                </a:solidFill>
                <a:effectLst/>
                <a:latin typeface="Calibri" panose="020F0502020204030204" pitchFamily="34" charset="0"/>
                <a:cs typeface="Calibri" panose="020F0502020204030204" pitchFamily="34" charset="0"/>
              </a:rPr>
              <a:t>Observation:</a:t>
            </a:r>
            <a:r>
              <a:rPr lang="en-US" sz="1800" b="0" i="0" dirty="0">
                <a:solidFill>
                  <a:srgbClr val="000000"/>
                </a:solidFill>
                <a:effectLst/>
                <a:latin typeface="Calibri" panose="020F0502020204030204" pitchFamily="34" charset="0"/>
                <a:cs typeface="Calibri" panose="020F0502020204030204" pitchFamily="34" charset="0"/>
              </a:rPr>
              <a:t> Prophet plots the observed values of our time series (the black dots), the forecasted values (blue line) and the uncertainty intervals of our forecasts (the blue shaded regions).</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2944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36E34D-F4A2-552B-5647-92C939099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50" y="423511"/>
            <a:ext cx="4933926" cy="5606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136C31-7D40-6645-EB22-3F571B4E9444}"/>
              </a:ext>
            </a:extLst>
          </p:cNvPr>
          <p:cNvSpPr txBox="1"/>
          <p:nvPr/>
        </p:nvSpPr>
        <p:spPr>
          <a:xfrm>
            <a:off x="5830503" y="1056447"/>
            <a:ext cx="6097604" cy="1631216"/>
          </a:xfrm>
          <a:prstGeom prst="rect">
            <a:avLst/>
          </a:prstGeom>
          <a:noFill/>
        </p:spPr>
        <p:txBody>
          <a:bodyPr wrap="square">
            <a:spAutoFit/>
          </a:bodyPr>
          <a:lstStyle/>
          <a:p>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One other particularly strong feature of Prophet is its ability to return the components of our forecasts. This can help reveal how daily, weekly and yearly patterns of the time series plus manually included holidays contribute to the overall forecasted values:</a:t>
            </a:r>
            <a:endParaRPr lang="en-US"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3252CB5-0B06-5490-CF39-AC9A47542D56}"/>
              </a:ext>
            </a:extLst>
          </p:cNvPr>
          <p:cNvSpPr txBox="1"/>
          <p:nvPr/>
        </p:nvSpPr>
        <p:spPr>
          <a:xfrm>
            <a:off x="5618747" y="3000787"/>
            <a:ext cx="6097604" cy="3170099"/>
          </a:xfrm>
          <a:prstGeom prst="rect">
            <a:avLst/>
          </a:prstGeom>
          <a:noFill/>
        </p:spPr>
        <p:txBody>
          <a:bodyPr wrap="square">
            <a:spAutoFit/>
          </a:bodyPr>
          <a:lstStyle/>
          <a:p>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Observation:</a:t>
            </a: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 </a:t>
            </a:r>
            <a:endParaRPr lang="en-US" sz="2000" b="0" i="0" dirty="0">
              <a:solidFill>
                <a:srgbClr val="000000"/>
              </a:solidFill>
              <a:effectLst/>
              <a:latin typeface="Helvetica Neue"/>
            </a:endParaRP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first plot shows that the monthly sales of store number 1 has been linearly decreasing over time. </a:t>
            </a: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second shows the holidays gaps included in the model. </a:t>
            </a: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third plot highlights the fact that the weekly volume of last week sales peaks towards the Monday of the next week.</a:t>
            </a: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while the forth plot shows that the most buzy season occurs during the Christmas holidays.</a:t>
            </a:r>
            <a:endParaRPr lang="en-IN" sz="2000" dirty="0"/>
          </a:p>
        </p:txBody>
      </p:sp>
    </p:spTree>
    <p:extLst>
      <p:ext uri="{BB962C8B-B14F-4D97-AF65-F5344CB8AC3E}">
        <p14:creationId xmlns:p14="http://schemas.microsoft.com/office/powerpoint/2010/main" val="3593053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64C890-CE77-FBD4-AE10-08FAE4540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13" y="798898"/>
            <a:ext cx="11261558" cy="498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51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65C7FA-0FEB-AFC3-B961-45220B2A4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99" y="721895"/>
            <a:ext cx="10597415" cy="537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27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36A92-3274-75D2-FDCD-FA170B3FB6BE}"/>
              </a:ext>
            </a:extLst>
          </p:cNvPr>
          <p:cNvSpPr txBox="1"/>
          <p:nvPr/>
        </p:nvSpPr>
        <p:spPr>
          <a:xfrm>
            <a:off x="1231073" y="1477063"/>
            <a:ext cx="8750576" cy="4431983"/>
          </a:xfrm>
          <a:prstGeom prst="rect">
            <a:avLst/>
          </a:prstGeom>
          <a:noFill/>
        </p:spPr>
        <p:txBody>
          <a:bodyPr wrap="square">
            <a:spAutoFit/>
          </a:bodyPr>
          <a:lstStyle/>
          <a:p>
            <a:pPr lvl="1"/>
            <a:endParaRPr lang="en-IN" sz="2400" dirty="0">
              <a:solidFill>
                <a:schemeClr val="tx1"/>
              </a:solidFill>
              <a:latin typeface="Aptos" panose="020B0004020202020204" pitchFamily="34" charset="0"/>
            </a:endParaRPr>
          </a:p>
          <a:p>
            <a:pPr>
              <a:buFont typeface="Wingdings" panose="05000000000000000000" pitchFamily="2" charset="2"/>
              <a:buChar char="Ø"/>
            </a:pPr>
            <a:r>
              <a:rPr lang="en-IN" sz="2400" dirty="0">
                <a:solidFill>
                  <a:schemeClr val="tx1"/>
                </a:solidFill>
                <a:latin typeface="Aptos" panose="020B0004020202020204" pitchFamily="34" charset="0"/>
              </a:rPr>
              <a:t> Currently, Rossmann store managers are tasked with predicting their daily sales for up to six weeks in advance. </a:t>
            </a:r>
          </a:p>
          <a:p>
            <a:pPr>
              <a:buFont typeface="Wingdings" panose="05000000000000000000" pitchFamily="2" charset="2"/>
              <a:buChar char="Ø"/>
            </a:pPr>
            <a:r>
              <a:rPr lang="en-IN" sz="2400" dirty="0">
                <a:solidFill>
                  <a:schemeClr val="tx1"/>
                </a:solidFill>
                <a:latin typeface="Aptos" panose="020B0004020202020204" pitchFamily="34" charset="0"/>
              </a:rPr>
              <a:t> Store sales are influenced by many factors, including promotions, competition, school and state holidays, seasonality, and locality. </a:t>
            </a:r>
          </a:p>
          <a:p>
            <a:pPr>
              <a:buFont typeface="Wingdings" panose="05000000000000000000" pitchFamily="2" charset="2"/>
              <a:buChar char="Ø"/>
            </a:pPr>
            <a:r>
              <a:rPr lang="en-IN" sz="2400" dirty="0">
                <a:solidFill>
                  <a:schemeClr val="tx1"/>
                </a:solidFill>
                <a:latin typeface="Aptos" panose="020B0004020202020204" pitchFamily="34" charset="0"/>
              </a:rPr>
              <a:t> With thousands of individual managers predicting sales based on their unique circumstances, the accuracy of results can be quite varied.</a:t>
            </a:r>
          </a:p>
          <a:p>
            <a:pPr>
              <a:buFont typeface="Wingdings" panose="05000000000000000000" pitchFamily="2" charset="2"/>
              <a:buChar char="Ø"/>
            </a:pPr>
            <a:r>
              <a:rPr lang="en-IN" sz="2400" dirty="0">
                <a:solidFill>
                  <a:schemeClr val="tx1"/>
                </a:solidFill>
                <a:latin typeface="Aptos" panose="020B0004020202020204" pitchFamily="34" charset="0"/>
              </a:rPr>
              <a:t>Rossmann operates over 3,000 drug stores in 7 European countries</a:t>
            </a:r>
          </a:p>
          <a:p>
            <a:endParaRPr lang="en-US" dirty="0"/>
          </a:p>
        </p:txBody>
      </p:sp>
      <p:sp>
        <p:nvSpPr>
          <p:cNvPr id="5" name="TextBox 4">
            <a:extLst>
              <a:ext uri="{FF2B5EF4-FFF2-40B4-BE49-F238E27FC236}">
                <a16:creationId xmlns:a16="http://schemas.microsoft.com/office/drawing/2014/main" id="{10CDB017-161E-00B0-877A-7D70E467BABB}"/>
              </a:ext>
            </a:extLst>
          </p:cNvPr>
          <p:cNvSpPr txBox="1"/>
          <p:nvPr/>
        </p:nvSpPr>
        <p:spPr>
          <a:xfrm>
            <a:off x="1974573" y="625372"/>
            <a:ext cx="6097656" cy="707886"/>
          </a:xfrm>
          <a:prstGeom prst="rect">
            <a:avLst/>
          </a:prstGeom>
          <a:noFill/>
        </p:spPr>
        <p:txBody>
          <a:bodyPr wrap="square">
            <a:spAutoFit/>
          </a:bodyPr>
          <a:lstStyle/>
          <a:p>
            <a:r>
              <a:rPr lang="en-IN" sz="4000" u="sng" dirty="0">
                <a:solidFill>
                  <a:srgbClr val="000000"/>
                </a:solidFill>
                <a:latin typeface="Times New Roman" panose="02020603050405020304" pitchFamily="18" charset="0"/>
              </a:rPr>
              <a:t>Project Need</a:t>
            </a:r>
          </a:p>
        </p:txBody>
      </p:sp>
    </p:spTree>
    <p:extLst>
      <p:ext uri="{BB962C8B-B14F-4D97-AF65-F5344CB8AC3E}">
        <p14:creationId xmlns:p14="http://schemas.microsoft.com/office/powerpoint/2010/main" val="1693887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35E06-EC70-B9C8-536E-62B9AFA8B6F8}"/>
              </a:ext>
            </a:extLst>
          </p:cNvPr>
          <p:cNvSpPr txBox="1"/>
          <p:nvPr/>
        </p:nvSpPr>
        <p:spPr>
          <a:xfrm>
            <a:off x="1220002" y="638293"/>
            <a:ext cx="6097604" cy="646331"/>
          </a:xfrm>
          <a:prstGeom prst="rect">
            <a:avLst/>
          </a:prstGeom>
          <a:noFill/>
        </p:spPr>
        <p:txBody>
          <a:bodyPr wrap="square">
            <a:spAutoFit/>
          </a:bodyPr>
          <a:lstStyle/>
          <a:p>
            <a:r>
              <a:rPr lang="en-US" sz="3600" u="sng" dirty="0">
                <a:solidFill>
                  <a:schemeClr val="tx1">
                    <a:lumMod val="75000"/>
                    <a:lumOff val="25000"/>
                  </a:schemeClr>
                </a:solidFill>
                <a:latin typeface="Calibri" panose="020F0502020204030204" pitchFamily="34" charset="0"/>
                <a:cs typeface="Calibri" panose="020F0502020204030204" pitchFamily="34" charset="0"/>
              </a:rPr>
              <a:t>Deep Learning</a:t>
            </a:r>
          </a:p>
        </p:txBody>
      </p:sp>
      <p:sp>
        <p:nvSpPr>
          <p:cNvPr id="5" name="TextBox 4">
            <a:extLst>
              <a:ext uri="{FF2B5EF4-FFF2-40B4-BE49-F238E27FC236}">
                <a16:creationId xmlns:a16="http://schemas.microsoft.com/office/drawing/2014/main" id="{E6280BA7-6C30-F09C-3C36-3F3B59AB9839}"/>
              </a:ext>
            </a:extLst>
          </p:cNvPr>
          <p:cNvSpPr txBox="1"/>
          <p:nvPr/>
        </p:nvSpPr>
        <p:spPr>
          <a:xfrm>
            <a:off x="1220002" y="1568198"/>
            <a:ext cx="7741118" cy="400110"/>
          </a:xfrm>
          <a:prstGeom prst="rect">
            <a:avLst/>
          </a:prstGeom>
          <a:noFill/>
        </p:spPr>
        <p:txBody>
          <a:bodyPr wrap="square">
            <a:spAutoFit/>
          </a:bodyPr>
          <a:lstStyle/>
          <a:p>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Check whether your time Series Data is Stationary or non-stationary</a:t>
            </a:r>
          </a:p>
        </p:txBody>
      </p:sp>
      <p:sp>
        <p:nvSpPr>
          <p:cNvPr id="7" name="TextBox 6">
            <a:extLst>
              <a:ext uri="{FF2B5EF4-FFF2-40B4-BE49-F238E27FC236}">
                <a16:creationId xmlns:a16="http://schemas.microsoft.com/office/drawing/2014/main" id="{C1728C90-93A3-BC62-6B40-F07CAE655E5C}"/>
              </a:ext>
            </a:extLst>
          </p:cNvPr>
          <p:cNvSpPr txBox="1"/>
          <p:nvPr/>
        </p:nvSpPr>
        <p:spPr>
          <a:xfrm>
            <a:off x="1316255" y="2581369"/>
            <a:ext cx="8106878"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KPSS Statistic: 0.7011624739400044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p-value: 0.013439775096363234</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Number of lags used: 553</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Critical Values: 10%: 0.347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5%: 0.463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2.5%: 0.574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1%: 0.739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KPSS test result: Non-stationary (reject null hypothesis)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094816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9A61D0-D18E-25FC-D115-C1C2BCAD5950}"/>
              </a:ext>
            </a:extLst>
          </p:cNvPr>
          <p:cNvSpPr txBox="1"/>
          <p:nvPr/>
        </p:nvSpPr>
        <p:spPr>
          <a:xfrm>
            <a:off x="6094396" y="4552031"/>
            <a:ext cx="6097604" cy="1231106"/>
          </a:xfrm>
          <a:prstGeom prst="rect">
            <a:avLst/>
          </a:prstGeom>
          <a:noFill/>
        </p:spPr>
        <p:txBody>
          <a:bodyPr wrap="square">
            <a:spAutoFit/>
          </a:bodyPr>
          <a:lstStyle/>
          <a:p>
            <a:r>
              <a:rPr lang="en-US" sz="2800" dirty="0">
                <a:latin typeface="Algerian" panose="04020705040A02060702" pitchFamily="82" charset="0"/>
                <a:cs typeface="Calibri" panose="020F0502020204030204" pitchFamily="34" charset="0"/>
              </a:rPr>
              <a:t>Guided By : Desmond Onam Sir</a:t>
            </a:r>
          </a:p>
          <a:p>
            <a:r>
              <a:rPr lang="en-US" sz="2800" dirty="0">
                <a:latin typeface="Algerian" panose="04020705040A02060702" pitchFamily="82" charset="0"/>
                <a:cs typeface="Calibri" panose="020F0502020204030204" pitchFamily="34" charset="0"/>
              </a:rPr>
              <a:t>                     Shweta Sutar Mam</a:t>
            </a:r>
          </a:p>
          <a:p>
            <a:pPr algn="r"/>
            <a:r>
              <a:rPr lang="en-US" sz="1800" dirty="0">
                <a:latin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7942AF38-555C-E574-439E-08021DE62BBA}"/>
              </a:ext>
            </a:extLst>
          </p:cNvPr>
          <p:cNvSpPr txBox="1"/>
          <p:nvPr/>
        </p:nvSpPr>
        <p:spPr>
          <a:xfrm>
            <a:off x="3898231" y="2180841"/>
            <a:ext cx="8135753"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5400" dirty="0">
                <a:solidFill>
                  <a:srgbClr val="000000"/>
                </a:solidFill>
                <a:latin typeface="Times New Roman" panose="02020603050405020304" pitchFamily="18" charset="0"/>
              </a:rPr>
              <a:t>THANK YOU</a:t>
            </a:r>
            <a:endParaRPr lang="en-IN" sz="5400" dirty="0"/>
          </a:p>
        </p:txBody>
      </p:sp>
    </p:spTree>
    <p:extLst>
      <p:ext uri="{BB962C8B-B14F-4D97-AF65-F5344CB8AC3E}">
        <p14:creationId xmlns:p14="http://schemas.microsoft.com/office/powerpoint/2010/main" val="214119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0732C5-0D32-6DCF-AC3A-ED62D93A5E4B}"/>
              </a:ext>
            </a:extLst>
          </p:cNvPr>
          <p:cNvSpPr txBox="1"/>
          <p:nvPr/>
        </p:nvSpPr>
        <p:spPr>
          <a:xfrm>
            <a:off x="557847" y="1204391"/>
            <a:ext cx="10424577" cy="4093428"/>
          </a:xfrm>
          <a:prstGeom prst="rect">
            <a:avLst/>
          </a:prstGeom>
          <a:noFill/>
        </p:spPr>
        <p:txBody>
          <a:bodyPr wrap="square">
            <a:spAutoFit/>
          </a:bodyPr>
          <a:lstStyle/>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Id</a:t>
            </a:r>
            <a:r>
              <a:rPr lang="en-US" sz="2000" b="0" i="0" strike="noStrike" dirty="0">
                <a:solidFill>
                  <a:srgbClr val="000000"/>
                </a:solidFill>
                <a:effectLst/>
                <a:latin typeface="Calibri" panose="020F0502020204030204" pitchFamily="34" charset="0"/>
                <a:cs typeface="Calibri" panose="020F0502020204030204" pitchFamily="34" charset="0"/>
              </a:rPr>
              <a:t> - an Id that represents a (Store, Date) duple within the test set</a:t>
            </a:r>
            <a:endParaRPr lang="en-US" sz="2000" b="1" i="0" strike="noStrike" dirty="0">
              <a:solidFill>
                <a:srgbClr val="000000"/>
              </a:solidFill>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Store</a:t>
            </a:r>
            <a:r>
              <a:rPr lang="en-US" sz="2000" b="0" i="0" strike="noStrike" dirty="0">
                <a:solidFill>
                  <a:srgbClr val="000000"/>
                </a:solidFill>
                <a:effectLst/>
                <a:latin typeface="Calibri" panose="020F0502020204030204" pitchFamily="34" charset="0"/>
                <a:cs typeface="Calibri" panose="020F0502020204030204" pitchFamily="34" charset="0"/>
              </a:rPr>
              <a:t> - a unique Id for each store</a:t>
            </a:r>
            <a:endParaRPr lang="en-US" sz="20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Sales</a:t>
            </a:r>
            <a:r>
              <a:rPr lang="en-US" sz="2000" b="0" i="0" strike="noStrike" dirty="0">
                <a:solidFill>
                  <a:srgbClr val="000000"/>
                </a:solidFill>
                <a:effectLst/>
                <a:latin typeface="Calibri" panose="020F0502020204030204" pitchFamily="34" charset="0"/>
                <a:cs typeface="Calibri" panose="020F0502020204030204" pitchFamily="34" charset="0"/>
              </a:rPr>
              <a:t> - the turnover for any given day (this is what you are predicting)</a:t>
            </a:r>
            <a:endParaRPr lang="en-US" sz="20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Customers</a:t>
            </a:r>
            <a:r>
              <a:rPr lang="en-US" sz="2000" b="0" i="0" strike="noStrike" dirty="0">
                <a:solidFill>
                  <a:srgbClr val="000000"/>
                </a:solidFill>
                <a:effectLst/>
                <a:latin typeface="Calibri" panose="020F0502020204030204" pitchFamily="34" charset="0"/>
                <a:cs typeface="Calibri" panose="020F0502020204030204" pitchFamily="34" charset="0"/>
              </a:rPr>
              <a:t> - the number of customers on a given day</a:t>
            </a:r>
            <a:endParaRPr lang="en-US" sz="20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endParaRPr lang="en-US" sz="2000" b="1" i="0" strike="noStrike" dirty="0">
              <a:solidFill>
                <a:srgbClr val="000000"/>
              </a:solidFill>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Open</a:t>
            </a:r>
            <a:r>
              <a:rPr lang="en-US" sz="2000" b="0" i="0" strike="noStrike" dirty="0">
                <a:solidFill>
                  <a:srgbClr val="000000"/>
                </a:solidFill>
                <a:effectLst/>
                <a:latin typeface="Calibri" panose="020F0502020204030204" pitchFamily="34" charset="0"/>
                <a:cs typeface="Calibri" panose="020F0502020204030204" pitchFamily="34" charset="0"/>
              </a:rPr>
              <a:t> - an indicator for whether the store was open: 0 = closed, 1 = open</a:t>
            </a:r>
            <a:endParaRPr lang="en-US" sz="20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StateHoliday</a:t>
            </a:r>
            <a:r>
              <a:rPr lang="en-US" sz="2000" b="0" i="0" strike="noStrike" dirty="0">
                <a:solidFill>
                  <a:srgbClr val="000000"/>
                </a:solidFill>
                <a:effectLst/>
                <a:latin typeface="Calibri" panose="020F0502020204030204" pitchFamily="34" charset="0"/>
                <a:cs typeface="Calibri" panose="020F0502020204030204" pitchFamily="34" charset="0"/>
              </a:rPr>
              <a:t> - indicates a state holiday. Normally all stores, with few exceptions, are closed on state holidays. Note that all schools are closed on public holidays and weekends. a = public holiday, b = Easter holiday, c = Christmas, 0 = None</a:t>
            </a:r>
            <a:endParaRPr lang="en-US" sz="20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SchoolHoliday</a:t>
            </a:r>
            <a:r>
              <a:rPr lang="en-US" sz="2000" b="0" i="0" strike="noStrike" dirty="0">
                <a:solidFill>
                  <a:srgbClr val="000000"/>
                </a:solidFill>
                <a:effectLst/>
                <a:latin typeface="Calibri" panose="020F0502020204030204" pitchFamily="34" charset="0"/>
                <a:cs typeface="Calibri" panose="020F0502020204030204" pitchFamily="34" charset="0"/>
              </a:rPr>
              <a:t> - indicates if the (Store, Date) was affected by the closure of public schools</a:t>
            </a:r>
            <a:endParaRPr lang="en-US" sz="2000" b="1" i="0" strike="noStrike" dirty="0">
              <a:solidFill>
                <a:srgbClr val="000000"/>
              </a:solidFill>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StoreType</a:t>
            </a:r>
            <a:r>
              <a:rPr lang="en-US" sz="2000" b="0" i="0" strike="noStrike" dirty="0">
                <a:solidFill>
                  <a:srgbClr val="000000"/>
                </a:solidFill>
                <a:effectLst/>
                <a:latin typeface="Calibri" panose="020F0502020204030204" pitchFamily="34" charset="0"/>
                <a:cs typeface="Calibri" panose="020F0502020204030204" pitchFamily="34" charset="0"/>
              </a:rPr>
              <a:t> - differentiates between 4 different store models: a, b, c, d</a:t>
            </a:r>
            <a:endParaRPr lang="en-US" sz="20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2000" b="1" i="0" strike="noStrike" dirty="0">
                <a:solidFill>
                  <a:srgbClr val="000000"/>
                </a:solidFill>
                <a:effectLst/>
                <a:latin typeface="Calibri" panose="020F0502020204030204" pitchFamily="34" charset="0"/>
                <a:cs typeface="Calibri" panose="020F0502020204030204" pitchFamily="34" charset="0"/>
              </a:rPr>
              <a:t>Assortment</a:t>
            </a:r>
            <a:r>
              <a:rPr lang="en-US" sz="2000" b="0" i="0" strike="noStrike" dirty="0">
                <a:solidFill>
                  <a:srgbClr val="000000"/>
                </a:solidFill>
                <a:effectLst/>
                <a:latin typeface="Calibri" panose="020F0502020204030204" pitchFamily="34" charset="0"/>
                <a:cs typeface="Calibri" panose="020F0502020204030204" pitchFamily="34" charset="0"/>
              </a:rPr>
              <a:t> - describes an assortment level: a = basic, b = extra, c = extended. </a:t>
            </a:r>
            <a:endParaRPr lang="en-US" sz="2000" dirty="0"/>
          </a:p>
        </p:txBody>
      </p:sp>
      <p:sp>
        <p:nvSpPr>
          <p:cNvPr id="5" name="TextBox 4">
            <a:extLst>
              <a:ext uri="{FF2B5EF4-FFF2-40B4-BE49-F238E27FC236}">
                <a16:creationId xmlns:a16="http://schemas.microsoft.com/office/drawing/2014/main" id="{84BEE300-F085-D5F3-2D73-C615242DBAE4}"/>
              </a:ext>
            </a:extLst>
          </p:cNvPr>
          <p:cNvSpPr txBox="1"/>
          <p:nvPr/>
        </p:nvSpPr>
        <p:spPr>
          <a:xfrm>
            <a:off x="2177323" y="418639"/>
            <a:ext cx="6097656" cy="646331"/>
          </a:xfrm>
          <a:prstGeom prst="rect">
            <a:avLst/>
          </a:prstGeom>
          <a:noFill/>
        </p:spPr>
        <p:txBody>
          <a:bodyPr wrap="square">
            <a:spAutoFit/>
          </a:bodyPr>
          <a:lstStyle/>
          <a:p>
            <a:r>
              <a:rPr lang="en-US" sz="3600" u="sng" dirty="0">
                <a:latin typeface="Calibri" panose="020F0502020204030204" pitchFamily="34" charset="0"/>
                <a:cs typeface="Calibri" panose="020F0502020204030204" pitchFamily="34" charset="0"/>
              </a:rPr>
              <a:t>Datasets</a:t>
            </a:r>
            <a:r>
              <a:rPr lang="en-US" sz="3600" dirty="0">
                <a:latin typeface="Calibri" panose="020F0502020204030204" pitchFamily="34" charset="0"/>
                <a:cs typeface="Calibri" panose="020F0502020204030204" pitchFamily="34" charset="0"/>
              </a:rPr>
              <a:t> </a:t>
            </a:r>
            <a:r>
              <a:rPr lang="en-US" sz="3600" u="sng" dirty="0">
                <a:latin typeface="Calibri" panose="020F0502020204030204" pitchFamily="34" charset="0"/>
                <a:cs typeface="Calibri" panose="020F0502020204030204" pitchFamily="34" charset="0"/>
              </a:rPr>
              <a:t>and features</a:t>
            </a:r>
          </a:p>
        </p:txBody>
      </p:sp>
    </p:spTree>
    <p:extLst>
      <p:ext uri="{BB962C8B-B14F-4D97-AF65-F5344CB8AC3E}">
        <p14:creationId xmlns:p14="http://schemas.microsoft.com/office/powerpoint/2010/main" val="418197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4B651-C60B-9E72-7F7C-C0593DDCD724}"/>
              </a:ext>
            </a:extLst>
          </p:cNvPr>
          <p:cNvSpPr txBox="1"/>
          <p:nvPr/>
        </p:nvSpPr>
        <p:spPr>
          <a:xfrm>
            <a:off x="743778" y="1615325"/>
            <a:ext cx="10704444" cy="4031873"/>
          </a:xfrm>
          <a:prstGeom prst="rect">
            <a:avLst/>
          </a:prstGeom>
          <a:noFill/>
        </p:spPr>
        <p:txBody>
          <a:bodyPr wrap="square">
            <a:spAutoFit/>
          </a:bodyPr>
          <a:lstStyle/>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CompetitionDistance</a:t>
            </a:r>
            <a:r>
              <a:rPr lang="en-US" sz="2000" b="0" i="0" u="none" strike="noStrike" dirty="0">
                <a:solidFill>
                  <a:srgbClr val="000000"/>
                </a:solidFill>
                <a:effectLst/>
                <a:latin typeface="Calibri" panose="020F0502020204030204" pitchFamily="34" charset="0"/>
                <a:cs typeface="Calibri" panose="020F0502020204030204" pitchFamily="34" charset="0"/>
              </a:rPr>
              <a:t> - distance in meters to the nearest competitor store</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CompetitionOpenSince[Month/Year]</a:t>
            </a:r>
            <a:r>
              <a:rPr lang="en-US" sz="2000" b="0" i="0" u="none" strike="noStrike" dirty="0">
                <a:solidFill>
                  <a:srgbClr val="000000"/>
                </a:solidFill>
                <a:effectLst/>
                <a:latin typeface="Calibri" panose="020F0502020204030204" pitchFamily="34" charset="0"/>
                <a:cs typeface="Calibri" panose="020F0502020204030204" pitchFamily="34" charset="0"/>
              </a:rPr>
              <a:t> - gives the approximate year and month of the time the nearest competitor was opened</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a:t>
            </a:r>
            <a:r>
              <a:rPr lang="en-US" sz="2000" b="0" i="0" u="none" strike="noStrike" dirty="0">
                <a:solidFill>
                  <a:srgbClr val="000000"/>
                </a:solidFill>
                <a:effectLst/>
                <a:latin typeface="Calibri" panose="020F0502020204030204" pitchFamily="34" charset="0"/>
                <a:cs typeface="Calibri" panose="020F0502020204030204" pitchFamily="34" charset="0"/>
              </a:rPr>
              <a:t> - indicates whether a store is running a promo on that day</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Promo2</a:t>
            </a:r>
            <a:r>
              <a:rPr lang="en-US" sz="2000" b="0" i="0" u="none" strike="noStrike" dirty="0">
                <a:solidFill>
                  <a:srgbClr val="000000"/>
                </a:solidFill>
                <a:effectLst/>
                <a:latin typeface="Calibri" panose="020F0502020204030204" pitchFamily="34" charset="0"/>
                <a:cs typeface="Calibri" panose="020F0502020204030204" pitchFamily="34" charset="0"/>
              </a:rPr>
              <a:t> - Promo2 is a continuing and consecutive promotion for some stores: 0 = store is not participating, 1 = store is participating</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Promo2Since[Year/Week] </a:t>
            </a:r>
            <a:r>
              <a:rPr lang="en-US" sz="2000" b="0" i="0" u="none" strike="noStrike" dirty="0">
                <a:solidFill>
                  <a:srgbClr val="000000"/>
                </a:solidFill>
                <a:effectLst/>
                <a:latin typeface="Calibri" panose="020F0502020204030204" pitchFamily="34" charset="0"/>
                <a:cs typeface="Calibri" panose="020F0502020204030204" pitchFamily="34" charset="0"/>
              </a:rPr>
              <a:t>- describes the year and calendar week when the store started participating in Promo2</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PromoInterval</a:t>
            </a:r>
            <a:r>
              <a:rPr lang="en-US" sz="2000" b="0" i="0" u="none" strike="noStrike" dirty="0">
                <a:solidFill>
                  <a:srgbClr val="000000"/>
                </a:solidFill>
                <a:effectLst/>
                <a:latin typeface="Calibri" panose="020F0502020204030204" pitchFamily="34" charset="0"/>
                <a:cs typeface="Calibri" panose="020F0502020204030204" pitchFamily="34" charset="0"/>
              </a:rPr>
              <a:t> - describes the consecutive intervals Promo2 is started, naming the months the promotion is started anew. E.g. "Feb,May,Aug,Nov" means each round starts in February, May, August, November of any given year for that store</a:t>
            </a:r>
            <a:endParaRPr lang="en-US" sz="2000" b="0" dirty="0">
              <a:effectLst/>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F538505-F459-7854-161F-86E5F6AE1E11}"/>
              </a:ext>
            </a:extLst>
          </p:cNvPr>
          <p:cNvSpPr txBox="1"/>
          <p:nvPr/>
        </p:nvSpPr>
        <p:spPr>
          <a:xfrm>
            <a:off x="1637472" y="714826"/>
            <a:ext cx="6097656" cy="646331"/>
          </a:xfrm>
          <a:prstGeom prst="rect">
            <a:avLst/>
          </a:prstGeom>
          <a:noFill/>
        </p:spPr>
        <p:txBody>
          <a:bodyPr wrap="square">
            <a:spAutoFit/>
          </a:bodyPr>
          <a:lstStyle/>
          <a:p>
            <a:r>
              <a:rPr lang="en-US" sz="3600" u="sng" dirty="0">
                <a:latin typeface="Calibri" panose="020F0502020204030204" pitchFamily="34" charset="0"/>
                <a:cs typeface="Calibri" panose="020F0502020204030204" pitchFamily="34" charset="0"/>
              </a:rPr>
              <a:t>Datasets</a:t>
            </a:r>
            <a:r>
              <a:rPr lang="en-US" sz="3600" dirty="0">
                <a:latin typeface="Calibri" panose="020F0502020204030204" pitchFamily="34" charset="0"/>
                <a:cs typeface="Calibri" panose="020F0502020204030204" pitchFamily="34" charset="0"/>
              </a:rPr>
              <a:t> </a:t>
            </a:r>
            <a:r>
              <a:rPr lang="en-US" sz="3600" u="sng" dirty="0">
                <a:latin typeface="Calibri" panose="020F0502020204030204" pitchFamily="34" charset="0"/>
                <a:cs typeface="Calibri" panose="020F0502020204030204" pitchFamily="34" charset="0"/>
              </a:rPr>
              <a:t>and features</a:t>
            </a:r>
          </a:p>
        </p:txBody>
      </p:sp>
    </p:spTree>
    <p:extLst>
      <p:ext uri="{BB962C8B-B14F-4D97-AF65-F5344CB8AC3E}">
        <p14:creationId xmlns:p14="http://schemas.microsoft.com/office/powerpoint/2010/main" val="215281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999BD-6586-A001-E297-04634146B112}"/>
              </a:ext>
            </a:extLst>
          </p:cNvPr>
          <p:cNvPicPr>
            <a:picLocks noChangeAspect="1"/>
          </p:cNvPicPr>
          <p:nvPr/>
        </p:nvPicPr>
        <p:blipFill>
          <a:blip r:embed="rId2"/>
          <a:stretch>
            <a:fillRect/>
          </a:stretch>
        </p:blipFill>
        <p:spPr>
          <a:xfrm>
            <a:off x="1857375" y="1718004"/>
            <a:ext cx="8527774" cy="424401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A1AC6A3-2321-1E4A-A93B-200423CE1277}"/>
              </a:ext>
            </a:extLst>
          </p:cNvPr>
          <p:cNvSpPr txBox="1"/>
          <p:nvPr/>
        </p:nvSpPr>
        <p:spPr>
          <a:xfrm>
            <a:off x="2114550" y="466510"/>
            <a:ext cx="8013424" cy="646331"/>
          </a:xfrm>
          <a:prstGeom prst="rect">
            <a:avLst/>
          </a:prstGeom>
          <a:noFill/>
        </p:spPr>
        <p:txBody>
          <a:bodyPr wrap="square">
            <a:spAutoFit/>
          </a:bodyPr>
          <a:lstStyle/>
          <a:p>
            <a:pPr algn="ctr"/>
            <a:r>
              <a:rPr lang="en-IN" sz="3600" u="sng" dirty="0">
                <a:latin typeface="Times New Roman" panose="02020603050405020304" pitchFamily="18" charset="0"/>
                <a:cs typeface="Times New Roman" panose="02020603050405020304" pitchFamily="18" charset="0"/>
              </a:rPr>
              <a:t>The sales is directly related to customer</a:t>
            </a:r>
          </a:p>
        </p:txBody>
      </p:sp>
    </p:spTree>
    <p:extLst>
      <p:ext uri="{BB962C8B-B14F-4D97-AF65-F5344CB8AC3E}">
        <p14:creationId xmlns:p14="http://schemas.microsoft.com/office/powerpoint/2010/main" val="232023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4BB68F-1ADA-C115-7CF6-23454AB2B58F}"/>
              </a:ext>
            </a:extLst>
          </p:cNvPr>
          <p:cNvPicPr>
            <a:picLocks noChangeAspect="1"/>
          </p:cNvPicPr>
          <p:nvPr/>
        </p:nvPicPr>
        <p:blipFill>
          <a:blip r:embed="rId2"/>
          <a:stretch>
            <a:fillRect/>
          </a:stretch>
        </p:blipFill>
        <p:spPr>
          <a:xfrm>
            <a:off x="7573618" y="550427"/>
            <a:ext cx="4263170" cy="5015486"/>
          </a:xfrm>
          <a:prstGeom prst="rect">
            <a:avLst/>
          </a:prstGeom>
        </p:spPr>
      </p:pic>
      <p:sp>
        <p:nvSpPr>
          <p:cNvPr id="5" name="TextBox 4">
            <a:extLst>
              <a:ext uri="{FF2B5EF4-FFF2-40B4-BE49-F238E27FC236}">
                <a16:creationId xmlns:a16="http://schemas.microsoft.com/office/drawing/2014/main" id="{5CE627C5-2C21-48CA-3486-4E989981262C}"/>
              </a:ext>
            </a:extLst>
          </p:cNvPr>
          <p:cNvSpPr txBox="1"/>
          <p:nvPr/>
        </p:nvSpPr>
        <p:spPr>
          <a:xfrm>
            <a:off x="971550" y="874286"/>
            <a:ext cx="6097656" cy="5632311"/>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rgbClr val="343541"/>
                </a:solidFill>
                <a:effectLst/>
                <a:latin typeface="Söhne"/>
              </a:rPr>
              <a:t>In this presentation, we delve into the intriguing correlation between Halloween, the beginning of winter, and its impact on pharmaceutical store sales. Halloween drives consumer behavior, leading to increased spending and social gatherings .</a:t>
            </a:r>
          </a:p>
          <a:p>
            <a:pPr marL="285750" indent="-285750">
              <a:buFont typeface="Wingdings" panose="05000000000000000000" pitchFamily="2" charset="2"/>
              <a:buChar char="Ø"/>
            </a:pPr>
            <a:r>
              <a:rPr lang="en-US" sz="2000" b="0" i="0" dirty="0">
                <a:solidFill>
                  <a:srgbClr val="343541"/>
                </a:solidFill>
                <a:effectLst/>
                <a:latin typeface="Söhne"/>
              </a:rPr>
              <a:t> As </a:t>
            </a:r>
            <a:r>
              <a:rPr lang="en-US" sz="2000" dirty="0">
                <a:solidFill>
                  <a:srgbClr val="343541"/>
                </a:solidFill>
                <a:latin typeface="Söhne"/>
              </a:rPr>
              <a:t>Marryfest</a:t>
            </a:r>
            <a:r>
              <a:rPr lang="en-US" sz="2000" b="0" i="0" dirty="0">
                <a:solidFill>
                  <a:srgbClr val="343541"/>
                </a:solidFill>
                <a:effectLst/>
                <a:latin typeface="Söhne"/>
              </a:rPr>
              <a:t> arrives, it signals the onset of the winter season with colder weather and climatic changes .</a:t>
            </a:r>
          </a:p>
          <a:p>
            <a:pPr marL="285750" indent="-285750">
              <a:buFont typeface="Wingdings" panose="05000000000000000000" pitchFamily="2" charset="2"/>
              <a:buChar char="Ø"/>
            </a:pPr>
            <a:r>
              <a:rPr lang="en-US" sz="2000" b="0" i="0" dirty="0">
                <a:solidFill>
                  <a:srgbClr val="343541"/>
                </a:solidFill>
                <a:effectLst/>
                <a:latin typeface="Söhne"/>
              </a:rPr>
              <a:t> This transition has notable health implications, making individuals more susceptible to illnesses like colds, flu, and seasonal affective disorder.</a:t>
            </a:r>
          </a:p>
          <a:p>
            <a:pPr marL="285750" indent="-285750">
              <a:buFont typeface="Wingdings" panose="05000000000000000000" pitchFamily="2" charset="2"/>
              <a:buChar char="Ø"/>
            </a:pPr>
            <a:r>
              <a:rPr lang="en-US" sz="2000" b="0" i="0" dirty="0">
                <a:solidFill>
                  <a:srgbClr val="343541"/>
                </a:solidFill>
                <a:effectLst/>
                <a:latin typeface="Söhne"/>
              </a:rPr>
              <a:t> Consequently, pharmaceutical store sales surge, as consumers seek health-related products. </a:t>
            </a:r>
          </a:p>
          <a:p>
            <a:pPr marL="285750" indent="-285750">
              <a:buFont typeface="Wingdings" panose="05000000000000000000" pitchFamily="2" charset="2"/>
              <a:buChar char="Ø"/>
            </a:pPr>
            <a:r>
              <a:rPr lang="en-US" sz="2000" b="0" i="0" dirty="0">
                <a:solidFill>
                  <a:srgbClr val="343541"/>
                </a:solidFill>
                <a:effectLst/>
                <a:latin typeface="Söhne"/>
              </a:rPr>
              <a:t>To capitalize on this surge, pharmaceutical stores can employ seasonal marketing strategies while also addressing specific health needs during winter.</a:t>
            </a:r>
          </a:p>
          <a:p>
            <a:pPr marL="285750" indent="-285750">
              <a:buFont typeface="Wingdings" panose="05000000000000000000" pitchFamily="2" charset="2"/>
              <a:buChar char="Ø"/>
            </a:pPr>
            <a:r>
              <a:rPr lang="en-US" sz="2000" b="0" i="0" dirty="0">
                <a:solidFill>
                  <a:srgbClr val="343541"/>
                </a:solidFill>
                <a:effectLst/>
                <a:latin typeface="Söhne"/>
              </a:rPr>
              <a:t> In conclusion, recognizing and catering to this seasonal sales phenomenon is key for pharmaceutical stores.</a:t>
            </a:r>
            <a:endParaRPr lang="en-IN" sz="2000" dirty="0"/>
          </a:p>
        </p:txBody>
      </p:sp>
    </p:spTree>
    <p:extLst>
      <p:ext uri="{BB962C8B-B14F-4D97-AF65-F5344CB8AC3E}">
        <p14:creationId xmlns:p14="http://schemas.microsoft.com/office/powerpoint/2010/main" val="380005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59406E6D-6D7B-6778-C4E8-1E299A211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4652" y="1328790"/>
            <a:ext cx="4159340" cy="2915445"/>
          </a:xfrm>
          <a:prstGeom prst="rect">
            <a:avLst/>
          </a:prstGeom>
        </p:spPr>
      </p:pic>
      <p:sp>
        <p:nvSpPr>
          <p:cNvPr id="4" name="TextBox 3">
            <a:extLst>
              <a:ext uri="{FF2B5EF4-FFF2-40B4-BE49-F238E27FC236}">
                <a16:creationId xmlns:a16="http://schemas.microsoft.com/office/drawing/2014/main" id="{2BABC548-463E-215A-A3F0-76590B55DA34}"/>
              </a:ext>
            </a:extLst>
          </p:cNvPr>
          <p:cNvSpPr txBox="1"/>
          <p:nvPr/>
        </p:nvSpPr>
        <p:spPr>
          <a:xfrm>
            <a:off x="4617719" y="1216853"/>
            <a:ext cx="6884469" cy="3477875"/>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rgbClr val="374151"/>
                </a:solidFill>
                <a:effectLst/>
                <a:latin typeface="Söhne"/>
              </a:rPr>
              <a:t>Promotions play a pivotal role in driving sales in pharmaceutical stores, with December emerging as a strategic hotspot for these marketing endeavors. </a:t>
            </a:r>
          </a:p>
          <a:p>
            <a:pPr marL="285750" indent="-285750">
              <a:buFont typeface="Wingdings" panose="05000000000000000000" pitchFamily="2" charset="2"/>
              <a:buChar char="Ø"/>
            </a:pPr>
            <a:endParaRPr lang="en-US" sz="2000" dirty="0">
              <a:solidFill>
                <a:srgbClr val="374151"/>
              </a:solidFill>
              <a:latin typeface="Söhne"/>
            </a:endParaRPr>
          </a:p>
          <a:p>
            <a:pPr marL="285750" indent="-285750">
              <a:buFont typeface="Wingdings" panose="05000000000000000000" pitchFamily="2" charset="2"/>
              <a:buChar char="Ø"/>
            </a:pPr>
            <a:r>
              <a:rPr lang="en-US" sz="2000" b="0" i="0" dirty="0">
                <a:solidFill>
                  <a:srgbClr val="374151"/>
                </a:solidFill>
                <a:effectLst/>
                <a:latin typeface="Söhne"/>
              </a:rPr>
              <a:t>Notably, the period from December 22nd to 25th, encompassing the Christmas holiday, witnesses a surge in promotional activities. </a:t>
            </a:r>
          </a:p>
          <a:p>
            <a:pPr marL="285750" indent="-285750">
              <a:buFont typeface="Wingdings" panose="05000000000000000000" pitchFamily="2" charset="2"/>
              <a:buChar char="Ø"/>
            </a:pPr>
            <a:endParaRPr lang="en-US" sz="2000" b="0" i="0" dirty="0">
              <a:solidFill>
                <a:srgbClr val="374151"/>
              </a:solidFill>
              <a:effectLst/>
              <a:latin typeface="Söhne"/>
            </a:endParaRPr>
          </a:p>
          <a:p>
            <a:pPr marL="285750" indent="-285750">
              <a:buFont typeface="Wingdings" panose="05000000000000000000" pitchFamily="2" charset="2"/>
              <a:buChar char="Ø"/>
            </a:pPr>
            <a:r>
              <a:rPr lang="en-US" sz="2000" b="0" i="0" dirty="0">
                <a:solidFill>
                  <a:srgbClr val="374151"/>
                </a:solidFill>
                <a:effectLst/>
                <a:latin typeface="Söhne"/>
              </a:rPr>
              <a:t>This timing aligns with the transition from winter to spring, a critical juncture when consumers seek health-related products.</a:t>
            </a:r>
          </a:p>
        </p:txBody>
      </p:sp>
    </p:spTree>
    <p:extLst>
      <p:ext uri="{BB962C8B-B14F-4D97-AF65-F5344CB8AC3E}">
        <p14:creationId xmlns:p14="http://schemas.microsoft.com/office/powerpoint/2010/main" val="12938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46F59A-F322-BB61-615C-EC7050663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1393129"/>
            <a:ext cx="4745255" cy="3305175"/>
          </a:xfrm>
          <a:prstGeom prst="rect">
            <a:avLst/>
          </a:prstGeom>
        </p:spPr>
      </p:pic>
      <p:sp>
        <p:nvSpPr>
          <p:cNvPr id="4" name="TextBox 3">
            <a:extLst>
              <a:ext uri="{FF2B5EF4-FFF2-40B4-BE49-F238E27FC236}">
                <a16:creationId xmlns:a16="http://schemas.microsoft.com/office/drawing/2014/main" id="{98D5AA41-C829-8809-4A2E-2D541BDB6389}"/>
              </a:ext>
            </a:extLst>
          </p:cNvPr>
          <p:cNvSpPr txBox="1"/>
          <p:nvPr/>
        </p:nvSpPr>
        <p:spPr>
          <a:xfrm>
            <a:off x="5406991" y="1768445"/>
            <a:ext cx="6097604" cy="2554545"/>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rgbClr val="374151"/>
                </a:solidFill>
                <a:effectLst/>
                <a:latin typeface="Söhne"/>
              </a:rPr>
              <a:t>Pharmacies strategically capitalize on this consumer behavior by offering discounts, special deals, and targeted promotions during this festive season. </a:t>
            </a:r>
          </a:p>
          <a:p>
            <a:pPr marL="285750" indent="-285750">
              <a:buFont typeface="Wingdings" panose="05000000000000000000" pitchFamily="2" charset="2"/>
              <a:buChar char="Ø"/>
            </a:pPr>
            <a:endParaRPr lang="en-US" sz="2000" b="0" i="0" dirty="0">
              <a:solidFill>
                <a:srgbClr val="374151"/>
              </a:solidFill>
              <a:effectLst/>
              <a:latin typeface="Söhne"/>
            </a:endParaRPr>
          </a:p>
          <a:p>
            <a:pPr marL="285750" indent="-285750">
              <a:buFont typeface="Wingdings" panose="05000000000000000000" pitchFamily="2" charset="2"/>
              <a:buChar char="Ø"/>
            </a:pPr>
            <a:r>
              <a:rPr lang="en-US" sz="2000" b="0" i="0" dirty="0">
                <a:solidFill>
                  <a:srgbClr val="374151"/>
                </a:solidFill>
                <a:effectLst/>
                <a:latin typeface="Söhne"/>
              </a:rPr>
              <a:t>Recognizing the correlation between seasonal transitions, heightened health concerns, and promotions is crucial for pharmaceutical stores to maximize their sales potential</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4099407665"/>
      </p:ext>
    </p:extLst>
  </p:cSld>
  <p:clrMapOvr>
    <a:masterClrMapping/>
  </p:clrMapOvr>
</p:sld>
</file>

<file path=ppt/theme/theme1.xml><?xml version="1.0" encoding="utf-8"?>
<a:theme xmlns:a="http://schemas.openxmlformats.org/drawingml/2006/main" name="Dropl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158</TotalTime>
  <Words>1640</Words>
  <Application>Microsoft Office PowerPoint</Application>
  <PresentationFormat>Widescreen</PresentationFormat>
  <Paragraphs>119</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Algerian</vt:lpstr>
      <vt:lpstr>Aptos</vt:lpstr>
      <vt:lpstr>Arial</vt:lpstr>
      <vt:lpstr>Calibri</vt:lpstr>
      <vt:lpstr>Copperplate Gothic Bold</vt:lpstr>
      <vt:lpstr>Helvetica Neue</vt:lpstr>
      <vt:lpstr>Söhne</vt:lpstr>
      <vt:lpstr>Times New Roman</vt:lpstr>
      <vt:lpstr>Tw Cen MT</vt:lpstr>
      <vt:lpstr>Wingdings</vt:lpstr>
      <vt:lpstr>Droplet</vt:lpstr>
      <vt:lpstr>Rossman Pharmaceutical sales prediction across multiple stores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Rossman Pharmaceutical sales prediction across multiple stores</dc:title>
  <dc:creator>Yashashwini Dhruthi</dc:creator>
  <cp:lastModifiedBy>Yashashwini Dhruthi</cp:lastModifiedBy>
  <cp:revision>1</cp:revision>
  <dcterms:created xsi:type="dcterms:W3CDTF">2023-09-15T12:32:48Z</dcterms:created>
  <dcterms:modified xsi:type="dcterms:W3CDTF">2023-09-15T15:10:56Z</dcterms:modified>
</cp:coreProperties>
</file>