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71" r:id="rId1"/>
  </p:sldMasterIdLst>
  <p:sldIdLst>
    <p:sldId id="256" r:id="rId2"/>
    <p:sldId id="257" r:id="rId3"/>
    <p:sldId id="263" r:id="rId4"/>
    <p:sldId id="258" r:id="rId5"/>
    <p:sldId id="264" r:id="rId6"/>
    <p:sldId id="259" r:id="rId7"/>
    <p:sldId id="265" r:id="rId8"/>
    <p:sldId id="266" r:id="rId9"/>
    <p:sldId id="267" r:id="rId10"/>
    <p:sldId id="268"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0" d="100"/>
          <a:sy n="40" d="100"/>
        </p:scale>
        <p:origin x="44" y="4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276655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272563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7209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286371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06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2067511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61710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244888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71055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13F24-8B5A-4D4F-AFB5-439BEF34413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361891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13F24-8B5A-4D4F-AFB5-439BEF34413F}"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177900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13F24-8B5A-4D4F-AFB5-439BEF34413F}"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97042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13F24-8B5A-4D4F-AFB5-439BEF34413F}"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308311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13F24-8B5A-4D4F-AFB5-439BEF34413F}"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416214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F13F24-8B5A-4D4F-AFB5-439BEF34413F}"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97701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13F24-8B5A-4D4F-AFB5-439BEF34413F}"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80841-9C9A-49F5-ADBA-48DE44764322}" type="slidenum">
              <a:rPr lang="en-US" smtClean="0"/>
              <a:t>‹#›</a:t>
            </a:fld>
            <a:endParaRPr lang="en-US"/>
          </a:p>
        </p:txBody>
      </p:sp>
    </p:spTree>
    <p:extLst>
      <p:ext uri="{BB962C8B-B14F-4D97-AF65-F5344CB8AC3E}">
        <p14:creationId xmlns:p14="http://schemas.microsoft.com/office/powerpoint/2010/main" val="91909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F13F24-8B5A-4D4F-AFB5-439BEF34413F}" type="datetimeFigureOut">
              <a:rPr lang="en-US" smtClean="0"/>
              <a:t>12/4/2022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180841-9C9A-49F5-ADBA-48DE44764322}" type="slidenum">
              <a:rPr lang="en-US" smtClean="0"/>
              <a:t>‹#›</a:t>
            </a:fld>
            <a:endParaRPr lang="en-US"/>
          </a:p>
        </p:txBody>
      </p:sp>
    </p:spTree>
    <p:extLst>
      <p:ext uri="{BB962C8B-B14F-4D97-AF65-F5344CB8AC3E}">
        <p14:creationId xmlns:p14="http://schemas.microsoft.com/office/powerpoint/2010/main" val="2935637690"/>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3C1E-F66F-E33C-4F36-E586B3CC3401}"/>
              </a:ext>
            </a:extLst>
          </p:cNvPr>
          <p:cNvSpPr>
            <a:spLocks noGrp="1"/>
          </p:cNvSpPr>
          <p:nvPr>
            <p:ph type="ctrTitle"/>
          </p:nvPr>
        </p:nvSpPr>
        <p:spPr>
          <a:xfrm>
            <a:off x="1507067" y="2404534"/>
            <a:ext cx="8529562" cy="1646302"/>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Car parking management system</a:t>
            </a:r>
            <a:r>
              <a:rPr lang="en-US" dirty="0"/>
              <a:t>  </a:t>
            </a:r>
          </a:p>
        </p:txBody>
      </p:sp>
      <p:sp>
        <p:nvSpPr>
          <p:cNvPr id="3" name="Subtitle 2">
            <a:extLst>
              <a:ext uri="{FF2B5EF4-FFF2-40B4-BE49-F238E27FC236}">
                <a16:creationId xmlns:a16="http://schemas.microsoft.com/office/drawing/2014/main" id="{1FC7B724-DA2C-2125-6A76-ABA41D9D30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0782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54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7366-556B-027A-15B9-CAA879C9DF34}"/>
              </a:ext>
            </a:extLst>
          </p:cNvPr>
          <p:cNvSpPr>
            <a:spLocks noGrp="1"/>
          </p:cNvSpPr>
          <p:nvPr>
            <p:ph type="title"/>
          </p:nvPr>
        </p:nvSpPr>
        <p:spPr>
          <a:xfrm>
            <a:off x="273585" y="1055222"/>
            <a:ext cx="10515600" cy="1004586"/>
          </a:xfrm>
        </p:spPr>
        <p:txBody>
          <a:bodyPr>
            <a:normAutofit/>
          </a:bodyPr>
          <a:lstStyle/>
          <a:p>
            <a:r>
              <a:rPr lang="en-US" sz="3200" b="1" u="sng"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D7289C5F-F5FE-D45B-8170-96D04B927EC7}"/>
              </a:ext>
            </a:extLst>
          </p:cNvPr>
          <p:cNvSpPr>
            <a:spLocks noGrp="1"/>
          </p:cNvSpPr>
          <p:nvPr>
            <p:ph type="body" idx="1"/>
          </p:nvPr>
        </p:nvSpPr>
        <p:spPr>
          <a:xfrm>
            <a:off x="831850" y="2608447"/>
            <a:ext cx="10515600" cy="2685448"/>
          </a:xfrm>
        </p:spPr>
        <p:txBody>
          <a:bodyPr>
            <a:normAutofit/>
          </a:bodyPr>
          <a:lstStyle/>
          <a:p>
            <a:r>
              <a:rPr lang="en-US" sz="2400" b="0" i="0" dirty="0">
                <a:solidFill>
                  <a:srgbClr val="141617"/>
                </a:solidFill>
                <a:effectLst/>
                <a:latin typeface="Times New Roman" panose="02020603050405020304" pitchFamily="18" charset="0"/>
                <a:cs typeface="Times New Roman" panose="02020603050405020304" pitchFamily="18" charset="0"/>
              </a:rPr>
              <a:t>Our project successfully reduces the parking problem in places of entertainment such as theatres and shopping malls. Our project helps in finding out the availability of a parking slot , get the availability confirmed, and reach the place within the time slot allotted. It helps the administration to allocate the vacant slot to the next person in queue. Our project saves the time of visitors in booking a parking slot.</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5219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D9E7-9EAC-2730-7FAF-9AA1712A170A}"/>
              </a:ext>
            </a:extLst>
          </p:cNvPr>
          <p:cNvSpPr>
            <a:spLocks noGrp="1"/>
          </p:cNvSpPr>
          <p:nvPr>
            <p:ph type="title"/>
          </p:nvPr>
        </p:nvSpPr>
        <p:spPr>
          <a:xfrm>
            <a:off x="163285" y="888032"/>
            <a:ext cx="10515600" cy="321193"/>
          </a:xfrm>
        </p:spPr>
        <p:txBody>
          <a:bodyPr>
            <a:no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971EEF13-FE97-8FD6-6E6A-140DB269B6CD}"/>
              </a:ext>
            </a:extLst>
          </p:cNvPr>
          <p:cNvSpPr>
            <a:spLocks noGrp="1"/>
          </p:cNvSpPr>
          <p:nvPr>
            <p:ph type="body" idx="1"/>
          </p:nvPr>
        </p:nvSpPr>
        <p:spPr>
          <a:xfrm>
            <a:off x="582406" y="1586831"/>
            <a:ext cx="11027188" cy="4792198"/>
          </a:xfrm>
        </p:spPr>
        <p:txBody>
          <a:bodyPr>
            <a:noAutofit/>
          </a:bodyPr>
          <a:lstStyle/>
          <a:p>
            <a:pPr marL="457200" indent="-457200" algn="l">
              <a:buClr>
                <a:schemeClr val="tx1">
                  <a:lumMod val="95000"/>
                  <a:lumOff val="5000"/>
                </a:schemeClr>
              </a:buClr>
              <a:buFont typeface="Wingdings" panose="05000000000000000000" pitchFamily="2" charset="2"/>
              <a:buChar char="Ø"/>
            </a:pPr>
            <a:r>
              <a:rPr lang="en-US" sz="2800" dirty="0">
                <a:solidFill>
                  <a:srgbClr val="141617"/>
                </a:solidFill>
                <a:effectLst/>
                <a:latin typeface="Times New Roman" panose="02020603050405020304" pitchFamily="18" charset="0"/>
                <a:ea typeface="Calibri" panose="020F0502020204030204" pitchFamily="34" charset="0"/>
                <a:cs typeface="Times New Roman" panose="02020603050405020304" pitchFamily="18" charset="0"/>
              </a:rPr>
              <a:t>Advanced online parking system is a project developed to provide an easy way in finding  the parking space for vehicles. </a:t>
            </a:r>
          </a:p>
          <a:p>
            <a:pPr marL="457200" indent="-457200" algn="l">
              <a:buClr>
                <a:schemeClr val="tx1">
                  <a:lumMod val="95000"/>
                  <a:lumOff val="5000"/>
                </a:schemeClr>
              </a:buClr>
              <a:buFont typeface="Wingdings" panose="05000000000000000000" pitchFamily="2" charset="2"/>
              <a:buChar char="Ø"/>
            </a:pPr>
            <a:r>
              <a:rPr lang="en-US" sz="2800" dirty="0">
                <a:solidFill>
                  <a:srgbClr val="141617"/>
                </a:solidFill>
                <a:effectLst/>
                <a:latin typeface="Times New Roman" panose="02020603050405020304" pitchFamily="18" charset="0"/>
                <a:ea typeface="Calibri" panose="020F0502020204030204" pitchFamily="34" charset="0"/>
                <a:cs typeface="Times New Roman" panose="02020603050405020304" pitchFamily="18" charset="0"/>
              </a:rPr>
              <a:t>This project helps users by analyzing the areas where parking is available and details about number of slots free in that area. </a:t>
            </a:r>
          </a:p>
          <a:p>
            <a:pPr marL="457200" indent="-457200" algn="l">
              <a:buClr>
                <a:schemeClr val="tx1">
                  <a:lumMod val="95000"/>
                  <a:lumOff val="5000"/>
                </a:schemeClr>
              </a:buClr>
              <a:buFont typeface="Wingdings" panose="05000000000000000000" pitchFamily="2" charset="2"/>
              <a:buChar char="Ø"/>
            </a:pPr>
            <a:r>
              <a:rPr lang="en-US" sz="2800" dirty="0">
                <a:solidFill>
                  <a:srgbClr val="141617"/>
                </a:solidFill>
                <a:effectLst/>
                <a:latin typeface="Times New Roman" panose="02020603050405020304" pitchFamily="18" charset="0"/>
                <a:cs typeface="Times New Roman" panose="02020603050405020304" pitchFamily="18" charset="0"/>
              </a:rPr>
              <a:t>Advanced online parking system enables users to book before four hours prior to his expected arrival, the user can pre-book a slot in the area he desires if it is available. </a:t>
            </a:r>
          </a:p>
          <a:p>
            <a:pPr marL="457200" indent="-457200" algn="l">
              <a:buClr>
                <a:schemeClr val="tx1">
                  <a:lumMod val="95000"/>
                  <a:lumOff val="5000"/>
                </a:schemeClr>
              </a:buClr>
              <a:buFont typeface="Wingdings" panose="05000000000000000000" pitchFamily="2" charset="2"/>
              <a:buChar char="Ø"/>
            </a:pPr>
            <a:r>
              <a:rPr lang="en-US" sz="2800" dirty="0">
                <a:solidFill>
                  <a:srgbClr val="141617"/>
                </a:solidFill>
                <a:effectLst/>
                <a:latin typeface="Times New Roman" panose="02020603050405020304" pitchFamily="18" charset="0"/>
                <a:cs typeface="Times New Roman" panose="02020603050405020304" pitchFamily="18" charset="0"/>
              </a:rPr>
              <a:t>This will help reduce the load on the administrator as his physical work reduces drastically and user can search the parking slot easily.</a:t>
            </a:r>
            <a:endParaRPr lang="en-US" sz="2800" dirty="0">
              <a:solidFill>
                <a:srgbClr val="14161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74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FAD0-04FD-C89E-C632-0F0580ACBF52}"/>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6E1BB182-32F0-4F73-7840-489118A36E9A}"/>
              </a:ext>
            </a:extLst>
          </p:cNvPr>
          <p:cNvSpPr txBox="1"/>
          <p:nvPr/>
        </p:nvSpPr>
        <p:spPr>
          <a:xfrm>
            <a:off x="1110342" y="2264229"/>
            <a:ext cx="10178143" cy="2308324"/>
          </a:xfrm>
          <a:prstGeom prst="rect">
            <a:avLst/>
          </a:prstGeom>
          <a:noFill/>
        </p:spPr>
        <p:txBody>
          <a:bodyPr wrap="square" rtlCol="0">
            <a:spAutoFit/>
          </a:bodyPr>
          <a:lstStyle/>
          <a:p>
            <a:pPr marL="26670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Nowadays parking has become an expensive resource in almost all    majorities in the world, and its limited availability is the concurrent cause of urban traffic congestion and air pollution.</a:t>
            </a:r>
          </a:p>
          <a:p>
            <a:endParaRPr lang="en-US"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user requests the Parking Control Unit to check the status of available parking slots.</a:t>
            </a:r>
          </a:p>
          <a:p>
            <a:r>
              <a:rPr lang="en-US" sz="1800" dirty="0">
                <a:effectLst/>
                <a:latin typeface="Times New Roman" panose="02020603050405020304" pitchFamily="18" charset="0"/>
                <a:ea typeface="Times New Roman" panose="02020603050405020304" pitchFamily="18" charset="0"/>
              </a:rPr>
              <a:t>The main responsibility of the car parking management system is to help the user to find an area where parking is available and total number of slots free in that area.</a:t>
            </a:r>
          </a:p>
          <a:p>
            <a:endParaRPr lang="en-US" dirty="0"/>
          </a:p>
        </p:txBody>
      </p:sp>
    </p:spTree>
    <p:extLst>
      <p:ext uri="{BB962C8B-B14F-4D97-AF65-F5344CB8AC3E}">
        <p14:creationId xmlns:p14="http://schemas.microsoft.com/office/powerpoint/2010/main" val="328344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FA00-C8C0-3A78-C8F5-2636198A7E31}"/>
              </a:ext>
            </a:extLst>
          </p:cNvPr>
          <p:cNvSpPr>
            <a:spLocks noGrp="1"/>
          </p:cNvSpPr>
          <p:nvPr>
            <p:ph type="title"/>
          </p:nvPr>
        </p:nvSpPr>
        <p:spPr>
          <a:xfrm>
            <a:off x="646111" y="322089"/>
            <a:ext cx="9404723" cy="1400530"/>
          </a:xfrm>
        </p:spPr>
        <p:txBody>
          <a:bodyPr/>
          <a:lstStyle/>
          <a:p>
            <a:r>
              <a:rPr lang="en-US" b="1" u="sng" dirty="0">
                <a:effectLst>
                  <a:outerShdw blurRad="38100" dist="38100" dir="2700000" algn="tl">
                    <a:srgbClr val="000000">
                      <a:alpha val="43137"/>
                    </a:srgbClr>
                  </a:outerShdw>
                </a:effectLst>
              </a:rPr>
              <a:t>EXISTING</a:t>
            </a:r>
          </a:p>
        </p:txBody>
      </p:sp>
      <p:sp>
        <p:nvSpPr>
          <p:cNvPr id="3" name="Content Placeholder 2">
            <a:extLst>
              <a:ext uri="{FF2B5EF4-FFF2-40B4-BE49-F238E27FC236}">
                <a16:creationId xmlns:a16="http://schemas.microsoft.com/office/drawing/2014/main" id="{0BDB61A4-0023-4F40-AE71-4D937138F433}"/>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US" sz="3200" b="0" i="0" dirty="0">
                <a:solidFill>
                  <a:srgbClr val="141617"/>
                </a:solidFill>
                <a:effectLst/>
                <a:latin typeface="Inter"/>
              </a:rPr>
              <a:t> In the existing system the number of personal vehicles usage is increasing manifold. </a:t>
            </a:r>
          </a:p>
          <a:p>
            <a:pPr>
              <a:buFont typeface="Wingdings" panose="05000000000000000000" pitchFamily="2" charset="2"/>
              <a:buChar char="v"/>
            </a:pPr>
            <a:r>
              <a:rPr lang="en-US" sz="3200" b="0" i="0" dirty="0">
                <a:solidFill>
                  <a:srgbClr val="141617"/>
                </a:solidFill>
                <a:effectLst/>
                <a:latin typeface="Inter"/>
              </a:rPr>
              <a:t> Finding a parking space in most metropolitan areas, especially during the rush hours, is difficult for drivers.</a:t>
            </a:r>
          </a:p>
          <a:p>
            <a:pPr>
              <a:buFont typeface="Wingdings" panose="05000000000000000000" pitchFamily="2" charset="2"/>
              <a:buChar char="v"/>
            </a:pPr>
            <a:r>
              <a:rPr lang="en-US" sz="3200" b="0" i="0" dirty="0">
                <a:solidFill>
                  <a:srgbClr val="141617"/>
                </a:solidFill>
                <a:effectLst/>
                <a:latin typeface="Inter"/>
              </a:rPr>
              <a:t>  No service provider are available, shopping mall and customer need to work as a unit to make the parking which takes a lot of  time in searching for a parking slot. </a:t>
            </a:r>
          </a:p>
          <a:p>
            <a:pPr>
              <a:buFont typeface="Wingdings" panose="05000000000000000000" pitchFamily="2" charset="2"/>
              <a:buChar char="v"/>
            </a:pPr>
            <a:r>
              <a:rPr lang="en-US" sz="3200" b="0" i="0" dirty="0">
                <a:solidFill>
                  <a:srgbClr val="141617"/>
                </a:solidFill>
                <a:effectLst/>
                <a:latin typeface="Inter"/>
              </a:rPr>
              <a:t> It includes the man power and expensive devices that results in high cost for maintenance.</a:t>
            </a:r>
            <a:endParaRPr lang="en-US" sz="3200" dirty="0"/>
          </a:p>
        </p:txBody>
      </p:sp>
    </p:spTree>
    <p:extLst>
      <p:ext uri="{BB962C8B-B14F-4D97-AF65-F5344CB8AC3E}">
        <p14:creationId xmlns:p14="http://schemas.microsoft.com/office/powerpoint/2010/main" val="302027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ED34-FCC8-32B5-4CCD-B49DBEFF6C35}"/>
              </a:ext>
            </a:extLst>
          </p:cNvPr>
          <p:cNvSpPr>
            <a:spLocks noGrp="1"/>
          </p:cNvSpPr>
          <p:nvPr>
            <p:ph type="title"/>
          </p:nvPr>
        </p:nvSpPr>
        <p:spPr/>
        <p:txBody>
          <a:bodyPr/>
          <a:lstStyle/>
          <a:p>
            <a:r>
              <a:rPr lang="en-US" dirty="0"/>
              <a:t>SOFTWARE REQUIRMENTS</a:t>
            </a:r>
          </a:p>
        </p:txBody>
      </p:sp>
      <p:sp>
        <p:nvSpPr>
          <p:cNvPr id="5" name="TextBox 4">
            <a:extLst>
              <a:ext uri="{FF2B5EF4-FFF2-40B4-BE49-F238E27FC236}">
                <a16:creationId xmlns:a16="http://schemas.microsoft.com/office/drawing/2014/main" id="{AFE28DF1-873A-2BB1-6E6D-B01D8FB745B7}"/>
              </a:ext>
            </a:extLst>
          </p:cNvPr>
          <p:cNvSpPr txBox="1"/>
          <p:nvPr/>
        </p:nvSpPr>
        <p:spPr>
          <a:xfrm>
            <a:off x="677334" y="1700463"/>
            <a:ext cx="8478697" cy="4751557"/>
          </a:xfrm>
          <a:prstGeom prst="rect">
            <a:avLst/>
          </a:prstGeom>
          <a:noFill/>
        </p:spPr>
        <p:txBody>
          <a:bodyPr wrap="square">
            <a:spAutoFit/>
          </a:bodyPr>
          <a:lstStyle/>
          <a:p>
            <a:pPr marL="228600" marR="0">
              <a:lnSpc>
                <a:spcPct val="150000"/>
              </a:lnSpc>
              <a:spcBef>
                <a:spcPts val="0"/>
              </a:spcBef>
              <a:spcAft>
                <a:spcPts val="0"/>
              </a:spcAft>
              <a:tabLst>
                <a:tab pos="4253865" algn="l"/>
              </a:tabLst>
            </a:pPr>
            <a:r>
              <a:rPr lang="en-US" sz="1800" dirty="0">
                <a:effectLst/>
                <a:latin typeface="Times New Roman" panose="02020603050405020304" pitchFamily="18" charset="0"/>
                <a:ea typeface="Times New Roman" panose="02020603050405020304" pitchFamily="18" charset="0"/>
              </a:rPr>
              <a:t>Operating system              :       Microsoft Windows 11,64bit (operating system).</a:t>
            </a:r>
            <a:endParaRPr lang="en-US" sz="1200" dirty="0">
              <a:effectLst/>
              <a:latin typeface="Times New Roman" panose="02020603050405020304" pitchFamily="18" charset="0"/>
              <a:ea typeface="Times New Roman" panose="02020603050405020304" pitchFamily="18" charset="0"/>
            </a:endParaRPr>
          </a:p>
          <a:p>
            <a:pPr marL="228600" marR="0">
              <a:lnSpc>
                <a:spcPct val="150000"/>
              </a:lnSpc>
              <a:spcBef>
                <a:spcPts val="0"/>
              </a:spcBef>
              <a:spcAft>
                <a:spcPts val="0"/>
              </a:spcAft>
              <a:tabLst>
                <a:tab pos="4253865" algn="l"/>
              </a:tabLst>
            </a:pPr>
            <a:r>
              <a:rPr lang="en-US" sz="1800" dirty="0">
                <a:effectLst/>
                <a:latin typeface="Times New Roman" panose="02020603050405020304" pitchFamily="18" charset="0"/>
                <a:ea typeface="Times New Roman" panose="02020603050405020304" pitchFamily="18" charset="0"/>
              </a:rPr>
              <a:t>Front End                          :       Microsoft visual studio 2010 professional, 64 bit</a:t>
            </a:r>
            <a:endParaRPr lang="en-US" sz="1200" dirty="0">
              <a:effectLst/>
              <a:latin typeface="Times New Roman" panose="02020603050405020304" pitchFamily="18" charset="0"/>
              <a:ea typeface="Times New Roman" panose="02020603050405020304" pitchFamily="18" charset="0"/>
            </a:endParaRPr>
          </a:p>
          <a:p>
            <a:pPr marL="228600" marR="0">
              <a:lnSpc>
                <a:spcPct val="150000"/>
              </a:lnSpc>
              <a:spcBef>
                <a:spcPts val="0"/>
              </a:spcBef>
              <a:spcAft>
                <a:spcPts val="0"/>
              </a:spcAft>
              <a:tabLst>
                <a:tab pos="2018665" algn="l"/>
              </a:tabLst>
            </a:pPr>
            <a:r>
              <a:rPr lang="en-US" sz="1800" dirty="0">
                <a:effectLst/>
                <a:latin typeface="Times New Roman" panose="02020603050405020304" pitchFamily="18" charset="0"/>
                <a:ea typeface="Times New Roman" panose="02020603050405020304" pitchFamily="18" charset="0"/>
              </a:rPr>
              <a:t>Back End                           :       SQL  Server</a:t>
            </a:r>
          </a:p>
          <a:p>
            <a:pPr marL="228600" marR="0">
              <a:lnSpc>
                <a:spcPct val="150000"/>
              </a:lnSpc>
              <a:spcBef>
                <a:spcPts val="0"/>
              </a:spcBef>
              <a:spcAft>
                <a:spcPts val="0"/>
              </a:spcAft>
              <a:tabLst>
                <a:tab pos="2018665" algn="l"/>
              </a:tabLst>
            </a:pPr>
            <a:endParaRPr lang="en-US" dirty="0">
              <a:latin typeface="Times New Roman" panose="02020603050405020304" pitchFamily="18" charset="0"/>
              <a:ea typeface="Times New Roman" panose="02020603050405020304" pitchFamily="18" charset="0"/>
            </a:endParaRPr>
          </a:p>
          <a:p>
            <a:pPr marL="228600" marR="0">
              <a:lnSpc>
                <a:spcPct val="150000"/>
              </a:lnSpc>
              <a:spcBef>
                <a:spcPts val="0"/>
              </a:spcBef>
              <a:spcAft>
                <a:spcPts val="0"/>
              </a:spcAft>
              <a:tabLst>
                <a:tab pos="2018665" algn="l"/>
              </a:tabLst>
            </a:pPr>
            <a:endParaRPr lang="en-US" sz="1200" dirty="0">
              <a:effectLst/>
              <a:latin typeface="Times New Roman" panose="02020603050405020304" pitchFamily="18" charset="0"/>
              <a:ea typeface="Times New Roman" panose="02020603050405020304" pitchFamily="18" charset="0"/>
            </a:endParaRPr>
          </a:p>
          <a:p>
            <a:pPr marL="228600" marR="0">
              <a:lnSpc>
                <a:spcPct val="150000"/>
              </a:lnSpc>
              <a:spcBef>
                <a:spcPts val="0"/>
              </a:spcBef>
              <a:spcAft>
                <a:spcPts val="0"/>
              </a:spcAft>
              <a:tabLst>
                <a:tab pos="2018665" algn="l"/>
              </a:tabLst>
            </a:pPr>
            <a:endParaRPr lang="en-US" sz="1200" dirty="0">
              <a:latin typeface="Times New Roman" panose="02020603050405020304" pitchFamily="18" charset="0"/>
              <a:ea typeface="Times New Roman" panose="02020603050405020304" pitchFamily="18" charset="0"/>
            </a:endParaRPr>
          </a:p>
          <a:p>
            <a:pPr marL="0" marR="0">
              <a:spcBef>
                <a:spcPts val="0"/>
              </a:spcBef>
              <a:spcAft>
                <a:spcPts val="0"/>
              </a:spcAft>
              <a:tabLst>
                <a:tab pos="4253865" algn="l"/>
              </a:tabLst>
            </a:pPr>
            <a:r>
              <a:rPr lang="en-US" sz="1800" b="1" dirty="0">
                <a:effectLst/>
                <a:latin typeface="Times New Roman" panose="02020603050405020304" pitchFamily="18" charset="0"/>
                <a:ea typeface="Times New Roman" panose="02020603050405020304" pitchFamily="18" charset="0"/>
              </a:rPr>
              <a:t>HARDWARE REQUIREMENTS: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4253865"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4253865" algn="l"/>
              </a:tabLst>
            </a:pPr>
            <a:r>
              <a:rPr lang="en-US" sz="1800" dirty="0">
                <a:effectLst/>
                <a:latin typeface="Times New Roman" panose="02020603050405020304" pitchFamily="18" charset="0"/>
                <a:ea typeface="Times New Roman" panose="02020603050405020304" pitchFamily="18" charset="0"/>
              </a:rPr>
              <a:t>                  </a:t>
            </a:r>
          </a:p>
          <a:p>
            <a:pPr marL="171450" marR="0" indent="0"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System         		      : Windows 11</a:t>
            </a:r>
          </a:p>
          <a:p>
            <a:pPr marL="171450" marR="0" indent="0"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Speed                        	      : </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2.42 GHz</a:t>
            </a:r>
          </a:p>
          <a:p>
            <a:pPr marL="171450" marR="0" indent="0"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Hard Disk		              :	 500GB</a:t>
            </a:r>
          </a:p>
          <a:p>
            <a:pPr marL="171450" marR="0" indent="0" algn="l">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RAM    			      :	 16GB</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542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A93AB-B1BE-B018-7473-09EF3BAFAFAA}"/>
              </a:ext>
            </a:extLst>
          </p:cNvPr>
          <p:cNvSpPr txBox="1"/>
          <p:nvPr/>
        </p:nvSpPr>
        <p:spPr>
          <a:xfrm>
            <a:off x="453188" y="293242"/>
            <a:ext cx="10439399" cy="5940088"/>
          </a:xfrm>
          <a:prstGeom prst="rect">
            <a:avLst/>
          </a:prstGeom>
          <a:noFill/>
        </p:spPr>
        <p:txBody>
          <a:bodyPr wrap="square">
            <a:spAutoFit/>
          </a:bodyPr>
          <a:lstStyle/>
          <a:p>
            <a:pPr algn="ctr"/>
            <a:r>
              <a:rPr lang="en-US" sz="3200" b="1" i="1" u="sng" dirty="0">
                <a:latin typeface="Times New Roman" panose="02020603050405020304" pitchFamily="18" charset="0"/>
                <a:cs typeface="Times New Roman" panose="02020603050405020304" pitchFamily="18" charset="0"/>
              </a:rPr>
              <a:t>MODULE</a:t>
            </a:r>
          </a:p>
          <a:p>
            <a:endParaRPr lang="en-US" dirty="0">
              <a:latin typeface="Times New Roman" panose="02020603050405020304" pitchFamily="18" charset="0"/>
              <a:cs typeface="Times New Roman" panose="02020603050405020304" pitchFamily="18" charset="0"/>
            </a:endParaRPr>
          </a:p>
          <a:p>
            <a:pPr>
              <a:lnSpc>
                <a:spcPct val="150000"/>
              </a:lnSpc>
            </a:pPr>
            <a:r>
              <a:rPr lang="en-US" sz="2800" b="1" dirty="0">
                <a:latin typeface="Times New Roman" panose="02020603050405020304" pitchFamily="18" charset="0"/>
                <a:cs typeface="Times New Roman" panose="02020603050405020304" pitchFamily="18" charset="0"/>
              </a:rPr>
              <a:t>USER MODULE:</a:t>
            </a:r>
            <a:r>
              <a:rPr lang="en-US" sz="2800" dirty="0">
                <a:latin typeface="Times New Roman" panose="02020603050405020304" pitchFamily="18" charset="0"/>
                <a:cs typeface="Times New Roman" panose="02020603050405020304" pitchFamily="18" charset="0"/>
              </a:rPr>
              <a:t> </a:t>
            </a:r>
          </a:p>
          <a:p>
            <a:pPr>
              <a:lnSpc>
                <a:spcPct val="150000"/>
              </a:lnSpc>
            </a:pPr>
            <a:r>
              <a:rPr lang="en-US" sz="2800" dirty="0">
                <a:latin typeface="Times New Roman" panose="02020603050405020304" pitchFamily="18" charset="0"/>
                <a:cs typeface="Times New Roman" panose="02020603050405020304" pitchFamily="18" charset="0"/>
              </a:rPr>
              <a:t>The user module allows users to register, log in, and log out. Users benefit from being able to sign on  because this associates content they create with their account and allows various permissions to be set for their </a:t>
            </a:r>
            <a:r>
              <a:rPr lang="en-US" sz="2800" dirty="0" err="1">
                <a:latin typeface="Times New Roman" panose="02020603050405020304" pitchFamily="18" charset="0"/>
                <a:cs typeface="Times New Roman" panose="02020603050405020304" pitchFamily="18" charset="0"/>
              </a:rPr>
              <a:t>roles.The</a:t>
            </a:r>
            <a:r>
              <a:rPr lang="en-US" sz="2800" dirty="0">
                <a:latin typeface="Times New Roman" panose="02020603050405020304" pitchFamily="18" charset="0"/>
                <a:cs typeface="Times New Roman" panose="02020603050405020304" pitchFamily="18" charset="0"/>
              </a:rPr>
              <a:t> user module supports user roles, which can be set up with fine-grained permissions allowing each role to do only what the administrator permits. Each user is assigned one or more roles.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17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11B8C-24A4-F624-14B9-528AF0D283C3}"/>
              </a:ext>
            </a:extLst>
          </p:cNvPr>
          <p:cNvSpPr txBox="1"/>
          <p:nvPr/>
        </p:nvSpPr>
        <p:spPr>
          <a:xfrm>
            <a:off x="320842" y="593558"/>
            <a:ext cx="9336505" cy="4416081"/>
          </a:xfrm>
          <a:prstGeom prst="rect">
            <a:avLst/>
          </a:prstGeom>
          <a:noFill/>
        </p:spPr>
        <p:txBody>
          <a:bodyPr wrap="square">
            <a:spAutoFit/>
          </a:bodyPr>
          <a:lstStyle/>
          <a:p>
            <a:pPr marL="0" marR="0">
              <a:spcBef>
                <a:spcPts val="0"/>
              </a:spcBef>
              <a:spcAft>
                <a:spcPts val="0"/>
              </a:spcAft>
              <a:tabLst>
                <a:tab pos="4253865" algn="l"/>
              </a:tabLst>
            </a:pPr>
            <a:r>
              <a:rPr lang="en-US" sz="4000" b="1" dirty="0">
                <a:effectLst/>
                <a:latin typeface="Times New Roman" panose="02020603050405020304" pitchFamily="18" charset="0"/>
                <a:ea typeface="Times New Roman" panose="02020603050405020304" pitchFamily="18" charset="0"/>
              </a:rPr>
              <a:t>BOOKING MODULE: </a:t>
            </a:r>
          </a:p>
          <a:p>
            <a:pPr marL="0" marR="0">
              <a:spcBef>
                <a:spcPts val="0"/>
              </a:spcBef>
              <a:spcAft>
                <a:spcPts val="0"/>
              </a:spcAft>
              <a:tabLst>
                <a:tab pos="4253865" algn="l"/>
              </a:tabLst>
            </a:pPr>
            <a:r>
              <a:rPr lang="en-US" sz="18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4253865" algn="l"/>
              </a:tabLst>
            </a:pPr>
            <a:r>
              <a:rPr lang="en-US" sz="18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28600" marR="0" algn="just">
              <a:lnSpc>
                <a:spcPct val="150000"/>
              </a:lnSpc>
              <a:spcBef>
                <a:spcPts val="0"/>
              </a:spcBef>
              <a:spcAft>
                <a:spcPts val="0"/>
              </a:spcAft>
              <a:tabLst>
                <a:tab pos="4253865" algn="l"/>
              </a:tabLst>
            </a:pPr>
            <a:r>
              <a:rPr lang="en-US" sz="2800" dirty="0">
                <a:effectLst/>
                <a:latin typeface="Times New Roman" panose="02020603050405020304" pitchFamily="18" charset="0"/>
                <a:ea typeface="Times New Roman" panose="02020603050405020304" pitchFamily="18" charset="0"/>
              </a:rPr>
              <a:t>This booking module is about parking your car in the available slot. This reservation system increases your online booking </a:t>
            </a:r>
            <a:r>
              <a:rPr lang="en-US" sz="2800" dirty="0" err="1">
                <a:effectLst/>
                <a:latin typeface="Times New Roman" panose="02020603050405020304" pitchFamily="18" charset="0"/>
                <a:ea typeface="Times New Roman" panose="02020603050405020304" pitchFamily="18" charset="0"/>
              </a:rPr>
              <a:t>rates.Set</a:t>
            </a:r>
            <a:r>
              <a:rPr lang="en-US" sz="2800" dirty="0">
                <a:effectLst/>
                <a:latin typeface="Times New Roman" panose="02020603050405020304" pitchFamily="18" charset="0"/>
                <a:ea typeface="Times New Roman" panose="02020603050405020304" pitchFamily="18" charset="0"/>
              </a:rPr>
              <a:t> your own booking rules, automate the reservation process, and provide your customers with an easy and reliable online service.</a:t>
            </a:r>
          </a:p>
        </p:txBody>
      </p:sp>
    </p:spTree>
    <p:extLst>
      <p:ext uri="{BB962C8B-B14F-4D97-AF65-F5344CB8AC3E}">
        <p14:creationId xmlns:p14="http://schemas.microsoft.com/office/powerpoint/2010/main" val="32612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78D9D1-8B7A-0711-5CC2-9B92F80C0EDC}"/>
              </a:ext>
            </a:extLst>
          </p:cNvPr>
          <p:cNvSpPr txBox="1"/>
          <p:nvPr/>
        </p:nvSpPr>
        <p:spPr>
          <a:xfrm>
            <a:off x="272716" y="657726"/>
            <a:ext cx="8883315" cy="7017306"/>
          </a:xfrm>
          <a:prstGeom prst="rect">
            <a:avLst/>
          </a:prstGeom>
          <a:noFill/>
        </p:spPr>
        <p:txBody>
          <a:bodyPr wrap="square">
            <a:spAutoFit/>
          </a:bodyPr>
          <a:lstStyle/>
          <a:p>
            <a:pPr marL="0" marR="0">
              <a:spcBef>
                <a:spcPts val="0"/>
              </a:spcBef>
              <a:spcAft>
                <a:spcPts val="0"/>
              </a:spcAft>
              <a:tabLst>
                <a:tab pos="4253865" algn="l"/>
              </a:tabLst>
            </a:pPr>
            <a:r>
              <a:rPr lang="en-US" sz="3600" b="1" dirty="0">
                <a:effectLst/>
                <a:latin typeface="Times New Roman" panose="02020603050405020304" pitchFamily="18" charset="0"/>
                <a:ea typeface="Times New Roman" panose="02020603050405020304" pitchFamily="18" charset="0"/>
              </a:rPr>
              <a:t>ADMINISTRATOR MODULE :</a:t>
            </a:r>
          </a:p>
          <a:p>
            <a:pPr marL="0" marR="0">
              <a:spcBef>
                <a:spcPts val="0"/>
              </a:spcBef>
              <a:spcAft>
                <a:spcPts val="0"/>
              </a:spcAft>
              <a:tabLst>
                <a:tab pos="4253865" algn="l"/>
              </a:tabLst>
            </a:pPr>
            <a:r>
              <a:rPr lang="en-US" sz="180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28600" marR="0">
              <a:lnSpc>
                <a:spcPct val="150000"/>
              </a:lnSpc>
              <a:spcBef>
                <a:spcPts val="0"/>
              </a:spcBef>
              <a:spcAft>
                <a:spcPts val="0"/>
              </a:spcAft>
              <a:tabLst>
                <a:tab pos="4253865" algn="l"/>
              </a:tabLst>
            </a:pPr>
            <a:r>
              <a:rPr lang="en-US" sz="2800" dirty="0">
                <a:effectLst/>
                <a:latin typeface="Times New Roman" panose="02020603050405020304" pitchFamily="18" charset="0"/>
                <a:ea typeface="Times New Roman" panose="02020603050405020304" pitchFamily="18" charset="0"/>
              </a:rPr>
              <a:t>This is the operative module of the application. It works in the backend for managing the  database and performs various operations on it.</a:t>
            </a:r>
          </a:p>
          <a:p>
            <a:pPr marL="228600" marR="0">
              <a:lnSpc>
                <a:spcPct val="150000"/>
              </a:lnSpc>
              <a:spcBef>
                <a:spcPts val="0"/>
              </a:spcBef>
              <a:spcAft>
                <a:spcPts val="0"/>
              </a:spcAft>
              <a:tabLst>
                <a:tab pos="4253865" algn="l"/>
              </a:tabLst>
            </a:pPr>
            <a:r>
              <a:rPr lang="en-US" sz="2800" dirty="0">
                <a:effectLst/>
                <a:latin typeface="Times New Roman" panose="02020603050405020304" pitchFamily="18" charset="0"/>
                <a:ea typeface="Times New Roman" panose="02020603050405020304" pitchFamily="18" charset="0"/>
              </a:rPr>
              <a:t>The administrator stores all the user’s data in the database as soon as he gets registered with the application. Administrator maintains the details of all parking slots ( both empty and reserved), their price for booking , user details in database and the modification on these data is only can be done by the administrator.</a:t>
            </a:r>
          </a:p>
          <a:p>
            <a:pPr marL="0" marR="0">
              <a:spcBef>
                <a:spcPts val="0"/>
              </a:spcBef>
              <a:spcAft>
                <a:spcPts val="0"/>
              </a:spcAft>
              <a:tabLst>
                <a:tab pos="4253865" algn="l"/>
              </a:tabLst>
            </a:pPr>
            <a:r>
              <a:rPr lang="en-US" sz="18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8528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C17D87-35D9-1295-0039-141B6789A0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0652" y="2271044"/>
            <a:ext cx="5486400" cy="4016375"/>
          </a:xfrm>
          <a:prstGeom prst="rect">
            <a:avLst/>
          </a:prstGeom>
          <a:noFill/>
          <a:ln>
            <a:noFill/>
          </a:ln>
        </p:spPr>
      </p:pic>
      <p:sp>
        <p:nvSpPr>
          <p:cNvPr id="4" name="TextBox 3">
            <a:extLst>
              <a:ext uri="{FF2B5EF4-FFF2-40B4-BE49-F238E27FC236}">
                <a16:creationId xmlns:a16="http://schemas.microsoft.com/office/drawing/2014/main" id="{DDC5DB62-3ADF-E1AC-2875-642E0F5FB4FD}"/>
              </a:ext>
            </a:extLst>
          </p:cNvPr>
          <p:cNvSpPr txBox="1"/>
          <p:nvPr/>
        </p:nvSpPr>
        <p:spPr>
          <a:xfrm>
            <a:off x="701842" y="1146828"/>
            <a:ext cx="61040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Overall System Design Structure</a:t>
            </a:r>
            <a:endParaRPr lang="en-US" dirty="0"/>
          </a:p>
        </p:txBody>
      </p:sp>
    </p:spTree>
    <p:extLst>
      <p:ext uri="{BB962C8B-B14F-4D97-AF65-F5344CB8AC3E}">
        <p14:creationId xmlns:p14="http://schemas.microsoft.com/office/powerpoint/2010/main" val="4888566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TotalTime>
  <Words>641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Inter</vt:lpstr>
      <vt:lpstr>Times New Roman</vt:lpstr>
      <vt:lpstr>Trebuchet MS</vt:lpstr>
      <vt:lpstr>Wingdings</vt:lpstr>
      <vt:lpstr>Wingdings 3</vt:lpstr>
      <vt:lpstr>Facet</vt:lpstr>
      <vt:lpstr>Car parking management system  </vt:lpstr>
      <vt:lpstr>ABSTRACT:</vt:lpstr>
      <vt:lpstr>introduction</vt:lpstr>
      <vt:lpstr>EXISTING</vt:lpstr>
      <vt:lpstr>SOFTWARE REQUIRMENTS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Parkopedia</dc:title>
  <dc:creator>dharshinimouli21@gmail.com</dc:creator>
  <cp:lastModifiedBy>dharshinimouli21@gmail.com</cp:lastModifiedBy>
  <cp:revision>3</cp:revision>
  <dcterms:created xsi:type="dcterms:W3CDTF">2022-11-24T00:52:01Z</dcterms:created>
  <dcterms:modified xsi:type="dcterms:W3CDTF">2022-12-04T17:55:28Z</dcterms:modified>
</cp:coreProperties>
</file>