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9C735AD0-D9CE-F14A-8E8E-57744EA069EC}" type="datetimeFigureOut">
              <a:rPr lang="en-US" smtClean="0"/>
              <a:t>11/28/2023</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9F96C187-B80E-0A45-A959-10E094DA4734}" type="slidenum">
              <a:rPr lang="en-US" smtClean="0"/>
              <a:t>‹#›</a:t>
            </a:fld>
            <a:endParaRPr lang="en-US"/>
          </a:p>
        </p:txBody>
      </p:sp>
    </p:spTree>
    <p:extLst>
      <p:ext uri="{BB962C8B-B14F-4D97-AF65-F5344CB8AC3E}">
        <p14:creationId xmlns:p14="http://schemas.microsoft.com/office/powerpoint/2010/main" val="125963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xml" /><Relationship Id="rId4" Type="http://schemas.openxmlformats.org/officeDocument/2006/relationships/image" Target="../media/image2.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 Id="rId4" Type="http://schemas.openxmlformats.org/officeDocument/2006/relationships/image" Target="../media/image3.png"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 Id="rId4" Type="http://schemas.openxmlformats.org/officeDocument/2006/relationships/image" Target="../media/image4.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xml" /><Relationship Id="rId4"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5" name="Text 1"/>
          <p:cNvSpPr/>
          <p:nvPr/>
        </p:nvSpPr>
        <p:spPr>
          <a:xfrm>
            <a:off x="833199" y="2084784"/>
            <a:ext cx="7477601" cy="1666399"/>
          </a:xfrm>
          <a:prstGeom prst="rect">
            <a:avLst/>
          </a:prstGeom>
          <a:noFill/>
          <a:ln/>
        </p:spPr>
        <p:txBody>
          <a:bodyPr wrap="square" rtlCol="0" anchor="t"/>
          <a:lstStyle/>
          <a:p>
            <a:pPr marL="0" indent="0">
              <a:lnSpc>
                <a:spcPts val="6561"/>
              </a:lnSpc>
              <a:buNone/>
            </a:pPr>
            <a:r>
              <a:rPr lang="en-US" sz="5249" dirty="0">
                <a:solidFill>
                  <a:srgbClr val="312F2B"/>
                </a:solidFill>
                <a:latin typeface="Gelasio" pitchFamily="34" charset="0"/>
                <a:ea typeface="Gelasio" pitchFamily="34" charset="-122"/>
                <a:cs typeface="Gelasio" pitchFamily="34" charset="-120"/>
              </a:rPr>
              <a:t>Chatbot using Python Code</a:t>
            </a:r>
            <a:endParaRPr lang="en-US" sz="5249" dirty="0"/>
          </a:p>
        </p:txBody>
      </p:sp>
      <p:sp>
        <p:nvSpPr>
          <p:cNvPr id="6" name="Text 2"/>
          <p:cNvSpPr/>
          <p:nvPr/>
        </p:nvSpPr>
        <p:spPr>
          <a:xfrm>
            <a:off x="833199" y="4084439"/>
            <a:ext cx="747760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Discover the power of chatbots and how they revolutionize modern applications. Learn about different types of chatbots and the essential components for building one. Let's dive into the world of Python chatbot development!</a:t>
            </a:r>
            <a:endParaRPr lang="en-US" sz="1750" dirty="0"/>
          </a:p>
        </p:txBody>
      </p:sp>
      <p:sp>
        <p:nvSpPr>
          <p:cNvPr id="8" name="Text 4"/>
          <p:cNvSpPr/>
          <p:nvPr/>
        </p:nvSpPr>
        <p:spPr>
          <a:xfrm>
            <a:off x="934641" y="5767507"/>
            <a:ext cx="152400" cy="365760"/>
          </a:xfrm>
          <a:prstGeom prst="rect">
            <a:avLst/>
          </a:prstGeom>
          <a:noFill/>
          <a:ln/>
        </p:spPr>
        <p:txBody>
          <a:bodyPr wrap="none" rtlCol="0" anchor="t"/>
          <a:lstStyle/>
          <a:p>
            <a:pPr marL="0" indent="0" algn="ctr">
              <a:lnSpc>
                <a:spcPts val="2880"/>
              </a:lnSpc>
              <a:buNone/>
            </a:pPr>
            <a:r>
              <a:rPr lang="en-US" sz="1152" dirty="0">
                <a:solidFill>
                  <a:srgbClr val="FFFFFF"/>
                </a:solidFill>
                <a:latin typeface="Lato" pitchFamily="34" charset="0"/>
                <a:ea typeface="Lato" pitchFamily="34" charset="-122"/>
                <a:cs typeface="Lato" pitchFamily="34" charset="-120"/>
              </a:rPr>
              <a:t>BJ</a:t>
            </a:r>
            <a:endParaRPr lang="en-US" sz="1152"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3012281"/>
            <a:ext cx="464820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What is a Chatbot?</a:t>
            </a:r>
            <a:endParaRPr lang="en-US" sz="4374" dirty="0"/>
          </a:p>
        </p:txBody>
      </p:sp>
      <p:sp>
        <p:nvSpPr>
          <p:cNvPr id="5" name="Text 2"/>
          <p:cNvSpPr/>
          <p:nvPr/>
        </p:nvSpPr>
        <p:spPr>
          <a:xfrm>
            <a:off x="2037993" y="4150995"/>
            <a:ext cx="10554414"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Explore the concept of chatbots and their significance in today's applications. Understand how chatbots automate customer support and enhance user experiences. See how they improve efficiency and save time for businesses.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737717"/>
            <a:ext cx="675894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Different Types of Chatbots</a:t>
            </a:r>
            <a:endParaRPr lang="en-US" sz="4374" dirty="0"/>
          </a:p>
        </p:txBody>
      </p:sp>
      <p:sp>
        <p:nvSpPr>
          <p:cNvPr id="6" name="Shape 2"/>
          <p:cNvSpPr/>
          <p:nvPr/>
        </p:nvSpPr>
        <p:spPr>
          <a:xfrm>
            <a:off x="833199" y="2765346"/>
            <a:ext cx="9306401" cy="1752124"/>
          </a:xfrm>
          <a:prstGeom prst="roundRect">
            <a:avLst>
              <a:gd name="adj" fmla="val 5707"/>
            </a:avLst>
          </a:prstGeom>
          <a:solidFill>
            <a:srgbClr val="E8E8E3"/>
          </a:solidFill>
          <a:ln w="13811">
            <a:solidFill>
              <a:srgbClr val="D1D1C7"/>
            </a:solidFill>
            <a:prstDash val="solid"/>
          </a:ln>
        </p:spPr>
      </p:sp>
      <p:sp>
        <p:nvSpPr>
          <p:cNvPr id="7" name="Text 3"/>
          <p:cNvSpPr/>
          <p:nvPr/>
        </p:nvSpPr>
        <p:spPr>
          <a:xfrm>
            <a:off x="1069181" y="3001327"/>
            <a:ext cx="24460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Rule-based chatbots</a:t>
            </a:r>
            <a:endParaRPr lang="en-US" sz="2187" dirty="0"/>
          </a:p>
        </p:txBody>
      </p:sp>
      <p:sp>
        <p:nvSpPr>
          <p:cNvPr id="8" name="Text 4"/>
          <p:cNvSpPr/>
          <p:nvPr/>
        </p:nvSpPr>
        <p:spPr>
          <a:xfrm>
            <a:off x="1069181" y="3570684"/>
            <a:ext cx="883443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Discover how rule-based chatbots operate based on predefined rules and patterns. Understand their limitations and use cases.</a:t>
            </a:r>
            <a:endParaRPr lang="en-US" sz="1750" dirty="0"/>
          </a:p>
        </p:txBody>
      </p:sp>
      <p:sp>
        <p:nvSpPr>
          <p:cNvPr id="9" name="Shape 5"/>
          <p:cNvSpPr/>
          <p:nvPr/>
        </p:nvSpPr>
        <p:spPr>
          <a:xfrm>
            <a:off x="833199" y="4739640"/>
            <a:ext cx="9306401" cy="1752124"/>
          </a:xfrm>
          <a:prstGeom prst="roundRect">
            <a:avLst>
              <a:gd name="adj" fmla="val 5707"/>
            </a:avLst>
          </a:prstGeom>
          <a:solidFill>
            <a:srgbClr val="E8E8E3"/>
          </a:solidFill>
          <a:ln w="13811">
            <a:solidFill>
              <a:srgbClr val="D1D1C7"/>
            </a:solidFill>
            <a:prstDash val="solid"/>
          </a:ln>
        </p:spPr>
      </p:sp>
      <p:sp>
        <p:nvSpPr>
          <p:cNvPr id="10" name="Text 6"/>
          <p:cNvSpPr/>
          <p:nvPr/>
        </p:nvSpPr>
        <p:spPr>
          <a:xfrm>
            <a:off x="1069181" y="4975622"/>
            <a:ext cx="2221944"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AI-based chatbots</a:t>
            </a:r>
            <a:endParaRPr lang="en-US" sz="2187" dirty="0"/>
          </a:p>
        </p:txBody>
      </p:sp>
      <p:sp>
        <p:nvSpPr>
          <p:cNvPr id="11" name="Text 7"/>
          <p:cNvSpPr/>
          <p:nvPr/>
        </p:nvSpPr>
        <p:spPr>
          <a:xfrm>
            <a:off x="1069181" y="5544979"/>
            <a:ext cx="8834438"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Learn about AI-powered chatbots that use natural language processing (NLP) and machine learning algorithms. Explore their capabilities and potential.</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sp>
        <p:nvSpPr>
          <p:cNvPr id="4" name="Text 1"/>
          <p:cNvSpPr/>
          <p:nvPr/>
        </p:nvSpPr>
        <p:spPr>
          <a:xfrm>
            <a:off x="2037993" y="2359819"/>
            <a:ext cx="796290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Building a Chatbot using Python</a:t>
            </a:r>
            <a:endParaRPr lang="en-US" sz="4374" dirty="0"/>
          </a:p>
        </p:txBody>
      </p:sp>
      <p:sp>
        <p:nvSpPr>
          <p:cNvPr id="5" name="Text 2"/>
          <p:cNvSpPr/>
          <p:nvPr/>
        </p:nvSpPr>
        <p:spPr>
          <a:xfrm>
            <a:off x="2037993" y="3609618"/>
            <a:ext cx="2666286"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Python Libraries</a:t>
            </a:r>
            <a:endParaRPr lang="en-US" sz="2624" dirty="0"/>
          </a:p>
        </p:txBody>
      </p:sp>
      <p:sp>
        <p:nvSpPr>
          <p:cNvPr id="6" name="Text 3"/>
          <p:cNvSpPr/>
          <p:nvPr/>
        </p:nvSpPr>
        <p:spPr>
          <a:xfrm>
            <a:off x="2037993" y="4248269"/>
            <a:ext cx="500622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Gain insights into popular Python libraries for chatbot development, such as NLTK, SpaCy, and TensorFlow. Learn how to leverage their features and functionalities.</a:t>
            </a:r>
            <a:endParaRPr lang="en-US" sz="1750" dirty="0"/>
          </a:p>
        </p:txBody>
      </p:sp>
      <p:sp>
        <p:nvSpPr>
          <p:cNvPr id="7" name="Text 4"/>
          <p:cNvSpPr/>
          <p:nvPr/>
        </p:nvSpPr>
        <p:spPr>
          <a:xfrm>
            <a:off x="7593806" y="3609618"/>
            <a:ext cx="2834640" cy="416481"/>
          </a:xfrm>
          <a:prstGeom prst="rect">
            <a:avLst/>
          </a:prstGeom>
          <a:noFill/>
          <a:ln/>
        </p:spPr>
        <p:txBody>
          <a:bodyPr wrap="none" rtlCol="0" anchor="t"/>
          <a:lstStyle/>
          <a:p>
            <a:pPr marL="0" indent="0">
              <a:lnSpc>
                <a:spcPts val="3281"/>
              </a:lnSpc>
              <a:buNone/>
            </a:pPr>
            <a:r>
              <a:rPr lang="en-US" sz="2624" dirty="0">
                <a:solidFill>
                  <a:srgbClr val="312F2B"/>
                </a:solidFill>
                <a:latin typeface="Gelasio" pitchFamily="34" charset="0"/>
                <a:ea typeface="Gelasio" pitchFamily="34" charset="-122"/>
                <a:cs typeface="Gelasio" pitchFamily="34" charset="-120"/>
              </a:rPr>
              <a:t>Step-by-step Guide</a:t>
            </a:r>
            <a:endParaRPr lang="en-US" sz="2624" dirty="0"/>
          </a:p>
        </p:txBody>
      </p:sp>
      <p:sp>
        <p:nvSpPr>
          <p:cNvPr id="8" name="Text 5"/>
          <p:cNvSpPr/>
          <p:nvPr/>
        </p:nvSpPr>
        <p:spPr>
          <a:xfrm>
            <a:off x="7593806" y="4248269"/>
            <a:ext cx="5006221" cy="1421606"/>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Follow a comprehensive guide to building a chatbot in Python. From data preprocessing to training models, master the art of developing a functional chatbot.</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959769"/>
            <a:ext cx="5646420"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Enhancing the Chatbot</a:t>
            </a:r>
            <a:endParaRPr lang="en-US" sz="4374" dirty="0"/>
          </a:p>
        </p:txBody>
      </p:sp>
      <p:sp>
        <p:nvSpPr>
          <p:cNvPr id="6" name="Shape 2"/>
          <p:cNvSpPr/>
          <p:nvPr/>
        </p:nvSpPr>
        <p:spPr>
          <a:xfrm>
            <a:off x="833199" y="3160990"/>
            <a:ext cx="499943" cy="499943"/>
          </a:xfrm>
          <a:prstGeom prst="roundRect">
            <a:avLst>
              <a:gd name="adj" fmla="val 20000"/>
            </a:avLst>
          </a:prstGeom>
          <a:solidFill>
            <a:srgbClr val="E8E8E3"/>
          </a:solidFill>
          <a:ln w="13811">
            <a:solidFill>
              <a:srgbClr val="D1D1C7"/>
            </a:solidFill>
            <a:prstDash val="solid"/>
          </a:ln>
        </p:spPr>
      </p:sp>
      <p:sp>
        <p:nvSpPr>
          <p:cNvPr id="7" name="Text 3"/>
          <p:cNvSpPr/>
          <p:nvPr/>
        </p:nvSpPr>
        <p:spPr>
          <a:xfrm>
            <a:off x="1010722" y="3202662"/>
            <a:ext cx="14478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1</a:t>
            </a:r>
            <a:endParaRPr lang="en-US" sz="2624" dirty="0"/>
          </a:p>
        </p:txBody>
      </p:sp>
      <p:sp>
        <p:nvSpPr>
          <p:cNvPr id="8" name="Text 4"/>
          <p:cNvSpPr/>
          <p:nvPr/>
        </p:nvSpPr>
        <p:spPr>
          <a:xfrm>
            <a:off x="1555313" y="3237309"/>
            <a:ext cx="407670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Incorporating Sentiment Analysis</a:t>
            </a:r>
            <a:endParaRPr lang="en-US" sz="2187" dirty="0"/>
          </a:p>
        </p:txBody>
      </p:sp>
      <p:sp>
        <p:nvSpPr>
          <p:cNvPr id="9" name="Text 5"/>
          <p:cNvSpPr/>
          <p:nvPr/>
        </p:nvSpPr>
        <p:spPr>
          <a:xfrm>
            <a:off x="1555313" y="3806666"/>
            <a:ext cx="8584287"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Discover how to incorporate sentiment analysis into your chatbot. Make it capable of understanding emotions and responding accordingly.</a:t>
            </a:r>
            <a:endParaRPr lang="en-US" sz="1750" dirty="0"/>
          </a:p>
        </p:txBody>
      </p:sp>
      <p:sp>
        <p:nvSpPr>
          <p:cNvPr id="10" name="Shape 6"/>
          <p:cNvSpPr/>
          <p:nvPr/>
        </p:nvSpPr>
        <p:spPr>
          <a:xfrm>
            <a:off x="833199" y="4913233"/>
            <a:ext cx="499943" cy="499943"/>
          </a:xfrm>
          <a:prstGeom prst="roundRect">
            <a:avLst>
              <a:gd name="adj" fmla="val 20000"/>
            </a:avLst>
          </a:prstGeom>
          <a:solidFill>
            <a:srgbClr val="E8E8E3"/>
          </a:solidFill>
          <a:ln w="13811">
            <a:solidFill>
              <a:srgbClr val="D1D1C7"/>
            </a:solidFill>
            <a:prstDash val="solid"/>
          </a:ln>
        </p:spPr>
      </p:sp>
      <p:sp>
        <p:nvSpPr>
          <p:cNvPr id="11" name="Text 7"/>
          <p:cNvSpPr/>
          <p:nvPr/>
        </p:nvSpPr>
        <p:spPr>
          <a:xfrm>
            <a:off x="987862" y="4954905"/>
            <a:ext cx="190500" cy="416481"/>
          </a:xfrm>
          <a:prstGeom prst="rect">
            <a:avLst/>
          </a:prstGeom>
          <a:noFill/>
          <a:ln/>
        </p:spPr>
        <p:txBody>
          <a:bodyPr wrap="none" rtlCol="0" anchor="t"/>
          <a:lstStyle/>
          <a:p>
            <a:pPr marL="0" indent="0" algn="ctr">
              <a:lnSpc>
                <a:spcPts val="3281"/>
              </a:lnSpc>
              <a:buNone/>
            </a:pPr>
            <a:r>
              <a:rPr lang="en-US" sz="2624" dirty="0">
                <a:solidFill>
                  <a:srgbClr val="272525"/>
                </a:solidFill>
                <a:latin typeface="Gelasio" pitchFamily="34" charset="0"/>
                <a:ea typeface="Gelasio" pitchFamily="34" charset="-122"/>
                <a:cs typeface="Gelasio" pitchFamily="34" charset="-120"/>
              </a:rPr>
              <a:t>2</a:t>
            </a:r>
            <a:endParaRPr lang="en-US" sz="2624" dirty="0"/>
          </a:p>
        </p:txBody>
      </p:sp>
      <p:sp>
        <p:nvSpPr>
          <p:cNvPr id="12" name="Text 8"/>
          <p:cNvSpPr/>
          <p:nvPr/>
        </p:nvSpPr>
        <p:spPr>
          <a:xfrm>
            <a:off x="1555313" y="4989552"/>
            <a:ext cx="3703320" cy="347186"/>
          </a:xfrm>
          <a:prstGeom prst="rect">
            <a:avLst/>
          </a:prstGeom>
          <a:noFill/>
          <a:ln/>
        </p:spPr>
        <p:txBody>
          <a:bodyPr wrap="none" rtlCol="0" anchor="t"/>
          <a:lstStyle/>
          <a:p>
            <a:pPr marL="0" indent="0">
              <a:lnSpc>
                <a:spcPts val="2734"/>
              </a:lnSpc>
              <a:buNone/>
            </a:pPr>
            <a:r>
              <a:rPr lang="en-US" sz="2187" dirty="0">
                <a:solidFill>
                  <a:srgbClr val="272525"/>
                </a:solidFill>
                <a:latin typeface="Gelasio" pitchFamily="34" charset="0"/>
                <a:ea typeface="Gelasio" pitchFamily="34" charset="-122"/>
                <a:cs typeface="Gelasio" pitchFamily="34" charset="-120"/>
              </a:rPr>
              <a:t>Integrating with External APIs</a:t>
            </a:r>
            <a:endParaRPr lang="en-US" sz="2187" dirty="0"/>
          </a:p>
        </p:txBody>
      </p:sp>
      <p:sp>
        <p:nvSpPr>
          <p:cNvPr id="13" name="Text 9"/>
          <p:cNvSpPr/>
          <p:nvPr/>
        </p:nvSpPr>
        <p:spPr>
          <a:xfrm>
            <a:off x="1555313" y="5558909"/>
            <a:ext cx="8584287" cy="710803"/>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Explore the potential of integrating your chatbot with external APIs to fetch real-time data, provide recommendations, or perform actions.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262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17576" y="1011317"/>
            <a:ext cx="8801100" cy="633413"/>
          </a:xfrm>
          <a:prstGeom prst="rect">
            <a:avLst/>
          </a:prstGeom>
          <a:noFill/>
          <a:ln/>
        </p:spPr>
        <p:txBody>
          <a:bodyPr wrap="none" rtlCol="0" anchor="t"/>
          <a:lstStyle/>
          <a:p>
            <a:pPr marL="0" indent="0">
              <a:lnSpc>
                <a:spcPts val="4987"/>
              </a:lnSpc>
              <a:buNone/>
            </a:pPr>
            <a:r>
              <a:rPr lang="en-US" sz="3990" dirty="0">
                <a:solidFill>
                  <a:srgbClr val="312F2B"/>
                </a:solidFill>
                <a:latin typeface="Gelasio" pitchFamily="34" charset="0"/>
                <a:ea typeface="Gelasio" pitchFamily="34" charset="-122"/>
                <a:cs typeface="Gelasio" pitchFamily="34" charset="-120"/>
              </a:rPr>
              <a:t>Deploying and Maintaining the Chatbot</a:t>
            </a:r>
            <a:endParaRPr lang="en-US" sz="3990" dirty="0"/>
          </a:p>
        </p:txBody>
      </p:sp>
      <p:sp>
        <p:nvSpPr>
          <p:cNvPr id="6" name="Shape 2"/>
          <p:cNvSpPr/>
          <p:nvPr/>
        </p:nvSpPr>
        <p:spPr>
          <a:xfrm>
            <a:off x="4701302" y="1948696"/>
            <a:ext cx="40481" cy="5269468"/>
          </a:xfrm>
          <a:prstGeom prst="rect">
            <a:avLst/>
          </a:prstGeom>
          <a:solidFill>
            <a:srgbClr val="D1D1C7"/>
          </a:solidFill>
          <a:ln/>
        </p:spPr>
      </p:sp>
      <p:sp>
        <p:nvSpPr>
          <p:cNvPr id="7" name="Shape 3"/>
          <p:cNvSpPr/>
          <p:nvPr/>
        </p:nvSpPr>
        <p:spPr>
          <a:xfrm>
            <a:off x="4949547" y="2314694"/>
            <a:ext cx="709374" cy="40481"/>
          </a:xfrm>
          <a:prstGeom prst="rect">
            <a:avLst/>
          </a:prstGeom>
          <a:solidFill>
            <a:srgbClr val="D1D1C7"/>
          </a:solidFill>
          <a:ln/>
        </p:spPr>
      </p:sp>
      <p:sp>
        <p:nvSpPr>
          <p:cNvPr id="8" name="Shape 4"/>
          <p:cNvSpPr/>
          <p:nvPr/>
        </p:nvSpPr>
        <p:spPr>
          <a:xfrm>
            <a:off x="4493538" y="2107049"/>
            <a:ext cx="456009" cy="456009"/>
          </a:xfrm>
          <a:prstGeom prst="roundRect">
            <a:avLst>
              <a:gd name="adj" fmla="val 20001"/>
            </a:avLst>
          </a:prstGeom>
          <a:solidFill>
            <a:srgbClr val="E8E8E3"/>
          </a:solidFill>
          <a:ln w="12621">
            <a:solidFill>
              <a:srgbClr val="D1D1C7"/>
            </a:solidFill>
            <a:prstDash val="solid"/>
          </a:ln>
        </p:spPr>
      </p:sp>
      <p:sp>
        <p:nvSpPr>
          <p:cNvPr id="9" name="Text 5"/>
          <p:cNvSpPr/>
          <p:nvPr/>
        </p:nvSpPr>
        <p:spPr>
          <a:xfrm>
            <a:off x="4656773" y="2145030"/>
            <a:ext cx="129540" cy="379928"/>
          </a:xfrm>
          <a:prstGeom prst="rect">
            <a:avLst/>
          </a:prstGeom>
          <a:noFill/>
          <a:ln/>
        </p:spPr>
        <p:txBody>
          <a:bodyPr wrap="none" rtlCol="0" anchor="t"/>
          <a:lstStyle/>
          <a:p>
            <a:pPr marL="0" indent="0" algn="ctr">
              <a:lnSpc>
                <a:spcPts val="2992"/>
              </a:lnSpc>
              <a:buNone/>
            </a:pPr>
            <a:r>
              <a:rPr lang="en-US" sz="2394" dirty="0">
                <a:solidFill>
                  <a:srgbClr val="272525"/>
                </a:solidFill>
                <a:latin typeface="Gelasio" pitchFamily="34" charset="0"/>
                <a:ea typeface="Gelasio" pitchFamily="34" charset="-122"/>
                <a:cs typeface="Gelasio" pitchFamily="34" charset="-120"/>
              </a:rPr>
              <a:t>1</a:t>
            </a:r>
            <a:endParaRPr lang="en-US" sz="2394" dirty="0"/>
          </a:p>
        </p:txBody>
      </p:sp>
      <p:sp>
        <p:nvSpPr>
          <p:cNvPr id="10" name="Text 6"/>
          <p:cNvSpPr/>
          <p:nvPr/>
        </p:nvSpPr>
        <p:spPr>
          <a:xfrm>
            <a:off x="5836206" y="2151340"/>
            <a:ext cx="2026801" cy="316706"/>
          </a:xfrm>
          <a:prstGeom prst="rect">
            <a:avLst/>
          </a:prstGeom>
          <a:noFill/>
          <a:ln/>
        </p:spPr>
        <p:txBody>
          <a:bodyPr wrap="none" rtlCol="0" anchor="t"/>
          <a:lstStyle/>
          <a:p>
            <a:pPr marL="0" indent="0" algn="l">
              <a:lnSpc>
                <a:spcPts val="2494"/>
              </a:lnSpc>
              <a:buNone/>
            </a:pPr>
            <a:r>
              <a:rPr lang="en-US" sz="1995" dirty="0">
                <a:solidFill>
                  <a:srgbClr val="272525"/>
                </a:solidFill>
                <a:latin typeface="Gelasio" pitchFamily="34" charset="0"/>
                <a:ea typeface="Gelasio" pitchFamily="34" charset="-122"/>
                <a:cs typeface="Gelasio" pitchFamily="34" charset="-120"/>
              </a:rPr>
              <a:t>Hosting Options</a:t>
            </a:r>
            <a:endParaRPr lang="en-US" sz="1995" dirty="0"/>
          </a:p>
        </p:txBody>
      </p:sp>
      <p:sp>
        <p:nvSpPr>
          <p:cNvPr id="11" name="Text 7"/>
          <p:cNvSpPr/>
          <p:nvPr/>
        </p:nvSpPr>
        <p:spPr>
          <a:xfrm>
            <a:off x="5836206" y="2670691"/>
            <a:ext cx="8034218" cy="648414"/>
          </a:xfrm>
          <a:prstGeom prst="rect">
            <a:avLst/>
          </a:prstGeom>
          <a:noFill/>
          <a:ln/>
        </p:spPr>
        <p:txBody>
          <a:bodyPr wrap="square" rtlCol="0" anchor="t"/>
          <a:lstStyle/>
          <a:p>
            <a:pPr marL="0" indent="0" algn="l">
              <a:lnSpc>
                <a:spcPts val="2553"/>
              </a:lnSpc>
              <a:buNone/>
            </a:pPr>
            <a:r>
              <a:rPr lang="en-US" sz="1596" dirty="0">
                <a:solidFill>
                  <a:srgbClr val="272525"/>
                </a:solidFill>
                <a:latin typeface="Lato" pitchFamily="34" charset="0"/>
                <a:ea typeface="Lato" pitchFamily="34" charset="-122"/>
                <a:cs typeface="Lato" pitchFamily="34" charset="-120"/>
              </a:rPr>
              <a:t>Explore different hosting options for deploying your chatbot. From cloud servers to on-premise setups, choose the best solution for your requirements.</a:t>
            </a:r>
            <a:endParaRPr lang="en-US" sz="1596" dirty="0"/>
          </a:p>
        </p:txBody>
      </p:sp>
      <p:sp>
        <p:nvSpPr>
          <p:cNvPr id="12" name="Shape 8"/>
          <p:cNvSpPr/>
          <p:nvPr/>
        </p:nvSpPr>
        <p:spPr>
          <a:xfrm>
            <a:off x="4949547" y="4138732"/>
            <a:ext cx="709374" cy="40481"/>
          </a:xfrm>
          <a:prstGeom prst="rect">
            <a:avLst/>
          </a:prstGeom>
          <a:solidFill>
            <a:srgbClr val="D1D1C7"/>
          </a:solidFill>
          <a:ln/>
        </p:spPr>
      </p:sp>
      <p:sp>
        <p:nvSpPr>
          <p:cNvPr id="13" name="Shape 9"/>
          <p:cNvSpPr/>
          <p:nvPr/>
        </p:nvSpPr>
        <p:spPr>
          <a:xfrm>
            <a:off x="4493538" y="3931087"/>
            <a:ext cx="456009" cy="456009"/>
          </a:xfrm>
          <a:prstGeom prst="roundRect">
            <a:avLst>
              <a:gd name="adj" fmla="val 20001"/>
            </a:avLst>
          </a:prstGeom>
          <a:solidFill>
            <a:srgbClr val="E8E8E3"/>
          </a:solidFill>
          <a:ln w="12621">
            <a:solidFill>
              <a:srgbClr val="D1D1C7"/>
            </a:solidFill>
            <a:prstDash val="solid"/>
          </a:ln>
        </p:spPr>
      </p:sp>
      <p:sp>
        <p:nvSpPr>
          <p:cNvPr id="14" name="Text 10"/>
          <p:cNvSpPr/>
          <p:nvPr/>
        </p:nvSpPr>
        <p:spPr>
          <a:xfrm>
            <a:off x="4637723" y="3969067"/>
            <a:ext cx="167640" cy="379928"/>
          </a:xfrm>
          <a:prstGeom prst="rect">
            <a:avLst/>
          </a:prstGeom>
          <a:noFill/>
          <a:ln/>
        </p:spPr>
        <p:txBody>
          <a:bodyPr wrap="none" rtlCol="0" anchor="t"/>
          <a:lstStyle/>
          <a:p>
            <a:pPr marL="0" indent="0" algn="ctr">
              <a:lnSpc>
                <a:spcPts val="2992"/>
              </a:lnSpc>
              <a:buNone/>
            </a:pPr>
            <a:r>
              <a:rPr lang="en-US" sz="2394" dirty="0">
                <a:solidFill>
                  <a:srgbClr val="272525"/>
                </a:solidFill>
                <a:latin typeface="Gelasio" pitchFamily="34" charset="0"/>
                <a:ea typeface="Gelasio" pitchFamily="34" charset="-122"/>
                <a:cs typeface="Gelasio" pitchFamily="34" charset="-120"/>
              </a:rPr>
              <a:t>2</a:t>
            </a:r>
            <a:endParaRPr lang="en-US" sz="2394" dirty="0"/>
          </a:p>
        </p:txBody>
      </p:sp>
      <p:sp>
        <p:nvSpPr>
          <p:cNvPr id="15" name="Text 11"/>
          <p:cNvSpPr/>
          <p:nvPr/>
        </p:nvSpPr>
        <p:spPr>
          <a:xfrm>
            <a:off x="5836206" y="3975378"/>
            <a:ext cx="2994660" cy="316706"/>
          </a:xfrm>
          <a:prstGeom prst="rect">
            <a:avLst/>
          </a:prstGeom>
          <a:noFill/>
          <a:ln/>
        </p:spPr>
        <p:txBody>
          <a:bodyPr wrap="none" rtlCol="0" anchor="t"/>
          <a:lstStyle/>
          <a:p>
            <a:pPr marL="0" indent="0" algn="l">
              <a:lnSpc>
                <a:spcPts val="2494"/>
              </a:lnSpc>
              <a:buNone/>
            </a:pPr>
            <a:r>
              <a:rPr lang="en-US" sz="1995" dirty="0">
                <a:solidFill>
                  <a:srgbClr val="272525"/>
                </a:solidFill>
                <a:latin typeface="Gelasio" pitchFamily="34" charset="0"/>
                <a:ea typeface="Gelasio" pitchFamily="34" charset="-122"/>
                <a:cs typeface="Gelasio" pitchFamily="34" charset="-120"/>
              </a:rPr>
              <a:t>Maintaining and Updating</a:t>
            </a:r>
            <a:endParaRPr lang="en-US" sz="1995" dirty="0"/>
          </a:p>
        </p:txBody>
      </p:sp>
      <p:sp>
        <p:nvSpPr>
          <p:cNvPr id="16" name="Text 12"/>
          <p:cNvSpPr/>
          <p:nvPr/>
        </p:nvSpPr>
        <p:spPr>
          <a:xfrm>
            <a:off x="5836206" y="4494728"/>
            <a:ext cx="8034218" cy="648414"/>
          </a:xfrm>
          <a:prstGeom prst="rect">
            <a:avLst/>
          </a:prstGeom>
          <a:noFill/>
          <a:ln/>
        </p:spPr>
        <p:txBody>
          <a:bodyPr wrap="square" rtlCol="0" anchor="t"/>
          <a:lstStyle/>
          <a:p>
            <a:pPr marL="0" indent="0" algn="l">
              <a:lnSpc>
                <a:spcPts val="2553"/>
              </a:lnSpc>
              <a:buNone/>
            </a:pPr>
            <a:r>
              <a:rPr lang="en-US" sz="1596" dirty="0">
                <a:solidFill>
                  <a:srgbClr val="272525"/>
                </a:solidFill>
                <a:latin typeface="Lato" pitchFamily="34" charset="0"/>
                <a:ea typeface="Lato" pitchFamily="34" charset="-122"/>
                <a:cs typeface="Lato" pitchFamily="34" charset="-120"/>
              </a:rPr>
              <a:t>Learn strategies to ensure your chatbot remains up to date. Understand the importance of ongoing maintenance and how to handle updates and improvements.</a:t>
            </a:r>
            <a:endParaRPr lang="en-US" sz="1596" dirty="0"/>
          </a:p>
        </p:txBody>
      </p:sp>
      <p:sp>
        <p:nvSpPr>
          <p:cNvPr id="17" name="Shape 13"/>
          <p:cNvSpPr/>
          <p:nvPr/>
        </p:nvSpPr>
        <p:spPr>
          <a:xfrm>
            <a:off x="4949547" y="5962769"/>
            <a:ext cx="709374" cy="40481"/>
          </a:xfrm>
          <a:prstGeom prst="rect">
            <a:avLst/>
          </a:prstGeom>
          <a:solidFill>
            <a:srgbClr val="D1D1C7"/>
          </a:solidFill>
          <a:ln/>
        </p:spPr>
      </p:sp>
      <p:sp>
        <p:nvSpPr>
          <p:cNvPr id="18" name="Shape 14"/>
          <p:cNvSpPr/>
          <p:nvPr/>
        </p:nvSpPr>
        <p:spPr>
          <a:xfrm>
            <a:off x="4493538" y="5755124"/>
            <a:ext cx="456009" cy="456009"/>
          </a:xfrm>
          <a:prstGeom prst="roundRect">
            <a:avLst>
              <a:gd name="adj" fmla="val 20001"/>
            </a:avLst>
          </a:prstGeom>
          <a:solidFill>
            <a:srgbClr val="E8E8E3"/>
          </a:solidFill>
          <a:ln w="12621">
            <a:solidFill>
              <a:srgbClr val="D1D1C7"/>
            </a:solidFill>
            <a:prstDash val="solid"/>
          </a:ln>
        </p:spPr>
      </p:sp>
      <p:sp>
        <p:nvSpPr>
          <p:cNvPr id="19" name="Text 15"/>
          <p:cNvSpPr/>
          <p:nvPr/>
        </p:nvSpPr>
        <p:spPr>
          <a:xfrm>
            <a:off x="4637723" y="5793105"/>
            <a:ext cx="167640" cy="379928"/>
          </a:xfrm>
          <a:prstGeom prst="rect">
            <a:avLst/>
          </a:prstGeom>
          <a:noFill/>
          <a:ln/>
        </p:spPr>
        <p:txBody>
          <a:bodyPr wrap="none" rtlCol="0" anchor="t"/>
          <a:lstStyle/>
          <a:p>
            <a:pPr marL="0" indent="0" algn="ctr">
              <a:lnSpc>
                <a:spcPts val="2992"/>
              </a:lnSpc>
              <a:buNone/>
            </a:pPr>
            <a:r>
              <a:rPr lang="en-US" sz="2394" dirty="0">
                <a:solidFill>
                  <a:srgbClr val="272525"/>
                </a:solidFill>
                <a:latin typeface="Gelasio" pitchFamily="34" charset="0"/>
                <a:ea typeface="Gelasio" pitchFamily="34" charset="-122"/>
                <a:cs typeface="Gelasio" pitchFamily="34" charset="-120"/>
              </a:rPr>
              <a:t>3</a:t>
            </a:r>
            <a:endParaRPr lang="en-US" sz="2394" dirty="0"/>
          </a:p>
        </p:txBody>
      </p:sp>
      <p:sp>
        <p:nvSpPr>
          <p:cNvPr id="20" name="Text 16"/>
          <p:cNvSpPr/>
          <p:nvPr/>
        </p:nvSpPr>
        <p:spPr>
          <a:xfrm>
            <a:off x="5836206" y="5799415"/>
            <a:ext cx="2026801" cy="316706"/>
          </a:xfrm>
          <a:prstGeom prst="rect">
            <a:avLst/>
          </a:prstGeom>
          <a:noFill/>
          <a:ln/>
        </p:spPr>
        <p:txBody>
          <a:bodyPr wrap="none" rtlCol="0" anchor="t"/>
          <a:lstStyle/>
          <a:p>
            <a:pPr marL="0" indent="0" algn="l">
              <a:lnSpc>
                <a:spcPts val="2494"/>
              </a:lnSpc>
              <a:buNone/>
            </a:pPr>
            <a:r>
              <a:rPr lang="en-US" sz="1995" dirty="0">
                <a:solidFill>
                  <a:srgbClr val="272525"/>
                </a:solidFill>
                <a:latin typeface="Gelasio" pitchFamily="34" charset="0"/>
                <a:ea typeface="Gelasio" pitchFamily="34" charset="-122"/>
                <a:cs typeface="Gelasio" pitchFamily="34" charset="-120"/>
              </a:rPr>
              <a:t>Scaling Up</a:t>
            </a:r>
            <a:endParaRPr lang="en-US" sz="1995" dirty="0"/>
          </a:p>
        </p:txBody>
      </p:sp>
      <p:sp>
        <p:nvSpPr>
          <p:cNvPr id="21" name="Text 17"/>
          <p:cNvSpPr/>
          <p:nvPr/>
        </p:nvSpPr>
        <p:spPr>
          <a:xfrm>
            <a:off x="5836206" y="6318766"/>
            <a:ext cx="8034218" cy="648414"/>
          </a:xfrm>
          <a:prstGeom prst="rect">
            <a:avLst/>
          </a:prstGeom>
          <a:noFill/>
          <a:ln/>
        </p:spPr>
        <p:txBody>
          <a:bodyPr wrap="square" rtlCol="0" anchor="t"/>
          <a:lstStyle/>
          <a:p>
            <a:pPr marL="0" indent="0" algn="l">
              <a:lnSpc>
                <a:spcPts val="2553"/>
              </a:lnSpc>
              <a:buNone/>
            </a:pPr>
            <a:r>
              <a:rPr lang="en-US" sz="1596" dirty="0">
                <a:solidFill>
                  <a:srgbClr val="272525"/>
                </a:solidFill>
                <a:latin typeface="Lato" pitchFamily="34" charset="0"/>
                <a:ea typeface="Lato" pitchFamily="34" charset="-122"/>
                <a:cs typeface="Lato" pitchFamily="34" charset="-120"/>
              </a:rPr>
              <a:t>Discover techniques for scaling your chatbot to handle increasing user demands. Optimize performance and ensure seamless user experiences.</a:t>
            </a:r>
            <a:endParaRPr lang="en-US" sz="1596"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w="13811">
            <a:solidFill>
              <a:srgbClr val="FFFFFF">
                <a:alpha val="64000"/>
              </a:srgbClr>
            </a:solidFill>
            <a:prstDash val="solid"/>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833199" y="3067883"/>
            <a:ext cx="4443889" cy="694373"/>
          </a:xfrm>
          <a:prstGeom prst="rect">
            <a:avLst/>
          </a:prstGeom>
          <a:noFill/>
          <a:ln/>
        </p:spPr>
        <p:txBody>
          <a:bodyPr wrap="none" rtlCol="0" anchor="t"/>
          <a:lstStyle/>
          <a:p>
            <a:pPr marL="0" indent="0">
              <a:lnSpc>
                <a:spcPts val="5468"/>
              </a:lnSpc>
              <a:buNone/>
            </a:pPr>
            <a:r>
              <a:rPr lang="en-US" sz="4374" dirty="0">
                <a:solidFill>
                  <a:srgbClr val="312F2B"/>
                </a:solidFill>
                <a:latin typeface="Gelasio" pitchFamily="34" charset="0"/>
                <a:ea typeface="Gelasio" pitchFamily="34" charset="-122"/>
                <a:cs typeface="Gelasio" pitchFamily="34" charset="-120"/>
              </a:rPr>
              <a:t>Conclusion</a:t>
            </a:r>
            <a:endParaRPr lang="en-US" sz="4374" dirty="0"/>
          </a:p>
        </p:txBody>
      </p:sp>
      <p:sp>
        <p:nvSpPr>
          <p:cNvPr id="6" name="Text 2"/>
          <p:cNvSpPr/>
          <p:nvPr/>
        </p:nvSpPr>
        <p:spPr>
          <a:xfrm>
            <a:off x="833199" y="4095512"/>
            <a:ext cx="7477601" cy="1066205"/>
          </a:xfrm>
          <a:prstGeom prst="rect">
            <a:avLst/>
          </a:prstGeom>
          <a:noFill/>
          <a:ln/>
        </p:spPr>
        <p:txBody>
          <a:bodyPr wrap="square" rtlCol="0" anchor="t"/>
          <a:lstStyle/>
          <a:p>
            <a:pPr marL="0" indent="0">
              <a:lnSpc>
                <a:spcPts val="2799"/>
              </a:lnSpc>
              <a:buNone/>
            </a:pPr>
            <a:r>
              <a:rPr lang="en-US" sz="1750" dirty="0">
                <a:solidFill>
                  <a:srgbClr val="272525"/>
                </a:solidFill>
                <a:latin typeface="Lato" pitchFamily="34" charset="0"/>
                <a:ea typeface="Lato" pitchFamily="34" charset="-122"/>
                <a:cs typeface="Lato" pitchFamily="34" charset="-120"/>
              </a:rPr>
              <a:t>Embrace the power of chatbots and their ability to transform interactions between businesses and users. Unlock new possibilities with Python chatbot development today!</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babitha jpr</cp:lastModifiedBy>
  <cp:revision>2</cp:revision>
  <dcterms:created xsi:type="dcterms:W3CDTF">2023-11-28T16:56:19Z</dcterms:created>
  <dcterms:modified xsi:type="dcterms:W3CDTF">2023-11-28T16:58:54Z</dcterms:modified>
</cp:coreProperties>
</file>