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7FF6-8118-424D-9CB4-CC4B406476D0}" type="datetimeFigureOut">
              <a:rPr lang="en-US" smtClean="0"/>
              <a:t>02-Feb-25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3DB0-BFB8-49CE-8421-BAFED2EFD2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65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7FF6-8118-424D-9CB4-CC4B406476D0}" type="datetimeFigureOut">
              <a:rPr lang="en-US" smtClean="0"/>
              <a:t>02-Feb-25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3DB0-BFB8-49CE-8421-BAFED2EFD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8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7FF6-8118-424D-9CB4-CC4B406476D0}" type="datetimeFigureOut">
              <a:rPr lang="en-US" smtClean="0"/>
              <a:t>02-Feb-25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3DB0-BFB8-49CE-8421-BAFED2EFD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0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7FF6-8118-424D-9CB4-CC4B406476D0}" type="datetimeFigureOut">
              <a:rPr lang="en-US" smtClean="0"/>
              <a:t>02-Feb-25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3DB0-BFB8-49CE-8421-BAFED2EFD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9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7FF6-8118-424D-9CB4-CC4B406476D0}" type="datetimeFigureOut">
              <a:rPr lang="en-US" smtClean="0"/>
              <a:t>02-Feb-25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3DB0-BFB8-49CE-8421-BAFED2EFD2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05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7FF6-8118-424D-9CB4-CC4B406476D0}" type="datetimeFigureOut">
              <a:rPr lang="en-US" smtClean="0"/>
              <a:t>02-Feb-25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3DB0-BFB8-49CE-8421-BAFED2EFD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7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7FF6-8118-424D-9CB4-CC4B406476D0}" type="datetimeFigureOut">
              <a:rPr lang="en-US" smtClean="0"/>
              <a:t>02-Feb-25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3DB0-BFB8-49CE-8421-BAFED2EFD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7FF6-8118-424D-9CB4-CC4B406476D0}" type="datetimeFigureOut">
              <a:rPr lang="en-US" smtClean="0"/>
              <a:t>02-Feb-25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3DB0-BFB8-49CE-8421-BAFED2EFD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8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7FF6-8118-424D-9CB4-CC4B406476D0}" type="datetimeFigureOut">
              <a:rPr lang="en-US" smtClean="0"/>
              <a:t>02-Feb-25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3DB0-BFB8-49CE-8421-BAFED2EFD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1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677FF6-8118-424D-9CB4-CC4B406476D0}" type="datetimeFigureOut">
              <a:rPr lang="en-US" smtClean="0"/>
              <a:t>02-Feb-25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603DB0-BFB8-49CE-8421-BAFED2EFD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96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7FF6-8118-424D-9CB4-CC4B406476D0}" type="datetimeFigureOut">
              <a:rPr lang="en-US" smtClean="0"/>
              <a:t>02-Feb-25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3DB0-BFB8-49CE-8421-BAFED2EFD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677FF6-8118-424D-9CB4-CC4B406476D0}" type="datetimeFigureOut">
              <a:rPr lang="en-US" smtClean="0"/>
              <a:t>02-Feb-25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B603DB0-BFB8-49CE-8421-BAFED2EFD23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2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91691" y="147328"/>
            <a:ext cx="6096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Analyzing US Residential Mortgage Closing Disclosure Data: Identifying Error Trends and Financial Impact"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9451" y="832387"/>
            <a:ext cx="229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Data dummy 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254706"/>
              </p:ext>
            </p:extLst>
          </p:nvPr>
        </p:nvGraphicFramePr>
        <p:xfrm>
          <a:off x="235137" y="1371600"/>
          <a:ext cx="11260176" cy="4663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8348"/>
                <a:gridCol w="938348"/>
                <a:gridCol w="938348"/>
                <a:gridCol w="938348"/>
                <a:gridCol w="938348"/>
                <a:gridCol w="938348"/>
                <a:gridCol w="938348"/>
                <a:gridCol w="938348"/>
                <a:gridCol w="938348"/>
                <a:gridCol w="938348"/>
                <a:gridCol w="938348"/>
                <a:gridCol w="938348"/>
              </a:tblGrid>
              <a:tr h="4663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Person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Origination Fee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Underwriting Fee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Appraisal Fee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Credit Report Fee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Total Fees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Corrected Fees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Percentage Change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Errors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Risk Score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Difference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Correction Type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663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Person 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1453.55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976.84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1010.68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202.61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3643.68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7075.76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94.23%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3432.08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Excessive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663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Person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1979.39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948.47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811.88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1275.62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5015.35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2784.96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-44.49%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-2230.39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Excessive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663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Person 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1676.70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1340.70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611.88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223.42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3852.70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5936.69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54.06%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2083.99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Excessive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663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Person 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1947.15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1110.67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574.16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192.49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3824.47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4682.55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22.44%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858.08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Excessive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663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Person 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1683.37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1252.96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935.30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227.64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4099.27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7458.18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81.97%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3358.91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Excessive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663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Person 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1132.09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759.21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666.58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394.19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2952.07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3961.87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34.25%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1009.80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Excessive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663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Person 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2836.67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1421.97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582.11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198.47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5039.22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4532.98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-10.05%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-506.24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Excessive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663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Person 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2881.70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903.89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537.53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529.68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4852.80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4716.00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-2.82%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0.36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-136.80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Minor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663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Person 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1146.04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788.75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1042.04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207.51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3184.34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B050"/>
                          </a:solidFill>
                          <a:effectLst/>
                        </a:rPr>
                        <a:t>5351.58</a:t>
                      </a:r>
                      <a:endParaRPr lang="en-US" sz="20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68.03%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0.20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2167.24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Excessive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32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-1" y="220843"/>
            <a:ext cx="11743509" cy="582726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52399" y="373243"/>
            <a:ext cx="11743509" cy="582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7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17" y="-148678"/>
            <a:ext cx="9986699" cy="60530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617" y="3722"/>
            <a:ext cx="9986699" cy="605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22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8120" y="235494"/>
            <a:ext cx="4987834" cy="31216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3954" y="4376057"/>
            <a:ext cx="94705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Each individual is assigned a risk score ranging from 0 to 1.</a:t>
            </a:r>
          </a:p>
          <a:p>
            <a:pPr lvl="0"/>
            <a:r>
              <a:rPr lang="en-US" dirty="0"/>
              <a:t>A risk score closer to 1 indicates a higher risk, while a score closer to 0 indicates a lower risk.</a:t>
            </a:r>
            <a:br>
              <a:rPr lang="en-US" dirty="0"/>
            </a:br>
            <a:r>
              <a:rPr lang="en-US" b="1" dirty="0"/>
              <a:t>Red Dashed Line</a:t>
            </a:r>
            <a:r>
              <a:rPr lang="en-US" dirty="0"/>
              <a:t>: The red dashed line represents the mean risk score of the group. This line helps you understand the average risk level and compare individual scores against it.</a:t>
            </a:r>
          </a:p>
          <a:p>
            <a:r>
              <a:rPr lang="en-US" b="1" dirty="0"/>
              <a:t>Identify Outliers</a:t>
            </a:r>
            <a:r>
              <a:rPr lang="en-US" dirty="0"/>
              <a:t>: The risk score distribution helps identify individuals with exceptionally high or low risk scores, which can be outliers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574" y="339996"/>
            <a:ext cx="6386850" cy="320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38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55319" y="306296"/>
            <a:ext cx="10578737" cy="5715681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807719" y="458696"/>
            <a:ext cx="10578737" cy="571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2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12074" y="0"/>
            <a:ext cx="8567057" cy="37098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96388" y="4206240"/>
            <a:ext cx="40527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·  </a:t>
            </a:r>
            <a:r>
              <a:rPr lang="en-US" b="1" dirty="0"/>
              <a:t>Person 1</a:t>
            </a:r>
            <a:r>
              <a:rPr lang="en-US" dirty="0"/>
              <a:t> with a difference of 3432.08</a:t>
            </a:r>
            <a:br>
              <a:rPr lang="en-US" dirty="0"/>
            </a:br>
            <a:r>
              <a:rPr lang="en-US" dirty="0"/>
              <a:t>·  </a:t>
            </a:r>
            <a:r>
              <a:rPr lang="en-US" b="1" dirty="0"/>
              <a:t>Person 2</a:t>
            </a:r>
            <a:r>
              <a:rPr lang="en-US" dirty="0"/>
              <a:t> with a difference of -2230.39</a:t>
            </a:r>
            <a:br>
              <a:rPr lang="en-US" dirty="0"/>
            </a:br>
            <a:r>
              <a:rPr lang="en-US" dirty="0"/>
              <a:t>·  </a:t>
            </a:r>
            <a:r>
              <a:rPr lang="en-US" b="1" dirty="0"/>
              <a:t>Person 3</a:t>
            </a:r>
            <a:r>
              <a:rPr lang="en-US" dirty="0"/>
              <a:t> with a difference of 2083.99</a:t>
            </a:r>
            <a:br>
              <a:rPr lang="en-US" dirty="0"/>
            </a:br>
            <a:r>
              <a:rPr lang="en-US" dirty="0"/>
              <a:t>·  </a:t>
            </a:r>
            <a:r>
              <a:rPr lang="en-US" b="1" dirty="0"/>
              <a:t>Person 5</a:t>
            </a:r>
            <a:r>
              <a:rPr lang="en-US" dirty="0"/>
              <a:t> with a difference of 3358.91</a:t>
            </a:r>
            <a:br>
              <a:rPr lang="en-US" dirty="0"/>
            </a:br>
            <a:r>
              <a:rPr lang="en-US" dirty="0"/>
              <a:t>·  </a:t>
            </a:r>
            <a:r>
              <a:rPr lang="en-US" b="1" dirty="0"/>
              <a:t>Person 9</a:t>
            </a:r>
            <a:r>
              <a:rPr lang="en-US" dirty="0"/>
              <a:t> with a difference of 2167.24</a:t>
            </a:r>
            <a:br>
              <a:rPr lang="en-US" dirty="0"/>
            </a:br>
            <a:r>
              <a:rPr lang="en-US" dirty="0"/>
              <a:t>·  </a:t>
            </a:r>
            <a:r>
              <a:rPr lang="en-US" b="1" dirty="0"/>
              <a:t>Person 10</a:t>
            </a:r>
            <a:r>
              <a:rPr lang="en-US" dirty="0"/>
              <a:t> with a difference of -1570.65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991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</TotalTime>
  <Words>215</Words>
  <Application>Microsoft Office PowerPoint</Application>
  <PresentationFormat>Widescreen</PresentationFormat>
  <Paragraphs>126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Times New Roman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Latitude</dc:creator>
  <cp:lastModifiedBy>Latitude</cp:lastModifiedBy>
  <cp:revision>2</cp:revision>
  <dcterms:created xsi:type="dcterms:W3CDTF">2025-02-02T15:26:00Z</dcterms:created>
  <dcterms:modified xsi:type="dcterms:W3CDTF">2025-02-02T15:39:30Z</dcterms:modified>
</cp:coreProperties>
</file>