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0234-DFC4-4A4C-AB32-540161606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5BC0A0-91E8-42E1-AA50-70EEB62AC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B84B5E-880C-491C-98F6-29EF4904E551}"/>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5" name="Footer Placeholder 4">
            <a:extLst>
              <a:ext uri="{FF2B5EF4-FFF2-40B4-BE49-F238E27FC236}">
                <a16:creationId xmlns:a16="http://schemas.microsoft.com/office/drawing/2014/main" id="{6F9A3411-1979-44F0-99BC-8EEA037CEF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AAF5447-176E-471A-9390-E19C967A3D0A}"/>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346133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BA92-B57A-41EF-A0DE-614CA6910F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76187A-8C69-4EF3-824C-C18842351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E9118-DEDE-41CD-92A5-F3CBDD11DA4A}"/>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5" name="Footer Placeholder 4">
            <a:extLst>
              <a:ext uri="{FF2B5EF4-FFF2-40B4-BE49-F238E27FC236}">
                <a16:creationId xmlns:a16="http://schemas.microsoft.com/office/drawing/2014/main" id="{3B638D14-64F5-49E3-9EFD-026045E769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5F684F-4645-4528-B55A-1B904832B73D}"/>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214256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737A7-7298-4AF2-9CAB-E7F6FD6AB5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A6FEA-2E1F-427F-86BB-0B75F832ED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07EF43-A752-4B59-8B6E-31DD4B718797}"/>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5" name="Footer Placeholder 4">
            <a:extLst>
              <a:ext uri="{FF2B5EF4-FFF2-40B4-BE49-F238E27FC236}">
                <a16:creationId xmlns:a16="http://schemas.microsoft.com/office/drawing/2014/main" id="{DB620813-A35B-4228-84FA-22228F0D39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EA9D1E2-5519-4E65-A79A-4184C6EC40EC}"/>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354228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A775-7EE3-4A33-B1EE-2927C07DB6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E2D4A-A2FB-4646-858A-DF60CA496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67C17-F205-4EE5-8C73-D1272924D4B7}"/>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5" name="Footer Placeholder 4">
            <a:extLst>
              <a:ext uri="{FF2B5EF4-FFF2-40B4-BE49-F238E27FC236}">
                <a16:creationId xmlns:a16="http://schemas.microsoft.com/office/drawing/2014/main" id="{4FC9B95C-45D6-49CE-932C-B1D5C9264A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3FCB8B-3FE8-4E22-B724-67C59D276479}"/>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1495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25D0-0D3A-40B8-A1FA-52541FA1F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9ED859-336F-4893-AA6F-D4F716A36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04691-9DC6-4459-BFD3-4C98FC047EF2}"/>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5" name="Footer Placeholder 4">
            <a:extLst>
              <a:ext uri="{FF2B5EF4-FFF2-40B4-BE49-F238E27FC236}">
                <a16:creationId xmlns:a16="http://schemas.microsoft.com/office/drawing/2014/main" id="{CD3F53F4-B632-4B18-83A2-6A6D6E79900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06FC4C-9FBC-40BC-862F-2ACBDC452BC5}"/>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69617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6FD4-D227-4B87-91F9-636C536BF1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2D8AD-FAF0-4843-B321-B9B647A117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63DE95-7E8E-4F04-B762-EA229019B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F2DCE-C1F0-4AD1-B074-A512BC3770FC}"/>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6" name="Footer Placeholder 5">
            <a:extLst>
              <a:ext uri="{FF2B5EF4-FFF2-40B4-BE49-F238E27FC236}">
                <a16:creationId xmlns:a16="http://schemas.microsoft.com/office/drawing/2014/main" id="{E66EEA3A-6E15-4C22-8BA0-3768CDDCEBB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E9E7C6F-E1AD-4D31-9F9B-DFF265EE9327}"/>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232614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604A-33E6-4ECA-8BBE-6C7E403738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3A24C5-471E-4F43-AA7B-208428B26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9CC93-AF6D-481B-B8EF-A341E5691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2F2A3D-CAB6-47D8-80F7-AA9BA064F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00C2A-4E94-46CC-A86A-644FD1F6B8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C3BE2A-596E-4331-AA95-CDC17C2A34CC}"/>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8" name="Footer Placeholder 7">
            <a:extLst>
              <a:ext uri="{FF2B5EF4-FFF2-40B4-BE49-F238E27FC236}">
                <a16:creationId xmlns:a16="http://schemas.microsoft.com/office/drawing/2014/main" id="{A38EC532-99A8-400C-BC60-A599B9354F7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5B75731-0C07-4C6A-8FBA-4057D4626A6B}"/>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98393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71C9-5BD7-458D-AF8D-BB6DA31B14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96C313-32D0-4037-AF06-F57AA795EB60}"/>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4" name="Footer Placeholder 3">
            <a:extLst>
              <a:ext uri="{FF2B5EF4-FFF2-40B4-BE49-F238E27FC236}">
                <a16:creationId xmlns:a16="http://schemas.microsoft.com/office/drawing/2014/main" id="{92D59284-EC04-404A-9BEE-6D64EEFEB1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D1ACE93-EA33-4696-AD31-B57C878CEA24}"/>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304685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1E98E-7F0F-488C-A118-4CA33C378F40}"/>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3" name="Footer Placeholder 2">
            <a:extLst>
              <a:ext uri="{FF2B5EF4-FFF2-40B4-BE49-F238E27FC236}">
                <a16:creationId xmlns:a16="http://schemas.microsoft.com/office/drawing/2014/main" id="{1998CF24-5A96-4E90-AAA4-6686DD0B49F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CD62CCB-C413-4624-87B2-720785650626}"/>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319664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BCA1-1A33-4672-B7F7-E8258A23D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731C78-D181-4141-A5CE-19C14AF21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BE7645-74DE-490E-B570-54B417150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D0785-97CD-4179-8931-DF697FDC7C6E}"/>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6" name="Footer Placeholder 5">
            <a:extLst>
              <a:ext uri="{FF2B5EF4-FFF2-40B4-BE49-F238E27FC236}">
                <a16:creationId xmlns:a16="http://schemas.microsoft.com/office/drawing/2014/main" id="{8139C77D-7388-49A4-8CA0-D17BDF59379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2BC830-6395-46A3-9C55-15DEEFCF7F49}"/>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129641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1005-1889-43D9-95A6-FAACFCB6B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012E48-A45B-49E4-ADC4-A453AEC28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FC9E060-C716-47FC-87C4-79B284BF1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D2421-7279-4087-86BB-CD27D0C4EC6E}"/>
              </a:ext>
            </a:extLst>
          </p:cNvPr>
          <p:cNvSpPr>
            <a:spLocks noGrp="1"/>
          </p:cNvSpPr>
          <p:nvPr>
            <p:ph type="dt" sz="half" idx="10"/>
          </p:nvPr>
        </p:nvSpPr>
        <p:spPr/>
        <p:txBody>
          <a:bodyPr/>
          <a:lstStyle/>
          <a:p>
            <a:fld id="{A8FDF950-A90D-40FD-B74B-D0BEEB29CB43}" type="datetimeFigureOut">
              <a:rPr lang="en-IN" smtClean="0"/>
              <a:t>20-01-2020</a:t>
            </a:fld>
            <a:endParaRPr lang="en-IN" dirty="0"/>
          </a:p>
        </p:txBody>
      </p:sp>
      <p:sp>
        <p:nvSpPr>
          <p:cNvPr id="6" name="Footer Placeholder 5">
            <a:extLst>
              <a:ext uri="{FF2B5EF4-FFF2-40B4-BE49-F238E27FC236}">
                <a16:creationId xmlns:a16="http://schemas.microsoft.com/office/drawing/2014/main" id="{4DA4E5F0-F69F-4208-9F8E-72306D65486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EA6144B-7FB1-4262-8B8D-7C7435BDA6CA}"/>
              </a:ext>
            </a:extLst>
          </p:cNvPr>
          <p:cNvSpPr>
            <a:spLocks noGrp="1"/>
          </p:cNvSpPr>
          <p:nvPr>
            <p:ph type="sldNum" sz="quarter" idx="12"/>
          </p:nvPr>
        </p:nvSpPr>
        <p:spPr/>
        <p:txBody>
          <a:bodyPr/>
          <a:lstStyle/>
          <a:p>
            <a:fld id="{43416621-6A22-48B1-8DC7-C37D482C6994}" type="slidenum">
              <a:rPr lang="en-IN" smtClean="0"/>
              <a:t>‹#›</a:t>
            </a:fld>
            <a:endParaRPr lang="en-IN" dirty="0"/>
          </a:p>
        </p:txBody>
      </p:sp>
    </p:spTree>
    <p:extLst>
      <p:ext uri="{BB962C8B-B14F-4D97-AF65-F5344CB8AC3E}">
        <p14:creationId xmlns:p14="http://schemas.microsoft.com/office/powerpoint/2010/main" val="333040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lumOff val="50000"/>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2DCFA-DDA5-4E1A-B314-4EC4347AF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819537-EE33-4A37-83E6-138ABCFCC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E0502C-181E-4E17-8979-D8101E3B6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DF950-A90D-40FD-B74B-D0BEEB29CB43}" type="datetimeFigureOut">
              <a:rPr lang="en-IN" smtClean="0"/>
              <a:t>20-01-2020</a:t>
            </a:fld>
            <a:endParaRPr lang="en-IN" dirty="0"/>
          </a:p>
        </p:txBody>
      </p:sp>
      <p:sp>
        <p:nvSpPr>
          <p:cNvPr id="5" name="Footer Placeholder 4">
            <a:extLst>
              <a:ext uri="{FF2B5EF4-FFF2-40B4-BE49-F238E27FC236}">
                <a16:creationId xmlns:a16="http://schemas.microsoft.com/office/drawing/2014/main" id="{7C727308-4A50-4E04-B977-6CF7C9A9B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51B7E9B-9BA0-4770-AAD5-180D25AD5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16621-6A22-48B1-8DC7-C37D482C6994}" type="slidenum">
              <a:rPr lang="en-IN" smtClean="0"/>
              <a:t>‹#›</a:t>
            </a:fld>
            <a:endParaRPr lang="en-IN" dirty="0"/>
          </a:p>
        </p:txBody>
      </p:sp>
    </p:spTree>
    <p:extLst>
      <p:ext uri="{BB962C8B-B14F-4D97-AF65-F5344CB8AC3E}">
        <p14:creationId xmlns:p14="http://schemas.microsoft.com/office/powerpoint/2010/main" val="301177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5" Type="http://schemas.openxmlformats.org/officeDocument/2006/relationships/image" Target="../media/image4.png"/><Relationship Id="rId10" Type="http://schemas.microsoft.com/office/2007/relationships/hdphoto" Target="../media/hdphoto2.wdp"/><Relationship Id="rId4" Type="http://schemas.openxmlformats.org/officeDocument/2006/relationships/image" Target="../media/image3.jpe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9BD0A92D-399A-41B4-B955-6B72A41B7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2264" y="0"/>
            <a:ext cx="934973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Picture 97">
            <a:extLst>
              <a:ext uri="{FF2B5EF4-FFF2-40B4-BE49-F238E27FC236}">
                <a16:creationId xmlns:a16="http://schemas.microsoft.com/office/drawing/2014/main" id="{D6A49DF9-534D-4905-8F46-02AB63EB6F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91" name="TextBox 90">
            <a:extLst>
              <a:ext uri="{FF2B5EF4-FFF2-40B4-BE49-F238E27FC236}">
                <a16:creationId xmlns:a16="http://schemas.microsoft.com/office/drawing/2014/main" id="{6B20C87D-6165-4C8A-B8E3-E286F56F6340}"/>
              </a:ext>
            </a:extLst>
          </p:cNvPr>
          <p:cNvSpPr txBox="1"/>
          <p:nvPr/>
        </p:nvSpPr>
        <p:spPr>
          <a:xfrm>
            <a:off x="794070" y="3490290"/>
            <a:ext cx="4772169" cy="3039156"/>
          </a:xfrm>
          <a:prstGeom prst="rect">
            <a:avLst/>
          </a:prstGeom>
        </p:spPr>
        <p:txBody>
          <a:bodyPr vert="horz" lIns="91440" tIns="45720" rIns="91440" bIns="45720" rtlCol="0" anchor="t">
            <a:noAutofit/>
          </a:bodyPr>
          <a:lstStyle/>
          <a:p>
            <a:pPr>
              <a:lnSpc>
                <a:spcPct val="90000"/>
              </a:lnSpc>
              <a:spcBef>
                <a:spcPct val="0"/>
              </a:spcBef>
              <a:spcAft>
                <a:spcPts val="600"/>
              </a:spcAft>
            </a:pPr>
            <a:endParaRPr lang="en-US" sz="2400" b="1" kern="1200" dirty="0">
              <a:solidFill>
                <a:srgbClr val="000000"/>
              </a:solidFill>
              <a:latin typeface="Calibri" panose="020F0502020204030204" pitchFamily="34" charset="0"/>
              <a:ea typeface="+mj-ea"/>
              <a:cs typeface="Calibri" panose="020F0502020204030204" pitchFamily="34" charset="0"/>
            </a:endParaRPr>
          </a:p>
          <a:p>
            <a:pPr marL="342900" indent="-342900">
              <a:lnSpc>
                <a:spcPct val="90000"/>
              </a:lnSpc>
              <a:spcBef>
                <a:spcPct val="0"/>
              </a:spcBef>
              <a:spcAft>
                <a:spcPts val="600"/>
              </a:spcAft>
              <a:buFont typeface="Wingdings" panose="05000000000000000000" pitchFamily="2" charset="2"/>
              <a:buChar char="Ø"/>
            </a:pPr>
            <a:endParaRPr lang="en-US" sz="2400" kern="1200" dirty="0">
              <a:solidFill>
                <a:srgbClr val="000000"/>
              </a:solidFill>
              <a:latin typeface="Calibri" panose="020F0502020204030204" pitchFamily="34" charset="0"/>
              <a:ea typeface="+mj-ea"/>
              <a:cs typeface="Calibri" panose="020F0502020204030204" pitchFamily="34" charset="0"/>
            </a:endParaRPr>
          </a:p>
          <a:p>
            <a:pPr marL="342900" indent="-342900">
              <a:lnSpc>
                <a:spcPct val="90000"/>
              </a:lnSpc>
              <a:spcBef>
                <a:spcPct val="0"/>
              </a:spcBef>
              <a:spcAft>
                <a:spcPts val="600"/>
              </a:spcAft>
              <a:buFont typeface="Wingdings" panose="05000000000000000000" pitchFamily="2" charset="2"/>
              <a:buChar char="Ø"/>
            </a:pPr>
            <a:endParaRPr lang="en-US" sz="2400" kern="1200" dirty="0">
              <a:solidFill>
                <a:srgbClr val="000000"/>
              </a:solidFill>
              <a:latin typeface="Calibri" panose="020F0502020204030204" pitchFamily="34" charset="0"/>
              <a:ea typeface="+mj-ea"/>
              <a:cs typeface="Calibri" panose="020F0502020204030204" pitchFamily="34" charset="0"/>
            </a:endParaRPr>
          </a:p>
        </p:txBody>
      </p:sp>
      <p:sp>
        <p:nvSpPr>
          <p:cNvPr id="100" name="Freeform 56">
            <a:extLst>
              <a:ext uri="{FF2B5EF4-FFF2-40B4-BE49-F238E27FC236}">
                <a16:creationId xmlns:a16="http://schemas.microsoft.com/office/drawing/2014/main" id="{9FA51AA9-DFBD-4CB2-9C70-26DAC24A3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5021" y="2"/>
            <a:ext cx="4305922" cy="3193227"/>
          </a:xfrm>
          <a:custGeom>
            <a:avLst/>
            <a:gdLst>
              <a:gd name="connsiteX0" fmla="*/ 268379 w 4305922"/>
              <a:gd name="connsiteY0" fmla="*/ 0 h 3193227"/>
              <a:gd name="connsiteX1" fmla="*/ 4037544 w 4305922"/>
              <a:gd name="connsiteY1" fmla="*/ 0 h 3193227"/>
              <a:gd name="connsiteX2" fmla="*/ 4046072 w 4305922"/>
              <a:gd name="connsiteY2" fmla="*/ 14037 h 3193227"/>
              <a:gd name="connsiteX3" fmla="*/ 4305922 w 4305922"/>
              <a:gd name="connsiteY3" fmla="*/ 1040266 h 3193227"/>
              <a:gd name="connsiteX4" fmla="*/ 2152962 w 4305922"/>
              <a:gd name="connsiteY4" fmla="*/ 3193227 h 3193227"/>
              <a:gd name="connsiteX5" fmla="*/ 0 w 4305922"/>
              <a:gd name="connsiteY5" fmla="*/ 1040266 h 3193227"/>
              <a:gd name="connsiteX6" fmla="*/ 259851 w 4305922"/>
              <a:gd name="connsiteY6" fmla="*/ 14037 h 319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922" h="3193227">
                <a:moveTo>
                  <a:pt x="268379" y="0"/>
                </a:moveTo>
                <a:lnTo>
                  <a:pt x="4037544" y="0"/>
                </a:lnTo>
                <a:lnTo>
                  <a:pt x="4046072" y="14037"/>
                </a:lnTo>
                <a:cubicBezTo>
                  <a:pt x="4211790" y="319097"/>
                  <a:pt x="4305922" y="668689"/>
                  <a:pt x="4305922" y="1040266"/>
                </a:cubicBezTo>
                <a:cubicBezTo>
                  <a:pt x="4305922" y="2229314"/>
                  <a:pt x="3342009" y="3193227"/>
                  <a:pt x="2152962" y="3193227"/>
                </a:cubicBezTo>
                <a:cubicBezTo>
                  <a:pt x="963913" y="3193227"/>
                  <a:pt x="0" y="2229314"/>
                  <a:pt x="0" y="1040266"/>
                </a:cubicBezTo>
                <a:cubicBezTo>
                  <a:pt x="0" y="668689"/>
                  <a:pt x="94133" y="319097"/>
                  <a:pt x="259851" y="14037"/>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Picture 47" descr="A picture containing indoor, table, cable, toy&#10;&#10;Description automatically generated">
            <a:extLst>
              <a:ext uri="{FF2B5EF4-FFF2-40B4-BE49-F238E27FC236}">
                <a16:creationId xmlns:a16="http://schemas.microsoft.com/office/drawing/2014/main" id="{4D5D1DF9-BE3B-40DC-AEAB-E03D5BA0EF1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3354" r="8567"/>
          <a:stretch/>
        </p:blipFill>
        <p:spPr>
          <a:xfrm>
            <a:off x="3368515" y="-10153"/>
            <a:ext cx="4063868" cy="3072200"/>
          </a:xfrm>
          <a:custGeom>
            <a:avLst/>
            <a:gdLst>
              <a:gd name="connsiteX0" fmla="*/ 288818 w 4063868"/>
              <a:gd name="connsiteY0" fmla="*/ 0 h 3072200"/>
              <a:gd name="connsiteX1" fmla="*/ 3775050 w 4063868"/>
              <a:gd name="connsiteY1" fmla="*/ 0 h 3072200"/>
              <a:gd name="connsiteX2" fmla="*/ 3818625 w 4063868"/>
              <a:gd name="connsiteY2" fmla="*/ 71726 h 3072200"/>
              <a:gd name="connsiteX3" fmla="*/ 4063868 w 4063868"/>
              <a:gd name="connsiteY3" fmla="*/ 1040266 h 3072200"/>
              <a:gd name="connsiteX4" fmla="*/ 2031934 w 4063868"/>
              <a:gd name="connsiteY4" fmla="*/ 3072200 h 3072200"/>
              <a:gd name="connsiteX5" fmla="*/ 0 w 4063868"/>
              <a:gd name="connsiteY5" fmla="*/ 1040266 h 3072200"/>
              <a:gd name="connsiteX6" fmla="*/ 245244 w 4063868"/>
              <a:gd name="connsiteY6" fmla="*/ 71726 h 30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3868" h="3072200">
                <a:moveTo>
                  <a:pt x="288818" y="0"/>
                </a:moveTo>
                <a:lnTo>
                  <a:pt x="3775050" y="0"/>
                </a:lnTo>
                <a:lnTo>
                  <a:pt x="3818625" y="71726"/>
                </a:lnTo>
                <a:cubicBezTo>
                  <a:pt x="3975028" y="359637"/>
                  <a:pt x="4063868" y="689577"/>
                  <a:pt x="4063868" y="1040266"/>
                </a:cubicBezTo>
                <a:cubicBezTo>
                  <a:pt x="4063868" y="2162473"/>
                  <a:pt x="3154140" y="3072200"/>
                  <a:pt x="2031934" y="3072200"/>
                </a:cubicBezTo>
                <a:cubicBezTo>
                  <a:pt x="909728" y="3072200"/>
                  <a:pt x="0" y="2162473"/>
                  <a:pt x="0" y="1040266"/>
                </a:cubicBezTo>
                <a:cubicBezTo>
                  <a:pt x="0" y="689577"/>
                  <a:pt x="88841" y="359637"/>
                  <a:pt x="245244" y="71726"/>
                </a:cubicBezTo>
                <a:close/>
              </a:path>
            </a:pathLst>
          </a:custGeom>
          <a:effectLst>
            <a:softEdge rad="0"/>
          </a:effectLst>
        </p:spPr>
      </p:pic>
      <p:sp>
        <p:nvSpPr>
          <p:cNvPr id="106" name="Freeform 58">
            <a:extLst>
              <a:ext uri="{FF2B5EF4-FFF2-40B4-BE49-F238E27FC236}">
                <a16:creationId xmlns:a16="http://schemas.microsoft.com/office/drawing/2014/main" id="{D5905D0D-FE5E-454B-A340-4DE821C09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5658" y="1424717"/>
            <a:ext cx="4506342" cy="5442758"/>
          </a:xfrm>
          <a:custGeom>
            <a:avLst/>
            <a:gdLst>
              <a:gd name="connsiteX0" fmla="*/ 3034499 w 4506342"/>
              <a:gd name="connsiteY0" fmla="*/ 0 h 5442758"/>
              <a:gd name="connsiteX1" fmla="*/ 4480922 w 4506342"/>
              <a:gd name="connsiteY1" fmla="*/ 366248 h 5442758"/>
              <a:gd name="connsiteX2" fmla="*/ 4506342 w 4506342"/>
              <a:gd name="connsiteY2" fmla="*/ 381691 h 5442758"/>
              <a:gd name="connsiteX3" fmla="*/ 4506342 w 4506342"/>
              <a:gd name="connsiteY3" fmla="*/ 5442758 h 5442758"/>
              <a:gd name="connsiteX4" fmla="*/ 1193461 w 4506342"/>
              <a:gd name="connsiteY4" fmla="*/ 5442758 h 5442758"/>
              <a:gd name="connsiteX5" fmla="*/ 1104276 w 4506342"/>
              <a:gd name="connsiteY5" fmla="*/ 5376066 h 5442758"/>
              <a:gd name="connsiteX6" fmla="*/ 0 w 4506342"/>
              <a:gd name="connsiteY6" fmla="*/ 3034499 h 5442758"/>
              <a:gd name="connsiteX7" fmla="*/ 3034499 w 4506342"/>
              <a:gd name="connsiteY7" fmla="*/ 0 h 544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6342" h="5442758">
                <a:moveTo>
                  <a:pt x="3034499" y="0"/>
                </a:moveTo>
                <a:cubicBezTo>
                  <a:pt x="3558220" y="0"/>
                  <a:pt x="4050953" y="132675"/>
                  <a:pt x="4480922" y="366248"/>
                </a:cubicBezTo>
                <a:lnTo>
                  <a:pt x="4506342" y="381691"/>
                </a:lnTo>
                <a:lnTo>
                  <a:pt x="4506342" y="5442758"/>
                </a:lnTo>
                <a:lnTo>
                  <a:pt x="1193461" y="5442758"/>
                </a:lnTo>
                <a:lnTo>
                  <a:pt x="1104276" y="5376066"/>
                </a:lnTo>
                <a:cubicBezTo>
                  <a:pt x="429867" y="4819495"/>
                  <a:pt x="0" y="3977198"/>
                  <a:pt x="0" y="3034499"/>
                </a:cubicBezTo>
                <a:cubicBezTo>
                  <a:pt x="0" y="1358591"/>
                  <a:pt x="1358591" y="0"/>
                  <a:pt x="3034499"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9" name="Picture 88" descr="A close up of a sign&#10;&#10;Description automatically generated">
            <a:extLst>
              <a:ext uri="{FF2B5EF4-FFF2-40B4-BE49-F238E27FC236}">
                <a16:creationId xmlns:a16="http://schemas.microsoft.com/office/drawing/2014/main" id="{5387D140-E73A-4F75-A653-758411F82CF7}"/>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9230" r="8478" b="-1"/>
          <a:stretch/>
        </p:blipFill>
        <p:spPr>
          <a:xfrm>
            <a:off x="7977244" y="1745673"/>
            <a:ext cx="4214756" cy="5121802"/>
          </a:xfrm>
          <a:custGeom>
            <a:avLst/>
            <a:gdLst>
              <a:gd name="connsiteX0" fmla="*/ 2879389 w 4351232"/>
              <a:gd name="connsiteY0" fmla="*/ 0 h 5287648"/>
              <a:gd name="connsiteX1" fmla="*/ 4251877 w 4351232"/>
              <a:gd name="connsiteY1" fmla="*/ 347527 h 5287648"/>
              <a:gd name="connsiteX2" fmla="*/ 4351232 w 4351232"/>
              <a:gd name="connsiteY2" fmla="*/ 407886 h 5287648"/>
              <a:gd name="connsiteX3" fmla="*/ 4351232 w 4351232"/>
              <a:gd name="connsiteY3" fmla="*/ 5287648 h 5287648"/>
              <a:gd name="connsiteX4" fmla="*/ 1303444 w 4351232"/>
              <a:gd name="connsiteY4" fmla="*/ 5287648 h 5287648"/>
              <a:gd name="connsiteX5" fmla="*/ 1269495 w 4351232"/>
              <a:gd name="connsiteY5" fmla="*/ 5267024 h 5287648"/>
              <a:gd name="connsiteX6" fmla="*/ 0 w 4351232"/>
              <a:gd name="connsiteY6" fmla="*/ 2879389 h 5287648"/>
              <a:gd name="connsiteX7" fmla="*/ 2879389 w 4351232"/>
              <a:gd name="connsiteY7" fmla="*/ 0 h 5287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51232" h="5287648">
                <a:moveTo>
                  <a:pt x="2879389" y="0"/>
                </a:moveTo>
                <a:cubicBezTo>
                  <a:pt x="3376340" y="0"/>
                  <a:pt x="3843887" y="125893"/>
                  <a:pt x="4251877" y="347527"/>
                </a:cubicBezTo>
                <a:lnTo>
                  <a:pt x="4351232" y="407886"/>
                </a:lnTo>
                <a:lnTo>
                  <a:pt x="4351232" y="5287648"/>
                </a:lnTo>
                <a:lnTo>
                  <a:pt x="1303444" y="5287648"/>
                </a:lnTo>
                <a:lnTo>
                  <a:pt x="1269495" y="5267024"/>
                </a:lnTo>
                <a:cubicBezTo>
                  <a:pt x="503573" y="4749577"/>
                  <a:pt x="0" y="3873291"/>
                  <a:pt x="0" y="2879389"/>
                </a:cubicBezTo>
                <a:cubicBezTo>
                  <a:pt x="0" y="1289146"/>
                  <a:pt x="1289146" y="0"/>
                  <a:pt x="2879389" y="0"/>
                </a:cubicBezTo>
                <a:close/>
              </a:path>
            </a:pathLst>
          </a:custGeom>
          <a:effectLst>
            <a:softEdge rad="0"/>
          </a:effectLst>
        </p:spPr>
      </p:pic>
      <p:sp>
        <p:nvSpPr>
          <p:cNvPr id="92" name="TextBox 91">
            <a:extLst>
              <a:ext uri="{FF2B5EF4-FFF2-40B4-BE49-F238E27FC236}">
                <a16:creationId xmlns:a16="http://schemas.microsoft.com/office/drawing/2014/main" id="{28D0A669-E610-4135-BAFF-8E1BABDADDB6}"/>
              </a:ext>
            </a:extLst>
          </p:cNvPr>
          <p:cNvSpPr txBox="1"/>
          <p:nvPr/>
        </p:nvSpPr>
        <p:spPr>
          <a:xfrm>
            <a:off x="-15328" y="2247875"/>
            <a:ext cx="3973440" cy="369332"/>
          </a:xfrm>
          <a:prstGeom prst="rect">
            <a:avLst/>
          </a:prstGeom>
          <a:solidFill>
            <a:schemeClr val="accent3">
              <a:lumMod val="60000"/>
              <a:lumOff val="40000"/>
            </a:schemeClr>
          </a:solidFill>
          <a:effectLst>
            <a:outerShdw blurRad="76200" dir="18900000" sy="23000" kx="-1200000" algn="bl" rotWithShape="0">
              <a:prstClr val="black">
                <a:alpha val="20000"/>
              </a:prstClr>
            </a:outerShdw>
          </a:effectLst>
        </p:spPr>
        <p:txBody>
          <a:bodyPr wrap="square" rtlCol="0">
            <a:spAutoFit/>
          </a:bodyPr>
          <a:lstStyle/>
          <a:p>
            <a:r>
              <a:rPr lang="en-IN" b="1" dirty="0">
                <a:solidFill>
                  <a:schemeClr val="accent1">
                    <a:lumMod val="50000"/>
                  </a:schemeClr>
                </a:solidFill>
                <a:latin typeface="Cavolini" panose="03000502040302020204" pitchFamily="66" charset="0"/>
                <a:cs typeface="Cavolini" panose="03000502040302020204" pitchFamily="66" charset="0"/>
              </a:rPr>
              <a:t>Captcha for Visually Impaired</a:t>
            </a:r>
          </a:p>
        </p:txBody>
      </p:sp>
      <p:pic>
        <p:nvPicPr>
          <p:cNvPr id="109" name="Graphic 108" descr="Blind">
            <a:extLst>
              <a:ext uri="{FF2B5EF4-FFF2-40B4-BE49-F238E27FC236}">
                <a16:creationId xmlns:a16="http://schemas.microsoft.com/office/drawing/2014/main" id="{B6FAB762-1DE7-4097-81E0-5197F05E91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923867">
            <a:off x="6464873" y="5709512"/>
            <a:ext cx="1171883" cy="1171883"/>
          </a:xfrm>
          <a:prstGeom prst="rect">
            <a:avLst/>
          </a:prstGeom>
          <a:effectLst>
            <a:innerShdw blurRad="63500" dist="50800" dir="8100000">
              <a:prstClr val="black">
                <a:alpha val="50000"/>
              </a:prstClr>
            </a:innerShdw>
          </a:effectLst>
        </p:spPr>
      </p:pic>
      <p:pic>
        <p:nvPicPr>
          <p:cNvPr id="112" name="Picture 111">
            <a:extLst>
              <a:ext uri="{FF2B5EF4-FFF2-40B4-BE49-F238E27FC236}">
                <a16:creationId xmlns:a16="http://schemas.microsoft.com/office/drawing/2014/main" id="{03D920F1-74F3-4FBB-AB1C-0F87ECF34052}"/>
              </a:ext>
            </a:extLst>
          </p:cNvPr>
          <p:cNvPicPr>
            <a:picLocks noChangeAspect="1"/>
          </p:cNvPicPr>
          <p:nvPr/>
        </p:nvPicPr>
        <p:blipFill>
          <a:blip r:embed="rId7">
            <a:duotone>
              <a:schemeClr val="accent1">
                <a:shade val="45000"/>
                <a:satMod val="135000"/>
              </a:schemeClr>
              <a:prstClr val="white"/>
            </a:duotone>
            <a:alphaModFix amt="85000"/>
            <a:extLst>
              <a:ext uri="{BEBA8EAE-BF5A-486C-A8C5-ECC9F3942E4B}">
                <a14:imgProps xmlns:a14="http://schemas.microsoft.com/office/drawing/2010/main">
                  <a14:imgLayer r:embed="rId8">
                    <a14:imgEffect>
                      <a14:saturation sat="300000"/>
                    </a14:imgEffect>
                  </a14:imgLayer>
                </a14:imgProps>
              </a:ext>
              <a:ext uri="{28A0092B-C50C-407E-A947-70E740481C1C}">
                <a14:useLocalDpi xmlns:a14="http://schemas.microsoft.com/office/drawing/2010/main" val="0"/>
              </a:ext>
            </a:extLst>
          </a:blip>
          <a:stretch>
            <a:fillRect/>
          </a:stretch>
        </p:blipFill>
        <p:spPr>
          <a:xfrm rot="19875177">
            <a:off x="292141" y="498205"/>
            <a:ext cx="2222308" cy="1154019"/>
          </a:xfrm>
          <a:prstGeom prst="rect">
            <a:avLst/>
          </a:prstGeom>
        </p:spPr>
      </p:pic>
      <p:pic>
        <p:nvPicPr>
          <p:cNvPr id="122" name="Picture 121">
            <a:extLst>
              <a:ext uri="{FF2B5EF4-FFF2-40B4-BE49-F238E27FC236}">
                <a16:creationId xmlns:a16="http://schemas.microsoft.com/office/drawing/2014/main" id="{AA17E734-A7A6-4015-B8BD-288E2B15D53E}"/>
              </a:ext>
            </a:extLst>
          </p:cNvPr>
          <p:cNvPicPr>
            <a:picLocks noChangeAspect="1"/>
          </p:cNvPicPr>
          <p:nvPr/>
        </p:nvPicPr>
        <p:blipFill>
          <a:blip r:embed="rId9">
            <a:duotone>
              <a:prstClr val="black"/>
              <a:schemeClr val="bg1">
                <a:tint val="45000"/>
                <a:satMod val="400000"/>
              </a:schemeClr>
            </a:duotone>
            <a:extLst>
              <a:ext uri="{BEBA8EAE-BF5A-486C-A8C5-ECC9F3942E4B}">
                <a14:imgProps xmlns:a14="http://schemas.microsoft.com/office/drawing/2010/main">
                  <a14:imgLayer r:embed="rId10">
                    <a14:imgEffect>
                      <a14:artisticLineDrawing/>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rot="21167631">
            <a:off x="8553355" y="233558"/>
            <a:ext cx="2206351" cy="820968"/>
          </a:xfrm>
          <a:prstGeom prst="rect">
            <a:avLst/>
          </a:prstGeom>
          <a:ln>
            <a:noFill/>
          </a:ln>
          <a:effectLst>
            <a:softEdge rad="112500"/>
          </a:effectLst>
        </p:spPr>
      </p:pic>
      <p:pic>
        <p:nvPicPr>
          <p:cNvPr id="7" name="Picture 6">
            <a:extLst>
              <a:ext uri="{FF2B5EF4-FFF2-40B4-BE49-F238E27FC236}">
                <a16:creationId xmlns:a16="http://schemas.microsoft.com/office/drawing/2014/main" id="{E6FD7249-8C02-4839-9108-4DEECA952A0E}"/>
              </a:ext>
            </a:extLst>
          </p:cNvPr>
          <p:cNvPicPr>
            <a:picLocks noChangeAspect="1"/>
          </p:cNvPicPr>
          <p:nvPr/>
        </p:nvPicPr>
        <p:blipFill>
          <a:blip r:embed="rId11">
            <a:duotone>
              <a:schemeClr val="accent3">
                <a:shade val="45000"/>
                <a:satMod val="135000"/>
              </a:schemeClr>
              <a:prstClr val="white"/>
            </a:duotone>
            <a:alphaModFix amt="35000"/>
            <a:extLst>
              <a:ext uri="{BEBA8EAE-BF5A-486C-A8C5-ECC9F3942E4B}">
                <a14:imgProps xmlns:a14="http://schemas.microsoft.com/office/drawing/2010/main">
                  <a14:imgLayer r:embed="rId12">
                    <a14:imgEffect>
                      <a14:artisticCutout/>
                    </a14:imgEffect>
                  </a14:imgLayer>
                </a14:imgProps>
              </a:ext>
              <a:ext uri="{28A0092B-C50C-407E-A947-70E740481C1C}">
                <a14:useLocalDpi xmlns:a14="http://schemas.microsoft.com/office/drawing/2010/main" val="0"/>
              </a:ext>
            </a:extLst>
          </a:blip>
          <a:stretch>
            <a:fillRect/>
          </a:stretch>
        </p:blipFill>
        <p:spPr>
          <a:xfrm rot="732744">
            <a:off x="4899757" y="3714706"/>
            <a:ext cx="2260236" cy="2131814"/>
          </a:xfrm>
          <a:prstGeom prst="rect">
            <a:avLst/>
          </a:prstGeom>
        </p:spPr>
      </p:pic>
      <p:sp>
        <p:nvSpPr>
          <p:cNvPr id="2" name="TextBox 1">
            <a:extLst>
              <a:ext uri="{FF2B5EF4-FFF2-40B4-BE49-F238E27FC236}">
                <a16:creationId xmlns:a16="http://schemas.microsoft.com/office/drawing/2014/main" id="{FA93CE3C-10C2-4D22-8DD3-BEAE5830D022}"/>
              </a:ext>
            </a:extLst>
          </p:cNvPr>
          <p:cNvSpPr txBox="1"/>
          <p:nvPr/>
        </p:nvSpPr>
        <p:spPr>
          <a:xfrm>
            <a:off x="236063" y="4146096"/>
            <a:ext cx="5888182" cy="2308324"/>
          </a:xfrm>
          <a:prstGeom prst="rect">
            <a:avLst/>
          </a:prstGeom>
          <a:noFill/>
        </p:spPr>
        <p:txBody>
          <a:bodyPr wrap="square" rtlCol="0">
            <a:spAutoFit/>
          </a:bodyPr>
          <a:lstStyle/>
          <a:p>
            <a:pPr algn="ctr"/>
            <a:r>
              <a:rPr lang="en-IN" b="1" dirty="0"/>
              <a:t>Team Members</a:t>
            </a:r>
          </a:p>
          <a:p>
            <a:pPr algn="ctr"/>
            <a:r>
              <a:rPr lang="en-IN" dirty="0"/>
              <a:t>Ishwarya S (Team Leader)</a:t>
            </a:r>
          </a:p>
          <a:p>
            <a:pPr algn="ctr"/>
            <a:r>
              <a:rPr lang="en-IN" dirty="0"/>
              <a:t>Ashwin S</a:t>
            </a:r>
          </a:p>
          <a:p>
            <a:pPr algn="ctr"/>
            <a:r>
              <a:rPr lang="en-IN" dirty="0"/>
              <a:t>Abhinav S</a:t>
            </a:r>
          </a:p>
          <a:p>
            <a:pPr algn="ctr"/>
            <a:r>
              <a:rPr lang="en-IN" dirty="0"/>
              <a:t>Hari Prasath V</a:t>
            </a:r>
          </a:p>
          <a:p>
            <a:pPr algn="ctr"/>
            <a:r>
              <a:rPr lang="en-IN" dirty="0"/>
              <a:t>Abinaya P G</a:t>
            </a:r>
          </a:p>
          <a:p>
            <a:pPr algn="ctr"/>
            <a:r>
              <a:rPr lang="en-IN" dirty="0"/>
              <a:t>Naveen S</a:t>
            </a:r>
          </a:p>
          <a:p>
            <a:pPr algn="ctr"/>
            <a:r>
              <a:rPr lang="en-IN" dirty="0"/>
              <a:t>Department of Information Technology (III year IT-A)</a:t>
            </a:r>
          </a:p>
        </p:txBody>
      </p:sp>
      <p:sp>
        <p:nvSpPr>
          <p:cNvPr id="16" name="TextBox 15">
            <a:extLst>
              <a:ext uri="{FF2B5EF4-FFF2-40B4-BE49-F238E27FC236}">
                <a16:creationId xmlns:a16="http://schemas.microsoft.com/office/drawing/2014/main" id="{EE4B81B5-6BDC-4BCE-944C-B5CA5C889672}"/>
              </a:ext>
            </a:extLst>
          </p:cNvPr>
          <p:cNvSpPr txBox="1"/>
          <p:nvPr/>
        </p:nvSpPr>
        <p:spPr>
          <a:xfrm>
            <a:off x="-15328" y="2938707"/>
            <a:ext cx="6098289" cy="369332"/>
          </a:xfrm>
          <a:prstGeom prst="rect">
            <a:avLst/>
          </a:prstGeom>
          <a:solidFill>
            <a:schemeClr val="accent3">
              <a:lumMod val="60000"/>
              <a:lumOff val="40000"/>
            </a:schemeClr>
          </a:solidFill>
          <a:effectLst>
            <a:outerShdw blurRad="76200" dir="18900000" sy="23000" kx="-1200000" algn="bl" rotWithShape="0">
              <a:prstClr val="black">
                <a:alpha val="20000"/>
              </a:prstClr>
            </a:outerShdw>
          </a:effectLst>
        </p:spPr>
        <p:txBody>
          <a:bodyPr wrap="square" rtlCol="0">
            <a:spAutoFit/>
          </a:bodyPr>
          <a:lstStyle/>
          <a:p>
            <a:r>
              <a:rPr lang="en-IN" b="1" dirty="0">
                <a:solidFill>
                  <a:schemeClr val="accent1">
                    <a:lumMod val="50000"/>
                  </a:schemeClr>
                </a:solidFill>
                <a:latin typeface="Cavolini" panose="03000502040302020204" pitchFamily="66" charset="0"/>
                <a:cs typeface="Cavolini" panose="03000502040302020204" pitchFamily="66" charset="0"/>
              </a:rPr>
              <a:t>Organization: Dte of IT &amp; Cyber Security, DRDO</a:t>
            </a:r>
          </a:p>
        </p:txBody>
      </p:sp>
      <p:sp>
        <p:nvSpPr>
          <p:cNvPr id="17" name="TextBox 16">
            <a:extLst>
              <a:ext uri="{FF2B5EF4-FFF2-40B4-BE49-F238E27FC236}">
                <a16:creationId xmlns:a16="http://schemas.microsoft.com/office/drawing/2014/main" id="{9A2FA109-23C6-4691-A3E6-AC3419F16AFB}"/>
              </a:ext>
            </a:extLst>
          </p:cNvPr>
          <p:cNvSpPr txBox="1"/>
          <p:nvPr/>
        </p:nvSpPr>
        <p:spPr>
          <a:xfrm>
            <a:off x="-15328" y="3606076"/>
            <a:ext cx="3973440" cy="369332"/>
          </a:xfrm>
          <a:prstGeom prst="rect">
            <a:avLst/>
          </a:prstGeom>
          <a:solidFill>
            <a:schemeClr val="accent3">
              <a:lumMod val="60000"/>
              <a:lumOff val="40000"/>
            </a:schemeClr>
          </a:solidFill>
          <a:effectLst>
            <a:outerShdw blurRad="76200" dir="18900000" sy="23000" kx="-1200000" algn="bl" rotWithShape="0">
              <a:prstClr val="black">
                <a:alpha val="20000"/>
              </a:prstClr>
            </a:outerShdw>
          </a:effectLst>
        </p:spPr>
        <p:txBody>
          <a:bodyPr wrap="square" rtlCol="0">
            <a:spAutoFit/>
          </a:bodyPr>
          <a:lstStyle/>
          <a:p>
            <a:r>
              <a:rPr lang="en-IN" b="1" dirty="0">
                <a:solidFill>
                  <a:schemeClr val="accent1">
                    <a:lumMod val="50000"/>
                  </a:schemeClr>
                </a:solidFill>
                <a:latin typeface="Cavolini" panose="03000502040302020204" pitchFamily="66" charset="0"/>
                <a:cs typeface="Cavolini" panose="03000502040302020204" pitchFamily="66" charset="0"/>
              </a:rPr>
              <a:t>Domain Bucket: Miscellaneous</a:t>
            </a:r>
          </a:p>
        </p:txBody>
      </p:sp>
    </p:spTree>
    <p:extLst>
      <p:ext uri="{BB962C8B-B14F-4D97-AF65-F5344CB8AC3E}">
        <p14:creationId xmlns:p14="http://schemas.microsoft.com/office/powerpoint/2010/main" val="184558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wimming, monitor, television, man&#10;&#10;Description automatically generated">
            <a:extLst>
              <a:ext uri="{FF2B5EF4-FFF2-40B4-BE49-F238E27FC236}">
                <a16:creationId xmlns:a16="http://schemas.microsoft.com/office/drawing/2014/main" id="{76F3D19A-AEDB-4454-B5D0-762EA1C9419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232" r="2234" b="2"/>
          <a:stretch/>
        </p:blipFill>
        <p:spPr>
          <a:xfrm>
            <a:off x="6083786" y="-168316"/>
            <a:ext cx="6261330" cy="3932313"/>
          </a:xfrm>
          <a:prstGeom prst="rect">
            <a:avLst/>
          </a:prstGeom>
          <a:effectLst>
            <a:softEdge rad="533400"/>
          </a:effectLst>
        </p:spPr>
      </p:pic>
      <p:pic>
        <p:nvPicPr>
          <p:cNvPr id="3" name="Picture 2">
            <a:extLst>
              <a:ext uri="{FF2B5EF4-FFF2-40B4-BE49-F238E27FC236}">
                <a16:creationId xmlns:a16="http://schemas.microsoft.com/office/drawing/2014/main" id="{AC89FDF3-8F91-4462-91A7-79EF5A204607}"/>
              </a:ext>
            </a:extLst>
          </p:cNvPr>
          <p:cNvPicPr>
            <a:picLocks noChangeAspect="1"/>
          </p:cNvPicPr>
          <p:nvPr/>
        </p:nvPicPr>
        <p:blipFill rotWithShape="1">
          <a:blip r:embed="rId3">
            <a:extLst>
              <a:ext uri="{28A0092B-C50C-407E-A947-70E740481C1C}">
                <a14:useLocalDpi xmlns:a14="http://schemas.microsoft.com/office/drawing/2010/main" val="0"/>
              </a:ext>
            </a:extLst>
          </a:blip>
          <a:srcRect r="-1" b="3858"/>
          <a:stretch/>
        </p:blipFill>
        <p:spPr>
          <a:xfrm>
            <a:off x="6089904" y="2487166"/>
            <a:ext cx="6263640" cy="4215384"/>
          </a:xfrm>
          <a:prstGeom prst="rect">
            <a:avLst/>
          </a:prstGeom>
          <a:effectLst>
            <a:softEdge rad="533400"/>
          </a:effectLst>
        </p:spPr>
      </p:pic>
      <p:pic>
        <p:nvPicPr>
          <p:cNvPr id="18" name="Picture 17">
            <a:extLst>
              <a:ext uri="{FF2B5EF4-FFF2-40B4-BE49-F238E27FC236}">
                <a16:creationId xmlns:a16="http://schemas.microsoft.com/office/drawing/2014/main" id="{22901FED-4FC9-4ED5-8123-C98BCD1616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D0C98B41-A2D2-471F-ABC7-D633504A9987}"/>
              </a:ext>
            </a:extLst>
          </p:cNvPr>
          <p:cNvSpPr txBox="1"/>
          <p:nvPr/>
        </p:nvSpPr>
        <p:spPr>
          <a:xfrm>
            <a:off x="804997" y="2272143"/>
            <a:ext cx="4803637" cy="3788830"/>
          </a:xfrm>
          <a:prstGeom prst="rect">
            <a:avLst/>
          </a:prstGeom>
        </p:spPr>
        <p:txBody>
          <a:bodyPr vert="horz" lIns="91440" tIns="45720" rIns="91440" bIns="45720" rtlCol="0" anchor="ctr">
            <a:normAutofit/>
          </a:bodyPr>
          <a:lstStyle/>
          <a:p>
            <a:pPr marL="457200" indent="-228600" algn="just">
              <a:lnSpc>
                <a:spcPct val="90000"/>
              </a:lnSpc>
              <a:spcAft>
                <a:spcPts val="600"/>
              </a:spcAft>
              <a:buFont typeface="Arial" panose="020B0604020202020204" pitchFamily="34" charset="0"/>
              <a:buChar char="•"/>
            </a:pPr>
            <a:r>
              <a:rPr lang="en-US" sz="2000" dirty="0">
                <a:solidFill>
                  <a:srgbClr val="000000"/>
                </a:solidFill>
              </a:rPr>
              <a:t>To provide an alternative for the already existing solution for captcha process for visually impaired citizens through biometric authentication. </a:t>
            </a: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a:p>
            <a:pPr marL="457200" indent="-228600" algn="just">
              <a:lnSpc>
                <a:spcPct val="90000"/>
              </a:lnSpc>
              <a:spcAft>
                <a:spcPts val="600"/>
              </a:spcAft>
              <a:buFont typeface="Arial" panose="020B0604020202020204" pitchFamily="34" charset="0"/>
              <a:buChar char="•"/>
            </a:pPr>
            <a:r>
              <a:rPr lang="en-US" sz="2000" dirty="0">
                <a:solidFill>
                  <a:srgbClr val="000000"/>
                </a:solidFill>
              </a:rPr>
              <a:t>To use fingerprint scanner inbuilt in mobile for secure login of visually impaired users.</a:t>
            </a: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a:p>
            <a:pPr marL="457200" indent="-228600" algn="just">
              <a:lnSpc>
                <a:spcPct val="90000"/>
              </a:lnSpc>
              <a:spcAft>
                <a:spcPts val="600"/>
              </a:spcAft>
              <a:buFont typeface="Arial" panose="020B0604020202020204" pitchFamily="34" charset="0"/>
              <a:buChar char="•"/>
            </a:pPr>
            <a:r>
              <a:rPr lang="en-US" sz="2000" dirty="0">
                <a:solidFill>
                  <a:srgbClr val="000000"/>
                </a:solidFill>
              </a:rPr>
              <a:t>To initiate a voice command specifying the user to place their fingerprint when they are asked to do so.</a:t>
            </a: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a:p>
            <a:pPr marL="457200" indent="-228600" algn="just">
              <a:lnSpc>
                <a:spcPct val="90000"/>
              </a:lnSpc>
              <a:spcAft>
                <a:spcPts val="600"/>
              </a:spcAft>
              <a:buFont typeface="Arial" panose="020B0604020202020204" pitchFamily="34" charset="0"/>
              <a:buChar char="•"/>
            </a:pPr>
            <a:endParaRPr lang="en-US" sz="2000" dirty="0">
              <a:solidFill>
                <a:srgbClr val="000000"/>
              </a:solidFill>
            </a:endParaRPr>
          </a:p>
        </p:txBody>
      </p:sp>
      <p:sp>
        <p:nvSpPr>
          <p:cNvPr id="4" name="TextBox 3">
            <a:extLst>
              <a:ext uri="{FF2B5EF4-FFF2-40B4-BE49-F238E27FC236}">
                <a16:creationId xmlns:a16="http://schemas.microsoft.com/office/drawing/2014/main" id="{F26CA46C-2863-4616-9E0B-B09736C61D20}"/>
              </a:ext>
            </a:extLst>
          </p:cNvPr>
          <p:cNvSpPr txBox="1"/>
          <p:nvPr/>
        </p:nvSpPr>
        <p:spPr>
          <a:xfrm>
            <a:off x="1485900" y="671513"/>
            <a:ext cx="184731"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B25E0B98-B47A-49BE-9BEB-1D27CF082C8D}"/>
              </a:ext>
            </a:extLst>
          </p:cNvPr>
          <p:cNvSpPr txBox="1"/>
          <p:nvPr/>
        </p:nvSpPr>
        <p:spPr>
          <a:xfrm>
            <a:off x="1485900" y="0"/>
            <a:ext cx="9144000" cy="951067"/>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defPPr>
              <a:defRPr lang="en-US"/>
            </a:defPPr>
          </a:lstStyle>
          <a:p>
            <a:pPr algn="ctr">
              <a:lnSpc>
                <a:spcPct val="90000"/>
              </a:lnSpc>
              <a:spcBef>
                <a:spcPct val="0"/>
              </a:spcBef>
              <a:spcAft>
                <a:spcPts val="600"/>
              </a:spcAft>
            </a:pPr>
            <a:r>
              <a:rPr lang="en-US" sz="4400" b="1" dirty="0">
                <a:solidFill>
                  <a:srgbClr val="FFFFFF"/>
                </a:solidFill>
                <a:effectLst>
                  <a:outerShdw blurRad="38100" dist="38100" dir="2700000" algn="tl">
                    <a:srgbClr val="000000">
                      <a:alpha val="43137"/>
                    </a:srgbClr>
                  </a:outerShdw>
                </a:effectLst>
                <a:latin typeface="+mj-lt"/>
                <a:ea typeface="+mj-ea"/>
                <a:cs typeface="+mj-cs"/>
              </a:rPr>
              <a:t>Our Objectives</a:t>
            </a:r>
          </a:p>
        </p:txBody>
      </p:sp>
    </p:spTree>
    <p:extLst>
      <p:ext uri="{BB962C8B-B14F-4D97-AF65-F5344CB8AC3E}">
        <p14:creationId xmlns:p14="http://schemas.microsoft.com/office/powerpoint/2010/main" val="38657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D8F595-4D8B-4814-AC71-C8D4BB623EF2}"/>
              </a:ext>
            </a:extLst>
          </p:cNvPr>
          <p:cNvSpPr txBox="1"/>
          <p:nvPr/>
        </p:nvSpPr>
        <p:spPr>
          <a:xfrm>
            <a:off x="1485900" y="0"/>
            <a:ext cx="9144000" cy="951067"/>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defPPr>
              <a:defRPr lang="en-US"/>
            </a:defPPr>
          </a:lstStyle>
          <a:p>
            <a:pPr algn="ctr">
              <a:lnSpc>
                <a:spcPct val="90000"/>
              </a:lnSpc>
              <a:spcBef>
                <a:spcPct val="0"/>
              </a:spcBef>
              <a:spcAft>
                <a:spcPts val="600"/>
              </a:spcAft>
            </a:pPr>
            <a:r>
              <a:rPr lang="en-US" sz="4400" b="1" dirty="0">
                <a:solidFill>
                  <a:srgbClr val="FFFFFF"/>
                </a:solidFill>
                <a:effectLst>
                  <a:outerShdw blurRad="38100" dist="38100" dir="2700000" algn="tl">
                    <a:srgbClr val="000000">
                      <a:alpha val="43137"/>
                    </a:srgbClr>
                  </a:outerShdw>
                </a:effectLst>
                <a:latin typeface="+mj-lt"/>
                <a:ea typeface="+mj-ea"/>
                <a:cs typeface="+mj-cs"/>
              </a:rPr>
              <a:t>Ideation</a:t>
            </a:r>
          </a:p>
        </p:txBody>
      </p:sp>
      <p:sp>
        <p:nvSpPr>
          <p:cNvPr id="10" name="TextBox 9">
            <a:extLst>
              <a:ext uri="{FF2B5EF4-FFF2-40B4-BE49-F238E27FC236}">
                <a16:creationId xmlns:a16="http://schemas.microsoft.com/office/drawing/2014/main" id="{90819988-B97A-4115-B0F3-93AF93A19488}"/>
              </a:ext>
            </a:extLst>
          </p:cNvPr>
          <p:cNvSpPr txBox="1"/>
          <p:nvPr/>
        </p:nvSpPr>
        <p:spPr>
          <a:xfrm>
            <a:off x="235527" y="1148259"/>
            <a:ext cx="3269673" cy="1200329"/>
          </a:xfrm>
          <a:prstGeom prst="rect">
            <a:avLst/>
          </a:prstGeom>
          <a:noFill/>
        </p:spPr>
        <p:txBody>
          <a:bodyPr wrap="square" rtlCol="0">
            <a:spAutoFit/>
          </a:bodyPr>
          <a:lstStyle/>
          <a:p>
            <a:pPr algn="just"/>
            <a:r>
              <a:rPr lang="en-IN" dirty="0"/>
              <a:t>1. The user searches for the website they need to log in. Here, they enter their registered login credentials.</a:t>
            </a:r>
          </a:p>
        </p:txBody>
      </p:sp>
      <p:sp>
        <p:nvSpPr>
          <p:cNvPr id="11" name="TextBox 10">
            <a:extLst>
              <a:ext uri="{FF2B5EF4-FFF2-40B4-BE49-F238E27FC236}">
                <a16:creationId xmlns:a16="http://schemas.microsoft.com/office/drawing/2014/main" id="{488E6B6A-6034-4D58-931B-8B334FA6BBB1}"/>
              </a:ext>
            </a:extLst>
          </p:cNvPr>
          <p:cNvSpPr txBox="1"/>
          <p:nvPr/>
        </p:nvSpPr>
        <p:spPr>
          <a:xfrm>
            <a:off x="3782287" y="1146637"/>
            <a:ext cx="4031673" cy="1477328"/>
          </a:xfrm>
          <a:prstGeom prst="rect">
            <a:avLst/>
          </a:prstGeom>
          <a:noFill/>
        </p:spPr>
        <p:txBody>
          <a:bodyPr wrap="square" rtlCol="0">
            <a:spAutoFit/>
          </a:bodyPr>
          <a:lstStyle/>
          <a:p>
            <a:pPr algn="just"/>
            <a:r>
              <a:rPr lang="en-IN" dirty="0"/>
              <a:t>2. Only after verifying their login credentials with the cloud database, an audio is played to the user, to place their fingerprint with the use of built-in fingerprint scanner.</a:t>
            </a:r>
          </a:p>
        </p:txBody>
      </p:sp>
      <p:sp>
        <p:nvSpPr>
          <p:cNvPr id="12" name="TextBox 11">
            <a:extLst>
              <a:ext uri="{FF2B5EF4-FFF2-40B4-BE49-F238E27FC236}">
                <a16:creationId xmlns:a16="http://schemas.microsoft.com/office/drawing/2014/main" id="{CA81F2C0-3E61-4D8E-91F0-DDFEA2249963}"/>
              </a:ext>
            </a:extLst>
          </p:cNvPr>
          <p:cNvSpPr txBox="1"/>
          <p:nvPr/>
        </p:nvSpPr>
        <p:spPr>
          <a:xfrm>
            <a:off x="8091046" y="1146637"/>
            <a:ext cx="3408219" cy="1754326"/>
          </a:xfrm>
          <a:prstGeom prst="rect">
            <a:avLst/>
          </a:prstGeom>
          <a:noFill/>
        </p:spPr>
        <p:txBody>
          <a:bodyPr wrap="square" rtlCol="0">
            <a:spAutoFit/>
          </a:bodyPr>
          <a:lstStyle/>
          <a:p>
            <a:pPr algn="just"/>
            <a:r>
              <a:rPr lang="en-IN" dirty="0"/>
              <a:t>3. The fingerprint of the user is validated, only if they match with the database, they are allowed to log in, otherwise they are again asked to place their fingerprint, instructed through an audio.</a:t>
            </a:r>
          </a:p>
        </p:txBody>
      </p:sp>
      <p:pic>
        <p:nvPicPr>
          <p:cNvPr id="14" name="Picture 13">
            <a:extLst>
              <a:ext uri="{FF2B5EF4-FFF2-40B4-BE49-F238E27FC236}">
                <a16:creationId xmlns:a16="http://schemas.microsoft.com/office/drawing/2014/main" id="{1F07833E-ABF6-4E1A-88DC-AF513DB3000C}"/>
              </a:ext>
            </a:extLst>
          </p:cNvPr>
          <p:cNvPicPr>
            <a:picLocks noChangeAspect="1"/>
          </p:cNvPicPr>
          <p:nvPr/>
        </p:nvPicPr>
        <p:blipFill rotWithShape="1">
          <a:blip r:embed="rId3">
            <a:extLst>
              <a:ext uri="{28A0092B-C50C-407E-A947-70E740481C1C}">
                <a14:useLocalDpi xmlns:a14="http://schemas.microsoft.com/office/drawing/2010/main" val="0"/>
              </a:ext>
            </a:extLst>
          </a:blip>
          <a:srcRect l="27201" t="13554" r="26239" b="15172"/>
          <a:stretch/>
        </p:blipFill>
        <p:spPr>
          <a:xfrm>
            <a:off x="235527" y="3163866"/>
            <a:ext cx="3269674" cy="3449782"/>
          </a:xfrm>
          <a:prstGeom prst="rect">
            <a:avLst/>
          </a:prstGeom>
        </p:spPr>
      </p:pic>
      <p:pic>
        <p:nvPicPr>
          <p:cNvPr id="18" name="Picture 17">
            <a:extLst>
              <a:ext uri="{FF2B5EF4-FFF2-40B4-BE49-F238E27FC236}">
                <a16:creationId xmlns:a16="http://schemas.microsoft.com/office/drawing/2014/main" id="{F1E9B806-E874-4175-9CD7-FCFD235FF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046" y="3177962"/>
            <a:ext cx="3450554" cy="3449782"/>
          </a:xfrm>
          <a:prstGeom prst="rect">
            <a:avLst/>
          </a:prstGeom>
        </p:spPr>
      </p:pic>
      <p:pic>
        <p:nvPicPr>
          <p:cNvPr id="3" name="Picture 2">
            <a:extLst>
              <a:ext uri="{FF2B5EF4-FFF2-40B4-BE49-F238E27FC236}">
                <a16:creationId xmlns:a16="http://schemas.microsoft.com/office/drawing/2014/main" id="{29CF6EC2-8CDF-4A06-9250-0E15D1BE80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2287" y="3177962"/>
            <a:ext cx="4031673" cy="3435686"/>
          </a:xfrm>
          <a:prstGeom prst="rect">
            <a:avLst/>
          </a:prstGeom>
        </p:spPr>
      </p:pic>
    </p:spTree>
    <p:extLst>
      <p:ext uri="{BB962C8B-B14F-4D97-AF65-F5344CB8AC3E}">
        <p14:creationId xmlns:p14="http://schemas.microsoft.com/office/powerpoint/2010/main" val="220484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monitor, screen, television, looking&#10;&#10;Description automatically generated">
            <a:extLst>
              <a:ext uri="{FF2B5EF4-FFF2-40B4-BE49-F238E27FC236}">
                <a16:creationId xmlns:a16="http://schemas.microsoft.com/office/drawing/2014/main" id="{8A8BC406-1919-470B-8035-2A99891F07D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32951"/>
            <a:ext cx="12191980" cy="6857999"/>
          </a:xfrm>
          <a:prstGeom prst="rect">
            <a:avLst/>
          </a:prstGeom>
        </p:spPr>
      </p:pic>
      <p:sp>
        <p:nvSpPr>
          <p:cNvPr id="7" name="TextBox 6">
            <a:extLst>
              <a:ext uri="{FF2B5EF4-FFF2-40B4-BE49-F238E27FC236}">
                <a16:creationId xmlns:a16="http://schemas.microsoft.com/office/drawing/2014/main" id="{433B2E25-7B90-4904-A0B8-1FB0BA3D5E1D}"/>
              </a:ext>
            </a:extLst>
          </p:cNvPr>
          <p:cNvSpPr txBox="1"/>
          <p:nvPr/>
        </p:nvSpPr>
        <p:spPr>
          <a:xfrm>
            <a:off x="1485900" y="0"/>
            <a:ext cx="9144000" cy="951067"/>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defPPr>
              <a:defRPr lang="en-US"/>
            </a:defPPr>
          </a:lstStyle>
          <a:p>
            <a:pPr algn="ctr">
              <a:lnSpc>
                <a:spcPct val="90000"/>
              </a:lnSpc>
              <a:spcBef>
                <a:spcPct val="0"/>
              </a:spcBef>
              <a:spcAft>
                <a:spcPts val="600"/>
              </a:spcAft>
            </a:pPr>
            <a:r>
              <a:rPr lang="en-US" sz="4400" b="1" dirty="0">
                <a:solidFill>
                  <a:srgbClr val="FFFFFF"/>
                </a:solidFill>
                <a:effectLst>
                  <a:outerShdw blurRad="38100" dist="38100" dir="2700000" algn="tl">
                    <a:srgbClr val="000000">
                      <a:alpha val="43137"/>
                    </a:srgbClr>
                  </a:outerShdw>
                </a:effectLst>
                <a:latin typeface="+mj-lt"/>
                <a:ea typeface="+mj-ea"/>
                <a:cs typeface="+mj-cs"/>
              </a:rPr>
              <a:t>Workflow</a:t>
            </a:r>
          </a:p>
        </p:txBody>
      </p:sp>
      <p:pic>
        <p:nvPicPr>
          <p:cNvPr id="20" name="Picture 19">
            <a:extLst>
              <a:ext uri="{FF2B5EF4-FFF2-40B4-BE49-F238E27FC236}">
                <a16:creationId xmlns:a16="http://schemas.microsoft.com/office/drawing/2014/main" id="{14DAD3B4-630E-4FF1-98CE-B3F1739083A3}"/>
              </a:ext>
            </a:extLst>
          </p:cNvPr>
          <p:cNvPicPr>
            <a:picLocks noChangeAspect="1"/>
          </p:cNvPicPr>
          <p:nvPr/>
        </p:nvPicPr>
        <p:blipFill rotWithShape="1">
          <a:blip r:embed="rId3">
            <a:extLst>
              <a:ext uri="{28A0092B-C50C-407E-A947-70E740481C1C}">
                <a14:useLocalDpi xmlns:a14="http://schemas.microsoft.com/office/drawing/2010/main" val="0"/>
              </a:ext>
            </a:extLst>
          </a:blip>
          <a:srcRect b="10391"/>
          <a:stretch/>
        </p:blipFill>
        <p:spPr>
          <a:xfrm>
            <a:off x="10153239" y="1783340"/>
            <a:ext cx="1288222" cy="1309692"/>
          </a:xfrm>
          <a:prstGeom prst="rect">
            <a:avLst/>
          </a:prstGeom>
        </p:spPr>
      </p:pic>
      <p:pic>
        <p:nvPicPr>
          <p:cNvPr id="22" name="Picture 21" descr="A close up of a logo&#10;&#10;Description automatically generated">
            <a:extLst>
              <a:ext uri="{FF2B5EF4-FFF2-40B4-BE49-F238E27FC236}">
                <a16:creationId xmlns:a16="http://schemas.microsoft.com/office/drawing/2014/main" id="{8822831D-B34F-4882-8ED0-41B3C2C806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1595" y="4042155"/>
            <a:ext cx="2057051" cy="1467363"/>
          </a:xfrm>
          <a:prstGeom prst="roundRect">
            <a:avLst/>
          </a:prstGeom>
        </p:spPr>
      </p:pic>
      <p:pic>
        <p:nvPicPr>
          <p:cNvPr id="24" name="Picture 23">
            <a:extLst>
              <a:ext uri="{FF2B5EF4-FFF2-40B4-BE49-F238E27FC236}">
                <a16:creationId xmlns:a16="http://schemas.microsoft.com/office/drawing/2014/main" id="{5045CD83-5621-48F2-89D9-13117CCE5A69}"/>
              </a:ext>
            </a:extLst>
          </p:cNvPr>
          <p:cNvPicPr>
            <a:picLocks noChangeAspect="1"/>
          </p:cNvPicPr>
          <p:nvPr/>
        </p:nvPicPr>
        <p:blipFill rotWithShape="1">
          <a:blip r:embed="rId5">
            <a:extLst>
              <a:ext uri="{28A0092B-C50C-407E-A947-70E740481C1C}">
                <a14:useLocalDpi xmlns:a14="http://schemas.microsoft.com/office/drawing/2010/main" val="0"/>
              </a:ext>
            </a:extLst>
          </a:blip>
          <a:srcRect l="13890" t="32018" r="14241" b="41356"/>
          <a:stretch/>
        </p:blipFill>
        <p:spPr>
          <a:xfrm>
            <a:off x="3663314" y="1952686"/>
            <a:ext cx="2183313" cy="951067"/>
          </a:xfrm>
          <a:prstGeom prst="rect">
            <a:avLst/>
          </a:prstGeom>
        </p:spPr>
      </p:pic>
      <p:pic>
        <p:nvPicPr>
          <p:cNvPr id="26" name="Picture 25">
            <a:extLst>
              <a:ext uri="{FF2B5EF4-FFF2-40B4-BE49-F238E27FC236}">
                <a16:creationId xmlns:a16="http://schemas.microsoft.com/office/drawing/2014/main" id="{760A9BBF-E7E1-4198-95B2-98D6182217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981" y="1377112"/>
            <a:ext cx="2252402" cy="2252402"/>
          </a:xfrm>
          <a:prstGeom prst="rect">
            <a:avLst/>
          </a:prstGeom>
        </p:spPr>
      </p:pic>
      <p:pic>
        <p:nvPicPr>
          <p:cNvPr id="30" name="Picture 29">
            <a:extLst>
              <a:ext uri="{FF2B5EF4-FFF2-40B4-BE49-F238E27FC236}">
                <a16:creationId xmlns:a16="http://schemas.microsoft.com/office/drawing/2014/main" id="{4BF0FF22-C17D-462B-B05E-846A3CD62B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8539" y="4229621"/>
            <a:ext cx="1231532" cy="1231532"/>
          </a:xfrm>
          <a:prstGeom prst="flowChartConnector">
            <a:avLst/>
          </a:prstGeom>
        </p:spPr>
      </p:pic>
      <p:sp>
        <p:nvSpPr>
          <p:cNvPr id="31" name="Arrow: Right 30">
            <a:extLst>
              <a:ext uri="{FF2B5EF4-FFF2-40B4-BE49-F238E27FC236}">
                <a16:creationId xmlns:a16="http://schemas.microsoft.com/office/drawing/2014/main" id="{AC4CDE65-D7B7-4016-982E-BFF2BA7CB45A}"/>
              </a:ext>
            </a:extLst>
          </p:cNvPr>
          <p:cNvSpPr/>
          <p:nvPr/>
        </p:nvSpPr>
        <p:spPr>
          <a:xfrm>
            <a:off x="2603221" y="2198525"/>
            <a:ext cx="914400" cy="48870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2" name="Arrow: Right 31">
            <a:extLst>
              <a:ext uri="{FF2B5EF4-FFF2-40B4-BE49-F238E27FC236}">
                <a16:creationId xmlns:a16="http://schemas.microsoft.com/office/drawing/2014/main" id="{BE7512DB-6150-4F7F-B37C-F38F0F299AC1}"/>
              </a:ext>
            </a:extLst>
          </p:cNvPr>
          <p:cNvSpPr/>
          <p:nvPr/>
        </p:nvSpPr>
        <p:spPr>
          <a:xfrm>
            <a:off x="8516189" y="2225998"/>
            <a:ext cx="1413855" cy="48870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5" name="Arrow: Left 34">
            <a:extLst>
              <a:ext uri="{FF2B5EF4-FFF2-40B4-BE49-F238E27FC236}">
                <a16:creationId xmlns:a16="http://schemas.microsoft.com/office/drawing/2014/main" id="{AEAF509B-6009-4E29-ADC6-2B52216DCB6F}"/>
              </a:ext>
            </a:extLst>
          </p:cNvPr>
          <p:cNvSpPr/>
          <p:nvPr/>
        </p:nvSpPr>
        <p:spPr>
          <a:xfrm>
            <a:off x="4348795" y="4535947"/>
            <a:ext cx="4849380" cy="501751"/>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Success</a:t>
            </a:r>
          </a:p>
        </p:txBody>
      </p:sp>
      <p:sp>
        <p:nvSpPr>
          <p:cNvPr id="36" name="TextBox 35">
            <a:extLst>
              <a:ext uri="{FF2B5EF4-FFF2-40B4-BE49-F238E27FC236}">
                <a16:creationId xmlns:a16="http://schemas.microsoft.com/office/drawing/2014/main" id="{06E63DFB-52D5-46D6-8DC6-ADF7880B0951}"/>
              </a:ext>
            </a:extLst>
          </p:cNvPr>
          <p:cNvSpPr txBox="1"/>
          <p:nvPr/>
        </p:nvSpPr>
        <p:spPr>
          <a:xfrm>
            <a:off x="1957699" y="3290920"/>
            <a:ext cx="2183313" cy="369332"/>
          </a:xfrm>
          <a:prstGeom prst="rect">
            <a:avLst/>
          </a:prstGeom>
          <a:noFill/>
        </p:spPr>
        <p:txBody>
          <a:bodyPr wrap="square" rtlCol="0">
            <a:spAutoFit/>
          </a:bodyPr>
          <a:lstStyle/>
          <a:p>
            <a:pPr marL="342900" indent="-342900" algn="just">
              <a:buAutoNum type="arabicPeriod"/>
            </a:pPr>
            <a:r>
              <a:rPr lang="en-IN" i="1" dirty="0"/>
              <a:t>Registration.</a:t>
            </a:r>
          </a:p>
        </p:txBody>
      </p:sp>
      <p:sp>
        <p:nvSpPr>
          <p:cNvPr id="39" name="TextBox 38">
            <a:extLst>
              <a:ext uri="{FF2B5EF4-FFF2-40B4-BE49-F238E27FC236}">
                <a16:creationId xmlns:a16="http://schemas.microsoft.com/office/drawing/2014/main" id="{CDE02BA7-7A0F-4BF5-9A57-44EA8D0D11D0}"/>
              </a:ext>
            </a:extLst>
          </p:cNvPr>
          <p:cNvSpPr txBox="1"/>
          <p:nvPr/>
        </p:nvSpPr>
        <p:spPr>
          <a:xfrm>
            <a:off x="4187235" y="3100810"/>
            <a:ext cx="2133358" cy="646331"/>
          </a:xfrm>
          <a:prstGeom prst="rect">
            <a:avLst/>
          </a:prstGeom>
          <a:noFill/>
        </p:spPr>
        <p:txBody>
          <a:bodyPr wrap="square" rtlCol="0">
            <a:spAutoFit/>
          </a:bodyPr>
          <a:lstStyle/>
          <a:p>
            <a:pPr algn="just"/>
            <a:r>
              <a:rPr lang="en-IN" i="1" dirty="0"/>
              <a:t>2. He/She enters the login credentials.</a:t>
            </a:r>
          </a:p>
        </p:txBody>
      </p:sp>
      <p:sp>
        <p:nvSpPr>
          <p:cNvPr id="41" name="Rectangle 40">
            <a:extLst>
              <a:ext uri="{FF2B5EF4-FFF2-40B4-BE49-F238E27FC236}">
                <a16:creationId xmlns:a16="http://schemas.microsoft.com/office/drawing/2014/main" id="{0D31FCE3-370D-4726-9BB2-286C06E287FE}"/>
              </a:ext>
            </a:extLst>
          </p:cNvPr>
          <p:cNvSpPr/>
          <p:nvPr/>
        </p:nvSpPr>
        <p:spPr>
          <a:xfrm>
            <a:off x="165741" y="4231777"/>
            <a:ext cx="2705121" cy="2585323"/>
          </a:xfrm>
          <a:prstGeom prst="rect">
            <a:avLst/>
          </a:prstGeom>
        </p:spPr>
        <p:txBody>
          <a:bodyPr wrap="square">
            <a:spAutoFit/>
          </a:bodyPr>
          <a:lstStyle/>
          <a:p>
            <a:pPr algn="just"/>
            <a:r>
              <a:rPr lang="en-IN" i="1" dirty="0"/>
              <a:t>7. (i) If the fingerprint matches with the existing data, they are allowed to log in.</a:t>
            </a:r>
          </a:p>
          <a:p>
            <a:pPr algn="just"/>
            <a:r>
              <a:rPr lang="en-IN" i="1" dirty="0"/>
              <a:t> (ii) Otherwise again they are allowed to place their fingerprint, such that they don’t exceed the number of trials stated (ex. 5).</a:t>
            </a:r>
          </a:p>
        </p:txBody>
      </p:sp>
      <p:sp>
        <p:nvSpPr>
          <p:cNvPr id="2" name="TextBox 1">
            <a:extLst>
              <a:ext uri="{FF2B5EF4-FFF2-40B4-BE49-F238E27FC236}">
                <a16:creationId xmlns:a16="http://schemas.microsoft.com/office/drawing/2014/main" id="{4B428983-310F-46B9-A7BC-93D18645A7B0}"/>
              </a:ext>
            </a:extLst>
          </p:cNvPr>
          <p:cNvSpPr txBox="1"/>
          <p:nvPr/>
        </p:nvSpPr>
        <p:spPr>
          <a:xfrm>
            <a:off x="6662787" y="3229368"/>
            <a:ext cx="2252402" cy="923330"/>
          </a:xfrm>
          <a:prstGeom prst="rect">
            <a:avLst/>
          </a:prstGeom>
          <a:noFill/>
        </p:spPr>
        <p:txBody>
          <a:bodyPr wrap="square" rtlCol="0">
            <a:spAutoFit/>
          </a:bodyPr>
          <a:lstStyle/>
          <a:p>
            <a:pPr algn="just"/>
            <a:r>
              <a:rPr lang="en-IN" i="1" dirty="0"/>
              <a:t>3. Their login data is verified with the database.</a:t>
            </a:r>
          </a:p>
        </p:txBody>
      </p:sp>
      <p:sp>
        <p:nvSpPr>
          <p:cNvPr id="6" name="Arrow: Right 5">
            <a:extLst>
              <a:ext uri="{FF2B5EF4-FFF2-40B4-BE49-F238E27FC236}">
                <a16:creationId xmlns:a16="http://schemas.microsoft.com/office/drawing/2014/main" id="{D7758E48-8690-481C-A14A-30B73300EAD6}"/>
              </a:ext>
            </a:extLst>
          </p:cNvPr>
          <p:cNvSpPr/>
          <p:nvPr/>
        </p:nvSpPr>
        <p:spPr>
          <a:xfrm>
            <a:off x="5976942" y="2198525"/>
            <a:ext cx="692222" cy="45957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8" name="TextBox 7">
            <a:extLst>
              <a:ext uri="{FF2B5EF4-FFF2-40B4-BE49-F238E27FC236}">
                <a16:creationId xmlns:a16="http://schemas.microsoft.com/office/drawing/2014/main" id="{7F6EC8FA-7DF9-4E36-A94D-EE621981EBA6}"/>
              </a:ext>
            </a:extLst>
          </p:cNvPr>
          <p:cNvSpPr txBox="1"/>
          <p:nvPr/>
        </p:nvSpPr>
        <p:spPr>
          <a:xfrm>
            <a:off x="5708323" y="6067705"/>
            <a:ext cx="2753161" cy="646331"/>
          </a:xfrm>
          <a:prstGeom prst="rect">
            <a:avLst/>
          </a:prstGeom>
          <a:noFill/>
        </p:spPr>
        <p:txBody>
          <a:bodyPr wrap="square" rtlCol="0">
            <a:spAutoFit/>
          </a:bodyPr>
          <a:lstStyle/>
          <a:p>
            <a:pPr algn="just"/>
            <a:r>
              <a:rPr lang="en-IN" i="1" dirty="0"/>
              <a:t>6. The fingerprint is validated.</a:t>
            </a:r>
          </a:p>
        </p:txBody>
      </p:sp>
      <p:pic>
        <p:nvPicPr>
          <p:cNvPr id="12" name="Picture 11" descr="A close up of a sign&#10;&#10;Description automatically generated">
            <a:extLst>
              <a:ext uri="{FF2B5EF4-FFF2-40B4-BE49-F238E27FC236}">
                <a16:creationId xmlns:a16="http://schemas.microsoft.com/office/drawing/2014/main" id="{DC9A5719-CBFC-45A9-8207-E9E2495142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0421" y="5597416"/>
            <a:ext cx="1174262" cy="1174262"/>
          </a:xfrm>
          <a:prstGeom prst="flowChartConnector">
            <a:avLst/>
          </a:prstGeom>
        </p:spPr>
      </p:pic>
      <p:sp>
        <p:nvSpPr>
          <p:cNvPr id="28" name="Arrow: Left 27">
            <a:extLst>
              <a:ext uri="{FF2B5EF4-FFF2-40B4-BE49-F238E27FC236}">
                <a16:creationId xmlns:a16="http://schemas.microsoft.com/office/drawing/2014/main" id="{F7A1473A-1893-403E-8641-0ABD21FF4F5B}"/>
              </a:ext>
            </a:extLst>
          </p:cNvPr>
          <p:cNvSpPr/>
          <p:nvPr/>
        </p:nvSpPr>
        <p:spPr>
          <a:xfrm rot="21120537">
            <a:off x="4357870" y="5470863"/>
            <a:ext cx="4851334" cy="531171"/>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Exceeds trials</a:t>
            </a:r>
          </a:p>
        </p:txBody>
      </p:sp>
      <p:pic>
        <p:nvPicPr>
          <p:cNvPr id="10" name="Picture 9" descr="A picture containing room&#10;&#10;Description automatically generated">
            <a:extLst>
              <a:ext uri="{FF2B5EF4-FFF2-40B4-BE49-F238E27FC236}">
                <a16:creationId xmlns:a16="http://schemas.microsoft.com/office/drawing/2014/main" id="{C1696FB6-B1E2-44EE-B08E-29DAB0980F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9113" y="1706270"/>
            <a:ext cx="1473211" cy="1473211"/>
          </a:xfrm>
          <a:prstGeom prst="rect">
            <a:avLst/>
          </a:prstGeom>
        </p:spPr>
      </p:pic>
      <p:sp>
        <p:nvSpPr>
          <p:cNvPr id="27" name="TextBox 26">
            <a:extLst>
              <a:ext uri="{FF2B5EF4-FFF2-40B4-BE49-F238E27FC236}">
                <a16:creationId xmlns:a16="http://schemas.microsoft.com/office/drawing/2014/main" id="{2D239BD7-3BF2-4963-800E-500BA2B81500}"/>
              </a:ext>
            </a:extLst>
          </p:cNvPr>
          <p:cNvSpPr txBox="1"/>
          <p:nvPr/>
        </p:nvSpPr>
        <p:spPr>
          <a:xfrm>
            <a:off x="7918955" y="949572"/>
            <a:ext cx="2252402" cy="923330"/>
          </a:xfrm>
          <a:prstGeom prst="rect">
            <a:avLst/>
          </a:prstGeom>
          <a:noFill/>
        </p:spPr>
        <p:txBody>
          <a:bodyPr wrap="square" rtlCol="0">
            <a:spAutoFit/>
          </a:bodyPr>
          <a:lstStyle/>
          <a:p>
            <a:pPr algn="just"/>
            <a:r>
              <a:rPr lang="en-IN" i="1" dirty="0"/>
              <a:t>4. An audio is played to request the user to place the fingerprint.</a:t>
            </a:r>
          </a:p>
        </p:txBody>
      </p:sp>
      <p:sp>
        <p:nvSpPr>
          <p:cNvPr id="15" name="Arrow: Down 14">
            <a:extLst>
              <a:ext uri="{FF2B5EF4-FFF2-40B4-BE49-F238E27FC236}">
                <a16:creationId xmlns:a16="http://schemas.microsoft.com/office/drawing/2014/main" id="{851A23E8-1C53-4A4E-A4A5-980A6F18EF42}"/>
              </a:ext>
            </a:extLst>
          </p:cNvPr>
          <p:cNvSpPr/>
          <p:nvPr/>
        </p:nvSpPr>
        <p:spPr>
          <a:xfrm>
            <a:off x="10529455" y="3213170"/>
            <a:ext cx="403153" cy="71213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TextBox 32">
            <a:extLst>
              <a:ext uri="{FF2B5EF4-FFF2-40B4-BE49-F238E27FC236}">
                <a16:creationId xmlns:a16="http://schemas.microsoft.com/office/drawing/2014/main" id="{B0952A4E-447B-4779-B500-B58E53842A16}"/>
              </a:ext>
            </a:extLst>
          </p:cNvPr>
          <p:cNvSpPr txBox="1"/>
          <p:nvPr/>
        </p:nvSpPr>
        <p:spPr>
          <a:xfrm>
            <a:off x="9032390" y="5722093"/>
            <a:ext cx="2753161" cy="646331"/>
          </a:xfrm>
          <a:prstGeom prst="rect">
            <a:avLst/>
          </a:prstGeom>
          <a:noFill/>
        </p:spPr>
        <p:txBody>
          <a:bodyPr wrap="square" rtlCol="0">
            <a:spAutoFit/>
          </a:bodyPr>
          <a:lstStyle/>
          <a:p>
            <a:pPr algn="just"/>
            <a:r>
              <a:rPr lang="en-IN" i="1" dirty="0"/>
              <a:t>5. The fingerprint is placed by the user.</a:t>
            </a:r>
          </a:p>
        </p:txBody>
      </p:sp>
    </p:spTree>
    <p:extLst>
      <p:ext uri="{BB962C8B-B14F-4D97-AF65-F5344CB8AC3E}">
        <p14:creationId xmlns:p14="http://schemas.microsoft.com/office/powerpoint/2010/main" val="4566519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ircuit board&#10;&#10;Description automatically generated">
            <a:extLst>
              <a:ext uri="{FF2B5EF4-FFF2-40B4-BE49-F238E27FC236}">
                <a16:creationId xmlns:a16="http://schemas.microsoft.com/office/drawing/2014/main" id="{C6B43F2E-CC83-4B78-B032-187B0FE81FD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974" r="-10" b="8016"/>
          <a:stretch/>
        </p:blipFill>
        <p:spPr>
          <a:xfrm>
            <a:off x="20" y="1"/>
            <a:ext cx="12191980" cy="6857999"/>
          </a:xfrm>
          <a:prstGeom prst="rect">
            <a:avLst/>
          </a:prstGeom>
        </p:spPr>
      </p:pic>
      <p:sp>
        <p:nvSpPr>
          <p:cNvPr id="7" name="TextBox 6">
            <a:extLst>
              <a:ext uri="{FF2B5EF4-FFF2-40B4-BE49-F238E27FC236}">
                <a16:creationId xmlns:a16="http://schemas.microsoft.com/office/drawing/2014/main" id="{5C3CC6B1-AFDD-4476-B7BB-9A9319E42F53}"/>
              </a:ext>
            </a:extLst>
          </p:cNvPr>
          <p:cNvSpPr txBox="1"/>
          <p:nvPr/>
        </p:nvSpPr>
        <p:spPr>
          <a:xfrm>
            <a:off x="1485900" y="0"/>
            <a:ext cx="9144000" cy="951067"/>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b">
            <a:normAutofit/>
          </a:bodyPr>
          <a:lstStyle>
            <a:defPPr>
              <a:defRPr lang="en-US"/>
            </a:defPPr>
          </a:lstStyle>
          <a:p>
            <a:pPr algn="ctr">
              <a:lnSpc>
                <a:spcPct val="90000"/>
              </a:lnSpc>
              <a:spcBef>
                <a:spcPct val="0"/>
              </a:spcBef>
              <a:spcAft>
                <a:spcPts val="600"/>
              </a:spcAft>
            </a:pPr>
            <a:r>
              <a:rPr lang="en-US" sz="4400" b="1" dirty="0">
                <a:solidFill>
                  <a:srgbClr val="FFFFFF"/>
                </a:solidFill>
                <a:effectLst>
                  <a:outerShdw blurRad="38100" dist="38100" dir="2700000" algn="tl">
                    <a:srgbClr val="000000">
                      <a:alpha val="43137"/>
                    </a:srgbClr>
                  </a:outerShdw>
                </a:effectLst>
                <a:latin typeface="+mj-lt"/>
                <a:ea typeface="+mj-ea"/>
                <a:cs typeface="+mj-cs"/>
              </a:rPr>
              <a:t>Technology Stack</a:t>
            </a:r>
          </a:p>
        </p:txBody>
      </p:sp>
      <p:pic>
        <p:nvPicPr>
          <p:cNvPr id="6" name="Picture 5">
            <a:extLst>
              <a:ext uri="{FF2B5EF4-FFF2-40B4-BE49-F238E27FC236}">
                <a16:creationId xmlns:a16="http://schemas.microsoft.com/office/drawing/2014/main" id="{ECEBD74C-717C-482E-9021-A2139E2FC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04" y="1570850"/>
            <a:ext cx="2586975" cy="1752180"/>
          </a:xfrm>
          <a:prstGeom prst="rect">
            <a:avLst/>
          </a:prstGeom>
        </p:spPr>
      </p:pic>
      <p:pic>
        <p:nvPicPr>
          <p:cNvPr id="8" name="Picture 7" descr="A picture containing building, room, bottle, table&#10;&#10;Description automatically generated">
            <a:extLst>
              <a:ext uri="{FF2B5EF4-FFF2-40B4-BE49-F238E27FC236}">
                <a16:creationId xmlns:a16="http://schemas.microsoft.com/office/drawing/2014/main" id="{579D40FB-5B9D-4307-AD9D-442C7B446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3648" y="4127900"/>
            <a:ext cx="2735191" cy="2412999"/>
          </a:xfrm>
          <a:prstGeom prst="rect">
            <a:avLst/>
          </a:prstGeom>
        </p:spPr>
      </p:pic>
      <p:pic>
        <p:nvPicPr>
          <p:cNvPr id="3" name="Picture 2">
            <a:extLst>
              <a:ext uri="{FF2B5EF4-FFF2-40B4-BE49-F238E27FC236}">
                <a16:creationId xmlns:a16="http://schemas.microsoft.com/office/drawing/2014/main" id="{A3861CCE-2D3E-493B-85D3-AEC417F6D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8951" y="1350236"/>
            <a:ext cx="2144892" cy="2193407"/>
          </a:xfrm>
          <a:prstGeom prst="rect">
            <a:avLst/>
          </a:prstGeom>
        </p:spPr>
      </p:pic>
      <p:pic>
        <p:nvPicPr>
          <p:cNvPr id="17" name="Picture 16">
            <a:extLst>
              <a:ext uri="{FF2B5EF4-FFF2-40B4-BE49-F238E27FC236}">
                <a16:creationId xmlns:a16="http://schemas.microsoft.com/office/drawing/2014/main" id="{70E5CFE2-CF53-4666-A722-EE72891B84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210" y="4127901"/>
            <a:ext cx="2586975" cy="2413000"/>
          </a:xfrm>
          <a:prstGeom prst="rect">
            <a:avLst/>
          </a:prstGeom>
        </p:spPr>
      </p:pic>
      <p:pic>
        <p:nvPicPr>
          <p:cNvPr id="19" name="Picture 18">
            <a:extLst>
              <a:ext uri="{FF2B5EF4-FFF2-40B4-BE49-F238E27FC236}">
                <a16:creationId xmlns:a16="http://schemas.microsoft.com/office/drawing/2014/main" id="{4448C7F3-A4BC-495C-92E3-FCD9CE1119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0650" y="2147454"/>
            <a:ext cx="3020291" cy="3020291"/>
          </a:xfrm>
          <a:prstGeom prst="rect">
            <a:avLst/>
          </a:prstGeom>
        </p:spPr>
      </p:pic>
    </p:spTree>
    <p:extLst>
      <p:ext uri="{BB962C8B-B14F-4D97-AF65-F5344CB8AC3E}">
        <p14:creationId xmlns:p14="http://schemas.microsoft.com/office/powerpoint/2010/main" val="15808941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312</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Cavolini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Seetharaman</dc:creator>
  <cp:lastModifiedBy>hari prasath</cp:lastModifiedBy>
  <cp:revision>7</cp:revision>
  <dcterms:created xsi:type="dcterms:W3CDTF">2020-01-08T09:20:35Z</dcterms:created>
  <dcterms:modified xsi:type="dcterms:W3CDTF">2020-01-20T10:01:15Z</dcterms:modified>
</cp:coreProperties>
</file>