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99" r:id="rId3"/>
    <p:sldId id="259" r:id="rId4"/>
    <p:sldId id="260" r:id="rId5"/>
    <p:sldId id="329" r:id="rId6"/>
    <p:sldId id="340" r:id="rId7"/>
    <p:sldId id="341" r:id="rId8"/>
    <p:sldId id="342" r:id="rId9"/>
    <p:sldId id="330" r:id="rId10"/>
    <p:sldId id="319" r:id="rId11"/>
    <p:sldId id="337" r:id="rId12"/>
    <p:sldId id="343" r:id="rId13"/>
    <p:sldId id="344" r:id="rId14"/>
    <p:sldId id="345" r:id="rId15"/>
    <p:sldId id="347" r:id="rId16"/>
    <p:sldId id="346" r:id="rId17"/>
    <p:sldId id="348" r:id="rId18"/>
    <p:sldId id="349" r:id="rId19"/>
    <p:sldId id="350" r:id="rId20"/>
    <p:sldId id="351" r:id="rId21"/>
    <p:sldId id="352" r:id="rId22"/>
    <p:sldId id="32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manshu Pathak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6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5.wmf"/><Relationship Id="rId5" Type="http://schemas.openxmlformats.org/officeDocument/2006/relationships/image" Target="../media/image38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3068B-A598-447C-83AD-76A159F1925F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5777E-444A-4999-80D0-303375DFC2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4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7AD56-BF23-4D42-ADC1-5D20586B7B24}" type="slidenum">
              <a:rPr lang="en-US" altLang="en-US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3558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806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806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806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679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715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806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806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806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806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71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911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80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806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806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806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423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8D8EE-93C4-48E0-9EB4-1BFA1ACC2BB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71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8021A-631A-4A24-8C16-BFE9DA04D300}" type="slidenum">
              <a:rPr lang="en-US" altLang="en-US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24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3C93-BCCC-4292-A6D1-50E45703B8C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820756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699F3-07BD-4C63-B04A-1C8CDAD8626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803127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0"/>
            <a:ext cx="27432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F0550-ACF2-46F9-8F54-F08EA454E23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06873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171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1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24EA1-6C7F-4246-8CAC-D45D5F57C2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023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1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91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1" y="3938591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D239D-5F8A-46EE-95F7-B1FAFFC5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7E08E-0623-4D76-87FD-6E0F4DDA24D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48189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B1273F-6E1B-42BC-BCB6-91C882F71BB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933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639DE-B0C0-46FD-B6FD-11F7BDCA91D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6531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8C3B7-3BDE-4686-9071-DA1A2F998FB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4175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EBF93-28DB-4739-99A0-839E5394F7F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1039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70FF3-77A6-48F5-9DB9-2FD64695B7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8583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7D5EF0-B8FF-4949-AB85-62F0EC1691B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31799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D8F548-39EE-46B3-B754-79F3071417F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5729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10972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6686FD-D747-40B8-A7C4-52C52ED78151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5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txStyles>
    <p:titleStyle>
      <a:lvl1pPr algn="ctr" rtl="0" fontAlgn="base">
        <a:spcBef>
          <a:spcPct val="0"/>
        </a:spcBef>
        <a:spcAft>
          <a:spcPct val="0"/>
        </a:spcAft>
        <a:defRPr sz="28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</a:defRPr>
      </a:lvl9pPr>
    </p:titleStyle>
    <p:bodyStyle>
      <a:lvl1pPr marL="400050" indent="-400050" algn="l" rtl="0" fontAlgn="base">
        <a:spcBef>
          <a:spcPct val="20000"/>
        </a:spcBef>
        <a:spcAft>
          <a:spcPct val="0"/>
        </a:spcAft>
        <a:buClr>
          <a:srgbClr val="FF9900"/>
        </a:buClr>
        <a:buSzPct val="85000"/>
        <a:buFont typeface="Wingdings" panose="05000000000000000000" pitchFamily="2" charset="2"/>
        <a:buChar char="u"/>
        <a:defRPr sz="24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14400" indent="-400050" algn="l" rtl="0" fontAlgn="base">
        <a:spcBef>
          <a:spcPct val="20000"/>
        </a:spcBef>
        <a:spcAft>
          <a:spcPct val="0"/>
        </a:spcAft>
        <a:buClr>
          <a:srgbClr val="FF9900"/>
        </a:buClr>
        <a:buFont typeface="Arial Unicode MS" panose="020B0604020202020204" pitchFamily="34" charset="-128"/>
        <a:buChar char="✦"/>
        <a:defRPr sz="23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427163" indent="-39846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ª"/>
        <a:defRPr sz="22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939925" indent="-398463" algn="l" rtl="0" fontAlgn="base">
        <a:spcBef>
          <a:spcPct val="20000"/>
        </a:spcBef>
        <a:spcAft>
          <a:spcPct val="0"/>
        </a:spcAft>
        <a:buClr>
          <a:srgbClr val="FF9900"/>
        </a:buClr>
        <a:buFont typeface="Arial Unicode MS" panose="020B0604020202020204" pitchFamily="34" charset="-128"/>
        <a:buChar char="❖"/>
        <a:defRPr sz="20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406650" indent="-352425" algn="l" rtl="0" fontAlgn="base">
        <a:spcBef>
          <a:spcPct val="20000"/>
        </a:spcBef>
        <a:spcAft>
          <a:spcPct val="0"/>
        </a:spcAft>
        <a:buClr>
          <a:srgbClr val="FF9900"/>
        </a:buClr>
        <a:buFont typeface="Arial Unicode MS" panose="020B0604020202020204" pitchFamily="34" charset="-128"/>
        <a:buChar char="✥"/>
        <a:defRPr sz="1900" b="1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26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ctr" defTabSz="842985" rtl="0" eaLnBrk="1" latinLnBrk="0" hangingPunct="1">
        <a:spcBef>
          <a:spcPct val="0"/>
        </a:spcBef>
        <a:buNone/>
        <a:defRPr sz="40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120" indent="-316120" algn="l" defTabSz="842985" rtl="0" eaLnBrk="1" latinLnBrk="0" hangingPunct="1">
        <a:spcBef>
          <a:spcPct val="20000"/>
        </a:spcBef>
        <a:buFont typeface="Arial" pitchFamily="34" charset="0"/>
        <a:buChar char="•"/>
        <a:defRPr sz="2950" kern="1200">
          <a:solidFill>
            <a:schemeClr val="tx1"/>
          </a:solidFill>
          <a:latin typeface="+mn-lt"/>
          <a:ea typeface="+mn-ea"/>
          <a:cs typeface="+mn-cs"/>
        </a:defRPr>
      </a:lvl1pPr>
      <a:lvl2pPr marL="684926" indent="-263433" algn="l" defTabSz="842985" rtl="0" eaLnBrk="1" latinLnBrk="0" hangingPunct="1">
        <a:spcBef>
          <a:spcPct val="20000"/>
        </a:spcBef>
        <a:buFont typeface="Arial" pitchFamily="34" charset="0"/>
        <a:buChar char="–"/>
        <a:defRPr sz="2581" kern="1200">
          <a:solidFill>
            <a:schemeClr val="tx1"/>
          </a:solidFill>
          <a:latin typeface="+mn-lt"/>
          <a:ea typeface="+mn-ea"/>
          <a:cs typeface="+mn-cs"/>
        </a:defRPr>
      </a:lvl2pPr>
      <a:lvl3pPr marL="1053732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3pPr>
      <a:lvl4pPr marL="1475224" indent="-210746" algn="l" defTabSz="842985" rtl="0" eaLnBrk="1" latinLnBrk="0" hangingPunct="1">
        <a:spcBef>
          <a:spcPct val="20000"/>
        </a:spcBef>
        <a:buFont typeface="Arial" pitchFamily="34" charset="0"/>
        <a:buChar char="–"/>
        <a:defRPr sz="1844" kern="1200">
          <a:solidFill>
            <a:schemeClr val="tx1"/>
          </a:solidFill>
          <a:latin typeface="+mn-lt"/>
          <a:ea typeface="+mn-ea"/>
          <a:cs typeface="+mn-cs"/>
        </a:defRPr>
      </a:lvl4pPr>
      <a:lvl5pPr marL="1896717" indent="-210746" algn="l" defTabSz="842985" rtl="0" eaLnBrk="1" latinLnBrk="0" hangingPunct="1">
        <a:spcBef>
          <a:spcPct val="20000"/>
        </a:spcBef>
        <a:buFont typeface="Arial" pitchFamily="34" charset="0"/>
        <a:buChar char="»"/>
        <a:defRPr sz="1844" kern="1200">
          <a:solidFill>
            <a:schemeClr val="tx1"/>
          </a:solidFill>
          <a:latin typeface="+mn-lt"/>
          <a:ea typeface="+mn-ea"/>
          <a:cs typeface="+mn-cs"/>
        </a:defRPr>
      </a:lvl5pPr>
      <a:lvl6pPr marL="2318210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6pPr>
      <a:lvl7pPr marL="2739702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7pPr>
      <a:lvl8pPr marL="3161195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8pPr>
      <a:lvl9pPr marL="3582688" indent="-210746" algn="l" defTabSz="842985" rtl="0" eaLnBrk="1" latinLnBrk="0" hangingPunct="1">
        <a:spcBef>
          <a:spcPct val="20000"/>
        </a:spcBef>
        <a:buFont typeface="Arial" pitchFamily="34" charset="0"/>
        <a:buChar char="•"/>
        <a:defRPr sz="1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1pPr>
      <a:lvl2pPr marL="421493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2pPr>
      <a:lvl3pPr marL="842985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3pPr>
      <a:lvl4pPr marL="1264478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4pPr>
      <a:lvl5pPr marL="1685971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5pPr>
      <a:lvl6pPr marL="2107463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6pPr>
      <a:lvl7pPr marL="2528956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7pPr>
      <a:lvl8pPr marL="2950449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8pPr>
      <a:lvl9pPr marL="3371941" algn="l" defTabSz="842985" rtl="0" eaLnBrk="1" latinLnBrk="0" hangingPunct="1">
        <a:defRPr sz="16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4.wmf"/><Relationship Id="rId10" Type="http://schemas.openxmlformats.org/officeDocument/2006/relationships/image" Target="../media/image37.png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0.bin"/><Relationship Id="rId18" Type="http://schemas.openxmlformats.org/officeDocument/2006/relationships/oleObject" Target="../embeddings/oleObject32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2.wmf"/><Relationship Id="rId12" Type="http://schemas.openxmlformats.org/officeDocument/2006/relationships/image" Target="../media/image47.png"/><Relationship Id="rId1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oleObject" Target="../embeddings/oleObject31.bin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3.wmf"/><Relationship Id="rId14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40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56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3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5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65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0.wmf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47.bin"/><Relationship Id="rId5" Type="http://schemas.openxmlformats.org/officeDocument/2006/relationships/image" Target="../media/image59.wmf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61.wmf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6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55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7.wmf"/><Relationship Id="rId4" Type="http://schemas.openxmlformats.org/officeDocument/2006/relationships/image" Target="../media/image66.png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7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4.wmf"/><Relationship Id="rId4" Type="http://schemas.openxmlformats.org/officeDocument/2006/relationships/image" Target="../media/image16.png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9.wmf"/><Relationship Id="rId4" Type="http://schemas.openxmlformats.org/officeDocument/2006/relationships/image" Target="../media/image16.png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16.png"/><Relationship Id="rId10" Type="http://schemas.openxmlformats.org/officeDocument/2006/relationships/image" Target="../media/image21.wmf"/><Relationship Id="rId4" Type="http://schemas.openxmlformats.org/officeDocument/2006/relationships/image" Target="../media/image24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7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png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25.wmf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27.wmf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049236" y="555171"/>
            <a:ext cx="7481813" cy="661989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Lucida Calligraphy" pitchFamily="66" charset="0"/>
              </a:rPr>
              <a:t>Curve Fitting</a:t>
            </a:r>
            <a:endParaRPr lang="en-US" sz="4000" b="1" dirty="0">
              <a:solidFill>
                <a:srgbClr val="FF0000"/>
              </a:solidFill>
              <a:latin typeface="Old English Text MT" pitchFamily="66" charset="0"/>
              <a:cs typeface="Times New Roman" pitchFamily="18" charset="0"/>
            </a:endParaRPr>
          </a:p>
        </p:txBody>
      </p:sp>
      <p:sp>
        <p:nvSpPr>
          <p:cNvPr id="205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11F3FE-712B-4293-9812-BF6317EACC36}" type="slidenum">
              <a:rPr lang="en-US">
                <a:solidFill>
                  <a:srgbClr val="898989"/>
                </a:solidFill>
                <a:latin typeface="Calibri" pitchFamily="34" charset="0"/>
              </a:rPr>
              <a:pPr/>
              <a:t>1</a:t>
            </a:fld>
            <a:endParaRPr lang="en-US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052" name="Picture 8" descr="iit mandi 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134" y="168276"/>
            <a:ext cx="1936751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417183" y="6283081"/>
            <a:ext cx="3799417" cy="422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1950" b="1" i="1" dirty="0">
                <a:latin typeface="Times New Roman" pitchFamily="18" charset="0"/>
                <a:cs typeface="Times New Roman" pitchFamily="18" charset="0"/>
              </a:rPr>
              <a:t>himanshu@iitmandi.ac.in</a:t>
            </a:r>
          </a:p>
        </p:txBody>
      </p:sp>
      <p:pic>
        <p:nvPicPr>
          <p:cNvPr id="2056" name="Picture 2" descr="Airbus_A320_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2370138"/>
            <a:ext cx="2836333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8" descr="Image result for finite element analys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3816351"/>
            <a:ext cx="2916767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2" descr="https://5.imimg.com/data5/WC/KV/MY-14000940/finite-element-analysis-500x5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609" y="2983707"/>
            <a:ext cx="2899050" cy="196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Subtitle 2"/>
          <p:cNvSpPr txBox="1">
            <a:spLocks noChangeArrowheads="1"/>
          </p:cNvSpPr>
          <p:nvPr/>
        </p:nvSpPr>
        <p:spPr bwMode="auto">
          <a:xfrm>
            <a:off x="-19050" y="5919314"/>
            <a:ext cx="1178348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Dr. Himanshu Pathak</a:t>
            </a:r>
          </a:p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sz="24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7170" name="Picture 2" descr="Parametric Curve Fitt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70" y="2027944"/>
            <a:ext cx="3707039" cy="329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6944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906" y="0"/>
            <a:ext cx="5347607" cy="768683"/>
          </a:xfrm>
        </p:spPr>
        <p:txBody>
          <a:bodyPr/>
          <a:lstStyle/>
          <a:p>
            <a:r>
              <a:rPr lang="en-US" altLang="en-US" dirty="0" smtClean="0"/>
              <a:t>Linearization</a:t>
            </a:r>
            <a:endParaRPr lang="en-US" altLang="en-US" dirty="0"/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287" y="733649"/>
            <a:ext cx="7963128" cy="931865"/>
          </a:xfrm>
        </p:spPr>
        <p:txBody>
          <a:bodyPr/>
          <a:lstStyle/>
          <a:p>
            <a:pPr marL="396875" indent="-396875"/>
            <a:r>
              <a:rPr lang="en-US" altLang="en-US" dirty="0"/>
              <a:t> </a:t>
            </a:r>
            <a:r>
              <a:rPr lang="en-US" altLang="en-US" dirty="0" smtClean="0"/>
              <a:t>For non-linear data set, linear regression can be applied after linearization of data set. </a:t>
            </a:r>
            <a:endParaRPr lang="en-US" altLang="en-US" dirty="0"/>
          </a:p>
          <a:p>
            <a:pPr marL="396875" indent="-396875"/>
            <a:endParaRPr lang="en-US" altLang="en-US" dirty="0"/>
          </a:p>
          <a:p>
            <a:pPr marL="396875" indent="-396875"/>
            <a:endParaRPr lang="en-US" altLang="en-US" dirty="0"/>
          </a:p>
          <a:p>
            <a:pPr marL="396875" indent="-396875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1101" name="Picture 7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490" y="302079"/>
            <a:ext cx="3311333" cy="186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2" name="Picture 7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83982"/>
            <a:ext cx="7347858" cy="5105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53884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768683"/>
          </a:xfrm>
        </p:spPr>
        <p:txBody>
          <a:bodyPr/>
          <a:lstStyle/>
          <a:p>
            <a:r>
              <a:rPr lang="en-US" altLang="en-US" dirty="0" smtClean="0"/>
              <a:t>Polynomial Regression</a:t>
            </a:r>
            <a:endParaRPr lang="en-US" altLang="en-US" dirty="0"/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43" y="692827"/>
            <a:ext cx="11589527" cy="1367026"/>
          </a:xfrm>
        </p:spPr>
        <p:txBody>
          <a:bodyPr/>
          <a:lstStyle/>
          <a:p>
            <a:pPr marL="396875" indent="-396875"/>
            <a:r>
              <a:rPr lang="en-US" altLang="en-US" dirty="0"/>
              <a:t> A </a:t>
            </a:r>
            <a:r>
              <a:rPr lang="en-US" altLang="en-US" dirty="0" smtClean="0"/>
              <a:t>polynomial based curve is used to fit for a set of data using least-square approximation.</a:t>
            </a:r>
            <a:endParaRPr lang="en-US" altLang="en-US" dirty="0"/>
          </a:p>
          <a:p>
            <a:pPr marL="396875" indent="-396875"/>
            <a:endParaRPr lang="en-US" altLang="en-US" dirty="0"/>
          </a:p>
          <a:p>
            <a:pPr marL="396875" indent="-396875"/>
            <a:endParaRPr lang="en-US" altLang="en-US" dirty="0"/>
          </a:p>
          <a:p>
            <a:pPr marL="396875" indent="-396875"/>
            <a:endParaRPr lang="en-US" altLang="en-US" dirty="0"/>
          </a:p>
          <a:p>
            <a:pPr marL="396875" indent="-396875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19951"/>
              </p:ext>
            </p:extLst>
          </p:nvPr>
        </p:nvGraphicFramePr>
        <p:xfrm>
          <a:off x="3251200" y="1571625"/>
          <a:ext cx="29051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4" imgW="1371600" imgH="241200" progId="Equation.3">
                  <p:embed/>
                </p:oleObj>
              </mc:Choice>
              <mc:Fallback>
                <p:oleObj name="Equation" r:id="rId4" imgW="1371600" imgH="2412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1571625"/>
                        <a:ext cx="2905125" cy="511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10243" y="2327702"/>
            <a:ext cx="8784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Objective is to find coefficient/equation with minimum residual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245390"/>
              </p:ext>
            </p:extLst>
          </p:nvPr>
        </p:nvGraphicFramePr>
        <p:xfrm>
          <a:off x="3118531" y="2922588"/>
          <a:ext cx="4278312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6" imgW="2019240" imgH="380880" progId="Equation.3">
                  <p:embed/>
                </p:oleObj>
              </mc:Choice>
              <mc:Fallback>
                <p:oleObj name="Equation" r:id="rId6" imgW="2019240" imgH="38088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531" y="2922588"/>
                        <a:ext cx="4278312" cy="8080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371471" y="4221229"/>
            <a:ext cx="2967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Using least-square: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688274"/>
              </p:ext>
            </p:extLst>
          </p:nvPr>
        </p:nvGraphicFramePr>
        <p:xfrm>
          <a:off x="3158445" y="3973543"/>
          <a:ext cx="4521200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8" imgW="2133360" imgH="1320480" progId="Equation.3">
                  <p:embed/>
                </p:oleObj>
              </mc:Choice>
              <mc:Fallback>
                <p:oleObj name="Equation" r:id="rId8" imgW="2133360" imgH="132048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445" y="3973543"/>
                        <a:ext cx="4521200" cy="2797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014" y="1379764"/>
            <a:ext cx="2547257" cy="272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7032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768683"/>
          </a:xfrm>
        </p:spPr>
        <p:txBody>
          <a:bodyPr/>
          <a:lstStyle/>
          <a:p>
            <a:r>
              <a:rPr lang="en-US" altLang="en-US" dirty="0" smtClean="0"/>
              <a:t>Polynomial Regression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10241" y="768324"/>
            <a:ext cx="8784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Objective is to find coefficient/equation with minimum residual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283663"/>
              </p:ext>
            </p:extLst>
          </p:nvPr>
        </p:nvGraphicFramePr>
        <p:xfrm>
          <a:off x="2302782" y="1326016"/>
          <a:ext cx="6430963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4" imgW="3035160" imgH="698400" progId="Equation.3">
                  <p:embed/>
                </p:oleObj>
              </mc:Choice>
              <mc:Fallback>
                <p:oleObj name="Equation" r:id="rId4" imgW="3035160" imgH="6984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782" y="1326016"/>
                        <a:ext cx="6430963" cy="14779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559790" y="3037290"/>
            <a:ext cx="2833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Standard Error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921211"/>
              </p:ext>
            </p:extLst>
          </p:nvPr>
        </p:nvGraphicFramePr>
        <p:xfrm>
          <a:off x="3055484" y="2949680"/>
          <a:ext cx="62420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6" imgW="2946240" imgH="520560" progId="Equation.3">
                  <p:embed/>
                </p:oleObj>
              </mc:Choice>
              <mc:Fallback>
                <p:oleObj name="Equation" r:id="rId6" imgW="2946240" imgH="52056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484" y="2949680"/>
                        <a:ext cx="6242050" cy="10985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606340"/>
              </p:ext>
            </p:extLst>
          </p:nvPr>
        </p:nvGraphicFramePr>
        <p:xfrm>
          <a:off x="4071938" y="4321175"/>
          <a:ext cx="284956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8" imgW="1346040" imgH="482400" progId="Equation.3">
                  <p:embed/>
                </p:oleObj>
              </mc:Choice>
              <mc:Fallback>
                <p:oleObj name="Equation" r:id="rId8" imgW="1346040" imgH="4824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4321175"/>
                        <a:ext cx="2849562" cy="1019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559790" y="4542552"/>
            <a:ext cx="352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Determination coefficient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978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768683"/>
          </a:xfrm>
        </p:spPr>
        <p:txBody>
          <a:bodyPr/>
          <a:lstStyle/>
          <a:p>
            <a:r>
              <a:rPr lang="en-US" altLang="en-US" dirty="0" smtClean="0"/>
              <a:t>Polynomial Regression</a:t>
            </a:r>
            <a:endParaRPr lang="en-US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34733" y="638842"/>
            <a:ext cx="8115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Fit a second order polynomial for given data.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450013"/>
              </p:ext>
            </p:extLst>
          </p:nvPr>
        </p:nvGraphicFramePr>
        <p:xfrm>
          <a:off x="334733" y="2855008"/>
          <a:ext cx="18542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Equation" r:id="rId4" imgW="876240" imgH="203040" progId="Equation.3">
                  <p:embed/>
                </p:oleObj>
              </mc:Choice>
              <mc:Fallback>
                <p:oleObj name="Equation" r:id="rId4" imgW="876240" imgH="20304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33" y="2855008"/>
                        <a:ext cx="1854200" cy="4302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884773"/>
              </p:ext>
            </p:extLst>
          </p:nvPr>
        </p:nvGraphicFramePr>
        <p:xfrm>
          <a:off x="334733" y="3407003"/>
          <a:ext cx="6434138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Equation" r:id="rId6" imgW="3035160" imgH="723600" progId="Equation.3">
                  <p:embed/>
                </p:oleObj>
              </mc:Choice>
              <mc:Fallback>
                <p:oleObj name="Equation" r:id="rId6" imgW="3035160" imgH="72360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33" y="3407003"/>
                        <a:ext cx="6434138" cy="1533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421977"/>
              </p:ext>
            </p:extLst>
          </p:nvPr>
        </p:nvGraphicFramePr>
        <p:xfrm>
          <a:off x="334733" y="5070476"/>
          <a:ext cx="53006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Equation" r:id="rId8" imgW="2501640" imgH="228600" progId="Equation.3">
                  <p:embed/>
                </p:oleObj>
              </mc:Choice>
              <mc:Fallback>
                <p:oleObj name="Equation" r:id="rId8" imgW="2501640" imgH="2286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33" y="5070476"/>
                        <a:ext cx="5300663" cy="4841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94476" y="5702655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Best fit line:</a:t>
            </a:r>
            <a:endParaRPr lang="en-IN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363968"/>
              </p:ext>
            </p:extLst>
          </p:nvPr>
        </p:nvGraphicFramePr>
        <p:xfrm>
          <a:off x="2254021" y="5691394"/>
          <a:ext cx="42767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Equation" r:id="rId10" imgW="2019240" imgH="228600" progId="Equation.3">
                  <p:embed/>
                </p:oleObj>
              </mc:Choice>
              <mc:Fallback>
                <p:oleObj name="Equation" r:id="rId10" imgW="2019240" imgH="22860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021" y="5691394"/>
                        <a:ext cx="4276725" cy="4841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rrow: Right 4">
            <a:extLst>
              <a:ext uri="{FF2B5EF4-FFF2-40B4-BE49-F238E27FC236}">
                <a16:creationId xmlns:a16="http://schemas.microsoft.com/office/drawing/2014/main" xmlns="" id="{A100BC08-6DA6-4FB5-9690-D6FD6CF7A21F}"/>
              </a:ext>
            </a:extLst>
          </p:cNvPr>
          <p:cNvSpPr/>
          <p:nvPr/>
        </p:nvSpPr>
        <p:spPr bwMode="auto">
          <a:xfrm>
            <a:off x="6883590" y="4032183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36" y="638842"/>
            <a:ext cx="2218645" cy="2054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649312"/>
              </p:ext>
            </p:extLst>
          </p:nvPr>
        </p:nvGraphicFramePr>
        <p:xfrm>
          <a:off x="334733" y="1214891"/>
          <a:ext cx="6430962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13" imgW="3035300" imgH="698500" progId="Equation.3">
                  <p:embed/>
                </p:oleObj>
              </mc:Choice>
              <mc:Fallback>
                <p:oleObj name="Equation" r:id="rId13" imgW="3035300" imgH="69850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33" y="1214891"/>
                        <a:ext cx="6430962" cy="14779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325138"/>
              </p:ext>
            </p:extLst>
          </p:nvPr>
        </p:nvGraphicFramePr>
        <p:xfrm>
          <a:off x="7512764" y="3181737"/>
          <a:ext cx="4411663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15" imgW="2082600" imgH="711000" progId="Equation.3">
                  <p:embed/>
                </p:oleObj>
              </mc:Choice>
              <mc:Fallback>
                <p:oleObj name="Equation" r:id="rId15" imgW="2082600" imgH="71100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764" y="3181737"/>
                        <a:ext cx="4411663" cy="1504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rrow: Right 4">
            <a:extLst>
              <a:ext uri="{FF2B5EF4-FFF2-40B4-BE49-F238E27FC236}">
                <a16:creationId xmlns:a16="http://schemas.microsoft.com/office/drawing/2014/main" xmlns="" id="{A100BC08-6DA6-4FB5-9690-D6FD6CF7A21F}"/>
              </a:ext>
            </a:extLst>
          </p:cNvPr>
          <p:cNvSpPr/>
          <p:nvPr/>
        </p:nvSpPr>
        <p:spPr bwMode="auto">
          <a:xfrm>
            <a:off x="6683302" y="5762324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13326" name="Picture 1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764" y="4924630"/>
            <a:ext cx="1713817" cy="184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59790" y="6307403"/>
            <a:ext cx="3523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Determination coefficient</a:t>
            </a:r>
            <a:endParaRPr lang="en-IN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600028"/>
              </p:ext>
            </p:extLst>
          </p:nvPr>
        </p:nvGraphicFramePr>
        <p:xfrm>
          <a:off x="4191227" y="6322374"/>
          <a:ext cx="15859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Equation" r:id="rId18" imgW="749160" imgH="203040" progId="Equation.3">
                  <p:embed/>
                </p:oleObj>
              </mc:Choice>
              <mc:Fallback>
                <p:oleObj name="Equation" r:id="rId18" imgW="749160" imgH="20304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227" y="6322374"/>
                        <a:ext cx="1585912" cy="428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62340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 animBg="1"/>
      <p:bldP spid="17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273" y="733649"/>
            <a:ext cx="10972800" cy="136702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dirty="0">
                <a:solidFill>
                  <a:srgbClr val="FFFF00"/>
                </a:solidFill>
              </a:rPr>
              <a:t>Step 1: </a:t>
            </a:r>
            <a:r>
              <a:rPr lang="en-US" altLang="en-US" dirty="0" smtClean="0">
                <a:solidFill>
                  <a:srgbClr val="FFFF00"/>
                </a:solidFill>
              </a:rPr>
              <a:t>Input order of polynomial to be fit </a:t>
            </a:r>
            <a:r>
              <a:rPr lang="en-US" altLang="en-US" i="1" dirty="0" smtClean="0"/>
              <a:t>m</a:t>
            </a:r>
            <a:r>
              <a:rPr lang="en-US" altLang="en-US" dirty="0" smtClean="0">
                <a:solidFill>
                  <a:srgbClr val="FFFF00"/>
                </a:solidFill>
              </a:rPr>
              <a:t>.</a:t>
            </a:r>
            <a:endParaRPr lang="en-US" altLang="en-US" dirty="0">
              <a:solidFill>
                <a:srgbClr val="FFFF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>
                <a:solidFill>
                  <a:srgbClr val="FFFF00"/>
                </a:solidFill>
              </a:rPr>
              <a:t>Step 2: </a:t>
            </a:r>
            <a:r>
              <a:rPr lang="en-US" altLang="en-US" dirty="0" smtClean="0">
                <a:solidFill>
                  <a:srgbClr val="FFFF00"/>
                </a:solidFill>
              </a:rPr>
              <a:t>Input </a:t>
            </a:r>
            <a:r>
              <a:rPr lang="en-US" altLang="en-US" i="1" dirty="0"/>
              <a:t>n</a:t>
            </a:r>
            <a:r>
              <a:rPr lang="en-US" altLang="en-US" dirty="0" smtClean="0">
                <a:solidFill>
                  <a:srgbClr val="FFFF00"/>
                </a:solidFill>
              </a:rPr>
              <a:t> data sets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i="1" baseline="-25000" dirty="0"/>
              <a:t>i </a:t>
            </a:r>
            <a:r>
              <a:rPr lang="en-US" altLang="en-US" i="1" dirty="0"/>
              <a:t>, </a:t>
            </a:r>
            <a:r>
              <a:rPr lang="en-US" altLang="en-US" i="1" dirty="0" err="1"/>
              <a:t>y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).</a:t>
            </a:r>
            <a:r>
              <a:rPr lang="en-US" altLang="en-US" dirty="0" smtClean="0">
                <a:solidFill>
                  <a:srgbClr val="FFFF00"/>
                </a:solidFill>
              </a:rPr>
              <a:t>  </a:t>
            </a:r>
            <a:endParaRPr lang="en-US" altLang="en-US" i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 smtClean="0">
                <a:solidFill>
                  <a:srgbClr val="FFFF00"/>
                </a:solidFill>
              </a:rPr>
              <a:t>Step </a:t>
            </a:r>
            <a:r>
              <a:rPr lang="en-US" altLang="en-US" dirty="0">
                <a:solidFill>
                  <a:srgbClr val="FFFF00"/>
                </a:solidFill>
              </a:rPr>
              <a:t>3: </a:t>
            </a:r>
            <a:r>
              <a:rPr lang="en-US" altLang="en-US" dirty="0" smtClean="0">
                <a:solidFill>
                  <a:srgbClr val="FFFF00"/>
                </a:solidFill>
              </a:rPr>
              <a:t>If </a:t>
            </a:r>
            <a:r>
              <a:rPr lang="en-US" altLang="en-US" i="1" dirty="0" smtClean="0"/>
              <a:t>n &lt; m+1</a:t>
            </a:r>
            <a:r>
              <a:rPr lang="en-US" altLang="en-US" dirty="0" smtClean="0">
                <a:solidFill>
                  <a:srgbClr val="FFFF00"/>
                </a:solidFill>
              </a:rPr>
              <a:t>, print data set is insufficient, otherwise continue</a:t>
            </a:r>
            <a:endParaRPr lang="en-US" altLang="en-US" dirty="0">
              <a:solidFill>
                <a:srgbClr val="FFFF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 smtClean="0">
                <a:solidFill>
                  <a:srgbClr val="FFFF00"/>
                </a:solidFill>
              </a:rPr>
              <a:t>Step </a:t>
            </a:r>
            <a:r>
              <a:rPr lang="en-US" altLang="en-US" dirty="0">
                <a:solidFill>
                  <a:srgbClr val="FFFF00"/>
                </a:solidFill>
              </a:rPr>
              <a:t>4: </a:t>
            </a:r>
            <a:r>
              <a:rPr lang="en-US" altLang="en-US" dirty="0" smtClean="0">
                <a:solidFill>
                  <a:srgbClr val="FFFF00"/>
                </a:solidFill>
              </a:rPr>
              <a:t>Compute the elements of least square approximation equations in the form of augmented matrix</a:t>
            </a:r>
            <a:r>
              <a:rPr lang="en-US" alt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>
                <a:solidFill>
                  <a:srgbClr val="FFFF00"/>
                </a:solidFill>
              </a:rPr>
              <a:t>Step </a:t>
            </a:r>
            <a:r>
              <a:rPr lang="en-US" altLang="en-US" dirty="0" smtClean="0">
                <a:solidFill>
                  <a:srgbClr val="FFFF00"/>
                </a:solidFill>
              </a:rPr>
              <a:t>5: Solve the augmented matrix for coefficients </a:t>
            </a:r>
            <a:r>
              <a:rPr lang="en-US" altLang="en-US" i="1" dirty="0" smtClean="0"/>
              <a:t>a</a:t>
            </a:r>
            <a:r>
              <a:rPr lang="en-US" altLang="en-US" i="1" baseline="-25000" dirty="0" smtClean="0"/>
              <a:t>0, </a:t>
            </a:r>
            <a:r>
              <a:rPr lang="en-US" altLang="en-US" i="1" dirty="0" smtClean="0"/>
              <a:t>a</a:t>
            </a:r>
            <a:r>
              <a:rPr lang="en-US" altLang="en-US" i="1" baseline="-25000" dirty="0" smtClean="0"/>
              <a:t>1 </a:t>
            </a:r>
            <a:r>
              <a:rPr lang="en-US" altLang="en-US" i="1" dirty="0"/>
              <a:t>, </a:t>
            </a:r>
            <a:r>
              <a:rPr lang="en-US" altLang="en-US" i="1" dirty="0" smtClean="0"/>
              <a:t>a</a:t>
            </a:r>
            <a:r>
              <a:rPr lang="en-US" altLang="en-US" i="1" baseline="-25000" dirty="0" smtClean="0"/>
              <a:t>2 </a:t>
            </a:r>
            <a:r>
              <a:rPr lang="en-US" altLang="en-US" i="1" dirty="0" smtClean="0"/>
              <a:t>, a</a:t>
            </a:r>
            <a:r>
              <a:rPr lang="en-US" altLang="en-US" i="1" baseline="-25000" dirty="0" smtClean="0"/>
              <a:t>3 </a:t>
            </a:r>
            <a:r>
              <a:rPr lang="en-US" altLang="en-US" i="1" dirty="0" smtClean="0"/>
              <a:t>,</a:t>
            </a:r>
            <a:r>
              <a:rPr lang="en-US" altLang="en-US" i="1" baseline="-25000" dirty="0" smtClean="0"/>
              <a:t> </a:t>
            </a:r>
            <a:r>
              <a:rPr lang="en-US" altLang="en-US" i="1" dirty="0" smtClean="0"/>
              <a:t>a</a:t>
            </a:r>
            <a:r>
              <a:rPr lang="en-US" altLang="en-US" i="1" baseline="-25000" dirty="0" smtClean="0"/>
              <a:t>4 </a:t>
            </a:r>
            <a:r>
              <a:rPr lang="en-US" altLang="en-US" i="1" dirty="0" smtClean="0"/>
              <a:t>,…</a:t>
            </a:r>
            <a:r>
              <a:rPr lang="en-US" altLang="en-US" i="1" dirty="0"/>
              <a:t> </a:t>
            </a:r>
            <a:r>
              <a:rPr lang="en-US" altLang="en-US" i="1" dirty="0" smtClean="0"/>
              <a:t>a</a:t>
            </a:r>
            <a:r>
              <a:rPr lang="en-US" altLang="en-US" i="1" baseline="-25000" dirty="0" smtClean="0"/>
              <a:t>n</a:t>
            </a:r>
            <a:r>
              <a:rPr lang="en-US" altLang="en-US" i="1" dirty="0" smtClean="0"/>
              <a:t> .</a:t>
            </a:r>
            <a:endParaRPr lang="en-US" alt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FFFF00"/>
                </a:solidFill>
              </a:rPr>
              <a:t>	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768683"/>
          </a:xfrm>
        </p:spPr>
        <p:txBody>
          <a:bodyPr/>
          <a:lstStyle/>
          <a:p>
            <a:r>
              <a:rPr lang="en-US" altLang="en-US" dirty="0" smtClean="0"/>
              <a:t>Polynomial Regression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874576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747188" y="6182"/>
            <a:ext cx="2797126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MATLAB</a:t>
            </a:r>
            <a:r>
              <a:rPr lang="en-US" altLang="en-US" i="1" baseline="30000"/>
              <a:t>©</a:t>
            </a:r>
            <a:r>
              <a:rPr lang="en-US" altLang="en-US" i="1"/>
              <a:t> Script</a:t>
            </a:r>
            <a:endParaRPr lang="en-US" altLang="en-US" i="1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86839" y="465509"/>
            <a:ext cx="7789668" cy="3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4048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i="1" u="sng" dirty="0"/>
              <a:t>MATLAB Program for </a:t>
            </a:r>
            <a:r>
              <a:rPr lang="en-US" altLang="en-US" b="0" i="1" u="sng" dirty="0" smtClean="0"/>
              <a:t>Polynomial Regression (Quadratic)</a:t>
            </a:r>
            <a:endParaRPr lang="en-US" altLang="en-US" b="0" i="1" u="sng" dirty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i="1" dirty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b="0" i="1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  <a:endParaRPr lang="en-US" alt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0642" y="858139"/>
            <a:ext cx="3626381" cy="526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0" i="1" dirty="0">
                <a:solidFill>
                  <a:srgbClr val="FFFF00"/>
                </a:solidFill>
                <a:effectLst/>
              </a:rPr>
              <a:t>clear all</a:t>
            </a:r>
          </a:p>
          <a:p>
            <a:pPr marL="0" indent="0">
              <a:buNone/>
            </a:pPr>
            <a:r>
              <a:rPr lang="en-IN" sz="2000" b="0" i="1" dirty="0" err="1">
                <a:solidFill>
                  <a:srgbClr val="FFFF00"/>
                </a:solidFill>
                <a:effectLst/>
              </a:rPr>
              <a:t>clc</a:t>
            </a:r>
            <a:endParaRPr lang="en-IN" sz="2000" b="0" i="1" dirty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r>
              <a:rPr lang="en-IN" sz="2000" b="0" i="1" dirty="0">
                <a:solidFill>
                  <a:srgbClr val="FFFF00"/>
                </a:solidFill>
                <a:effectLst/>
              </a:rPr>
              <a:t>x = 0:5; % data set</a:t>
            </a:r>
          </a:p>
          <a:p>
            <a:pPr marL="0" indent="0">
              <a:buNone/>
            </a:pPr>
            <a:r>
              <a:rPr lang="en-IN" sz="2000" b="0" i="1" dirty="0">
                <a:solidFill>
                  <a:srgbClr val="FFFF00"/>
                </a:solidFill>
                <a:effectLst/>
              </a:rPr>
              <a:t>y = [2.1 7.7 13.6 27.2 40.9 61.1]; % data set</a:t>
            </a:r>
          </a:p>
          <a:p>
            <a:pPr marL="0" indent="0">
              <a:buNone/>
            </a:pPr>
            <a:r>
              <a:rPr lang="en-IN" sz="2000" b="0" i="1" dirty="0">
                <a:solidFill>
                  <a:srgbClr val="FFFF00"/>
                </a:solidFill>
                <a:effectLst/>
              </a:rPr>
              <a:t>n=length(x);</a:t>
            </a:r>
          </a:p>
          <a:p>
            <a:pPr marL="0" indent="0">
              <a:buNone/>
            </a:pPr>
            <a:r>
              <a:rPr lang="en-IN" sz="2000" b="0" i="1" dirty="0" err="1">
                <a:solidFill>
                  <a:srgbClr val="FFFF00"/>
                </a:solidFill>
                <a:effectLst/>
              </a:rPr>
              <a:t>x_sum</a:t>
            </a:r>
            <a:r>
              <a:rPr lang="en-IN" sz="2000" b="0" i="1" dirty="0">
                <a:solidFill>
                  <a:srgbClr val="FFFF00"/>
                </a:solidFill>
                <a:effectLst/>
              </a:rPr>
              <a:t> = sum(x);</a:t>
            </a:r>
          </a:p>
          <a:p>
            <a:pPr marL="0" indent="0">
              <a:buNone/>
            </a:pPr>
            <a:r>
              <a:rPr lang="en-IN" sz="2000" b="0" i="1" dirty="0" err="1">
                <a:solidFill>
                  <a:srgbClr val="FFFF00"/>
                </a:solidFill>
                <a:effectLst/>
              </a:rPr>
              <a:t>y_sum</a:t>
            </a:r>
            <a:r>
              <a:rPr lang="en-IN" sz="2000" b="0" i="1" dirty="0">
                <a:solidFill>
                  <a:srgbClr val="FFFF00"/>
                </a:solidFill>
                <a:effectLst/>
              </a:rPr>
              <a:t> = sum(y);</a:t>
            </a:r>
          </a:p>
          <a:p>
            <a:pPr marL="0" indent="0">
              <a:buNone/>
            </a:pPr>
            <a:r>
              <a:rPr lang="en-IN" sz="2000" b="0" i="1" dirty="0" err="1">
                <a:solidFill>
                  <a:srgbClr val="FFFF00"/>
                </a:solidFill>
                <a:effectLst/>
              </a:rPr>
              <a:t>x_mean</a:t>
            </a:r>
            <a:r>
              <a:rPr lang="en-IN" sz="2000" b="0" i="1" dirty="0">
                <a:solidFill>
                  <a:srgbClr val="FFFF00"/>
                </a:solidFill>
                <a:effectLst/>
              </a:rPr>
              <a:t> = mean(x);</a:t>
            </a:r>
          </a:p>
          <a:p>
            <a:pPr marL="0" indent="0">
              <a:buNone/>
            </a:pPr>
            <a:r>
              <a:rPr lang="en-IN" sz="2000" b="0" i="1" dirty="0" err="1">
                <a:solidFill>
                  <a:srgbClr val="FFFF00"/>
                </a:solidFill>
                <a:effectLst/>
              </a:rPr>
              <a:t>y_mean</a:t>
            </a:r>
            <a:r>
              <a:rPr lang="en-IN" sz="2000" b="0" i="1" dirty="0">
                <a:solidFill>
                  <a:srgbClr val="FFFF00"/>
                </a:solidFill>
                <a:effectLst/>
              </a:rPr>
              <a:t> = mean(y);</a:t>
            </a:r>
          </a:p>
          <a:p>
            <a:pPr marL="0" indent="0">
              <a:buNone/>
            </a:pPr>
            <a:r>
              <a:rPr lang="en-IN" sz="2000" b="0" i="1" dirty="0">
                <a:solidFill>
                  <a:srgbClr val="FFFF00"/>
                </a:solidFill>
                <a:effectLst/>
              </a:rPr>
              <a:t>x2sum = 0;</a:t>
            </a:r>
          </a:p>
          <a:p>
            <a:pPr marL="0" indent="0">
              <a:buNone/>
            </a:pPr>
            <a:r>
              <a:rPr lang="en-IN" sz="2000" b="0" i="1" dirty="0">
                <a:solidFill>
                  <a:srgbClr val="FFFF00"/>
                </a:solidFill>
                <a:effectLst/>
              </a:rPr>
              <a:t>x3sum = 0;</a:t>
            </a:r>
          </a:p>
          <a:p>
            <a:pPr marL="0" indent="0">
              <a:buNone/>
            </a:pPr>
            <a:r>
              <a:rPr lang="en-IN" sz="2000" b="0" i="1" dirty="0">
                <a:solidFill>
                  <a:srgbClr val="FFFF00"/>
                </a:solidFill>
                <a:effectLst/>
              </a:rPr>
              <a:t>x4sum = 0;</a:t>
            </a:r>
          </a:p>
          <a:p>
            <a:pPr marL="0" indent="0">
              <a:buNone/>
            </a:pPr>
            <a:r>
              <a:rPr lang="en-IN" sz="2000" b="0" i="1" dirty="0" err="1">
                <a:solidFill>
                  <a:srgbClr val="FFFF00"/>
                </a:solidFill>
                <a:effectLst/>
              </a:rPr>
              <a:t>xy_sum</a:t>
            </a:r>
            <a:r>
              <a:rPr lang="en-IN" sz="2000" b="0" i="1" dirty="0">
                <a:solidFill>
                  <a:srgbClr val="FFFF00"/>
                </a:solidFill>
                <a:effectLst/>
              </a:rPr>
              <a:t> = 0;</a:t>
            </a:r>
          </a:p>
          <a:p>
            <a:pPr marL="0" indent="0">
              <a:buNone/>
            </a:pPr>
            <a:r>
              <a:rPr lang="en-IN" sz="2000" b="0" i="1" dirty="0">
                <a:solidFill>
                  <a:srgbClr val="FFFF00"/>
                </a:solidFill>
                <a:effectLst/>
              </a:rPr>
              <a:t>x2y_sum = 0;</a:t>
            </a:r>
            <a:endParaRPr lang="en-US" sz="2000" b="0" i="1" dirty="0">
              <a:solidFill>
                <a:srgbClr val="FFFF00"/>
              </a:solidFill>
              <a:effectLst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27023" y="837729"/>
            <a:ext cx="8425542" cy="348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0">
              <a:buNone/>
            </a:pPr>
            <a:r>
              <a:rPr lang="en-US" sz="2000" b="0" i="1" dirty="0">
                <a:solidFill>
                  <a:srgbClr val="FFC000"/>
                </a:solidFill>
              </a:rPr>
              <a:t>for i=1:n</a:t>
            </a:r>
          </a:p>
          <a:p>
            <a:pPr marL="514350" lvl="1" indent="0">
              <a:buNone/>
            </a:pPr>
            <a:r>
              <a:rPr lang="en-US" sz="2000" b="0" i="1" dirty="0">
                <a:solidFill>
                  <a:srgbClr val="FFC000"/>
                </a:solidFill>
              </a:rPr>
              <a:t>    x2sum = x2sum + (x(i))^2;</a:t>
            </a:r>
          </a:p>
          <a:p>
            <a:pPr marL="514350" lvl="1" indent="0">
              <a:buNone/>
            </a:pPr>
            <a:r>
              <a:rPr lang="en-US" sz="2000" b="0" i="1" dirty="0">
                <a:solidFill>
                  <a:srgbClr val="FFC000"/>
                </a:solidFill>
              </a:rPr>
              <a:t>    x3sum = x3sum + (x(i))^3;</a:t>
            </a:r>
          </a:p>
          <a:p>
            <a:pPr marL="514350" lvl="1" indent="0">
              <a:buNone/>
            </a:pPr>
            <a:r>
              <a:rPr lang="en-US" sz="2000" b="0" i="1" dirty="0">
                <a:solidFill>
                  <a:srgbClr val="FFC000"/>
                </a:solidFill>
              </a:rPr>
              <a:t>    x4sum = x4sum + (x(i))^4;</a:t>
            </a:r>
          </a:p>
          <a:p>
            <a:pPr marL="514350" lvl="1" indent="0">
              <a:buNone/>
            </a:pPr>
            <a:r>
              <a:rPr lang="en-US" sz="2000" b="0" i="1" dirty="0">
                <a:solidFill>
                  <a:srgbClr val="FFC000"/>
                </a:solidFill>
              </a:rPr>
              <a:t>    </a:t>
            </a:r>
            <a:r>
              <a:rPr lang="en-US" sz="2000" b="0" i="1" dirty="0" err="1">
                <a:solidFill>
                  <a:srgbClr val="FFC000"/>
                </a:solidFill>
              </a:rPr>
              <a:t>xy_sum</a:t>
            </a:r>
            <a:r>
              <a:rPr lang="en-US" sz="2000" b="0" i="1" dirty="0">
                <a:solidFill>
                  <a:srgbClr val="FFC000"/>
                </a:solidFill>
              </a:rPr>
              <a:t> = </a:t>
            </a:r>
            <a:r>
              <a:rPr lang="en-US" sz="2000" b="0" i="1" dirty="0" err="1">
                <a:solidFill>
                  <a:srgbClr val="FFC000"/>
                </a:solidFill>
              </a:rPr>
              <a:t>xy_sum</a:t>
            </a:r>
            <a:r>
              <a:rPr lang="en-US" sz="2000" b="0" i="1" dirty="0">
                <a:solidFill>
                  <a:srgbClr val="FFC000"/>
                </a:solidFill>
              </a:rPr>
              <a:t> + x(i)*y(i);</a:t>
            </a:r>
          </a:p>
          <a:p>
            <a:pPr marL="514350" lvl="1" indent="0">
              <a:buNone/>
            </a:pPr>
            <a:r>
              <a:rPr lang="en-US" sz="2000" b="0" i="1" dirty="0">
                <a:solidFill>
                  <a:srgbClr val="FFC000"/>
                </a:solidFill>
              </a:rPr>
              <a:t>    x2y_sum = x2y_sum + (x(i)^2)*y(i);</a:t>
            </a:r>
          </a:p>
          <a:p>
            <a:pPr marL="514350" lvl="1" indent="0">
              <a:buNone/>
            </a:pPr>
            <a:r>
              <a:rPr lang="en-US" sz="2000" b="0" i="1" dirty="0">
                <a:solidFill>
                  <a:srgbClr val="FFC000"/>
                </a:solidFill>
              </a:rPr>
              <a:t>end</a:t>
            </a:r>
          </a:p>
          <a:p>
            <a:pPr marL="514350" lvl="1" indent="0">
              <a:buNone/>
            </a:pPr>
            <a:r>
              <a:rPr lang="en-US" sz="2000" b="0" i="1" dirty="0">
                <a:solidFill>
                  <a:srgbClr val="FFC000"/>
                </a:solidFill>
              </a:rPr>
              <a:t>C=[n  </a:t>
            </a:r>
            <a:r>
              <a:rPr lang="en-US" sz="2000" b="0" i="1" dirty="0" err="1">
                <a:solidFill>
                  <a:srgbClr val="FFC000"/>
                </a:solidFill>
              </a:rPr>
              <a:t>x_sum</a:t>
            </a:r>
            <a:r>
              <a:rPr lang="en-US" sz="2000" b="0" i="1" dirty="0">
                <a:solidFill>
                  <a:srgbClr val="FFC000"/>
                </a:solidFill>
              </a:rPr>
              <a:t>  x2sum; </a:t>
            </a:r>
            <a:r>
              <a:rPr lang="en-US" sz="2000" b="0" i="1" dirty="0" err="1">
                <a:solidFill>
                  <a:srgbClr val="FFC000"/>
                </a:solidFill>
              </a:rPr>
              <a:t>x_sum</a:t>
            </a:r>
            <a:r>
              <a:rPr lang="en-US" sz="2000" b="0" i="1" dirty="0">
                <a:solidFill>
                  <a:srgbClr val="FFC000"/>
                </a:solidFill>
              </a:rPr>
              <a:t>  x2sum  x3sum;...</a:t>
            </a:r>
          </a:p>
          <a:p>
            <a:pPr marL="514350" lvl="1" indent="0">
              <a:buNone/>
            </a:pPr>
            <a:r>
              <a:rPr lang="en-US" sz="2000" b="0" i="1" dirty="0">
                <a:solidFill>
                  <a:srgbClr val="FFC000"/>
                </a:solidFill>
              </a:rPr>
              <a:t>    x2sum  x3sum  x4sum];</a:t>
            </a:r>
          </a:p>
          <a:p>
            <a:pPr marL="514350" lvl="1" indent="0">
              <a:buNone/>
            </a:pPr>
            <a:r>
              <a:rPr lang="en-US" sz="2000" b="0" i="1" dirty="0">
                <a:solidFill>
                  <a:srgbClr val="FFC000"/>
                </a:solidFill>
              </a:rPr>
              <a:t>b= [</a:t>
            </a:r>
            <a:r>
              <a:rPr lang="en-US" sz="2000" b="0" i="1" dirty="0" err="1">
                <a:solidFill>
                  <a:srgbClr val="FFC000"/>
                </a:solidFill>
              </a:rPr>
              <a:t>y_sum</a:t>
            </a:r>
            <a:r>
              <a:rPr lang="en-US" sz="2000" b="0" i="1" dirty="0">
                <a:solidFill>
                  <a:srgbClr val="FFC000"/>
                </a:solidFill>
              </a:rPr>
              <a:t>; </a:t>
            </a:r>
            <a:r>
              <a:rPr lang="en-US" sz="2000" b="0" i="1" dirty="0" err="1">
                <a:solidFill>
                  <a:srgbClr val="FFC000"/>
                </a:solidFill>
              </a:rPr>
              <a:t>xy_sum</a:t>
            </a:r>
            <a:r>
              <a:rPr lang="en-US" sz="2000" b="0" i="1" dirty="0">
                <a:solidFill>
                  <a:srgbClr val="FFC000"/>
                </a:solidFill>
              </a:rPr>
              <a:t>; x2y_sum];</a:t>
            </a:r>
          </a:p>
          <a:p>
            <a:pPr marL="514350" lvl="1" indent="0">
              <a:buNone/>
            </a:pPr>
            <a:r>
              <a:rPr lang="en-US" sz="2000" b="0" i="1" dirty="0">
                <a:solidFill>
                  <a:srgbClr val="FFC000"/>
                </a:solidFill>
              </a:rPr>
              <a:t>A = </a:t>
            </a:r>
            <a:r>
              <a:rPr lang="en-US" sz="2000" b="0" i="1" dirty="0" err="1">
                <a:solidFill>
                  <a:srgbClr val="FFC000"/>
                </a:solidFill>
              </a:rPr>
              <a:t>inv</a:t>
            </a:r>
            <a:r>
              <a:rPr lang="en-US" sz="2000" b="0" i="1" dirty="0">
                <a:solidFill>
                  <a:srgbClr val="FFC000"/>
                </a:solidFill>
              </a:rPr>
              <a:t>(C)*b;</a:t>
            </a:r>
          </a:p>
          <a:p>
            <a:pPr marL="514350" lvl="1" indent="0">
              <a:buNone/>
            </a:pPr>
            <a:r>
              <a:rPr lang="en-US" sz="2000" b="0" i="1" dirty="0">
                <a:solidFill>
                  <a:srgbClr val="FFC000"/>
                </a:solidFill>
              </a:rPr>
              <a:t>a0 = A(1); a1 = A(2); a2 = A(3);</a:t>
            </a:r>
          </a:p>
          <a:p>
            <a:pPr marL="514350" lvl="1" indent="0">
              <a:buNone/>
            </a:pPr>
            <a:r>
              <a:rPr lang="en-US" sz="2000" b="0" i="1" dirty="0">
                <a:solidFill>
                  <a:srgbClr val="FFC000"/>
                </a:solidFill>
              </a:rPr>
              <a:t>% Check with </a:t>
            </a:r>
            <a:r>
              <a:rPr lang="en-US" sz="2000" b="0" i="1" dirty="0" smtClean="0">
                <a:solidFill>
                  <a:srgbClr val="FFC000"/>
                </a:solidFill>
              </a:rPr>
              <a:t>inbuilt </a:t>
            </a:r>
            <a:r>
              <a:rPr lang="en-US" sz="2000" b="0" i="1" dirty="0">
                <a:solidFill>
                  <a:srgbClr val="FFC000"/>
                </a:solidFill>
              </a:rPr>
              <a:t>function</a:t>
            </a:r>
          </a:p>
          <a:p>
            <a:pPr marL="514350" lvl="1" indent="0">
              <a:buNone/>
            </a:pPr>
            <a:r>
              <a:rPr lang="en-US" sz="2000" b="0" i="1" dirty="0" err="1">
                <a:solidFill>
                  <a:srgbClr val="FFC000"/>
                </a:solidFill>
              </a:rPr>
              <a:t>coef</a:t>
            </a:r>
            <a:r>
              <a:rPr lang="en-US" sz="2000" b="0" i="1" dirty="0">
                <a:solidFill>
                  <a:srgbClr val="FFC000"/>
                </a:solidFill>
              </a:rPr>
              <a:t> = </a:t>
            </a:r>
            <a:r>
              <a:rPr lang="en-US" sz="2000" b="0" i="1" dirty="0" err="1">
                <a:solidFill>
                  <a:srgbClr val="FFC000"/>
                </a:solidFill>
              </a:rPr>
              <a:t>polyfit</a:t>
            </a:r>
            <a:r>
              <a:rPr lang="en-US" sz="2000" b="0" i="1" dirty="0">
                <a:solidFill>
                  <a:srgbClr val="FFC000"/>
                </a:solidFill>
              </a:rPr>
              <a:t>(x,y,2)</a:t>
            </a:r>
            <a:endParaRPr lang="en-US" sz="2000" b="0" i="1" dirty="0">
              <a:solidFill>
                <a:srgbClr val="FFC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195176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768683"/>
          </a:xfrm>
        </p:spPr>
        <p:txBody>
          <a:bodyPr/>
          <a:lstStyle/>
          <a:p>
            <a:r>
              <a:rPr lang="en-US" altLang="en-US" dirty="0" smtClean="0"/>
              <a:t>Nonlinear Regression</a:t>
            </a:r>
            <a:endParaRPr lang="en-US" altLang="en-US" dirty="0"/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243" y="603020"/>
            <a:ext cx="11589527" cy="1367026"/>
          </a:xfrm>
        </p:spPr>
        <p:txBody>
          <a:bodyPr/>
          <a:lstStyle/>
          <a:p>
            <a:pPr marL="396875" indent="-396875"/>
            <a:r>
              <a:rPr lang="en-US" altLang="en-US" dirty="0" smtClean="0"/>
              <a:t>Determine the values of parameters of non-linear fitting, to minimize the sum of the squares of the residuals.  </a:t>
            </a:r>
          </a:p>
          <a:p>
            <a:pPr marL="396875" indent="-396875"/>
            <a:r>
              <a:rPr lang="en-US" altLang="en-US" dirty="0" smtClean="0">
                <a:solidFill>
                  <a:srgbClr val="FF0000"/>
                </a:solidFill>
              </a:rPr>
              <a:t>Gauss-Newton Method: </a:t>
            </a:r>
            <a:r>
              <a:rPr lang="en-US" altLang="en-US" dirty="0" smtClean="0"/>
              <a:t>A algorithm for minimizing the sum of the squares of the residuals between data and nonlinear equation.</a:t>
            </a:r>
            <a:endParaRPr lang="en-US" altLang="en-US" dirty="0"/>
          </a:p>
          <a:p>
            <a:pPr marL="396875" indent="-396875"/>
            <a:endParaRPr lang="en-US" altLang="en-US" dirty="0"/>
          </a:p>
          <a:p>
            <a:pPr marL="396875" indent="-396875"/>
            <a:endParaRPr lang="en-US" altLang="en-US" dirty="0"/>
          </a:p>
          <a:p>
            <a:pPr marL="396875" indent="-396875"/>
            <a:endParaRPr lang="en-US" altLang="en-US" dirty="0"/>
          </a:p>
          <a:p>
            <a:pPr marL="396875" indent="-396875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10243" y="2188909"/>
            <a:ext cx="8784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Objective is to find coefficient/equation with minimum residual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907401"/>
              </p:ext>
            </p:extLst>
          </p:nvPr>
        </p:nvGraphicFramePr>
        <p:xfrm>
          <a:off x="7414986" y="4028458"/>
          <a:ext cx="27447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4" imgW="1295280" imgH="241200" progId="Equation.3">
                  <p:embed/>
                </p:oleObj>
              </mc:Choice>
              <mc:Fallback>
                <p:oleObj name="Equation" r:id="rId4" imgW="1295280" imgH="2412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4986" y="4028458"/>
                        <a:ext cx="2744788" cy="511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453114" y="2882286"/>
            <a:ext cx="29677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Using Taylor series: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0765"/>
              </p:ext>
            </p:extLst>
          </p:nvPr>
        </p:nvGraphicFramePr>
        <p:xfrm>
          <a:off x="9338356" y="2642054"/>
          <a:ext cx="18827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6" imgW="888840" imgH="228600" progId="Equation.3">
                  <p:embed/>
                </p:oleObj>
              </mc:Choice>
              <mc:Fallback>
                <p:oleObj name="Equation" r:id="rId6" imgW="888840" imgH="2286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8356" y="2642054"/>
                        <a:ext cx="1882775" cy="4841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035462"/>
              </p:ext>
            </p:extLst>
          </p:nvPr>
        </p:nvGraphicFramePr>
        <p:xfrm>
          <a:off x="8904741" y="2047359"/>
          <a:ext cx="28781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8" imgW="1358640" imgH="241200" progId="Equation.3">
                  <p:embed/>
                </p:oleObj>
              </mc:Choice>
              <mc:Fallback>
                <p:oleObj name="Equation" r:id="rId8" imgW="1358640" imgH="2412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741" y="2047359"/>
                        <a:ext cx="2878137" cy="511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075225"/>
              </p:ext>
            </p:extLst>
          </p:nvPr>
        </p:nvGraphicFramePr>
        <p:xfrm>
          <a:off x="3230789" y="2735065"/>
          <a:ext cx="58642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10" imgW="2768400" imgH="457200" progId="Equation.3">
                  <p:embed/>
                </p:oleObj>
              </mc:Choice>
              <mc:Fallback>
                <p:oleObj name="Equation" r:id="rId10" imgW="2768400" imgH="4572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789" y="2735065"/>
                        <a:ext cx="5864225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933576"/>
              </p:ext>
            </p:extLst>
          </p:nvPr>
        </p:nvGraphicFramePr>
        <p:xfrm>
          <a:off x="957037" y="3767194"/>
          <a:ext cx="55943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12" imgW="2641320" imgH="457200" progId="Equation.3">
                  <p:embed/>
                </p:oleObj>
              </mc:Choice>
              <mc:Fallback>
                <p:oleObj name="Equation" r:id="rId12" imgW="2641320" imgH="4572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037" y="3767194"/>
                        <a:ext cx="5594350" cy="968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rrow: Right 4">
            <a:extLst>
              <a:ext uri="{FF2B5EF4-FFF2-40B4-BE49-F238E27FC236}">
                <a16:creationId xmlns:a16="http://schemas.microsoft.com/office/drawing/2014/main" xmlns="" id="{A100BC08-6DA6-4FB5-9690-D6FD6CF7A21F}"/>
              </a:ext>
            </a:extLst>
          </p:cNvPr>
          <p:cNvSpPr/>
          <p:nvPr/>
        </p:nvSpPr>
        <p:spPr bwMode="auto">
          <a:xfrm>
            <a:off x="6643577" y="4162129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128285"/>
              </p:ext>
            </p:extLst>
          </p:nvPr>
        </p:nvGraphicFramePr>
        <p:xfrm>
          <a:off x="995608" y="4891542"/>
          <a:ext cx="3417888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14" imgW="1612800" imgH="888840" progId="Equation.3">
                  <p:embed/>
                </p:oleObj>
              </mc:Choice>
              <mc:Fallback>
                <p:oleObj name="Equation" r:id="rId14" imgW="1612800" imgH="88884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608" y="4891542"/>
                        <a:ext cx="3417888" cy="18827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181383"/>
              </p:ext>
            </p:extLst>
          </p:nvPr>
        </p:nvGraphicFramePr>
        <p:xfrm>
          <a:off x="4702628" y="4867275"/>
          <a:ext cx="250348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Equation" r:id="rId16" imgW="1180800" imgH="939600" progId="Equation.3">
                  <p:embed/>
                </p:oleObj>
              </mc:Choice>
              <mc:Fallback>
                <p:oleObj name="Equation" r:id="rId16" imgW="1180800" imgH="93960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628" y="4867275"/>
                        <a:ext cx="2503488" cy="19907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0588"/>
              </p:ext>
            </p:extLst>
          </p:nvPr>
        </p:nvGraphicFramePr>
        <p:xfrm>
          <a:off x="7820025" y="4774293"/>
          <a:ext cx="1830388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Equation" r:id="rId18" imgW="863280" imgH="939600" progId="Equation.3">
                  <p:embed/>
                </p:oleObj>
              </mc:Choice>
              <mc:Fallback>
                <p:oleObj name="Equation" r:id="rId18" imgW="863280" imgH="9396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0025" y="4774293"/>
                        <a:ext cx="1830388" cy="19907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936822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768683"/>
          </a:xfrm>
        </p:spPr>
        <p:txBody>
          <a:bodyPr/>
          <a:lstStyle/>
          <a:p>
            <a:r>
              <a:rPr lang="en-US" altLang="en-US" dirty="0" smtClean="0"/>
              <a:t>Nonlinear Regression</a:t>
            </a:r>
            <a:endParaRPr lang="en-US" alt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222746"/>
              </p:ext>
            </p:extLst>
          </p:nvPr>
        </p:nvGraphicFramePr>
        <p:xfrm>
          <a:off x="5271183" y="758889"/>
          <a:ext cx="27447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4" imgW="1295280" imgH="241200" progId="Equation.3">
                  <p:embed/>
                </p:oleObj>
              </mc:Choice>
              <mc:Fallback>
                <p:oleObj name="Equation" r:id="rId4" imgW="129528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1183" y="758889"/>
                        <a:ext cx="2744788" cy="511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371470" y="735079"/>
            <a:ext cx="5923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 Taylor series implementation: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4063" y="1499800"/>
            <a:ext cx="4105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Applying linear least square: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731768"/>
              </p:ext>
            </p:extLst>
          </p:nvPr>
        </p:nvGraphicFramePr>
        <p:xfrm>
          <a:off x="4396921" y="1599293"/>
          <a:ext cx="35242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6" imgW="1663560" imgH="266400" progId="Equation.3">
                  <p:embed/>
                </p:oleObj>
              </mc:Choice>
              <mc:Fallback>
                <p:oleObj name="Equation" r:id="rId6" imgW="1663560" imgH="266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6921" y="1599293"/>
                        <a:ext cx="3524250" cy="565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672893"/>
              </p:ext>
            </p:extLst>
          </p:nvPr>
        </p:nvGraphicFramePr>
        <p:xfrm>
          <a:off x="4539343" y="2380570"/>
          <a:ext cx="22606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8" imgW="1066680" imgH="482400" progId="Equation.3">
                  <p:embed/>
                </p:oleObj>
              </mc:Choice>
              <mc:Fallback>
                <p:oleObj name="Equation" r:id="rId8" imgW="1066680" imgH="482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343" y="2380570"/>
                        <a:ext cx="2260600" cy="10223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434063" y="3491886"/>
            <a:ext cx="5923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Limitations of Gauss-Newton Method: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25335" y="4029165"/>
            <a:ext cx="10594521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875" lvl="0" indent="-396875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Calculation of partial derivative of function.</a:t>
            </a:r>
          </a:p>
          <a:p>
            <a:pPr marL="396875" lvl="0" indent="-396875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Converge slowly.</a:t>
            </a:r>
          </a:p>
          <a:p>
            <a:pPr marL="396875" lvl="0" indent="-396875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Oscillate widely.</a:t>
            </a:r>
          </a:p>
          <a:p>
            <a:pPr marL="396875" lvl="0" indent="-396875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</a:pPr>
            <a:r>
              <a:rPr lang="en-US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May not converge, some times.  </a:t>
            </a:r>
            <a:endParaRPr lang="en-US" alt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246329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768683"/>
          </a:xfrm>
        </p:spPr>
        <p:txBody>
          <a:bodyPr/>
          <a:lstStyle/>
          <a:p>
            <a:r>
              <a:rPr lang="en-US" altLang="en-US" dirty="0" smtClean="0"/>
              <a:t>Nonlinear Regression </a:t>
            </a:r>
            <a:r>
              <a:rPr lang="en-US" altLang="en-US" dirty="0" smtClean="0">
                <a:solidFill>
                  <a:srgbClr val="FF0000"/>
                </a:solidFill>
              </a:rPr>
              <a:t>(Gauss-Newton Method)</a:t>
            </a:r>
            <a:endParaRPr lang="en-US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334733" y="638842"/>
            <a:ext cx="8115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Fit given nonlinear function for given data.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450013"/>
              </p:ext>
            </p:extLst>
          </p:nvPr>
        </p:nvGraphicFramePr>
        <p:xfrm>
          <a:off x="1243641" y="1255923"/>
          <a:ext cx="26066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Equation" r:id="rId4" imgW="1231560" imgH="279360" progId="Equation.DSMT4">
                  <p:embed/>
                </p:oleObj>
              </mc:Choice>
              <mc:Fallback>
                <p:oleObj name="Equation" r:id="rId4" imgW="123156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641" y="1255923"/>
                        <a:ext cx="2606675" cy="5921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884773"/>
              </p:ext>
            </p:extLst>
          </p:nvPr>
        </p:nvGraphicFramePr>
        <p:xfrm>
          <a:off x="646982" y="3393596"/>
          <a:ext cx="3306763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Equation" r:id="rId6" imgW="1562040" imgH="1143000" progId="Equation.DSMT4">
                  <p:embed/>
                </p:oleObj>
              </mc:Choice>
              <mc:Fallback>
                <p:oleObj name="Equation" r:id="rId6" imgW="1562040" imgH="1143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82" y="3393596"/>
                        <a:ext cx="3306763" cy="24066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445367" y="591628"/>
            <a:ext cx="4746633" cy="68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3868274" y="1303391"/>
            <a:ext cx="2544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 initial guesses</a:t>
            </a:r>
            <a:endParaRPr lang="en-IN" dirty="0"/>
          </a:p>
        </p:txBody>
      </p: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6369320" y="1375464"/>
          <a:ext cx="18542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8" name="Equation" r:id="rId9" imgW="876240" imgH="228600" progId="Equation.DSMT4">
                  <p:embed/>
                </p:oleObj>
              </mc:Choice>
              <mc:Fallback>
                <p:oleObj name="Equation" r:id="rId9" imgW="87624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9320" y="1375464"/>
                        <a:ext cx="1854200" cy="4841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362205" y="1947289"/>
            <a:ext cx="4208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Partial derivatives of function:</a:t>
            </a:r>
            <a:endParaRPr lang="en-IN" dirty="0"/>
          </a:p>
        </p:txBody>
      </p:sp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4523447" y="2015466"/>
          <a:ext cx="2095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Equation" r:id="rId11" imgW="990360" imgH="431640" progId="Equation.DSMT4">
                  <p:embed/>
                </p:oleObj>
              </mc:Choice>
              <mc:Fallback>
                <p:oleObj name="Equation" r:id="rId11" imgW="990360" imgH="4316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3447" y="2015466"/>
                        <a:ext cx="2095500" cy="914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Object 13"/>
          <p:cNvGraphicFramePr>
            <a:graphicFrameLocks noChangeAspect="1"/>
          </p:cNvGraphicFramePr>
          <p:nvPr/>
        </p:nvGraphicFramePr>
        <p:xfrm>
          <a:off x="6964363" y="2047875"/>
          <a:ext cx="1827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Equation" r:id="rId13" imgW="863280" imgH="431640" progId="Equation.DSMT4">
                  <p:embed/>
                </p:oleObj>
              </mc:Choice>
              <mc:Fallback>
                <p:oleObj name="Equation" r:id="rId13" imgW="863280" imgH="4316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4363" y="2047875"/>
                        <a:ext cx="1827212" cy="914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4" name="Object 14"/>
          <p:cNvGraphicFramePr>
            <a:graphicFrameLocks noChangeAspect="1"/>
          </p:cNvGraphicFramePr>
          <p:nvPr/>
        </p:nvGraphicFramePr>
        <p:xfrm>
          <a:off x="2846777" y="5895975"/>
          <a:ext cx="405923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Equation" r:id="rId15" imgW="1917360" imgH="457200" progId="Equation.DSMT4">
                  <p:embed/>
                </p:oleObj>
              </mc:Choice>
              <mc:Fallback>
                <p:oleObj name="Equation" r:id="rId15" imgW="1917360" imgH="4572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777" y="5895975"/>
                        <a:ext cx="4059238" cy="9620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5" name="Object 15"/>
          <p:cNvGraphicFramePr>
            <a:graphicFrameLocks noChangeAspect="1"/>
          </p:cNvGraphicFramePr>
          <p:nvPr/>
        </p:nvGraphicFramePr>
        <p:xfrm>
          <a:off x="5164558" y="3390512"/>
          <a:ext cx="4705350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2" name="Equation" r:id="rId17" imgW="2222280" imgH="1143000" progId="Equation.DSMT4">
                  <p:embed/>
                </p:oleObj>
              </mc:Choice>
              <mc:Fallback>
                <p:oleObj name="Equation" r:id="rId17" imgW="2222280" imgH="11430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558" y="3390512"/>
                        <a:ext cx="4705350" cy="24066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367961" y="2832934"/>
            <a:ext cx="21579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First Iteration: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2340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768683"/>
          </a:xfrm>
        </p:spPr>
        <p:txBody>
          <a:bodyPr/>
          <a:lstStyle/>
          <a:p>
            <a:r>
              <a:rPr lang="en-US" altLang="en-US" dirty="0" smtClean="0"/>
              <a:t>Nonlinear Regression </a:t>
            </a:r>
            <a:r>
              <a:rPr lang="en-US" altLang="en-US" dirty="0" smtClean="0">
                <a:solidFill>
                  <a:srgbClr val="FF0000"/>
                </a:solidFill>
              </a:rPr>
              <a:t>(Gauss-Newton Method)</a:t>
            </a:r>
            <a:endParaRPr lang="en-US" altLang="en-US" dirty="0"/>
          </a:p>
        </p:txBody>
      </p:sp>
      <p:sp>
        <p:nvSpPr>
          <p:cNvPr id="17" name="Arrow: Right 4">
            <a:extLst>
              <a:ext uri="{FF2B5EF4-FFF2-40B4-BE49-F238E27FC236}">
                <a16:creationId xmlns:a16="http://schemas.microsoft.com/office/drawing/2014/main" xmlns="" id="{A100BC08-6DA6-4FB5-9690-D6FD6CF7A21F}"/>
              </a:ext>
            </a:extLst>
          </p:cNvPr>
          <p:cNvSpPr/>
          <p:nvPr/>
        </p:nvSpPr>
        <p:spPr bwMode="auto">
          <a:xfrm>
            <a:off x="4716480" y="2346263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5632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24597" y="729651"/>
            <a:ext cx="4746633" cy="68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6336" name="Object 16"/>
          <p:cNvGraphicFramePr>
            <a:graphicFrameLocks noChangeAspect="1"/>
          </p:cNvGraphicFramePr>
          <p:nvPr/>
        </p:nvGraphicFramePr>
        <p:xfrm>
          <a:off x="1063356" y="1097981"/>
          <a:ext cx="30654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Equation" r:id="rId5" imgW="1447560" imgH="457200" progId="Equation.DSMT4">
                  <p:embed/>
                </p:oleObj>
              </mc:Choice>
              <mc:Fallback>
                <p:oleObj name="Equation" r:id="rId5" imgW="1447560" imgH="4572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356" y="1097981"/>
                        <a:ext cx="3065462" cy="9620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7" name="Object 17"/>
          <p:cNvGraphicFramePr>
            <a:graphicFrameLocks noChangeAspect="1"/>
          </p:cNvGraphicFramePr>
          <p:nvPr/>
        </p:nvGraphicFramePr>
        <p:xfrm>
          <a:off x="5454380" y="2034814"/>
          <a:ext cx="24733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Equation" r:id="rId7" imgW="1168200" imgH="457200" progId="Equation.DSMT4">
                  <p:embed/>
                </p:oleObj>
              </mc:Choice>
              <mc:Fallback>
                <p:oleObj name="Equation" r:id="rId7" imgW="1168200" imgH="457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380" y="2034814"/>
                        <a:ext cx="2473325" cy="9620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1029898" y="2260360"/>
          <a:ext cx="3517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2" name="Equation" r:id="rId9" imgW="1663560" imgH="266400" progId="Equation.3">
                  <p:embed/>
                </p:oleObj>
              </mc:Choice>
              <mc:Fallback>
                <p:oleObj name="Equation" r:id="rId9" imgW="1663560" imgH="266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898" y="2260360"/>
                        <a:ext cx="3517900" cy="558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13"/>
          <p:cNvGraphicFramePr>
            <a:graphicFrameLocks noChangeAspect="1"/>
          </p:cNvGraphicFramePr>
          <p:nvPr/>
        </p:nvGraphicFramePr>
        <p:xfrm>
          <a:off x="1057994" y="3109283"/>
          <a:ext cx="47053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3" name="Equation" r:id="rId11" imgW="2222280" imgH="482400" progId="Equation.DSMT4">
                  <p:embed/>
                </p:oleObj>
              </mc:Choice>
              <mc:Fallback>
                <p:oleObj name="Equation" r:id="rId11" imgW="2222280" imgH="4824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994" y="3109283"/>
                        <a:ext cx="4705350" cy="1016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661259" y="4178654"/>
            <a:ext cx="7063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Second Iteration as so on till acceptable tolerance!!!</a:t>
            </a:r>
            <a:endParaRPr lang="en-IN" dirty="0">
              <a:solidFill>
                <a:srgbClr val="002060"/>
              </a:solidFill>
            </a:endParaRPr>
          </a:p>
        </p:txBody>
      </p:sp>
      <p:graphicFrame>
        <p:nvGraphicFramePr>
          <p:cNvPr id="57358" name="Object 14"/>
          <p:cNvGraphicFramePr>
            <a:graphicFrameLocks noChangeAspect="1"/>
          </p:cNvGraphicFramePr>
          <p:nvPr/>
        </p:nvGraphicFramePr>
        <p:xfrm>
          <a:off x="861654" y="4927420"/>
          <a:ext cx="22590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Equation" r:id="rId13" imgW="1066680" imgH="482400" progId="Equation.DSMT4">
                  <p:embed/>
                </p:oleObj>
              </mc:Choice>
              <mc:Fallback>
                <p:oleObj name="Equation" r:id="rId13" imgW="1066680" imgH="4824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54" y="4927420"/>
                        <a:ext cx="2259012" cy="1016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rrow: Right 4">
            <a:extLst>
              <a:ext uri="{FF2B5EF4-FFF2-40B4-BE49-F238E27FC236}">
                <a16:creationId xmlns:a16="http://schemas.microsoft.com/office/drawing/2014/main" xmlns="" id="{A100BC08-6DA6-4FB5-9690-D6FD6CF7A21F}"/>
              </a:ext>
            </a:extLst>
          </p:cNvPr>
          <p:cNvSpPr/>
          <p:nvPr/>
        </p:nvSpPr>
        <p:spPr bwMode="auto">
          <a:xfrm>
            <a:off x="3221235" y="5250489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57359" name="Object 15"/>
          <p:cNvGraphicFramePr>
            <a:graphicFrameLocks noChangeAspect="1"/>
          </p:cNvGraphicFramePr>
          <p:nvPr/>
        </p:nvGraphicFramePr>
        <p:xfrm>
          <a:off x="3978994" y="5146885"/>
          <a:ext cx="3036888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name="Equation" r:id="rId15" imgW="1434960" imgH="279360" progId="Equation.DSMT4">
                  <p:embed/>
                </p:oleObj>
              </mc:Choice>
              <mc:Fallback>
                <p:oleObj name="Equation" r:id="rId15" imgW="1434960" imgH="27936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994" y="5146885"/>
                        <a:ext cx="3036888" cy="5921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62340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Curve Fitting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614" y="703658"/>
            <a:ext cx="11919857" cy="1883731"/>
          </a:xfrm>
        </p:spPr>
        <p:txBody>
          <a:bodyPr/>
          <a:lstStyle/>
          <a:p>
            <a:pPr algn="just" fontAlgn="auto">
              <a:spcAft>
                <a:spcPts val="0"/>
              </a:spcAft>
              <a:defRPr/>
            </a:pPr>
            <a:r>
              <a:rPr lang="en-IN" dirty="0" smtClean="0"/>
              <a:t>It is </a:t>
            </a:r>
            <a:r>
              <a:rPr lang="en-IN" dirty="0"/>
              <a:t>the process of constructing a curve, or mathematical function, that has the best fit to a series of data points, possibly subject to constraints. </a:t>
            </a:r>
            <a:endParaRPr lang="en-US" altLang="en-US" dirty="0"/>
          </a:p>
          <a:p>
            <a:r>
              <a:rPr lang="en-IN" altLang="en-US" dirty="0" smtClean="0">
                <a:solidFill>
                  <a:schemeClr val="tx1"/>
                </a:solidFill>
                <a:effectLst/>
              </a:rPr>
              <a:t>It </a:t>
            </a:r>
            <a:r>
              <a:rPr lang="en-IN" altLang="en-US" dirty="0">
                <a:solidFill>
                  <a:schemeClr val="tx1"/>
                </a:solidFill>
                <a:effectLst/>
              </a:rPr>
              <a:t>is a statistical technique use to drive </a:t>
            </a:r>
            <a:r>
              <a:rPr lang="en-IN" altLang="en-US" dirty="0" smtClean="0">
                <a:solidFill>
                  <a:schemeClr val="tx1"/>
                </a:solidFill>
                <a:effectLst/>
              </a:rPr>
              <a:t>coefficient values </a:t>
            </a:r>
            <a:r>
              <a:rPr lang="en-IN" altLang="en-US" dirty="0">
                <a:solidFill>
                  <a:schemeClr val="tx1"/>
                </a:solidFill>
                <a:effectLst/>
              </a:rPr>
              <a:t>for equations that </a:t>
            </a:r>
            <a:r>
              <a:rPr lang="en-IN" altLang="en-US" dirty="0" smtClean="0">
                <a:solidFill>
                  <a:schemeClr val="tx1"/>
                </a:solidFill>
                <a:effectLst/>
              </a:rPr>
              <a:t>express </a:t>
            </a:r>
            <a:r>
              <a:rPr lang="en-IN" altLang="en-US" dirty="0">
                <a:solidFill>
                  <a:schemeClr val="tx1"/>
                </a:solidFill>
                <a:effectLst/>
              </a:rPr>
              <a:t>the value </a:t>
            </a:r>
            <a:r>
              <a:rPr lang="en-IN" altLang="en-US" dirty="0" smtClean="0">
                <a:solidFill>
                  <a:schemeClr val="tx1"/>
                </a:solidFill>
                <a:effectLst/>
              </a:rPr>
              <a:t>of one(dependent</a:t>
            </a:r>
            <a:r>
              <a:rPr lang="en-IN" altLang="en-US" dirty="0">
                <a:solidFill>
                  <a:schemeClr val="tx1"/>
                </a:solidFill>
                <a:effectLst/>
              </a:rPr>
              <a:t>) variable as a function of </a:t>
            </a:r>
            <a:r>
              <a:rPr lang="en-IN" altLang="en-US" dirty="0" smtClean="0">
                <a:solidFill>
                  <a:schemeClr val="tx1"/>
                </a:solidFill>
                <a:effectLst/>
              </a:rPr>
              <a:t>another (independent </a:t>
            </a:r>
            <a:r>
              <a:rPr lang="en-IN" altLang="en-US" dirty="0">
                <a:solidFill>
                  <a:schemeClr val="tx1"/>
                </a:solidFill>
                <a:effectLst/>
              </a:rPr>
              <a:t>variable)</a:t>
            </a:r>
            <a:endParaRPr lang="en-US" altLang="en-US" dirty="0" smtClean="0">
              <a:solidFill>
                <a:schemeClr val="tx1"/>
              </a:solidFill>
              <a:effectLst/>
            </a:endParaRPr>
          </a:p>
          <a:p>
            <a:endParaRPr lang="en-US" altLang="en-US" dirty="0">
              <a:solidFill>
                <a:schemeClr val="tx1"/>
              </a:solidFill>
              <a:effectLst/>
            </a:endParaRPr>
          </a:p>
          <a:p>
            <a:endParaRPr lang="en-US" altLang="en-US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9" y="3982898"/>
            <a:ext cx="3757466" cy="217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373" y="3982897"/>
            <a:ext cx="3621176" cy="217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803" y="3982898"/>
            <a:ext cx="3693957" cy="2175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40657" y="6212155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FFF00"/>
                </a:solidFill>
              </a:rPr>
              <a:t>Least square Regression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086505" y="6249477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FFF00"/>
                </a:solidFill>
              </a:rPr>
              <a:t>Linear interpolation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8974995" y="6249477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FFF00"/>
                </a:solidFill>
              </a:rPr>
              <a:t>Curvilinear interpolation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76359" y="2279872"/>
            <a:ext cx="119258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3588" lvl="1" indent="-419100" algn="just">
              <a:defRPr/>
            </a:pP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Regression: </a:t>
            </a:r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exhibit a significant degree of scatter. The strategy is to derive a single curve that represents the general trend of the data</a:t>
            </a:r>
            <a:r>
              <a:rPr 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763588" lvl="1" indent="-419100" algn="just">
              <a:defRPr/>
            </a:pPr>
            <a:r>
              <a:rPr 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Interpolation: </a:t>
            </a: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is very precise. The strategy is to pass a curve or a series of curves through each of the points.</a:t>
            </a:r>
          </a:p>
          <a:p>
            <a:pPr marL="763588" lvl="1" indent="-419100" algn="just">
              <a:defRPr/>
            </a:pPr>
            <a:endParaRPr 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6999875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747188" y="6182"/>
            <a:ext cx="2797126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MATLAB</a:t>
            </a:r>
            <a:r>
              <a:rPr lang="en-US" altLang="en-US" i="1" baseline="30000"/>
              <a:t>©</a:t>
            </a:r>
            <a:r>
              <a:rPr lang="en-US" altLang="en-US" i="1"/>
              <a:t> Script</a:t>
            </a:r>
            <a:endParaRPr lang="en-US" altLang="en-US" i="1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86839" y="465509"/>
            <a:ext cx="7789668" cy="3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4048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i="1" u="sng" dirty="0"/>
              <a:t>MATLAB Program for </a:t>
            </a:r>
            <a:r>
              <a:rPr lang="en-US" altLang="en-US" b="0" i="1" u="sng" dirty="0" smtClean="0"/>
              <a:t>Gauss-Newton Regression (Nonlinear)</a:t>
            </a:r>
            <a:endParaRPr lang="en-US" altLang="en-US" b="0" i="1" u="sng" dirty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i="1" dirty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b="0" i="1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  <a:endParaRPr lang="en-US" alt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0642" y="771879"/>
            <a:ext cx="4193720" cy="526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0" i="1" dirty="0" smtClean="0">
                <a:solidFill>
                  <a:srgbClr val="FFFF00"/>
                </a:solidFill>
                <a:effectLst/>
              </a:rPr>
              <a:t>clear all</a:t>
            </a:r>
          </a:p>
          <a:p>
            <a:pPr marL="0" indent="0">
              <a:buNone/>
            </a:pPr>
            <a:r>
              <a:rPr lang="en-IN" sz="2000" b="0" i="1" dirty="0" err="1" smtClean="0">
                <a:solidFill>
                  <a:srgbClr val="FFFF00"/>
                </a:solidFill>
                <a:effectLst/>
              </a:rPr>
              <a:t>clc</a:t>
            </a:r>
            <a:endParaRPr lang="en-IN" sz="2000" b="0" i="1" dirty="0" smtClean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r>
              <a:rPr lang="en-IN" sz="2000" b="0" i="1" dirty="0" smtClean="0">
                <a:solidFill>
                  <a:srgbClr val="FFFF00"/>
                </a:solidFill>
                <a:effectLst/>
              </a:rPr>
              <a:t>X = 0.25:0.5:2.25; % data set</a:t>
            </a:r>
          </a:p>
          <a:p>
            <a:pPr marL="0" indent="0">
              <a:buNone/>
            </a:pPr>
            <a:r>
              <a:rPr lang="en-IN" sz="2000" b="0" i="1" dirty="0" smtClean="0">
                <a:solidFill>
                  <a:srgbClr val="FFFF00"/>
                </a:solidFill>
                <a:effectLst/>
              </a:rPr>
              <a:t>Y = [0.28 0.57 0.68 0.74 0.79]; % data set</a:t>
            </a:r>
          </a:p>
          <a:p>
            <a:pPr marL="0" indent="0">
              <a:buNone/>
            </a:pPr>
            <a:r>
              <a:rPr lang="en-IN" sz="2000" b="0" i="1" dirty="0" smtClean="0">
                <a:solidFill>
                  <a:srgbClr val="FFFF00"/>
                </a:solidFill>
                <a:effectLst/>
              </a:rPr>
              <a:t>A0 = 1;     A1 = 1;% Initial guess</a:t>
            </a:r>
          </a:p>
          <a:p>
            <a:pPr marL="0" indent="0">
              <a:buNone/>
            </a:pPr>
            <a:r>
              <a:rPr lang="en-IN" sz="2000" b="0" i="1" dirty="0" smtClean="0">
                <a:solidFill>
                  <a:srgbClr val="FFFF00"/>
                </a:solidFill>
                <a:effectLst/>
              </a:rPr>
              <a:t>n=length(X);</a:t>
            </a:r>
          </a:p>
          <a:p>
            <a:pPr marL="0" indent="0">
              <a:buNone/>
            </a:pPr>
            <a:r>
              <a:rPr lang="en-IN" sz="2000" b="0" i="1" dirty="0" err="1" smtClean="0">
                <a:solidFill>
                  <a:srgbClr val="FFFF00"/>
                </a:solidFill>
                <a:effectLst/>
              </a:rPr>
              <a:t>syms</a:t>
            </a:r>
            <a:r>
              <a:rPr lang="en-IN" sz="2000" b="0" i="1" dirty="0" smtClean="0">
                <a:solidFill>
                  <a:srgbClr val="FFFF00"/>
                </a:solidFill>
                <a:effectLst/>
              </a:rPr>
              <a:t> a0 a1 x</a:t>
            </a:r>
          </a:p>
          <a:p>
            <a:pPr marL="0" indent="0">
              <a:buNone/>
            </a:pPr>
            <a:r>
              <a:rPr lang="en-IN" sz="2000" b="0" i="1" dirty="0" smtClean="0">
                <a:solidFill>
                  <a:srgbClr val="FFFF00"/>
                </a:solidFill>
                <a:effectLst/>
              </a:rPr>
              <a:t>fun=a0*(1-exp(-a1*x));</a:t>
            </a:r>
          </a:p>
          <a:p>
            <a:pPr marL="0" indent="0">
              <a:buNone/>
            </a:pPr>
            <a:r>
              <a:rPr lang="en-IN" sz="2000" b="0" i="1" dirty="0" smtClean="0">
                <a:solidFill>
                  <a:srgbClr val="FFFF00"/>
                </a:solidFill>
                <a:effectLst/>
              </a:rPr>
              <a:t>fun_diff0=diff(fun,a0);</a:t>
            </a:r>
          </a:p>
          <a:p>
            <a:pPr marL="0" indent="0">
              <a:buNone/>
            </a:pPr>
            <a:r>
              <a:rPr lang="en-IN" sz="2000" b="0" i="1" dirty="0" smtClean="0">
                <a:solidFill>
                  <a:srgbClr val="FFFF00"/>
                </a:solidFill>
                <a:effectLst/>
              </a:rPr>
              <a:t>fun_diff1=diff(fun,a1);</a:t>
            </a:r>
          </a:p>
          <a:p>
            <a:pPr marL="0" indent="0">
              <a:buNone/>
            </a:pPr>
            <a:r>
              <a:rPr lang="en-IN" sz="2000" b="0" i="1" dirty="0" smtClean="0">
                <a:solidFill>
                  <a:srgbClr val="FFFF00"/>
                </a:solidFill>
                <a:effectLst/>
              </a:rPr>
              <a:t>dfa0 = subs(fun_diff0,a1,A1);    </a:t>
            </a:r>
          </a:p>
          <a:p>
            <a:pPr marL="0" indent="0">
              <a:buNone/>
            </a:pPr>
            <a:r>
              <a:rPr lang="en-IN" sz="2000" b="0" i="1" dirty="0" smtClean="0">
                <a:solidFill>
                  <a:srgbClr val="FFFF00"/>
                </a:solidFill>
                <a:effectLst/>
              </a:rPr>
              <a:t>dfa0 = </a:t>
            </a:r>
            <a:r>
              <a:rPr lang="en-IN" sz="2000" b="0" i="1" dirty="0" err="1" smtClean="0">
                <a:solidFill>
                  <a:srgbClr val="FFFF00"/>
                </a:solidFill>
                <a:effectLst/>
              </a:rPr>
              <a:t>vpa</a:t>
            </a:r>
            <a:r>
              <a:rPr lang="en-IN" sz="2000" b="0" i="1" dirty="0" smtClean="0">
                <a:solidFill>
                  <a:srgbClr val="FFFF00"/>
                </a:solidFill>
                <a:effectLst/>
              </a:rPr>
              <a:t>(dfa0);</a:t>
            </a:r>
          </a:p>
          <a:p>
            <a:pPr marL="0" indent="0">
              <a:buNone/>
            </a:pPr>
            <a:r>
              <a:rPr lang="en-IN" sz="2000" b="0" i="1" dirty="0" smtClean="0">
                <a:solidFill>
                  <a:srgbClr val="FFFF00"/>
                </a:solidFill>
                <a:effectLst/>
              </a:rPr>
              <a:t>dfa1 = subs(fun_diff1,a0,A0);     % Initial guess a1=1</a:t>
            </a:r>
          </a:p>
          <a:p>
            <a:pPr marL="0" indent="0">
              <a:buNone/>
            </a:pPr>
            <a:r>
              <a:rPr lang="en-IN" sz="2000" b="0" i="1" dirty="0" smtClean="0">
                <a:solidFill>
                  <a:srgbClr val="FFFF00"/>
                </a:solidFill>
                <a:effectLst/>
              </a:rPr>
              <a:t>dfa1 = subs(dfa1,a1,A1);</a:t>
            </a:r>
          </a:p>
          <a:p>
            <a:pPr marL="0" indent="0">
              <a:buNone/>
            </a:pPr>
            <a:r>
              <a:rPr lang="en-IN" sz="2000" b="0" i="1" dirty="0" smtClean="0">
                <a:solidFill>
                  <a:srgbClr val="FFFF00"/>
                </a:solidFill>
                <a:effectLst/>
              </a:rPr>
              <a:t>dfa1 = </a:t>
            </a:r>
            <a:r>
              <a:rPr lang="en-IN" sz="2000" b="0" i="1" dirty="0" err="1" smtClean="0">
                <a:solidFill>
                  <a:srgbClr val="FFFF00"/>
                </a:solidFill>
                <a:effectLst/>
              </a:rPr>
              <a:t>vpa</a:t>
            </a:r>
            <a:r>
              <a:rPr lang="en-IN" sz="2000" b="0" i="1" dirty="0" smtClean="0">
                <a:solidFill>
                  <a:srgbClr val="FFFF00"/>
                </a:solidFill>
                <a:effectLst/>
              </a:rPr>
              <a:t>(dfa1);</a:t>
            </a:r>
          </a:p>
          <a:p>
            <a:pPr marL="0" indent="0">
              <a:buNone/>
            </a:pPr>
            <a:endParaRPr lang="en-US" sz="2000" b="0" i="1" dirty="0">
              <a:solidFill>
                <a:srgbClr val="FFFF00"/>
              </a:solidFill>
              <a:effectLst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878793" y="777314"/>
            <a:ext cx="4313207" cy="999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0">
              <a:buNone/>
            </a:pPr>
            <a:r>
              <a:rPr lang="es-ES" sz="2000" b="0" i="1" dirty="0" err="1" smtClean="0">
                <a:solidFill>
                  <a:srgbClr val="FFC000"/>
                </a:solidFill>
              </a:rPr>
              <a:t>function</a:t>
            </a:r>
            <a:r>
              <a:rPr lang="es-ES" sz="2000" b="0" i="1" dirty="0" smtClean="0">
                <a:solidFill>
                  <a:srgbClr val="FFC000"/>
                </a:solidFill>
              </a:rPr>
              <a:t> y =</a:t>
            </a:r>
            <a:r>
              <a:rPr lang="es-ES" sz="2000" b="0" i="1" dirty="0" err="1" smtClean="0">
                <a:solidFill>
                  <a:srgbClr val="FFC000"/>
                </a:solidFill>
              </a:rPr>
              <a:t>gaussnewfun</a:t>
            </a:r>
            <a:r>
              <a:rPr lang="es-ES" sz="2000" b="0" i="1" dirty="0" smtClean="0">
                <a:solidFill>
                  <a:srgbClr val="FFC000"/>
                </a:solidFill>
              </a:rPr>
              <a:t>(a0,a1,x)</a:t>
            </a:r>
          </a:p>
          <a:p>
            <a:pPr marL="514350" lvl="1" indent="0">
              <a:buNone/>
            </a:pPr>
            <a:r>
              <a:rPr lang="es-ES" sz="2000" b="0" i="1" dirty="0" smtClean="0">
                <a:solidFill>
                  <a:srgbClr val="FFC000"/>
                </a:solidFill>
              </a:rPr>
              <a:t> y=a0*(1-exp(-a1*x));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4609381" y="122913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i="1" dirty="0" smtClean="0">
                <a:solidFill>
                  <a:srgbClr val="FFFF00"/>
                </a:solidFill>
              </a:rPr>
              <a:t>for </a:t>
            </a:r>
            <a:r>
              <a:rPr lang="en-IN" sz="2000" i="1" dirty="0" err="1" smtClean="0">
                <a:solidFill>
                  <a:srgbClr val="FFFF00"/>
                </a:solidFill>
              </a:rPr>
              <a:t>i</a:t>
            </a:r>
            <a:r>
              <a:rPr lang="en-IN" sz="2000" i="1" dirty="0" smtClean="0">
                <a:solidFill>
                  <a:srgbClr val="FFFF00"/>
                </a:solidFill>
              </a:rPr>
              <a:t> = 1:n</a:t>
            </a:r>
          </a:p>
          <a:p>
            <a:r>
              <a:rPr lang="en-IN" sz="2000" i="1" dirty="0" smtClean="0">
                <a:solidFill>
                  <a:srgbClr val="FFFF00"/>
                </a:solidFill>
              </a:rPr>
              <a:t>    dFa0 = subs(dfa0,x,X(</a:t>
            </a:r>
            <a:r>
              <a:rPr lang="en-IN" sz="2000" i="1" dirty="0" err="1" smtClean="0">
                <a:solidFill>
                  <a:srgbClr val="FFFF00"/>
                </a:solidFill>
              </a:rPr>
              <a:t>i</a:t>
            </a:r>
            <a:r>
              <a:rPr lang="en-IN" sz="2000" i="1" dirty="0" smtClean="0">
                <a:solidFill>
                  <a:srgbClr val="FFFF00"/>
                </a:solidFill>
              </a:rPr>
              <a:t>));</a:t>
            </a:r>
          </a:p>
          <a:p>
            <a:r>
              <a:rPr lang="en-IN" sz="2000" i="1" dirty="0" smtClean="0">
                <a:solidFill>
                  <a:srgbClr val="FFFF00"/>
                </a:solidFill>
              </a:rPr>
              <a:t>    Z_a0(</a:t>
            </a:r>
            <a:r>
              <a:rPr lang="en-IN" sz="2000" i="1" dirty="0" err="1" smtClean="0">
                <a:solidFill>
                  <a:srgbClr val="FFFF00"/>
                </a:solidFill>
              </a:rPr>
              <a:t>i</a:t>
            </a:r>
            <a:r>
              <a:rPr lang="en-IN" sz="2000" i="1" dirty="0" smtClean="0">
                <a:solidFill>
                  <a:srgbClr val="FFFF00"/>
                </a:solidFill>
              </a:rPr>
              <a:t>) = double(dFa0);</a:t>
            </a:r>
          </a:p>
          <a:p>
            <a:r>
              <a:rPr lang="en-IN" sz="2000" i="1" dirty="0" smtClean="0">
                <a:solidFill>
                  <a:srgbClr val="FFFF00"/>
                </a:solidFill>
              </a:rPr>
              <a:t>    dFa1 = subs(dfa1,x,X(</a:t>
            </a:r>
            <a:r>
              <a:rPr lang="en-IN" sz="2000" i="1" dirty="0" err="1" smtClean="0">
                <a:solidFill>
                  <a:srgbClr val="FFFF00"/>
                </a:solidFill>
              </a:rPr>
              <a:t>i</a:t>
            </a:r>
            <a:r>
              <a:rPr lang="en-IN" sz="2000" i="1" dirty="0" smtClean="0">
                <a:solidFill>
                  <a:srgbClr val="FFFF00"/>
                </a:solidFill>
              </a:rPr>
              <a:t>));</a:t>
            </a:r>
          </a:p>
          <a:p>
            <a:r>
              <a:rPr lang="en-IN" sz="2000" i="1" dirty="0" smtClean="0">
                <a:solidFill>
                  <a:srgbClr val="FFFF00"/>
                </a:solidFill>
              </a:rPr>
              <a:t>    Z_a1(</a:t>
            </a:r>
            <a:r>
              <a:rPr lang="en-IN" sz="2000" i="1" dirty="0" err="1" smtClean="0">
                <a:solidFill>
                  <a:srgbClr val="FFFF00"/>
                </a:solidFill>
              </a:rPr>
              <a:t>i</a:t>
            </a:r>
            <a:r>
              <a:rPr lang="en-IN" sz="2000" i="1" dirty="0" smtClean="0">
                <a:solidFill>
                  <a:srgbClr val="FFFF00"/>
                </a:solidFill>
              </a:rPr>
              <a:t>) = double(dFa1);</a:t>
            </a:r>
          </a:p>
          <a:p>
            <a:r>
              <a:rPr lang="en-IN" sz="2000" i="1" dirty="0" smtClean="0">
                <a:solidFill>
                  <a:srgbClr val="FFFF00"/>
                </a:solidFill>
              </a:rPr>
              <a:t>    D(i,1) = Y(</a:t>
            </a:r>
            <a:r>
              <a:rPr lang="en-IN" sz="2000" i="1" dirty="0" err="1" smtClean="0">
                <a:solidFill>
                  <a:srgbClr val="FFFF00"/>
                </a:solidFill>
              </a:rPr>
              <a:t>i</a:t>
            </a:r>
            <a:r>
              <a:rPr lang="en-IN" sz="2000" i="1" dirty="0" smtClean="0">
                <a:solidFill>
                  <a:srgbClr val="FFFF00"/>
                </a:solidFill>
              </a:rPr>
              <a:t>) - </a:t>
            </a:r>
            <a:r>
              <a:rPr lang="en-IN" sz="2000" i="1" dirty="0" err="1" smtClean="0">
                <a:solidFill>
                  <a:srgbClr val="FFFF00"/>
                </a:solidFill>
              </a:rPr>
              <a:t>gaussnewfun</a:t>
            </a:r>
            <a:r>
              <a:rPr lang="en-IN" sz="2000" i="1" dirty="0" smtClean="0">
                <a:solidFill>
                  <a:srgbClr val="FFFF00"/>
                </a:solidFill>
              </a:rPr>
              <a:t>(A0,A1,X(</a:t>
            </a:r>
            <a:r>
              <a:rPr lang="en-IN" sz="2000" i="1" dirty="0" err="1" smtClean="0">
                <a:solidFill>
                  <a:srgbClr val="FFFF00"/>
                </a:solidFill>
              </a:rPr>
              <a:t>i</a:t>
            </a:r>
            <a:r>
              <a:rPr lang="en-IN" sz="2000" i="1" dirty="0" smtClean="0">
                <a:solidFill>
                  <a:srgbClr val="FFFF00"/>
                </a:solidFill>
              </a:rPr>
              <a:t>));</a:t>
            </a:r>
          </a:p>
          <a:p>
            <a:r>
              <a:rPr lang="en-IN" sz="2000" i="1" dirty="0" smtClean="0">
                <a:solidFill>
                  <a:srgbClr val="FFFF00"/>
                </a:solidFill>
              </a:rPr>
              <a:t>end</a:t>
            </a:r>
          </a:p>
          <a:p>
            <a:r>
              <a:rPr lang="en-IN" sz="2000" i="1" dirty="0" smtClean="0">
                <a:solidFill>
                  <a:srgbClr val="FFFF00"/>
                </a:solidFill>
              </a:rPr>
              <a:t> z = [Z_a0'    Z_a1' ];</a:t>
            </a:r>
          </a:p>
          <a:p>
            <a:r>
              <a:rPr lang="en-IN" sz="2000" i="1" dirty="0" smtClean="0">
                <a:solidFill>
                  <a:srgbClr val="FFFF00"/>
                </a:solidFill>
              </a:rPr>
              <a:t> Z = z'*z;</a:t>
            </a:r>
          </a:p>
          <a:p>
            <a:r>
              <a:rPr lang="en-IN" sz="2000" i="1" dirty="0" smtClean="0">
                <a:solidFill>
                  <a:srgbClr val="FFFF00"/>
                </a:solidFill>
              </a:rPr>
              <a:t> DA = (inv(Z))*(z'*D);</a:t>
            </a:r>
          </a:p>
          <a:p>
            <a:r>
              <a:rPr lang="en-IN" sz="2000" i="1" dirty="0" smtClean="0">
                <a:solidFill>
                  <a:srgbClr val="FFFF00"/>
                </a:solidFill>
              </a:rPr>
              <a:t> A = [A0; A1]+DA  % First iteration coefficient</a:t>
            </a:r>
          </a:p>
          <a:p>
            <a:endParaRPr lang="en-IN" sz="2000" i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5176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0456" y="5550326"/>
            <a:ext cx="4800600" cy="85837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defTabSz="842985">
              <a:defRPr/>
            </a:pPr>
            <a:r>
              <a:rPr lang="en-US" sz="4978" dirty="0">
                <a:ln/>
                <a:solidFill>
                  <a:srgbClr val="9BBB59"/>
                </a:solidFill>
                <a:latin typeface="Calibri"/>
              </a:rPr>
              <a:t>Questions??</a:t>
            </a:r>
          </a:p>
        </p:txBody>
      </p:sp>
      <p:sp>
        <p:nvSpPr>
          <p:cNvPr id="3" name="Rectangle 2"/>
          <p:cNvSpPr/>
          <p:nvPr/>
        </p:nvSpPr>
        <p:spPr>
          <a:xfrm>
            <a:off x="4543801" y="205609"/>
            <a:ext cx="3273910" cy="8583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842985">
              <a:defRPr/>
            </a:pPr>
            <a:r>
              <a:rPr lang="en-US" sz="4978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  <a:latin typeface="Calibri"/>
              </a:rPr>
              <a:t>THANK YOU</a:t>
            </a:r>
          </a:p>
        </p:txBody>
      </p:sp>
      <p:pic>
        <p:nvPicPr>
          <p:cNvPr id="30725" name="Picture 8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2779" y="1360445"/>
            <a:ext cx="6216112" cy="374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60" y="1360446"/>
            <a:ext cx="5480813" cy="3653875"/>
          </a:xfrm>
          <a:prstGeom prst="rect">
            <a:avLst/>
          </a:prstGeom>
          <a:effectLst>
            <a:softEdge rad="1778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286" y="733648"/>
            <a:ext cx="11928021" cy="1829937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 </a:t>
            </a:r>
            <a:r>
              <a:rPr lang="en-US" dirty="0"/>
              <a:t>In engineering, two types of applications are encountered:</a:t>
            </a:r>
          </a:p>
          <a:p>
            <a:pPr marL="968375" lvl="1" indent="-457200">
              <a:buAutoNum type="arabicPeriod"/>
            </a:pPr>
            <a:r>
              <a:rPr lang="en-US" altLang="en-US" dirty="0">
                <a:solidFill>
                  <a:srgbClr val="FFFF00"/>
                </a:solidFill>
              </a:rPr>
              <a:t>Trend </a:t>
            </a:r>
            <a:r>
              <a:rPr lang="en-US" altLang="en-US" dirty="0" smtClean="0">
                <a:solidFill>
                  <a:srgbClr val="FFFF00"/>
                </a:solidFill>
              </a:rPr>
              <a:t>analysis: extrapolating data model to predict future behaviour</a:t>
            </a:r>
            <a:r>
              <a:rPr lang="en-US" altLang="en-US" dirty="0" smtClean="0"/>
              <a:t>.</a:t>
            </a:r>
          </a:p>
          <a:p>
            <a:pPr marL="968375" lvl="1" indent="-457200">
              <a:buAutoNum type="arabicPeriod"/>
            </a:pPr>
            <a:r>
              <a:rPr lang="en-US" altLang="en-US" dirty="0">
                <a:solidFill>
                  <a:srgbClr val="FFFF00"/>
                </a:solidFill>
              </a:rPr>
              <a:t>Hypothesis </a:t>
            </a:r>
            <a:r>
              <a:rPr lang="en-US" altLang="en-US" dirty="0" smtClean="0">
                <a:solidFill>
                  <a:srgbClr val="FFFF00"/>
                </a:solidFill>
              </a:rPr>
              <a:t>testing: </a:t>
            </a:r>
            <a:r>
              <a:rPr lang="en-IN" altLang="en-US" dirty="0" smtClean="0">
                <a:solidFill>
                  <a:srgbClr val="FFFF00"/>
                </a:solidFill>
              </a:rPr>
              <a:t>comparing/testing measured data with existing </a:t>
            </a:r>
            <a:r>
              <a:rPr lang="en-IN" altLang="en-US" dirty="0">
                <a:solidFill>
                  <a:srgbClr val="FFFF00"/>
                </a:solidFill>
              </a:rPr>
              <a:t>mathematical </a:t>
            </a:r>
            <a:r>
              <a:rPr lang="en-IN" altLang="en-US" dirty="0" smtClean="0">
                <a:solidFill>
                  <a:srgbClr val="FFFF00"/>
                </a:solidFill>
              </a:rPr>
              <a:t>model</a:t>
            </a:r>
            <a:r>
              <a:rPr lang="en-US" altLang="en-US" dirty="0" smtClean="0">
                <a:solidFill>
                  <a:srgbClr val="FFFF00"/>
                </a:solidFill>
              </a:rPr>
              <a:t>.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1644"/>
            <a:ext cx="10972800" cy="653143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Curve Fitting</a:t>
            </a:r>
            <a:endParaRPr lang="en-US" alt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 descr="File:Gohana inverted S-curv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" y="2552779"/>
            <a:ext cx="3624147" cy="270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136" y="3719136"/>
            <a:ext cx="3586842" cy="272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087519"/>
            <a:ext cx="3809320" cy="2751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6087413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768683"/>
          </a:xfrm>
        </p:spPr>
        <p:txBody>
          <a:bodyPr/>
          <a:lstStyle/>
          <a:p>
            <a:r>
              <a:rPr lang="en-US" altLang="en-US" dirty="0" smtClean="0"/>
              <a:t>Linear Regression</a:t>
            </a:r>
            <a:endParaRPr lang="en-US" altLang="en-US" dirty="0"/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273" y="733649"/>
            <a:ext cx="10972800" cy="1367026"/>
          </a:xfrm>
        </p:spPr>
        <p:txBody>
          <a:bodyPr/>
          <a:lstStyle/>
          <a:p>
            <a:pPr marL="396875" indent="-396875"/>
            <a:r>
              <a:rPr lang="en-US" altLang="en-US" dirty="0"/>
              <a:t> A </a:t>
            </a:r>
            <a:r>
              <a:rPr lang="en-US" altLang="en-US" dirty="0" smtClean="0"/>
              <a:t>simplest approach to fitting a straight line to a set of data using least-square approximation.</a:t>
            </a:r>
            <a:endParaRPr lang="en-US" altLang="en-US" dirty="0"/>
          </a:p>
          <a:p>
            <a:pPr marL="396875" indent="-396875"/>
            <a:endParaRPr lang="en-US" altLang="en-US" dirty="0"/>
          </a:p>
          <a:p>
            <a:pPr marL="396875" indent="-396875"/>
            <a:endParaRPr lang="en-US" altLang="en-US" dirty="0"/>
          </a:p>
          <a:p>
            <a:pPr marL="396875" indent="-396875"/>
            <a:endParaRPr lang="en-US" altLang="en-US" dirty="0"/>
          </a:p>
          <a:p>
            <a:pPr marL="396875" indent="-396875"/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807" y="1284791"/>
            <a:ext cx="2371045" cy="22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671610"/>
              </p:ext>
            </p:extLst>
          </p:nvPr>
        </p:nvGraphicFramePr>
        <p:xfrm>
          <a:off x="3769178" y="1723118"/>
          <a:ext cx="20177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5" imgW="952200" imgH="228600" progId="Equation.3">
                  <p:embed/>
                </p:oleObj>
              </mc:Choice>
              <mc:Fallback>
                <p:oleObj name="Equation" r:id="rId5" imgW="952200" imgH="22860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9178" y="1723118"/>
                        <a:ext cx="2017713" cy="4841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10243" y="2327702"/>
            <a:ext cx="8784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Objective is to find coefficient/equation with minimum residual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109731"/>
              </p:ext>
            </p:extLst>
          </p:nvPr>
        </p:nvGraphicFramePr>
        <p:xfrm>
          <a:off x="4108903" y="2879044"/>
          <a:ext cx="20177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Equation" r:id="rId7" imgW="952200" imgH="228600" progId="Equation.3">
                  <p:embed/>
                </p:oleObj>
              </mc:Choice>
              <mc:Fallback>
                <p:oleObj name="Equation" r:id="rId7" imgW="952200" imgH="228600" progId="Equation.3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903" y="2879044"/>
                        <a:ext cx="2017713" cy="4841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449036" y="3940433"/>
            <a:ext cx="2653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bets fit curve: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75785"/>
              </p:ext>
            </p:extLst>
          </p:nvPr>
        </p:nvGraphicFramePr>
        <p:xfrm>
          <a:off x="3409496" y="3940433"/>
          <a:ext cx="30130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Equation" r:id="rId9" imgW="1422360" imgH="380880" progId="Equation.3">
                  <p:embed/>
                </p:oleObj>
              </mc:Choice>
              <mc:Fallback>
                <p:oleObj name="Equation" r:id="rId9" imgW="1422360" imgH="38088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496" y="3940433"/>
                        <a:ext cx="3013075" cy="8064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383721" y="5119300"/>
            <a:ext cx="3143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Using least-square: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247668"/>
              </p:ext>
            </p:extLst>
          </p:nvPr>
        </p:nvGraphicFramePr>
        <p:xfrm>
          <a:off x="3292928" y="5086643"/>
          <a:ext cx="69675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Equation" r:id="rId11" imgW="3288960" imgH="406080" progId="Equation.3">
                  <p:embed/>
                </p:oleObj>
              </mc:Choice>
              <mc:Fallback>
                <p:oleObj name="Equation" r:id="rId11" imgW="3288960" imgH="40608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928" y="5086643"/>
                        <a:ext cx="6967538" cy="8604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93435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768683"/>
          </a:xfrm>
        </p:spPr>
        <p:txBody>
          <a:bodyPr/>
          <a:lstStyle/>
          <a:p>
            <a:r>
              <a:rPr lang="en-US" altLang="en-US" dirty="0" smtClean="0"/>
              <a:t>Linear Regression</a:t>
            </a:r>
            <a:endParaRPr lang="en-US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807" y="1284791"/>
            <a:ext cx="2371045" cy="22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49034" y="1156901"/>
            <a:ext cx="3698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 determine coefficients: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163439"/>
              </p:ext>
            </p:extLst>
          </p:nvPr>
        </p:nvGraphicFramePr>
        <p:xfrm>
          <a:off x="4058103" y="1061583"/>
          <a:ext cx="3767138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5" imgW="1777680" imgH="888840" progId="Equation.3">
                  <p:embed/>
                </p:oleObj>
              </mc:Choice>
              <mc:Fallback>
                <p:oleObj name="Equation" r:id="rId5" imgW="1777680" imgH="88884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8103" y="1061583"/>
                        <a:ext cx="3767138" cy="18827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659595"/>
              </p:ext>
            </p:extLst>
          </p:nvPr>
        </p:nvGraphicFramePr>
        <p:xfrm>
          <a:off x="449034" y="3564391"/>
          <a:ext cx="3551237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7" imgW="1676160" imgH="761760" progId="Equation.3">
                  <p:embed/>
                </p:oleObj>
              </mc:Choice>
              <mc:Fallback>
                <p:oleObj name="Equation" r:id="rId7" imgW="1676160" imgH="76176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034" y="3564391"/>
                        <a:ext cx="3551237" cy="1612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rrow: Right 4">
            <a:extLst>
              <a:ext uri="{FF2B5EF4-FFF2-40B4-BE49-F238E27FC236}">
                <a16:creationId xmlns:a16="http://schemas.microsoft.com/office/drawing/2014/main" xmlns="" id="{A100BC08-6DA6-4FB5-9690-D6FD6CF7A21F}"/>
              </a:ext>
            </a:extLst>
          </p:cNvPr>
          <p:cNvSpPr/>
          <p:nvPr/>
        </p:nvSpPr>
        <p:spPr bwMode="auto">
          <a:xfrm>
            <a:off x="4205704" y="4130562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885964"/>
              </p:ext>
            </p:extLst>
          </p:nvPr>
        </p:nvGraphicFramePr>
        <p:xfrm>
          <a:off x="5233081" y="3659188"/>
          <a:ext cx="3040062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9" imgW="1434960" imgH="685800" progId="Equation.3">
                  <p:embed/>
                </p:oleObj>
              </mc:Choice>
              <mc:Fallback>
                <p:oleObj name="Equation" r:id="rId9" imgW="1434960" imgH="6858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081" y="3659188"/>
                        <a:ext cx="3040062" cy="14509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732914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768683"/>
          </a:xfrm>
        </p:spPr>
        <p:txBody>
          <a:bodyPr/>
          <a:lstStyle/>
          <a:p>
            <a:r>
              <a:rPr lang="en-US" altLang="en-US" dirty="0" smtClean="0"/>
              <a:t>Linear Regression</a:t>
            </a:r>
            <a:endParaRPr lang="en-US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449033" y="823126"/>
            <a:ext cx="8115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Fit a straight line for given data.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996" y="742950"/>
            <a:ext cx="23050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422682"/>
              </p:ext>
            </p:extLst>
          </p:nvPr>
        </p:nvGraphicFramePr>
        <p:xfrm>
          <a:off x="1787072" y="1430337"/>
          <a:ext cx="3040063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5" imgW="1435100" imgH="685800" progId="Equation.3">
                  <p:embed/>
                </p:oleObj>
              </mc:Choice>
              <mc:Fallback>
                <p:oleObj name="Equation" r:id="rId5" imgW="1435100" imgH="6858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072" y="1430337"/>
                        <a:ext cx="3040063" cy="14509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757895"/>
              </p:ext>
            </p:extLst>
          </p:nvPr>
        </p:nvGraphicFramePr>
        <p:xfrm>
          <a:off x="1599520" y="3583781"/>
          <a:ext cx="7524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7" imgW="355320" imgH="177480" progId="Equation.3">
                  <p:embed/>
                </p:oleObj>
              </mc:Choice>
              <mc:Fallback>
                <p:oleObj name="Equation" r:id="rId7" imgW="355320" imgH="17748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520" y="3583781"/>
                        <a:ext cx="752475" cy="3762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352681"/>
              </p:ext>
            </p:extLst>
          </p:nvPr>
        </p:nvGraphicFramePr>
        <p:xfrm>
          <a:off x="2663074" y="3551208"/>
          <a:ext cx="92344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9" imgW="4356000" imgH="241200" progId="Equation.3">
                  <p:embed/>
                </p:oleObj>
              </mc:Choice>
              <mc:Fallback>
                <p:oleObj name="Equation" r:id="rId9" imgW="4356000" imgH="2412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074" y="3551208"/>
                        <a:ext cx="9234488" cy="511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427431"/>
              </p:ext>
            </p:extLst>
          </p:nvPr>
        </p:nvGraphicFramePr>
        <p:xfrm>
          <a:off x="1677081" y="4347256"/>
          <a:ext cx="15875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11" imgW="749160" imgH="457200" progId="Equation.3">
                  <p:embed/>
                </p:oleObj>
              </mc:Choice>
              <mc:Fallback>
                <p:oleObj name="Equation" r:id="rId11" imgW="749160" imgH="45720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081" y="4347256"/>
                        <a:ext cx="1587500" cy="9667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559790" y="5524989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Best fit line:</a:t>
            </a:r>
            <a:endParaRPr lang="en-IN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128787"/>
              </p:ext>
            </p:extLst>
          </p:nvPr>
        </p:nvGraphicFramePr>
        <p:xfrm>
          <a:off x="2392589" y="5540715"/>
          <a:ext cx="28241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13" imgW="1333440" imgH="203040" progId="Equation.3">
                  <p:embed/>
                </p:oleObj>
              </mc:Choice>
              <mc:Fallback>
                <p:oleObj name="Equation" r:id="rId13" imgW="1333440" imgH="20304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589" y="5540715"/>
                        <a:ext cx="2824163" cy="4302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28" y="4330069"/>
            <a:ext cx="2371045" cy="22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Arrow: Right 4">
            <a:extLst>
              <a:ext uri="{FF2B5EF4-FFF2-40B4-BE49-F238E27FC236}">
                <a16:creationId xmlns:a16="http://schemas.microsoft.com/office/drawing/2014/main" xmlns="" id="{A100BC08-6DA6-4FB5-9690-D6FD6CF7A21F}"/>
              </a:ext>
            </a:extLst>
          </p:cNvPr>
          <p:cNvSpPr/>
          <p:nvPr/>
        </p:nvSpPr>
        <p:spPr bwMode="auto">
          <a:xfrm>
            <a:off x="5471168" y="5567069"/>
            <a:ext cx="629174" cy="377504"/>
          </a:xfrm>
          <a:prstGeom prst="rightArrow">
            <a:avLst/>
          </a:prstGeom>
          <a:noFill/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0769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768683"/>
          </a:xfrm>
        </p:spPr>
        <p:txBody>
          <a:bodyPr/>
          <a:lstStyle/>
          <a:p>
            <a:r>
              <a:rPr lang="en-US" altLang="en-US" dirty="0" smtClean="0"/>
              <a:t>Error in Linear Regression</a:t>
            </a:r>
            <a:endParaRPr lang="en-US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449034" y="823126"/>
            <a:ext cx="3886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Standard Deviation of data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450974"/>
              </p:ext>
            </p:extLst>
          </p:nvPr>
        </p:nvGraphicFramePr>
        <p:xfrm>
          <a:off x="4252460" y="823126"/>
          <a:ext cx="22590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Equation" r:id="rId4" imgW="1066680" imgH="444240" progId="Equation.3">
                  <p:embed/>
                </p:oleObj>
              </mc:Choice>
              <mc:Fallback>
                <p:oleObj name="Equation" r:id="rId4" imgW="1066680" imgH="44424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460" y="823126"/>
                        <a:ext cx="2259012" cy="939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2392135" y="3630874"/>
            <a:ext cx="2951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fit line is acceptable.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894" y="681425"/>
            <a:ext cx="3656919" cy="2885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559790" y="2575625"/>
            <a:ext cx="2833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Standard Error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209754"/>
              </p:ext>
            </p:extLst>
          </p:nvPr>
        </p:nvGraphicFramePr>
        <p:xfrm>
          <a:off x="3273880" y="2310363"/>
          <a:ext cx="34702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Equation" r:id="rId7" imgW="1638000" imgH="469800" progId="Equation.3">
                  <p:embed/>
                </p:oleObj>
              </mc:Choice>
              <mc:Fallback>
                <p:oleObj name="Equation" r:id="rId7" imgW="1638000" imgH="469800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880" y="2310363"/>
                        <a:ext cx="3470275" cy="9921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576118" y="3564567"/>
            <a:ext cx="2833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</a:pPr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169334"/>
              </p:ext>
            </p:extLst>
          </p:nvPr>
        </p:nvGraphicFramePr>
        <p:xfrm>
          <a:off x="1092826" y="3625624"/>
          <a:ext cx="12366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Equation" r:id="rId9" imgW="583920" imgH="241200" progId="Equation.3">
                  <p:embed/>
                </p:oleObj>
              </mc:Choice>
              <mc:Fallback>
                <p:oleObj name="Equation" r:id="rId9" imgW="583920" imgH="2412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826" y="3625624"/>
                        <a:ext cx="1236663" cy="5095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642256" y="4542553"/>
            <a:ext cx="3141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Correlation coefficient</a:t>
            </a:r>
            <a:endParaRPr lang="en-IN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415966"/>
              </p:ext>
            </p:extLst>
          </p:nvPr>
        </p:nvGraphicFramePr>
        <p:xfrm>
          <a:off x="3704573" y="4384381"/>
          <a:ext cx="55673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Equation" r:id="rId11" imgW="2628720" imgH="558720" progId="Equation.3">
                  <p:embed/>
                </p:oleObj>
              </mc:Choice>
              <mc:Fallback>
                <p:oleObj name="Equation" r:id="rId11" imgW="2628720" imgH="558720" progId="Equation.3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4573" y="4384381"/>
                        <a:ext cx="5567363" cy="11826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96469" y="5807024"/>
            <a:ext cx="7531373" cy="487153"/>
            <a:chOff x="796469" y="5807024"/>
            <a:chExt cx="7531373" cy="487153"/>
          </a:xfrm>
        </p:grpSpPr>
        <p:sp>
          <p:nvSpPr>
            <p:cNvPr id="22" name="Rectangle 21"/>
            <p:cNvSpPr/>
            <p:nvPr/>
          </p:nvSpPr>
          <p:spPr>
            <a:xfrm>
              <a:off x="796469" y="5807024"/>
              <a:ext cx="5424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5000"/>
              </a:pPr>
              <a:r>
                <a:rPr lang="en-US" alt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If</a:t>
              </a:r>
              <a:endPara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5812881"/>
                </p:ext>
              </p:extLst>
            </p:nvPr>
          </p:nvGraphicFramePr>
          <p:xfrm>
            <a:off x="1229717" y="5899395"/>
            <a:ext cx="67310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1" name="Equation" r:id="rId13" imgW="317160" imgH="164880" progId="Equation.3">
                    <p:embed/>
                  </p:oleObj>
                </mc:Choice>
                <mc:Fallback>
                  <p:oleObj name="Equation" r:id="rId13" imgW="317160" imgH="164880" progId="Equation.3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9717" y="5899395"/>
                          <a:ext cx="673100" cy="34925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22"/>
            <p:cNvSpPr/>
            <p:nvPr/>
          </p:nvSpPr>
          <p:spPr>
            <a:xfrm>
              <a:off x="1976295" y="5832512"/>
              <a:ext cx="635154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fit line will have zero percent error (ideal case).</a:t>
              </a:r>
              <a:endParaRPr lang="en-IN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93753" y="6294148"/>
            <a:ext cx="4579346" cy="487153"/>
            <a:chOff x="796469" y="5807024"/>
            <a:chExt cx="4579346" cy="487153"/>
          </a:xfrm>
        </p:grpSpPr>
        <p:sp>
          <p:nvSpPr>
            <p:cNvPr id="25" name="Rectangle 24"/>
            <p:cNvSpPr/>
            <p:nvPr/>
          </p:nvSpPr>
          <p:spPr>
            <a:xfrm>
              <a:off x="796469" y="5807024"/>
              <a:ext cx="5424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FF9900"/>
                </a:buClr>
                <a:buSzPct val="85000"/>
              </a:pPr>
              <a:r>
                <a:rPr lang="en-US" alt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If</a:t>
              </a:r>
              <a:endParaRPr lang="en-US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8391763"/>
                </p:ext>
              </p:extLst>
            </p:nvPr>
          </p:nvGraphicFramePr>
          <p:xfrm>
            <a:off x="1202866" y="5886689"/>
            <a:ext cx="727075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2" name="Equation" r:id="rId15" imgW="342720" imgH="177480" progId="Equation.3">
                    <p:embed/>
                  </p:oleObj>
                </mc:Choice>
                <mc:Fallback>
                  <p:oleObj name="Equation" r:id="rId15" imgW="342720" imgH="177480" progId="Equation.3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866" y="5886689"/>
                          <a:ext cx="727075" cy="376237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26"/>
            <p:cNvSpPr/>
            <p:nvPr/>
          </p:nvSpPr>
          <p:spPr>
            <a:xfrm>
              <a:off x="1976295" y="5832512"/>
              <a:ext cx="33995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fit line need to improve.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90043972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/>
      <p:bldP spid="14" grpId="0"/>
      <p:bldP spid="16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768683"/>
          </a:xfrm>
        </p:spPr>
        <p:txBody>
          <a:bodyPr/>
          <a:lstStyle/>
          <a:p>
            <a:r>
              <a:rPr lang="en-US" altLang="en-US" dirty="0" smtClean="0"/>
              <a:t>Linear Regression</a:t>
            </a:r>
            <a:endParaRPr lang="en-US" altLang="en-US" dirty="0"/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944" y="1223506"/>
            <a:ext cx="10972800" cy="1367026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Step 1: </a:t>
            </a:r>
            <a:r>
              <a:rPr lang="en-US" altLang="en-US" dirty="0" smtClean="0">
                <a:solidFill>
                  <a:srgbClr val="FFFF00"/>
                </a:solidFill>
              </a:rPr>
              <a:t>Input of data set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x</a:t>
            </a:r>
            <a:r>
              <a:rPr lang="en-US" altLang="en-US" i="1" baseline="-25000" dirty="0" smtClean="0"/>
              <a:t>i </a:t>
            </a:r>
            <a:r>
              <a:rPr lang="en-US" altLang="en-US" i="1" dirty="0" smtClean="0"/>
              <a:t>, </a:t>
            </a:r>
            <a:r>
              <a:rPr lang="en-US" altLang="en-US" i="1" dirty="0" err="1" smtClean="0"/>
              <a:t>y</a:t>
            </a:r>
            <a:r>
              <a:rPr lang="en-US" altLang="en-US" i="1" baseline="-25000" dirty="0" err="1" smtClean="0"/>
              <a:t>i</a:t>
            </a:r>
            <a:r>
              <a:rPr lang="en-US" altLang="en-US" dirty="0" smtClean="0"/>
              <a:t>).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Step 2: </a:t>
            </a:r>
            <a:r>
              <a:rPr lang="en-US" altLang="en-US" dirty="0" smtClean="0">
                <a:solidFill>
                  <a:srgbClr val="FFFF00"/>
                </a:solidFill>
              </a:rPr>
              <a:t>Estimate straight line coefficients</a:t>
            </a:r>
          </a:p>
          <a:p>
            <a:pPr marL="0" indent="0">
              <a:buNone/>
            </a:pPr>
            <a:endParaRPr lang="en-US" alt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Step 3: </a:t>
            </a:r>
            <a:r>
              <a:rPr lang="en-US" altLang="en-US" dirty="0" smtClean="0">
                <a:solidFill>
                  <a:srgbClr val="FFFF00"/>
                </a:solidFill>
              </a:rPr>
              <a:t>Estimate standard deviation of data set </a:t>
            </a:r>
            <a:r>
              <a:rPr lang="en-US" altLang="en-US" i="1" dirty="0" err="1" smtClean="0"/>
              <a:t>S</a:t>
            </a:r>
            <a:r>
              <a:rPr lang="en-US" altLang="en-US" i="1" baseline="-25000" dirty="0" err="1" smtClean="0"/>
              <a:t>y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rgbClr val="FFFF00"/>
                </a:solidFill>
              </a:rPr>
              <a:t>, standard error of curve fit </a:t>
            </a:r>
            <a:r>
              <a:rPr lang="en-US" altLang="en-US" i="1" dirty="0" err="1" smtClean="0"/>
              <a:t>S</a:t>
            </a:r>
            <a:r>
              <a:rPr lang="en-US" altLang="en-US" i="1" baseline="-25000" dirty="0" err="1" smtClean="0"/>
              <a:t>y</a:t>
            </a:r>
            <a:r>
              <a:rPr lang="en-US" altLang="en-US" i="1" baseline="-25000" dirty="0" smtClean="0"/>
              <a:t>/x </a:t>
            </a:r>
            <a:r>
              <a:rPr lang="en-US" altLang="en-US" dirty="0" smtClean="0">
                <a:solidFill>
                  <a:srgbClr val="FFFF00"/>
                </a:solidFill>
              </a:rPr>
              <a:t>:</a:t>
            </a:r>
            <a:endParaRPr lang="en-US" alt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	(a) If 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y</a:t>
            </a:r>
            <a:r>
              <a:rPr lang="en-US" altLang="en-US" i="1" baseline="-25000" dirty="0"/>
              <a:t>/x</a:t>
            </a:r>
            <a:r>
              <a:rPr lang="en-US" altLang="en-US" dirty="0" smtClean="0"/>
              <a:t> </a:t>
            </a:r>
            <a:r>
              <a:rPr lang="en-US" altLang="en-US" dirty="0"/>
              <a:t>&lt; </a:t>
            </a:r>
            <a:r>
              <a:rPr lang="en-US" altLang="en-US" i="1" dirty="0" err="1" smtClean="0"/>
              <a:t>S</a:t>
            </a:r>
            <a:r>
              <a:rPr lang="en-US" altLang="en-US" i="1" baseline="-25000" dirty="0" err="1" smtClean="0"/>
              <a:t>y</a:t>
            </a:r>
            <a:r>
              <a:rPr lang="en-US" altLang="en-US" i="1" baseline="-25000" dirty="0" smtClean="0"/>
              <a:t> </a:t>
            </a:r>
            <a:r>
              <a:rPr lang="en-US" altLang="en-US" dirty="0" smtClean="0">
                <a:solidFill>
                  <a:srgbClr val="FFFF00"/>
                </a:solidFill>
              </a:rPr>
              <a:t>, </a:t>
            </a:r>
            <a:r>
              <a:rPr lang="en-US" altLang="en-US" dirty="0">
                <a:solidFill>
                  <a:srgbClr val="FFFF00"/>
                </a:solidFill>
              </a:rPr>
              <a:t>the </a:t>
            </a:r>
            <a:r>
              <a:rPr lang="en-US" altLang="en-US" dirty="0" smtClean="0">
                <a:solidFill>
                  <a:srgbClr val="FFFF00"/>
                </a:solidFill>
              </a:rPr>
              <a:t>curve fit is acceptable.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	</a:t>
            </a:r>
            <a:r>
              <a:rPr lang="en-US" altLang="en-US" dirty="0" smtClean="0">
                <a:solidFill>
                  <a:srgbClr val="FFFF00"/>
                </a:solidFill>
              </a:rPr>
              <a:t>	Else, straight line fit is not compatible.</a:t>
            </a:r>
            <a:endParaRPr lang="en-US" alt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	</a:t>
            </a:r>
            <a:r>
              <a:rPr lang="en-US" altLang="en-US" dirty="0" smtClean="0">
                <a:solidFill>
                  <a:srgbClr val="FFFF00"/>
                </a:solidFill>
              </a:rPr>
              <a:t>(</a:t>
            </a:r>
            <a:r>
              <a:rPr lang="en-US" altLang="en-US" dirty="0">
                <a:solidFill>
                  <a:srgbClr val="FFFF00"/>
                </a:solidFill>
              </a:rPr>
              <a:t>b) </a:t>
            </a:r>
            <a:r>
              <a:rPr lang="en-US" altLang="en-US" dirty="0" smtClean="0">
                <a:solidFill>
                  <a:srgbClr val="FFFF00"/>
                </a:solidFill>
              </a:rPr>
              <a:t>Find correlation coefficient </a:t>
            </a:r>
            <a:r>
              <a:rPr lang="en-US" altLang="en-US" dirty="0" smtClean="0"/>
              <a:t>r </a:t>
            </a:r>
            <a:r>
              <a:rPr lang="en-US" altLang="en-US" dirty="0" smtClean="0">
                <a:solidFill>
                  <a:srgbClr val="FFFF00"/>
                </a:solidFill>
              </a:rPr>
              <a:t>to show confidence of curve.</a:t>
            </a:r>
            <a:endParaRPr lang="en-US" alt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FFFF00"/>
                </a:solidFill>
              </a:rPr>
              <a:t>	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560351"/>
              </p:ext>
            </p:extLst>
          </p:nvPr>
        </p:nvGraphicFramePr>
        <p:xfrm>
          <a:off x="6212568" y="1838553"/>
          <a:ext cx="3040063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4" imgW="1435100" imgH="685800" progId="Equation.3">
                  <p:embed/>
                </p:oleObj>
              </mc:Choice>
              <mc:Fallback>
                <p:oleObj name="Equation" r:id="rId4" imgW="1435100" imgH="685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2568" y="1838553"/>
                        <a:ext cx="3040063" cy="14509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3865488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747188" y="6182"/>
            <a:ext cx="2797126" cy="65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defRPr>
            </a:lvl9pPr>
          </a:lstStyle>
          <a:p>
            <a:r>
              <a:rPr lang="en-US" altLang="en-US" i="1"/>
              <a:t>MATLAB</a:t>
            </a:r>
            <a:r>
              <a:rPr lang="en-US" altLang="en-US" i="1" baseline="30000"/>
              <a:t>©</a:t>
            </a:r>
            <a:r>
              <a:rPr lang="en-US" altLang="en-US" i="1"/>
              <a:t> Script</a:t>
            </a:r>
            <a:endParaRPr lang="en-US" altLang="en-US" i="1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86839" y="465509"/>
            <a:ext cx="7212767" cy="38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404813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i="1" u="sng" dirty="0"/>
              <a:t>MATLAB Program for </a:t>
            </a:r>
            <a:r>
              <a:rPr lang="en-US" altLang="en-US" b="0" i="1" u="sng" dirty="0" smtClean="0"/>
              <a:t>Linear Regression </a:t>
            </a:r>
            <a:r>
              <a:rPr lang="en-US" altLang="en-US" b="0" i="1" u="sng" dirty="0"/>
              <a:t>Method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i="1" dirty="0">
              <a:solidFill>
                <a:srgbClr val="FFFF00"/>
              </a:solidFill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00" b="0" i="1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0" dirty="0">
              <a:effectLst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0" dirty="0">
                <a:effectLst/>
              </a:rPr>
              <a:t>	</a:t>
            </a:r>
            <a:endParaRPr lang="en-US" alt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0642" y="858139"/>
            <a:ext cx="3626381" cy="526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clear all</a:t>
            </a:r>
          </a:p>
          <a:p>
            <a:pPr marL="0" indent="0">
              <a:buNone/>
            </a:pPr>
            <a:r>
              <a:rPr lang="en-US" sz="2000" b="0" i="1" dirty="0" err="1">
                <a:solidFill>
                  <a:srgbClr val="FFFF00"/>
                </a:solidFill>
                <a:effectLst/>
              </a:rPr>
              <a:t>clc</a:t>
            </a:r>
            <a:endParaRPr lang="en-US" sz="2000" b="0" i="1" dirty="0">
              <a:solidFill>
                <a:srgbClr val="FFFF00"/>
              </a:solidFill>
              <a:effectLst/>
            </a:endParaRP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x = 1:7; % independent variable data set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y = [0.5 2.5 2.0 4.0 3.5 6.0 5.5]; % dependent variable data</a:t>
            </a:r>
          </a:p>
          <a:p>
            <a:pPr marL="0" indent="0">
              <a:buNone/>
            </a:pPr>
            <a:r>
              <a:rPr lang="en-US" sz="2000" b="0" i="1" dirty="0">
                <a:solidFill>
                  <a:srgbClr val="FFFF00"/>
                </a:solidFill>
                <a:effectLst/>
              </a:rPr>
              <a:t>n=length(x);</a:t>
            </a:r>
          </a:p>
          <a:p>
            <a:pPr marL="0" indent="0">
              <a:buNone/>
            </a:pPr>
            <a:r>
              <a:rPr lang="en-US" sz="2000" b="0" i="1" dirty="0" err="1">
                <a:solidFill>
                  <a:srgbClr val="FFFF00"/>
                </a:solidFill>
                <a:effectLst/>
              </a:rPr>
              <a:t>x_sum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 = sum(x);</a:t>
            </a:r>
          </a:p>
          <a:p>
            <a:pPr marL="0" indent="0">
              <a:buNone/>
            </a:pPr>
            <a:r>
              <a:rPr lang="en-US" sz="2000" b="0" i="1" dirty="0" err="1">
                <a:solidFill>
                  <a:srgbClr val="FFFF00"/>
                </a:solidFill>
                <a:effectLst/>
              </a:rPr>
              <a:t>y_sum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 = sum(y);</a:t>
            </a:r>
          </a:p>
          <a:p>
            <a:pPr marL="0" indent="0">
              <a:buNone/>
            </a:pPr>
            <a:r>
              <a:rPr lang="en-US" sz="2000" b="0" i="1" dirty="0" err="1">
                <a:solidFill>
                  <a:srgbClr val="FFFF00"/>
                </a:solidFill>
                <a:effectLst/>
              </a:rPr>
              <a:t>x_mean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 = mean(x);</a:t>
            </a:r>
          </a:p>
          <a:p>
            <a:pPr marL="0" indent="0">
              <a:buNone/>
            </a:pPr>
            <a:r>
              <a:rPr lang="en-US" sz="2000" b="0" i="1" dirty="0" err="1">
                <a:solidFill>
                  <a:srgbClr val="FFFF00"/>
                </a:solidFill>
                <a:effectLst/>
              </a:rPr>
              <a:t>y_mean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 = mean(y);</a:t>
            </a:r>
          </a:p>
          <a:p>
            <a:pPr marL="0" indent="0">
              <a:buNone/>
            </a:pPr>
            <a:r>
              <a:rPr lang="en-US" sz="2000" b="0" i="1" dirty="0" err="1">
                <a:solidFill>
                  <a:srgbClr val="FFFF00"/>
                </a:solidFill>
                <a:effectLst/>
              </a:rPr>
              <a:t>xy_sum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 = 0;</a:t>
            </a:r>
          </a:p>
          <a:p>
            <a:pPr marL="0" indent="0">
              <a:buNone/>
            </a:pPr>
            <a:r>
              <a:rPr lang="en-US" sz="2000" b="0" i="1" dirty="0" err="1">
                <a:solidFill>
                  <a:srgbClr val="FFFF00"/>
                </a:solidFill>
                <a:effectLst/>
              </a:rPr>
              <a:t>xi_sqsum</a:t>
            </a:r>
            <a:r>
              <a:rPr lang="en-US" sz="2000" b="0" i="1" dirty="0">
                <a:solidFill>
                  <a:srgbClr val="FFFF00"/>
                </a:solidFill>
                <a:effectLst/>
              </a:rPr>
              <a:t> = 0;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27023" y="837729"/>
            <a:ext cx="8425542" cy="348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0005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Char char="u"/>
              <a:defRPr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14400" indent="-40005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✦"/>
              <a:defRPr sz="23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27163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ª"/>
              <a:defRPr sz="22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939925" indent="-398463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❖"/>
              <a:defRPr sz="20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2406650" indent="-352425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Arial Unicode MS" panose="020B0604020202020204" pitchFamily="34" charset="-128"/>
              <a:buChar char="✥"/>
              <a:defRPr sz="19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1" indent="0">
              <a:buNone/>
            </a:pPr>
            <a:r>
              <a:rPr lang="en-US" sz="2000" b="0" i="1" dirty="0">
                <a:solidFill>
                  <a:srgbClr val="FFC000"/>
                </a:solidFill>
              </a:rPr>
              <a:t>for i=1:n</a:t>
            </a:r>
          </a:p>
          <a:p>
            <a:pPr marL="514350" lvl="1" indent="0">
              <a:buNone/>
            </a:pPr>
            <a:r>
              <a:rPr lang="en-US" sz="2000" b="0" i="1" dirty="0">
                <a:solidFill>
                  <a:srgbClr val="FFC000"/>
                </a:solidFill>
              </a:rPr>
              <a:t>    </a:t>
            </a:r>
            <a:r>
              <a:rPr lang="en-US" sz="2000" b="0" i="1" dirty="0" err="1">
                <a:solidFill>
                  <a:srgbClr val="FFC000"/>
                </a:solidFill>
              </a:rPr>
              <a:t>xy_sum</a:t>
            </a:r>
            <a:r>
              <a:rPr lang="en-US" sz="2000" b="0" i="1" dirty="0">
                <a:solidFill>
                  <a:srgbClr val="FFC000"/>
                </a:solidFill>
              </a:rPr>
              <a:t> = </a:t>
            </a:r>
            <a:r>
              <a:rPr lang="en-US" sz="2000" b="0" i="1" dirty="0" err="1">
                <a:solidFill>
                  <a:srgbClr val="FFC000"/>
                </a:solidFill>
              </a:rPr>
              <a:t>xy_sum</a:t>
            </a:r>
            <a:r>
              <a:rPr lang="en-US" sz="2000" b="0" i="1" dirty="0">
                <a:solidFill>
                  <a:srgbClr val="FFC000"/>
                </a:solidFill>
              </a:rPr>
              <a:t> + x(i)*y(i);</a:t>
            </a:r>
          </a:p>
          <a:p>
            <a:pPr marL="514350" lvl="1" indent="0">
              <a:buNone/>
            </a:pPr>
            <a:r>
              <a:rPr lang="en-US" sz="2000" b="0" i="1" dirty="0">
                <a:solidFill>
                  <a:srgbClr val="FFC000"/>
                </a:solidFill>
              </a:rPr>
              <a:t>    </a:t>
            </a:r>
            <a:r>
              <a:rPr lang="en-US" sz="2000" b="0" i="1" dirty="0" err="1">
                <a:solidFill>
                  <a:srgbClr val="FFC000"/>
                </a:solidFill>
              </a:rPr>
              <a:t>xi_sqsum</a:t>
            </a:r>
            <a:r>
              <a:rPr lang="en-US" sz="2000" b="0" i="1" dirty="0">
                <a:solidFill>
                  <a:srgbClr val="FFC000"/>
                </a:solidFill>
              </a:rPr>
              <a:t> = </a:t>
            </a:r>
            <a:r>
              <a:rPr lang="en-US" sz="2000" b="0" i="1" dirty="0" err="1">
                <a:solidFill>
                  <a:srgbClr val="FFC000"/>
                </a:solidFill>
              </a:rPr>
              <a:t>xi_sqsum</a:t>
            </a:r>
            <a:r>
              <a:rPr lang="en-US" sz="2000" b="0" i="1" dirty="0">
                <a:solidFill>
                  <a:srgbClr val="FFC000"/>
                </a:solidFill>
              </a:rPr>
              <a:t> + (x(i))^2;</a:t>
            </a:r>
          </a:p>
          <a:p>
            <a:pPr marL="514350" lvl="1" indent="0">
              <a:buNone/>
            </a:pPr>
            <a:r>
              <a:rPr lang="en-US" sz="2000" b="0" i="1" dirty="0">
                <a:solidFill>
                  <a:srgbClr val="FFC000"/>
                </a:solidFill>
              </a:rPr>
              <a:t>end</a:t>
            </a:r>
          </a:p>
          <a:p>
            <a:pPr marL="514350" lvl="1" indent="0">
              <a:buNone/>
            </a:pPr>
            <a:r>
              <a:rPr lang="en-US" sz="2000" b="0" i="1" dirty="0">
                <a:solidFill>
                  <a:srgbClr val="FFC000"/>
                </a:solidFill>
              </a:rPr>
              <a:t>a1 = ((n*</a:t>
            </a:r>
            <a:r>
              <a:rPr lang="en-US" sz="2000" b="0" i="1" dirty="0" err="1">
                <a:solidFill>
                  <a:srgbClr val="FFC000"/>
                </a:solidFill>
              </a:rPr>
              <a:t>xy_sum</a:t>
            </a:r>
            <a:r>
              <a:rPr lang="en-US" sz="2000" b="0" i="1" dirty="0">
                <a:solidFill>
                  <a:srgbClr val="FFC000"/>
                </a:solidFill>
              </a:rPr>
              <a:t>) - </a:t>
            </a:r>
            <a:r>
              <a:rPr lang="en-US" sz="2000" b="0" i="1" dirty="0" err="1">
                <a:solidFill>
                  <a:srgbClr val="FFC000"/>
                </a:solidFill>
              </a:rPr>
              <a:t>x_sum</a:t>
            </a:r>
            <a:r>
              <a:rPr lang="en-US" sz="2000" b="0" i="1" dirty="0">
                <a:solidFill>
                  <a:srgbClr val="FFC000"/>
                </a:solidFill>
              </a:rPr>
              <a:t>*</a:t>
            </a:r>
            <a:r>
              <a:rPr lang="en-US" sz="2000" b="0" i="1" dirty="0" err="1">
                <a:solidFill>
                  <a:srgbClr val="FFC000"/>
                </a:solidFill>
              </a:rPr>
              <a:t>y_sum</a:t>
            </a:r>
            <a:r>
              <a:rPr lang="en-US" sz="2000" b="0" i="1" dirty="0">
                <a:solidFill>
                  <a:srgbClr val="FFC000"/>
                </a:solidFill>
              </a:rPr>
              <a:t>) / (n*</a:t>
            </a:r>
            <a:r>
              <a:rPr lang="en-US" sz="2000" b="0" i="1" dirty="0" err="1">
                <a:solidFill>
                  <a:srgbClr val="FFC000"/>
                </a:solidFill>
              </a:rPr>
              <a:t>xi_sqsum</a:t>
            </a:r>
            <a:r>
              <a:rPr lang="en-US" sz="2000" b="0" i="1" dirty="0">
                <a:solidFill>
                  <a:srgbClr val="FFC000"/>
                </a:solidFill>
              </a:rPr>
              <a:t> - x_sum^2)</a:t>
            </a:r>
          </a:p>
          <a:p>
            <a:pPr marL="514350" lvl="1" indent="0">
              <a:buNone/>
            </a:pPr>
            <a:r>
              <a:rPr lang="en-US" sz="2000" b="0" i="1" dirty="0">
                <a:solidFill>
                  <a:srgbClr val="FFC000"/>
                </a:solidFill>
              </a:rPr>
              <a:t>a0 = </a:t>
            </a:r>
            <a:r>
              <a:rPr lang="en-US" sz="2000" b="0" i="1" dirty="0" err="1">
                <a:solidFill>
                  <a:srgbClr val="FFC000"/>
                </a:solidFill>
              </a:rPr>
              <a:t>y_mean</a:t>
            </a:r>
            <a:r>
              <a:rPr lang="en-US" sz="2000" b="0" i="1" dirty="0">
                <a:solidFill>
                  <a:srgbClr val="FFC000"/>
                </a:solidFill>
              </a:rPr>
              <a:t> - a1*</a:t>
            </a:r>
            <a:r>
              <a:rPr lang="en-US" sz="2000" b="0" i="1" dirty="0" err="1">
                <a:solidFill>
                  <a:srgbClr val="FFC000"/>
                </a:solidFill>
              </a:rPr>
              <a:t>x_mean</a:t>
            </a:r>
            <a:endParaRPr lang="en-US" sz="2000" b="0" i="1" dirty="0">
              <a:solidFill>
                <a:srgbClr val="FFC000"/>
              </a:solidFill>
            </a:endParaRPr>
          </a:p>
          <a:p>
            <a:pPr marL="514350" lvl="1" indent="0">
              <a:buNone/>
            </a:pPr>
            <a:r>
              <a:rPr lang="en-US" sz="2000" b="0" i="1" dirty="0">
                <a:solidFill>
                  <a:srgbClr val="FFC000"/>
                </a:solidFill>
              </a:rPr>
              <a:t>% </a:t>
            </a:r>
            <a:r>
              <a:rPr lang="en-US" sz="2000" b="0" i="1" dirty="0" smtClean="0">
                <a:solidFill>
                  <a:srgbClr val="FFC000"/>
                </a:solidFill>
              </a:rPr>
              <a:t>Check </a:t>
            </a:r>
            <a:r>
              <a:rPr lang="en-US" sz="2000" b="0" i="1" dirty="0">
                <a:solidFill>
                  <a:srgbClr val="FFC000"/>
                </a:solidFill>
              </a:rPr>
              <a:t>with </a:t>
            </a:r>
            <a:r>
              <a:rPr lang="en-US" sz="2000" b="0" i="1" dirty="0" err="1">
                <a:solidFill>
                  <a:srgbClr val="FFC000"/>
                </a:solidFill>
              </a:rPr>
              <a:t>inbuit</a:t>
            </a:r>
            <a:r>
              <a:rPr lang="en-US" sz="2000" b="0" i="1" dirty="0">
                <a:solidFill>
                  <a:srgbClr val="FFC000"/>
                </a:solidFill>
              </a:rPr>
              <a:t> function</a:t>
            </a:r>
          </a:p>
          <a:p>
            <a:pPr marL="514350" lvl="1" indent="0">
              <a:buNone/>
            </a:pPr>
            <a:r>
              <a:rPr lang="en-US" sz="2000" b="0" i="1" dirty="0" err="1">
                <a:solidFill>
                  <a:srgbClr val="FFC000"/>
                </a:solidFill>
              </a:rPr>
              <a:t>coef</a:t>
            </a:r>
            <a:r>
              <a:rPr lang="en-US" sz="2000" b="0" i="1" dirty="0">
                <a:solidFill>
                  <a:srgbClr val="FFC000"/>
                </a:solidFill>
              </a:rPr>
              <a:t> = </a:t>
            </a:r>
            <a:r>
              <a:rPr lang="en-US" sz="2000" b="0" i="1" dirty="0" err="1">
                <a:solidFill>
                  <a:srgbClr val="FFC000"/>
                </a:solidFill>
              </a:rPr>
              <a:t>polyfit</a:t>
            </a:r>
            <a:r>
              <a:rPr lang="en-US" sz="2000" b="0" i="1" dirty="0">
                <a:solidFill>
                  <a:srgbClr val="FFC000"/>
                </a:solidFill>
              </a:rPr>
              <a:t>(x,y,1)</a:t>
            </a:r>
            <a:r>
              <a:rPr lang="en-US" sz="2000" b="0" i="1" dirty="0" smtClean="0">
                <a:solidFill>
                  <a:srgbClr val="FFC000"/>
                </a:solidFill>
                <a:effectLst/>
              </a:rPr>
              <a:t>  </a:t>
            </a:r>
            <a:endParaRPr lang="en-US" sz="2000" b="0" i="1" dirty="0">
              <a:solidFill>
                <a:srgbClr val="FFC000"/>
              </a:solidFill>
              <a:effectLst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37065" y="3795154"/>
            <a:ext cx="955493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rgbClr val="00B0F0"/>
                </a:solidFill>
                <a:latin typeface="+mj-lt"/>
              </a:rPr>
              <a:t>% Plot data with curve</a:t>
            </a:r>
          </a:p>
          <a:p>
            <a:r>
              <a:rPr lang="en-IN" sz="2000" i="1" dirty="0">
                <a:solidFill>
                  <a:srgbClr val="00B0F0"/>
                </a:solidFill>
                <a:latin typeface="+mj-lt"/>
              </a:rPr>
              <a:t>figure</a:t>
            </a:r>
          </a:p>
          <a:p>
            <a:r>
              <a:rPr lang="en-IN" sz="2000" i="1" dirty="0">
                <a:solidFill>
                  <a:srgbClr val="00B0F0"/>
                </a:solidFill>
                <a:latin typeface="+mj-lt"/>
              </a:rPr>
              <a:t>hold on</a:t>
            </a:r>
          </a:p>
          <a:p>
            <a:r>
              <a:rPr lang="en-IN" sz="2000" i="1" dirty="0">
                <a:solidFill>
                  <a:srgbClr val="00B0F0"/>
                </a:solidFill>
                <a:latin typeface="+mj-lt"/>
              </a:rPr>
              <a:t>plot(x,y,'d','LineWidth',1,'MarkerEdgeColor','k','MarkerFaceColor','g','MarkerSize',10)</a:t>
            </a:r>
          </a:p>
          <a:p>
            <a:r>
              <a:rPr lang="pt-BR" sz="2000" i="1" dirty="0">
                <a:solidFill>
                  <a:srgbClr val="00B0F0"/>
                </a:solidFill>
                <a:latin typeface="+mj-lt"/>
              </a:rPr>
              <a:t>yc = polyval([a1 a0],x);</a:t>
            </a:r>
          </a:p>
          <a:p>
            <a:r>
              <a:rPr lang="en-IN" sz="2000" i="1" dirty="0">
                <a:solidFill>
                  <a:srgbClr val="00B0F0"/>
                </a:solidFill>
                <a:latin typeface="+mj-lt"/>
              </a:rPr>
              <a:t>plot(x,yc,'-b','LineWidth',2)</a:t>
            </a:r>
          </a:p>
          <a:p>
            <a:r>
              <a:rPr lang="en-IN" sz="2000" i="1" dirty="0" err="1">
                <a:solidFill>
                  <a:srgbClr val="00B0F0"/>
                </a:solidFill>
                <a:latin typeface="+mj-lt"/>
              </a:rPr>
              <a:t>hleg</a:t>
            </a:r>
            <a:r>
              <a:rPr lang="en-IN" sz="2000" i="1" dirty="0">
                <a:solidFill>
                  <a:srgbClr val="00B0F0"/>
                </a:solidFill>
                <a:latin typeface="+mj-lt"/>
              </a:rPr>
              <a:t>=legend('Data </a:t>
            </a:r>
            <a:r>
              <a:rPr lang="en-IN" sz="2000" i="1" dirty="0" err="1">
                <a:solidFill>
                  <a:srgbClr val="00B0F0"/>
                </a:solidFill>
                <a:latin typeface="+mj-lt"/>
              </a:rPr>
              <a:t>set','Fitted</a:t>
            </a:r>
            <a:r>
              <a:rPr lang="en-IN" sz="2000" i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IN" sz="2000" i="1" dirty="0" err="1">
                <a:solidFill>
                  <a:srgbClr val="00B0F0"/>
                </a:solidFill>
                <a:latin typeface="+mj-lt"/>
              </a:rPr>
              <a:t>Curve','Location','North</a:t>
            </a:r>
            <a:r>
              <a:rPr lang="en-IN" sz="2000" i="1" dirty="0">
                <a:solidFill>
                  <a:srgbClr val="00B0F0"/>
                </a:solidFill>
                <a:latin typeface="+mj-lt"/>
              </a:rPr>
              <a:t>');</a:t>
            </a:r>
          </a:p>
          <a:p>
            <a:r>
              <a:rPr lang="en-IN" sz="2000" i="1" dirty="0">
                <a:solidFill>
                  <a:srgbClr val="00B0F0"/>
                </a:solidFill>
                <a:latin typeface="+mj-lt"/>
              </a:rPr>
              <a:t>set(</a:t>
            </a:r>
            <a:r>
              <a:rPr lang="en-IN" sz="2000" i="1" dirty="0" err="1">
                <a:solidFill>
                  <a:srgbClr val="00B0F0"/>
                </a:solidFill>
                <a:latin typeface="+mj-lt"/>
              </a:rPr>
              <a:t>hleg</a:t>
            </a:r>
            <a:r>
              <a:rPr lang="en-IN" sz="2000" i="1" dirty="0">
                <a:solidFill>
                  <a:srgbClr val="00B0F0"/>
                </a:solidFill>
                <a:latin typeface="+mj-lt"/>
              </a:rPr>
              <a:t>,'</a:t>
            </a:r>
            <a:r>
              <a:rPr lang="en-IN" sz="2000" i="1" dirty="0" err="1">
                <a:solidFill>
                  <a:srgbClr val="00B0F0"/>
                </a:solidFill>
                <a:latin typeface="+mj-lt"/>
              </a:rPr>
              <a:t>FontAngle</a:t>
            </a:r>
            <a:r>
              <a:rPr lang="en-IN" sz="2000" i="1" dirty="0">
                <a:solidFill>
                  <a:srgbClr val="00B0F0"/>
                </a:solidFill>
                <a:latin typeface="+mj-lt"/>
              </a:rPr>
              <a:t>','italic')</a:t>
            </a:r>
          </a:p>
          <a:p>
            <a:r>
              <a:rPr lang="en-IN" sz="2000" i="1" dirty="0">
                <a:solidFill>
                  <a:srgbClr val="00B0F0"/>
                </a:solidFill>
                <a:latin typeface="+mj-lt"/>
              </a:rPr>
              <a:t>grid </a:t>
            </a:r>
            <a:r>
              <a:rPr lang="en-IN" sz="2000" i="1" dirty="0" smtClean="0">
                <a:solidFill>
                  <a:srgbClr val="00B0F0"/>
                </a:solidFill>
                <a:latin typeface="+mj-lt"/>
              </a:rPr>
              <a:t>on; box on; axis </a:t>
            </a:r>
            <a:r>
              <a:rPr lang="en-IN" sz="2000" i="1" dirty="0">
                <a:solidFill>
                  <a:srgbClr val="00B0F0"/>
                </a:solidFill>
                <a:latin typeface="+mj-lt"/>
              </a:rPr>
              <a:t>on</a:t>
            </a:r>
          </a:p>
          <a:p>
            <a:r>
              <a:rPr lang="en-IN" sz="2000" i="1" dirty="0">
                <a:solidFill>
                  <a:srgbClr val="00B0F0"/>
                </a:solidFill>
                <a:latin typeface="+mj-lt"/>
              </a:rPr>
              <a:t>hold off</a:t>
            </a:r>
          </a:p>
        </p:txBody>
      </p:sp>
    </p:spTree>
    <p:extLst>
      <p:ext uri="{BB962C8B-B14F-4D97-AF65-F5344CB8AC3E}">
        <p14:creationId xmlns:p14="http://schemas.microsoft.com/office/powerpoint/2010/main" val="155171742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1149</Words>
  <Application>Microsoft Office PowerPoint</Application>
  <PresentationFormat>Custom</PresentationFormat>
  <Paragraphs>233</Paragraphs>
  <Slides>21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Default Design</vt:lpstr>
      <vt:lpstr>1_Office Theme</vt:lpstr>
      <vt:lpstr>Equation</vt:lpstr>
      <vt:lpstr>Curve Fitting</vt:lpstr>
      <vt:lpstr>Curve Fitting</vt:lpstr>
      <vt:lpstr>Curve Fitting</vt:lpstr>
      <vt:lpstr>Linear Regression</vt:lpstr>
      <vt:lpstr>Linear Regression</vt:lpstr>
      <vt:lpstr>Linear Regression</vt:lpstr>
      <vt:lpstr>Error in Linear Regression</vt:lpstr>
      <vt:lpstr>Linear Regression</vt:lpstr>
      <vt:lpstr>PowerPoint Presentation</vt:lpstr>
      <vt:lpstr>Linearization</vt:lpstr>
      <vt:lpstr>Polynomial Regression</vt:lpstr>
      <vt:lpstr>Polynomial Regression</vt:lpstr>
      <vt:lpstr>Polynomial Regression</vt:lpstr>
      <vt:lpstr>Polynomial Regression</vt:lpstr>
      <vt:lpstr>PowerPoint Presentation</vt:lpstr>
      <vt:lpstr>Nonlinear Regression</vt:lpstr>
      <vt:lpstr>Nonlinear Regression</vt:lpstr>
      <vt:lpstr>Nonlinear Regression (Gauss-Newton Method)</vt:lpstr>
      <vt:lpstr>Nonlinear Regression (Gauss-Newton Method)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Pathak</dc:creator>
  <cp:lastModifiedBy>Himanshu</cp:lastModifiedBy>
  <cp:revision>126</cp:revision>
  <dcterms:created xsi:type="dcterms:W3CDTF">2015-08-10T09:08:50Z</dcterms:created>
  <dcterms:modified xsi:type="dcterms:W3CDTF">2021-09-14T12:13:59Z</dcterms:modified>
</cp:coreProperties>
</file>