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99" r:id="rId3"/>
    <p:sldId id="401" r:id="rId4"/>
    <p:sldId id="402" r:id="rId5"/>
    <p:sldId id="403" r:id="rId6"/>
    <p:sldId id="259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2" r:id="rId15"/>
    <p:sldId id="411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A8FC2B-D4DF-497F-8CFB-F8E151E7465A}" type="datetime1">
              <a:rPr lang="en-US" altLang="en-US" sz="1300" smtClean="0"/>
              <a:pPr>
                <a:spcBef>
                  <a:spcPct val="0"/>
                </a:spcBef>
              </a:pPr>
              <a:t>10/21/2021</a:t>
            </a:fld>
            <a:endParaRPr lang="en-US" altLang="en-US" sz="130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5CDD67-CDF7-4EBA-AC77-921B0D0CA3C1}" type="slidenum">
              <a:rPr lang="en-US" altLang="en-US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2038"/>
          </a:xfrm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2475"/>
            <a:ext cx="585152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rIns="96653"/>
          <a:lstStyle/>
          <a:p>
            <a:pPr>
              <a:spcBef>
                <a:spcPct val="0"/>
              </a:spcBef>
            </a:pPr>
            <a:endParaRPr lang="en-I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0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54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49236" y="762195"/>
            <a:ext cx="7481813" cy="661989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Lucida Calligraphy" pitchFamily="66" charset="0"/>
              </a:rPr>
              <a:t>ODE</a:t>
            </a:r>
            <a:endParaRPr lang="en-US" sz="4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2642" name="Picture 2" descr="Euler method - Wikiped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6596" y="1679365"/>
            <a:ext cx="4815227" cy="3763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9614" y="728841"/>
            <a:ext cx="11797393" cy="5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The method achieve accuracy of a Taylor series approach without requiring the calculation of higher order derivatives.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668026" y="1584318"/>
            <a:ext cx="2115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R-K Method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14482"/>
              </p:ext>
            </p:extLst>
          </p:nvPr>
        </p:nvGraphicFramePr>
        <p:xfrm>
          <a:off x="2530021" y="1624311"/>
          <a:ext cx="25701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3" name="Equation" r:id="rId4" imgW="1523880" imgH="228600" progId="Equation.3">
                  <p:embed/>
                </p:oleObj>
              </mc:Choice>
              <mc:Fallback>
                <p:oleObj name="Equation" r:id="rId4" imgW="152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21" y="1624311"/>
                        <a:ext cx="2570163" cy="385762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668025" y="2577199"/>
            <a:ext cx="4149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Incremental slope factor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668025" y="2045983"/>
            <a:ext cx="3079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Incremental function</a:t>
            </a:r>
            <a:endParaRPr lang="en-IN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67545"/>
              </p:ext>
            </p:extLst>
          </p:nvPr>
        </p:nvGraphicFramePr>
        <p:xfrm>
          <a:off x="3606573" y="2123473"/>
          <a:ext cx="3254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4" name="Equation" r:id="rId6" imgW="1930320" imgH="228600" progId="Equation.3">
                  <p:embed/>
                </p:oleObj>
              </mc:Choice>
              <mc:Fallback>
                <p:oleObj name="Equation" r:id="rId6" imgW="19303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573" y="2123473"/>
                        <a:ext cx="3254375" cy="384175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3074"/>
              </p:ext>
            </p:extLst>
          </p:nvPr>
        </p:nvGraphicFramePr>
        <p:xfrm>
          <a:off x="3508602" y="3038864"/>
          <a:ext cx="60594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5" name="Equation" r:id="rId8" imgW="3593880" imgH="1155600" progId="Equation.3">
                  <p:embed/>
                </p:oleObj>
              </mc:Choice>
              <mc:Fallback>
                <p:oleObj name="Equation" r:id="rId8" imgW="3593880" imgH="11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602" y="3038864"/>
                        <a:ext cx="6059487" cy="19431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513244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/>
              <a:t>Second-Order </a:t>
            </a:r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626961" y="914847"/>
            <a:ext cx="2115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R-K Method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27767"/>
              </p:ext>
            </p:extLst>
          </p:nvPr>
        </p:nvGraphicFramePr>
        <p:xfrm>
          <a:off x="2492148" y="914847"/>
          <a:ext cx="2827337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5" name="Equation" r:id="rId4" imgW="1676160" imgH="685800" progId="Equation.3">
                  <p:embed/>
                </p:oleObj>
              </mc:Choice>
              <mc:Fallback>
                <p:oleObj name="Equation" r:id="rId4" imgW="16761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148" y="914847"/>
                        <a:ext cx="2827337" cy="1157287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210825" y="2713221"/>
            <a:ext cx="2458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Constant values: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7038"/>
              </p:ext>
            </p:extLst>
          </p:nvPr>
        </p:nvGraphicFramePr>
        <p:xfrm>
          <a:off x="2816984" y="2561373"/>
          <a:ext cx="1155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6" name="Equation" r:id="rId6" imgW="685800" imgH="838080" progId="Equation.3">
                  <p:embed/>
                </p:oleObj>
              </mc:Choice>
              <mc:Fallback>
                <p:oleObj name="Equation" r:id="rId6" imgW="685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984" y="2561373"/>
                        <a:ext cx="1155700" cy="14097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-2721" y="4229039"/>
            <a:ext cx="12028714" cy="2530928"/>
            <a:chOff x="-2721" y="2473779"/>
            <a:chExt cx="12028714" cy="25309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2574A82-7CB7-4185-A538-7863455165BD}"/>
                </a:ext>
              </a:extLst>
            </p:cNvPr>
            <p:cNvSpPr txBox="1"/>
            <p:nvPr/>
          </p:nvSpPr>
          <p:spPr>
            <a:xfrm>
              <a:off x="1018847" y="2550487"/>
              <a:ext cx="20749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i="1" dirty="0" err="1" smtClean="0">
                  <a:solidFill>
                    <a:srgbClr val="FFC000"/>
                  </a:solidFill>
                </a:rPr>
                <a:t>Heun</a:t>
              </a:r>
              <a:r>
                <a:rPr lang="en-US" altLang="en-US" sz="2400" b="1" i="1" dirty="0" smtClean="0">
                  <a:solidFill>
                    <a:srgbClr val="FFC000"/>
                  </a:solidFill>
                </a:rPr>
                <a:t> method</a:t>
              </a:r>
              <a:endParaRPr lang="en-IN" sz="2400" dirty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280183"/>
                </p:ext>
              </p:extLst>
            </p:nvPr>
          </p:nvGraphicFramePr>
          <p:xfrm>
            <a:off x="188811" y="3393627"/>
            <a:ext cx="876300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7" name="Equation" r:id="rId8" imgW="520560" imgH="304560" progId="Equation.3">
                    <p:embed/>
                  </p:oleObj>
                </mc:Choice>
                <mc:Fallback>
                  <p:oleObj name="Equation" r:id="rId8" imgW="52056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11" y="3393627"/>
                          <a:ext cx="876300" cy="512763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668887"/>
                </p:ext>
              </p:extLst>
            </p:nvPr>
          </p:nvGraphicFramePr>
          <p:xfrm>
            <a:off x="1162504" y="3012152"/>
            <a:ext cx="2784475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8" name="Equation" r:id="rId10" imgW="1650960" imgH="901440" progId="Equation.3">
                    <p:embed/>
                  </p:oleObj>
                </mc:Choice>
                <mc:Fallback>
                  <p:oleObj name="Equation" r:id="rId10" imgW="1650960" imgH="901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504" y="3012152"/>
                          <a:ext cx="2784475" cy="1520825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21"/>
            <p:cNvGrpSpPr/>
            <p:nvPr/>
          </p:nvGrpSpPr>
          <p:grpSpPr>
            <a:xfrm>
              <a:off x="-2721" y="2473779"/>
              <a:ext cx="12028714" cy="2530928"/>
              <a:chOff x="0" y="2686050"/>
              <a:chExt cx="12028714" cy="2530928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0" y="2686050"/>
                <a:ext cx="12028714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4196443" y="2686050"/>
                <a:ext cx="0" cy="2530928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210550" y="2686050"/>
                <a:ext cx="0" cy="2530928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2574A82-7CB7-4185-A538-7863455165BD}"/>
                </a:ext>
              </a:extLst>
            </p:cNvPr>
            <p:cNvSpPr txBox="1"/>
            <p:nvPr/>
          </p:nvSpPr>
          <p:spPr>
            <a:xfrm>
              <a:off x="5086780" y="2566829"/>
              <a:ext cx="28374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i="1" dirty="0" smtClean="0">
                  <a:solidFill>
                    <a:srgbClr val="FFC000"/>
                  </a:solidFill>
                </a:rPr>
                <a:t>Midpoint method</a:t>
              </a:r>
              <a:endParaRPr lang="en-IN" sz="24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468421"/>
                </p:ext>
              </p:extLst>
            </p:nvPr>
          </p:nvGraphicFramePr>
          <p:xfrm>
            <a:off x="4458506" y="3351836"/>
            <a:ext cx="63976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29" name="Equation" r:id="rId12" imgW="380880" imgH="215640" progId="Equation.3">
                    <p:embed/>
                  </p:oleObj>
                </mc:Choice>
                <mc:Fallback>
                  <p:oleObj name="Equation" r:id="rId12" imgW="380880" imgH="21564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506" y="3351836"/>
                          <a:ext cx="639762" cy="363538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725819"/>
                </p:ext>
              </p:extLst>
            </p:nvPr>
          </p:nvGraphicFramePr>
          <p:xfrm>
            <a:off x="5244874" y="3028494"/>
            <a:ext cx="2827337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30" name="Equation" r:id="rId14" imgW="1676160" imgH="901440" progId="Equation.3">
                    <p:embed/>
                  </p:oleObj>
                </mc:Choice>
                <mc:Fallback>
                  <p:oleObj name="Equation" r:id="rId14" imgW="1676160" imgH="9014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874" y="3028494"/>
                          <a:ext cx="2827337" cy="1520825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2574A82-7CB7-4185-A538-7863455165BD}"/>
                </a:ext>
              </a:extLst>
            </p:cNvPr>
            <p:cNvSpPr txBox="1"/>
            <p:nvPr/>
          </p:nvSpPr>
          <p:spPr>
            <a:xfrm>
              <a:off x="8818461" y="2599499"/>
              <a:ext cx="28374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i="1" dirty="0" smtClean="0">
                  <a:solidFill>
                    <a:srgbClr val="FFC000"/>
                  </a:solidFill>
                </a:rPr>
                <a:t>Ralston’s method</a:t>
              </a:r>
              <a:endParaRPr lang="en-IN" sz="2400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0509003"/>
                </p:ext>
              </p:extLst>
            </p:nvPr>
          </p:nvGraphicFramePr>
          <p:xfrm>
            <a:off x="8270875" y="3216275"/>
            <a:ext cx="747713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31" name="Equation" r:id="rId16" imgW="444240" imgH="393480" progId="Equation.3">
                    <p:embed/>
                  </p:oleObj>
                </mc:Choice>
                <mc:Fallback>
                  <p:oleObj name="Equation" r:id="rId16" imgW="44424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75" y="3216275"/>
                          <a:ext cx="747713" cy="661988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413976"/>
                </p:ext>
              </p:extLst>
            </p:nvPr>
          </p:nvGraphicFramePr>
          <p:xfrm>
            <a:off x="9119508" y="3061164"/>
            <a:ext cx="2827338" cy="188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32" name="Equation" r:id="rId18" imgW="1676160" imgH="1117440" progId="Equation.3">
                    <p:embed/>
                  </p:oleObj>
                </mc:Choice>
                <mc:Fallback>
                  <p:oleObj name="Equation" r:id="rId18" imgW="1676160" imgH="1117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9508" y="3061164"/>
                          <a:ext cx="2827338" cy="1885950"/>
                        </a:xfrm>
                        <a:prstGeom prst="rect">
                          <a:avLst/>
                        </a:prstGeom>
                        <a:solidFill>
                          <a:srgbClr val="FFEBD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28" y="806480"/>
            <a:ext cx="3341574" cy="305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76324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406524" y="784218"/>
            <a:ext cx="356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Third Order R-K Method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18353"/>
              </p:ext>
            </p:extLst>
          </p:nvPr>
        </p:nvGraphicFramePr>
        <p:xfrm>
          <a:off x="729276" y="1176019"/>
          <a:ext cx="3062287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name="Equation" r:id="rId4" imgW="1815840" imgH="1320480" progId="Equation.3">
                  <p:embed/>
                </p:oleObj>
              </mc:Choice>
              <mc:Fallback>
                <p:oleObj name="Equation" r:id="rId4" imgW="181584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76" y="1176019"/>
                        <a:ext cx="3062287" cy="222885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-2721" y="784218"/>
            <a:ext cx="12028714" cy="3983194"/>
            <a:chOff x="-2721" y="-971042"/>
            <a:chExt cx="12028714" cy="39831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2574A82-7CB7-4185-A538-7863455165BD}"/>
                </a:ext>
              </a:extLst>
            </p:cNvPr>
            <p:cNvSpPr txBox="1"/>
            <p:nvPr/>
          </p:nvSpPr>
          <p:spPr>
            <a:xfrm>
              <a:off x="277586" y="2550487"/>
              <a:ext cx="619669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i="1" dirty="0" smtClean="0">
                  <a:solidFill>
                    <a:srgbClr val="FFC000"/>
                  </a:solidFill>
                </a:rPr>
                <a:t>Fifth Order R-K method (Butcher’s Method)</a:t>
              </a:r>
              <a:endParaRPr lang="en-IN" sz="2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-2721" y="-971042"/>
              <a:ext cx="12028714" cy="3444821"/>
              <a:chOff x="0" y="-758771"/>
              <a:chExt cx="12028714" cy="3444821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0" y="2686050"/>
                <a:ext cx="12028714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089501" y="-758771"/>
                <a:ext cx="0" cy="3444821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5514646" y="714354"/>
            <a:ext cx="356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Fourth Order R-K Method</a:t>
            </a:r>
            <a:endParaRPr lang="en-IN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96558"/>
              </p:ext>
            </p:extLst>
          </p:nvPr>
        </p:nvGraphicFramePr>
        <p:xfrm>
          <a:off x="6387760" y="1176019"/>
          <a:ext cx="3640137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6" name="Equation" r:id="rId6" imgW="2158920" imgH="1765080" progId="Equation.3">
                  <p:embed/>
                </p:oleObj>
              </mc:Choice>
              <mc:Fallback>
                <p:oleObj name="Equation" r:id="rId6" imgW="2158920" imgH="1765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760" y="1176019"/>
                        <a:ext cx="3640137" cy="2979738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31614"/>
              </p:ext>
            </p:extLst>
          </p:nvPr>
        </p:nvGraphicFramePr>
        <p:xfrm>
          <a:off x="202417" y="4889876"/>
          <a:ext cx="496728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7" name="Equation" r:id="rId8" imgW="2946240" imgH="1079280" progId="Equation.3">
                  <p:embed/>
                </p:oleObj>
              </mc:Choice>
              <mc:Fallback>
                <p:oleObj name="Equation" r:id="rId8" imgW="294624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17" y="4889876"/>
                        <a:ext cx="4967288" cy="182245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29605"/>
              </p:ext>
            </p:extLst>
          </p:nvPr>
        </p:nvGraphicFramePr>
        <p:xfrm>
          <a:off x="6147707" y="4305747"/>
          <a:ext cx="4801054" cy="24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8" name="Equation" r:id="rId10" imgW="3504960" imgH="1777680" progId="Equation.3">
                  <p:embed/>
                </p:oleObj>
              </mc:Choice>
              <mc:Fallback>
                <p:oleObj name="Equation" r:id="rId10" imgW="3504960" imgH="1777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707" y="4305747"/>
                        <a:ext cx="4801054" cy="243728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969654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46550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4</a:t>
            </a:r>
            <a:r>
              <a:rPr lang="en-US" altLang="en-US" b="0" i="1" u="sng" baseline="30000" dirty="0" smtClean="0"/>
              <a:t>th</a:t>
            </a:r>
            <a:r>
              <a:rPr lang="en-US" altLang="en-US" b="0" i="1" u="sng" dirty="0" smtClean="0"/>
              <a:t> Order R-K Method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0642" y="858139"/>
            <a:ext cx="6723613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close all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h=0.5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; % 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step size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x = 0:h:100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;</a:t>
            </a:r>
            <a:endParaRPr 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Y = zeros(1,length(x)); 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y(1) = 0.5;     % initial condition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F_xy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@(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t,r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2.*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exp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(-0.5*t)-r;    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     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%  the function 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for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=1:(length(x)-1)                              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k_1 =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F_xy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( x(</a:t>
            </a:r>
            <a:r>
              <a:rPr lang="en-US" sz="2000" b="0" i="1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), y(</a:t>
            </a:r>
            <a:r>
              <a:rPr lang="en-US" sz="2000" b="0" i="1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) );</a:t>
            </a:r>
            <a:endParaRPr 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k_2 =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F_xy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( x(</a:t>
            </a:r>
            <a:r>
              <a:rPr lang="en-US" sz="2000" b="0" i="1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)+0.5*h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, y(</a:t>
            </a:r>
            <a:r>
              <a:rPr lang="en-US" sz="2000" b="0" i="1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)+0.5*h*k_1);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k_3 =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F_xy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( (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x(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)+0.5*h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), (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y(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)+0.5*h*k_2));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k_4 = 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F_xy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( (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x(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)+h</a:t>
            </a:r>
            <a:r>
              <a:rPr lang="en-US" sz="2000" b="0" i="1" dirty="0" smtClean="0">
                <a:solidFill>
                  <a:srgbClr val="FFFF00"/>
                </a:solidFill>
                <a:effectLst/>
              </a:rPr>
              <a:t>), (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y(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)+k_3*h));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    y(i+1) = y(</a:t>
            </a:r>
            <a:r>
              <a:rPr lang="en-US" sz="2000" b="0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) + (1/6)*(k_1+2*k_2+2*k_3+k_4)*h; 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end</a:t>
            </a:r>
            <a:endParaRPr lang="en-US" sz="2000" b="0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2854" y="665298"/>
            <a:ext cx="955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% Plot data with </a:t>
            </a:r>
            <a:r>
              <a:rPr lang="en-IN" sz="2000" i="1" dirty="0" smtClean="0">
                <a:solidFill>
                  <a:srgbClr val="00B0F0"/>
                </a:solidFill>
                <a:latin typeface="+mj-lt"/>
              </a:rPr>
              <a:t>in-built function</a:t>
            </a:r>
            <a:endParaRPr lang="en-IN" sz="2000" i="1" dirty="0">
              <a:solidFill>
                <a:srgbClr val="00B0F0"/>
              </a:solidFill>
              <a:latin typeface="+mj-lt"/>
            </a:endParaRPr>
          </a:p>
          <a:p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tspan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 = [0,100</a:t>
            </a:r>
            <a:r>
              <a:rPr lang="es-ES" sz="2000" i="1" dirty="0" smtClean="0">
                <a:solidFill>
                  <a:srgbClr val="00B0F0"/>
                </a:solidFill>
                <a:latin typeface="+mj-lt"/>
              </a:rPr>
              <a:t>];</a:t>
            </a:r>
          </a:p>
          <a:p>
            <a:r>
              <a:rPr lang="es-ES" sz="2000" i="1" dirty="0" smtClean="0">
                <a:solidFill>
                  <a:srgbClr val="00B0F0"/>
                </a:solidFill>
                <a:latin typeface="+mj-lt"/>
              </a:rPr>
              <a:t>y0 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= 0.5;</a:t>
            </a:r>
          </a:p>
          <a:p>
            <a:r>
              <a:rPr lang="es-ES" sz="2000" i="1" dirty="0">
                <a:solidFill>
                  <a:srgbClr val="00B0F0"/>
                </a:solidFill>
                <a:latin typeface="+mj-lt"/>
              </a:rPr>
              <a:t>[</a:t>
            </a:r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tx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, </a:t>
            </a:r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yx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] = ode45(</a:t>
            </a:r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F_xy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, </a:t>
            </a:r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tspan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, y0);</a:t>
            </a:r>
          </a:p>
          <a:p>
            <a:r>
              <a:rPr lang="es-ES" sz="2000" i="1" dirty="0" err="1">
                <a:solidFill>
                  <a:srgbClr val="00B0F0"/>
                </a:solidFill>
                <a:latin typeface="+mj-lt"/>
              </a:rPr>
              <a:t>plot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(x</a:t>
            </a:r>
            <a:r>
              <a:rPr lang="es-ES" sz="2000" i="1" dirty="0" smtClean="0">
                <a:solidFill>
                  <a:srgbClr val="00B0F0"/>
                </a:solidFill>
                <a:latin typeface="+mj-lt"/>
              </a:rPr>
              <a:t>, y, 'o-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', </a:t>
            </a:r>
            <a:r>
              <a:rPr lang="es-ES" sz="2000" i="1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s-ES" sz="2000" i="1" dirty="0" err="1" smtClean="0">
                <a:solidFill>
                  <a:srgbClr val="00B0F0"/>
                </a:solidFill>
                <a:latin typeface="+mj-lt"/>
              </a:rPr>
              <a:t>tx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, </a:t>
            </a:r>
            <a:r>
              <a:rPr lang="es-ES" sz="2000" i="1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s-ES" sz="2000" i="1" dirty="0" err="1" smtClean="0">
                <a:solidFill>
                  <a:srgbClr val="00B0F0"/>
                </a:solidFill>
                <a:latin typeface="+mj-lt"/>
              </a:rPr>
              <a:t>yx</a:t>
            </a:r>
            <a:r>
              <a:rPr lang="es-ES" sz="2000" i="1" dirty="0">
                <a:solidFill>
                  <a:srgbClr val="00B0F0"/>
                </a:solidFill>
                <a:latin typeface="+mj-lt"/>
              </a:rPr>
              <a:t>, '--')</a:t>
            </a:r>
            <a:endParaRPr lang="en-IN" sz="2000" i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485072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406524" y="784218"/>
            <a:ext cx="356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FFC000"/>
                </a:solidFill>
              </a:rPr>
              <a:t>Accuracy of R-K Method</a:t>
            </a:r>
            <a:endParaRPr lang="en-IN" sz="2400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61" y="935640"/>
            <a:ext cx="4133887" cy="561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40529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70641" y="986135"/>
            <a:ext cx="10931555" cy="1929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ODE: One independent variable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0C57-AD8D-4686-BAB4-5D0E9B273C9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34863"/>
              </p:ext>
            </p:extLst>
          </p:nvPr>
        </p:nvGraphicFramePr>
        <p:xfrm>
          <a:off x="1183492" y="1695060"/>
          <a:ext cx="1858785" cy="7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2" name="Equation" r:id="rId4" imgW="927000" imgH="393480" progId="Equation.3">
                  <p:embed/>
                </p:oleObj>
              </mc:Choice>
              <mc:Fallback>
                <p:oleObj name="Equation" r:id="rId4" imgW="9270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92" y="1695060"/>
                        <a:ext cx="1858785" cy="789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407"/>
              </p:ext>
            </p:extLst>
          </p:nvPr>
        </p:nvGraphicFramePr>
        <p:xfrm>
          <a:off x="4423644" y="1632100"/>
          <a:ext cx="30527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3" name="Equation" r:id="rId6" imgW="1523880" imgH="419040" progId="Equation.3">
                  <p:embed/>
                </p:oleObj>
              </mc:Choice>
              <mc:Fallback>
                <p:oleObj name="Equation" r:id="rId6" imgW="1523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644" y="1632100"/>
                        <a:ext cx="3052762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45402" y="3039375"/>
            <a:ext cx="10931555" cy="964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PDE: Multiple independent variable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50189"/>
              </p:ext>
            </p:extLst>
          </p:nvPr>
        </p:nvGraphicFramePr>
        <p:xfrm>
          <a:off x="2517775" y="3814763"/>
          <a:ext cx="17033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4" name="Equation" r:id="rId8" imgW="850680" imgH="419040" progId="Equation.3">
                  <p:embed/>
                </p:oleObj>
              </mc:Choice>
              <mc:Fallback>
                <p:oleObj name="Equation" r:id="rId8" imgW="8506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814763"/>
                        <a:ext cx="1703388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85628"/>
              </p:ext>
            </p:extLst>
          </p:nvPr>
        </p:nvGraphicFramePr>
        <p:xfrm>
          <a:off x="8005763" y="3814763"/>
          <a:ext cx="13731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5" name="Equation" r:id="rId10" imgW="685800" imgH="419040" progId="Equation.3">
                  <p:embed/>
                </p:oleObj>
              </mc:Choice>
              <mc:Fallback>
                <p:oleObj name="Equation" r:id="rId10" imgW="6858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763" y="3814763"/>
                        <a:ext cx="137318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5774" y="4004172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Heat Equation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1495" y="4078934"/>
            <a:ext cx="226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Wave</a:t>
            </a:r>
            <a:r>
              <a:rPr lang="en-IN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Equation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5774" y="5093975"/>
            <a:ext cx="2566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Laplace Equation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29659"/>
              </p:ext>
            </p:extLst>
          </p:nvPr>
        </p:nvGraphicFramePr>
        <p:xfrm>
          <a:off x="2922502" y="4959080"/>
          <a:ext cx="17811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6" name="Equation" r:id="rId12" imgW="888840" imgH="444240" progId="Equation.3">
                  <p:embed/>
                </p:oleObj>
              </mc:Choice>
              <mc:Fallback>
                <p:oleObj name="Equation" r:id="rId12" imgW="88884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02" y="4959080"/>
                        <a:ext cx="17811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09600" y="81644"/>
            <a:ext cx="10972800" cy="65314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ODE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PDE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49301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0761" y="6478588"/>
            <a:ext cx="11364707" cy="1587"/>
          </a:xfrm>
          <a:custGeom>
            <a:avLst/>
            <a:gdLst/>
            <a:ahLst/>
            <a:cxnLst/>
            <a:rect l="l" t="t" r="r" b="b"/>
            <a:pathLst>
              <a:path w="9245663" h="1587">
                <a:moveTo>
                  <a:pt x="0" y="0"/>
                </a:moveTo>
                <a:lnTo>
                  <a:pt x="9245663" y="158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464" y="1143000"/>
            <a:ext cx="60790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400" b="1" spc="0" dirty="0">
                <a:solidFill>
                  <a:schemeClr val="bg1"/>
                </a:solidFill>
                <a:latin typeface="Tahoma"/>
                <a:cs typeface="Tahoma"/>
              </a:rPr>
              <a:t>Boundary</a:t>
            </a:r>
            <a:r>
              <a:rPr lang="en-IN" sz="2400" b="1" spc="0" dirty="0">
                <a:solidFill>
                  <a:schemeClr val="bg1"/>
                </a:solidFill>
                <a:latin typeface="Tahoma"/>
                <a:cs typeface="Tahoma"/>
              </a:rPr>
              <a:t> Value Problems:</a:t>
            </a:r>
            <a:endParaRPr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5721342" y="990600"/>
          <a:ext cx="4776891" cy="157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8" name="Equation" r:id="rId3" imgW="2197100" imgH="889000" progId="Equation.DSMT4">
                  <p:embed/>
                </p:oleObj>
              </mc:Choice>
              <mc:Fallback>
                <p:oleObj name="Equation" r:id="rId3" imgW="2197100" imgH="889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42" y="990600"/>
                        <a:ext cx="4776891" cy="1571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ject 4"/>
          <p:cNvSpPr txBox="1"/>
          <p:nvPr/>
        </p:nvSpPr>
        <p:spPr>
          <a:xfrm>
            <a:off x="382463" y="2743200"/>
            <a:ext cx="46832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lang="en-IN" sz="2400" b="1" dirty="0">
                <a:solidFill>
                  <a:schemeClr val="bg1"/>
                </a:solidFill>
                <a:latin typeface="Tahoma"/>
                <a:cs typeface="Tahoma"/>
              </a:rPr>
              <a:t>Initial Value Problems:</a:t>
            </a:r>
            <a:endParaRPr sz="2400" b="1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5159355" y="2667000"/>
          <a:ext cx="375438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9" name="Equation" r:id="rId5" imgW="1727200" imgH="660400" progId="Equation.DSMT4">
                  <p:embed/>
                </p:oleObj>
              </mc:Choice>
              <mc:Fallback>
                <p:oleObj name="Equation" r:id="rId5" imgW="1727200" imgH="660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55" y="2667000"/>
                        <a:ext cx="3754387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ject 4"/>
          <p:cNvSpPr txBox="1"/>
          <p:nvPr/>
        </p:nvSpPr>
        <p:spPr>
          <a:xfrm>
            <a:off x="382463" y="3810000"/>
            <a:ext cx="82424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lang="en-IN" sz="2400" b="1" dirty="0">
                <a:solidFill>
                  <a:schemeClr val="bg1"/>
                </a:solidFill>
                <a:latin typeface="Tahoma"/>
                <a:cs typeface="Tahoma"/>
              </a:rPr>
              <a:t>Boundary and Initial Value Problems: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7415109" y="3581401"/>
          <a:ext cx="4776891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0" name="Equation" r:id="rId7" imgW="2197100" imgH="889000" progId="Equation.DSMT4">
                  <p:embed/>
                </p:oleObj>
              </mc:Choice>
              <mc:Fallback>
                <p:oleObj name="Equation" r:id="rId7" imgW="2197100" imgH="889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109" y="3581401"/>
                        <a:ext cx="4776891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bject 4"/>
          <p:cNvSpPr txBox="1"/>
          <p:nvPr/>
        </p:nvSpPr>
        <p:spPr>
          <a:xfrm>
            <a:off x="382464" y="5105400"/>
            <a:ext cx="44022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lang="en-IN" sz="2400" b="1" dirty="0">
                <a:solidFill>
                  <a:schemeClr val="bg1"/>
                </a:solidFill>
                <a:latin typeface="Tahoma"/>
                <a:cs typeface="Tahoma"/>
              </a:rPr>
              <a:t>Eigen Value Problems: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704693" y="4895089"/>
          <a:ext cx="474957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1" name="Equation" r:id="rId9" imgW="2184400" imgH="889000" progId="Equation.DSMT4">
                  <p:embed/>
                </p:oleObj>
              </mc:Choice>
              <mc:Fallback>
                <p:oleObj name="Equation" r:id="rId9" imgW="21844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693" y="4895089"/>
                        <a:ext cx="4749572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567570" y="6553200"/>
            <a:ext cx="6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09600" y="81644"/>
            <a:ext cx="10972800" cy="653143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Initial and boundary value problems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22482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Taylor Series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614" y="843140"/>
            <a:ext cx="11919857" cy="210978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Taylor series are expansions of a function f(x) by some finite distance dx to f(</a:t>
            </a:r>
            <a:r>
              <a:rPr lang="en-US" dirty="0" err="1"/>
              <a:t>x+dx</a:t>
            </a:r>
            <a:r>
              <a:rPr lang="en-US" dirty="0"/>
              <a:t>).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In essence, the Taylor series provides a means to predict a function value at one point in terms of the function value and its derivatives at another point.</a:t>
            </a:r>
            <a:r>
              <a:rPr lang="en-IN" dirty="0"/>
              <a:t> 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effectLst/>
              </a:rPr>
              <a:t>In particular, the theorem states that any smooth function can be approximated as a polynomial.</a:t>
            </a: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1830" y="3210847"/>
            <a:ext cx="242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0</a:t>
            </a:r>
            <a:r>
              <a:rPr lang="en-US" altLang="en-US" baseline="30000" dirty="0">
                <a:solidFill>
                  <a:srgbClr val="FFFF00"/>
                </a:solidFill>
              </a:rPr>
              <a:t>th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60874" y="3834633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baseline="30000" dirty="0">
                <a:solidFill>
                  <a:srgbClr val="FFFF00"/>
                </a:solidFill>
              </a:rPr>
              <a:t>st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CB962D-FD9B-4BA6-A6C1-3CFF8E9FB18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6676" y="3210847"/>
            <a:ext cx="2025702" cy="436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5E84F0-2B54-44E0-84FF-4DBB4FF893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9368" y="3834633"/>
            <a:ext cx="3811506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1926DF-792C-498F-AC87-F394654B192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9368" y="4396140"/>
            <a:ext cx="5732588" cy="6895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A34492-9D11-4D19-B3E6-372984896E8F}"/>
              </a:ext>
            </a:extLst>
          </p:cNvPr>
          <p:cNvSpPr/>
          <p:nvPr/>
        </p:nvSpPr>
        <p:spPr>
          <a:xfrm>
            <a:off x="7981956" y="4538553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2</a:t>
            </a:r>
            <a:r>
              <a:rPr lang="en-US" altLang="en-US" baseline="30000" dirty="0">
                <a:solidFill>
                  <a:srgbClr val="FFFF00"/>
                </a:solidFill>
              </a:rPr>
              <a:t>nd</a:t>
            </a:r>
            <a:r>
              <a:rPr lang="en-US" altLang="en-US" dirty="0">
                <a:solidFill>
                  <a:srgbClr val="FFFF00"/>
                </a:solidFill>
              </a:rPr>
              <a:t> order Approximation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2CC4AD2-C7CA-4B4B-93B7-22F378529E5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8630" y="5266517"/>
            <a:ext cx="6753102" cy="7158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760EF5-FDF8-4CEE-A343-751ACB35FCF5}"/>
              </a:ext>
            </a:extLst>
          </p:cNvPr>
          <p:cNvSpPr/>
          <p:nvPr/>
        </p:nvSpPr>
        <p:spPr>
          <a:xfrm>
            <a:off x="9060706" y="5439789"/>
            <a:ext cx="258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N</a:t>
            </a:r>
            <a:r>
              <a:rPr lang="en-US" altLang="en-US" baseline="30000" dirty="0">
                <a:solidFill>
                  <a:srgbClr val="FFFF00"/>
                </a:solidFill>
              </a:rPr>
              <a:t>th</a:t>
            </a:r>
            <a:r>
              <a:rPr lang="en-US" altLang="en-US" dirty="0">
                <a:solidFill>
                  <a:srgbClr val="FFFF00"/>
                </a:solidFill>
              </a:rPr>
              <a:t>  order Approximation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43AC0AD-DE5F-49A8-8E9F-4CE15859B78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8169" y="6148225"/>
            <a:ext cx="1758542" cy="575523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B68E779-1828-4B49-B1DD-857BB8D8C22A}"/>
              </a:ext>
            </a:extLst>
          </p:cNvPr>
          <p:cNvSpPr/>
          <p:nvPr/>
        </p:nvSpPr>
        <p:spPr>
          <a:xfrm>
            <a:off x="6525113" y="626282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Remainder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1024">
            <a:extLst>
              <a:ext uri="{FF2B5EF4-FFF2-40B4-BE49-F238E27FC236}">
                <a16:creationId xmlns:a16="http://schemas.microsoft.com/office/drawing/2014/main" xmlns="" id="{917835FD-4EFB-4582-ACBB-3F5854EE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28984"/>
              </p:ext>
            </p:extLst>
          </p:nvPr>
        </p:nvGraphicFramePr>
        <p:xfrm>
          <a:off x="7130258" y="567361"/>
          <a:ext cx="2397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3" name="Equation" r:id="rId4" imgW="1574640" imgH="393480" progId="Equation.3">
                  <p:embed/>
                </p:oleObj>
              </mc:Choice>
              <mc:Fallback>
                <p:oleObj name="Equation" r:id="rId4" imgW="1574640" imgH="39348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258" y="567361"/>
                        <a:ext cx="2397125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">
            <a:extLst>
              <a:ext uri="{FF2B5EF4-FFF2-40B4-BE49-F238E27FC236}">
                <a16:creationId xmlns:a16="http://schemas.microsoft.com/office/drawing/2014/main" xmlns="" id="{415E2FDE-7195-4AC2-BAD5-D24FE34F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75" y="1265910"/>
            <a:ext cx="4572000" cy="58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dirty="0" smtClean="0"/>
              <a:t>Expand y(x) using Taylor series: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8" name="Object 1024">
            <a:extLst>
              <a:ext uri="{FF2B5EF4-FFF2-40B4-BE49-F238E27FC236}">
                <a16:creationId xmlns:a16="http://schemas.microsoft.com/office/drawing/2014/main" xmlns="" id="{75BDD970-7D79-4525-AF5D-F2E35B376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32530"/>
              </p:ext>
            </p:extLst>
          </p:nvPr>
        </p:nvGraphicFramePr>
        <p:xfrm>
          <a:off x="771525" y="1971675"/>
          <a:ext cx="7604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4" name="Equation" r:id="rId6" imgW="4178160" imgH="431640" progId="Equation.3">
                  <p:embed/>
                </p:oleObj>
              </mc:Choice>
              <mc:Fallback>
                <p:oleObj name="Equation" r:id="rId6" imgW="4178160" imgH="43164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971675"/>
                        <a:ext cx="7604125" cy="7874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/>
              <a:t>Taylor Series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3DB7C20-DAAA-4D04-AF59-AE2805050922}"/>
              </a:ext>
            </a:extLst>
          </p:cNvPr>
          <p:cNvSpPr/>
          <p:nvPr/>
        </p:nvSpPr>
        <p:spPr>
          <a:xfrm>
            <a:off x="405644" y="567361"/>
            <a:ext cx="11572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Solve the differential equation using Taylor series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41386"/>
              </p:ext>
            </p:extLst>
          </p:nvPr>
        </p:nvGraphicFramePr>
        <p:xfrm>
          <a:off x="7112404" y="1265910"/>
          <a:ext cx="3382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5" name="Equation" r:id="rId8" imgW="2222280" imgH="393480" progId="Equation.3">
                  <p:embed/>
                </p:oleObj>
              </mc:Choice>
              <mc:Fallback>
                <p:oleObj name="Equation" r:id="rId8" imgW="222228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404" y="1265910"/>
                        <a:ext cx="3382963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59132"/>
              </p:ext>
            </p:extLst>
          </p:nvPr>
        </p:nvGraphicFramePr>
        <p:xfrm>
          <a:off x="739718" y="2888413"/>
          <a:ext cx="5038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6" name="Equation" r:id="rId10" imgW="2768400" imgH="419040" progId="Equation.3">
                  <p:embed/>
                </p:oleObj>
              </mc:Choice>
              <mc:Fallback>
                <p:oleObj name="Equation" r:id="rId10" imgW="276840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18" y="2888413"/>
                        <a:ext cx="5038725" cy="763587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83237"/>
              </p:ext>
            </p:extLst>
          </p:nvPr>
        </p:nvGraphicFramePr>
        <p:xfrm>
          <a:off x="720062" y="3723871"/>
          <a:ext cx="732631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7" name="Equation" r:id="rId12" imgW="4025880" imgH="761760" progId="Equation.3">
                  <p:embed/>
                </p:oleObj>
              </mc:Choice>
              <mc:Fallback>
                <p:oleObj name="Equation" r:id="rId12" imgW="4025880" imgH="76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62" y="3723871"/>
                        <a:ext cx="7326312" cy="1389063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89584"/>
              </p:ext>
            </p:extLst>
          </p:nvPr>
        </p:nvGraphicFramePr>
        <p:xfrm>
          <a:off x="744105" y="5186074"/>
          <a:ext cx="59150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8" name="Equation" r:id="rId14" imgW="3251160" imgH="419040" progId="Equation.3">
                  <p:embed/>
                </p:oleObj>
              </mc:Choice>
              <mc:Fallback>
                <p:oleObj name="Equation" r:id="rId14" imgW="3251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05" y="5186074"/>
                        <a:ext cx="5915025" cy="763587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53821"/>
              </p:ext>
            </p:extLst>
          </p:nvPr>
        </p:nvGraphicFramePr>
        <p:xfrm>
          <a:off x="763732" y="6059863"/>
          <a:ext cx="4483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9" name="Equation" r:id="rId16" imgW="2463480" imgH="393480" progId="Equation.3">
                  <p:embed/>
                </p:oleObj>
              </mc:Choice>
              <mc:Fallback>
                <p:oleObj name="Equation" r:id="rId16" imgW="2463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32" y="6059863"/>
                        <a:ext cx="4483100" cy="71755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1024">
            <a:extLst>
              <a:ext uri="{FF2B5EF4-FFF2-40B4-BE49-F238E27FC236}">
                <a16:creationId xmlns:a16="http://schemas.microsoft.com/office/drawing/2014/main" xmlns="" id="{917835FD-4EFB-4582-ACBB-3F5854EE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4868"/>
              </p:ext>
            </p:extLst>
          </p:nvPr>
        </p:nvGraphicFramePr>
        <p:xfrm>
          <a:off x="5482545" y="762831"/>
          <a:ext cx="12176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6" name="Equation" r:id="rId4" imgW="799920" imgH="393480" progId="Equation.3">
                  <p:embed/>
                </p:oleObj>
              </mc:Choice>
              <mc:Fallback>
                <p:oleObj name="Equation" r:id="rId4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545" y="762831"/>
                        <a:ext cx="1217612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/>
              <a:t>PICARD’S Method</a:t>
            </a:r>
            <a:endParaRPr lang="en-US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9614" y="728841"/>
            <a:ext cx="6139543" cy="5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Integration is applied to solve ODE.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70770"/>
              </p:ext>
            </p:extLst>
          </p:nvPr>
        </p:nvGraphicFramePr>
        <p:xfrm>
          <a:off x="7590745" y="913646"/>
          <a:ext cx="1390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745" y="913646"/>
                        <a:ext cx="1390650" cy="327025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rrow: Right 4">
            <a:extLst>
              <a:ext uri="{FF2B5EF4-FFF2-40B4-BE49-F238E27FC236}">
                <a16:creationId xmlns:a16="http://schemas.microsoft.com/office/drawing/2014/main" xmlns="" id="{0840085B-75DF-4C25-BC43-4C168C915789}"/>
              </a:ext>
            </a:extLst>
          </p:cNvPr>
          <p:cNvSpPr/>
          <p:nvPr/>
        </p:nvSpPr>
        <p:spPr bwMode="auto">
          <a:xfrm>
            <a:off x="6804795" y="888407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967606"/>
              </p:ext>
            </p:extLst>
          </p:nvPr>
        </p:nvGraphicFramePr>
        <p:xfrm>
          <a:off x="3363913" y="1515279"/>
          <a:ext cx="1660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8" name="Equation" r:id="rId8" imgW="1091880" imgH="419040" progId="Equation.3">
                  <p:embed/>
                </p:oleObj>
              </mc:Choice>
              <mc:Fallback>
                <p:oleObj name="Equation" r:id="rId8" imgW="10918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515279"/>
                        <a:ext cx="1660525" cy="6350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1646941" y="1601947"/>
            <a:ext cx="178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Integrating:</a:t>
            </a:r>
            <a:endParaRPr lang="en-IN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30401"/>
              </p:ext>
            </p:extLst>
          </p:nvPr>
        </p:nvGraphicFramePr>
        <p:xfrm>
          <a:off x="3373209" y="2365932"/>
          <a:ext cx="2056039" cy="70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9" name="Equation" r:id="rId10" imgW="1218960" imgH="419040" progId="Equation.3">
                  <p:embed/>
                </p:oleObj>
              </mc:Choice>
              <mc:Fallback>
                <p:oleObj name="Equation" r:id="rId10" imgW="12189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09" y="2365932"/>
                        <a:ext cx="2056039" cy="704123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1460284" y="2472804"/>
            <a:ext cx="2148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Integral </a:t>
            </a:r>
            <a:r>
              <a:rPr lang="en-US" altLang="en-US" sz="2400" b="1" i="1" dirty="0" err="1" smtClean="0">
                <a:solidFill>
                  <a:srgbClr val="FFC000"/>
                </a:solidFill>
              </a:rPr>
              <a:t>Equ</a:t>
            </a:r>
            <a:r>
              <a:rPr lang="en-US" altLang="en-US" sz="2400" b="1" i="1" baseline="30000" dirty="0" err="1" smtClean="0">
                <a:solidFill>
                  <a:srgbClr val="FFC000"/>
                </a:solidFill>
              </a:rPr>
              <a:t>n</a:t>
            </a:r>
            <a:endParaRPr lang="en-IN" sz="2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904789" y="3060633"/>
            <a:ext cx="259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Approximations: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85944"/>
              </p:ext>
            </p:extLst>
          </p:nvPr>
        </p:nvGraphicFramePr>
        <p:xfrm>
          <a:off x="3347356" y="3193493"/>
          <a:ext cx="2525713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0" name="Equation" r:id="rId12" imgW="1498320" imgH="1930320" progId="Equation.3">
                  <p:embed/>
                </p:oleObj>
              </mc:Choice>
              <mc:Fallback>
                <p:oleObj name="Equation" r:id="rId12" imgW="1498320" imgH="1930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56" y="3193493"/>
                        <a:ext cx="2525713" cy="3240088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297020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/>
              <a:t>PICARD’S Method</a:t>
            </a:r>
            <a:endParaRPr lang="en-US" alt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67128"/>
              </p:ext>
            </p:extLst>
          </p:nvPr>
        </p:nvGraphicFramePr>
        <p:xfrm>
          <a:off x="2385330" y="1305311"/>
          <a:ext cx="2056039" cy="70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2" name="Equation" r:id="rId4" imgW="1218960" imgH="419040" progId="Equation.3">
                  <p:embed/>
                </p:oleObj>
              </mc:Choice>
              <mc:Fallback>
                <p:oleObj name="Equation" r:id="rId4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330" y="1305311"/>
                        <a:ext cx="2056039" cy="704123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386119" y="1305311"/>
            <a:ext cx="2148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Integral </a:t>
            </a:r>
            <a:r>
              <a:rPr lang="en-US" altLang="en-US" sz="2400" b="1" i="1" dirty="0" err="1" smtClean="0">
                <a:solidFill>
                  <a:srgbClr val="FFC000"/>
                </a:solidFill>
              </a:rPr>
              <a:t>Equ</a:t>
            </a:r>
            <a:r>
              <a:rPr lang="en-US" altLang="en-US" sz="2400" b="1" i="1" baseline="30000" dirty="0" err="1" smtClean="0">
                <a:solidFill>
                  <a:srgbClr val="FFC000"/>
                </a:solidFill>
              </a:rPr>
              <a:t>n</a:t>
            </a:r>
            <a:endParaRPr lang="en-IN" sz="2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386119" y="2170726"/>
            <a:ext cx="259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Approximations: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9080"/>
              </p:ext>
            </p:extLst>
          </p:nvPr>
        </p:nvGraphicFramePr>
        <p:xfrm>
          <a:off x="262207" y="2728129"/>
          <a:ext cx="2525713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3" name="Equation" r:id="rId6" imgW="1498320" imgH="1930320" progId="Equation.3">
                  <p:embed/>
                </p:oleObj>
              </mc:Choice>
              <mc:Fallback>
                <p:oleObj name="Equation" r:id="rId6" imgW="149832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07" y="2728129"/>
                        <a:ext cx="2525713" cy="3240088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DB7C20-DAAA-4D04-AF59-AE2805050922}"/>
              </a:ext>
            </a:extLst>
          </p:cNvPr>
          <p:cNvSpPr/>
          <p:nvPr/>
        </p:nvSpPr>
        <p:spPr>
          <a:xfrm>
            <a:off x="234194" y="567361"/>
            <a:ext cx="7742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Solve the differential equation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PICARD’S method: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84315"/>
              </p:ext>
            </p:extLst>
          </p:nvPr>
        </p:nvGraphicFramePr>
        <p:xfrm>
          <a:off x="8118475" y="566738"/>
          <a:ext cx="3673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4" name="Equation" r:id="rId8" imgW="2412720" imgH="393480" progId="Equation.3">
                  <p:embed/>
                </p:oleObj>
              </mc:Choice>
              <mc:Fallback>
                <p:oleObj name="Equation" r:id="rId8" imgW="24127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566738"/>
                        <a:ext cx="3673475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15703"/>
              </p:ext>
            </p:extLst>
          </p:nvPr>
        </p:nvGraphicFramePr>
        <p:xfrm>
          <a:off x="3100842" y="2401558"/>
          <a:ext cx="61642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5" name="Equation" r:id="rId10" imgW="3657600" imgH="419040" progId="Equation.3">
                  <p:embed/>
                </p:oleObj>
              </mc:Choice>
              <mc:Fallback>
                <p:oleObj name="Equation" r:id="rId10" imgW="36576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842" y="2401558"/>
                        <a:ext cx="6164262" cy="703263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383008"/>
              </p:ext>
            </p:extLst>
          </p:nvPr>
        </p:nvGraphicFramePr>
        <p:xfrm>
          <a:off x="3081780" y="3217409"/>
          <a:ext cx="853916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6" name="Equation" r:id="rId12" imgW="5067000" imgH="444240" progId="Equation.3">
                  <p:embed/>
                </p:oleObj>
              </mc:Choice>
              <mc:Fallback>
                <p:oleObj name="Equation" r:id="rId12" imgW="5067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780" y="3217409"/>
                        <a:ext cx="8539162" cy="747712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3953"/>
              </p:ext>
            </p:extLst>
          </p:nvPr>
        </p:nvGraphicFramePr>
        <p:xfrm>
          <a:off x="3110821" y="4118883"/>
          <a:ext cx="68278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7" name="Equation" r:id="rId14" imgW="4051080" imgH="914400" progId="Equation.3">
                  <p:embed/>
                </p:oleObj>
              </mc:Choice>
              <mc:Fallback>
                <p:oleObj name="Equation" r:id="rId14" imgW="40510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821" y="4118883"/>
                        <a:ext cx="6827837" cy="15367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05956"/>
              </p:ext>
            </p:extLst>
          </p:nvPr>
        </p:nvGraphicFramePr>
        <p:xfrm>
          <a:off x="3100614" y="5863318"/>
          <a:ext cx="6613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8" name="Equation" r:id="rId16" imgW="3924000" imgH="419040" progId="Equation.3">
                  <p:embed/>
                </p:oleObj>
              </mc:Choice>
              <mc:Fallback>
                <p:oleObj name="Equation" r:id="rId16" imgW="39240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614" y="5863318"/>
                        <a:ext cx="6613525" cy="703263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557920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1024">
            <a:extLst>
              <a:ext uri="{FF2B5EF4-FFF2-40B4-BE49-F238E27FC236}">
                <a16:creationId xmlns:a16="http://schemas.microsoft.com/office/drawing/2014/main" xmlns="" id="{917835FD-4EFB-4582-ACBB-3F5854EE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47431"/>
              </p:ext>
            </p:extLst>
          </p:nvPr>
        </p:nvGraphicFramePr>
        <p:xfrm>
          <a:off x="2301422" y="2230434"/>
          <a:ext cx="24749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8" name="Equation" r:id="rId4" imgW="1625400" imgH="393480" progId="Equation.3">
                  <p:embed/>
                </p:oleObj>
              </mc:Choice>
              <mc:Fallback>
                <p:oleObj name="Equation" r:id="rId4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422" y="2230434"/>
                        <a:ext cx="2474913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/>
              <a:t>Euler’s Method / First Order </a:t>
            </a:r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9614" y="728841"/>
            <a:ext cx="11797393" cy="5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Stepwise approximation is used to find numerical solution of differential equation.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765996" y="1265911"/>
            <a:ext cx="259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Approximations: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23875"/>
              </p:ext>
            </p:extLst>
          </p:nvPr>
        </p:nvGraphicFramePr>
        <p:xfrm>
          <a:off x="3035753" y="1318387"/>
          <a:ext cx="24622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9" name="Equation" r:id="rId6" imgW="1460160" imgH="228600" progId="Equation.3">
                  <p:embed/>
                </p:oleObj>
              </mc:Choice>
              <mc:Fallback>
                <p:oleObj name="Equation" r:id="rId6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753" y="1318387"/>
                        <a:ext cx="2462213" cy="384175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DB7C20-DAAA-4D04-AF59-AE2805050922}"/>
              </a:ext>
            </a:extLst>
          </p:cNvPr>
          <p:cNvSpPr/>
          <p:nvPr/>
        </p:nvSpPr>
        <p:spPr>
          <a:xfrm>
            <a:off x="381151" y="1792004"/>
            <a:ext cx="10999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Solve the differential equation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Euler’s method: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91751"/>
              </p:ext>
            </p:extLst>
          </p:nvPr>
        </p:nvGraphicFramePr>
        <p:xfrm>
          <a:off x="8651195" y="1724386"/>
          <a:ext cx="33258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0" name="Equation" r:id="rId8" imgW="2184120" imgH="393480" progId="Equation.3">
                  <p:embed/>
                </p:oleObj>
              </mc:Choice>
              <mc:Fallback>
                <p:oleObj name="Equation" r:id="rId8" imgW="2184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195" y="1724386"/>
                        <a:ext cx="3325812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386119" y="2170726"/>
            <a:ext cx="2597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Find step size: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64445"/>
              </p:ext>
            </p:extLst>
          </p:nvPr>
        </p:nvGraphicFramePr>
        <p:xfrm>
          <a:off x="701222" y="3087309"/>
          <a:ext cx="85897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82"/>
                <a:gridCol w="1050882"/>
                <a:gridCol w="648797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</a:t>
                      </a:r>
                      <a:endParaRPr lang="en-IN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1+0.02×(0+1) = 1.02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1.02+0.02×(0.02+1.02) = 1.0408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1.0408+0.02×(0.04+1.0408) = 1.0624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1.0624+0.02×(0.06+1.0624) = 1.0848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1.0848+0.02×(0.08+1.0848) = 1.1081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0254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1024">
            <a:extLst>
              <a:ext uri="{FF2B5EF4-FFF2-40B4-BE49-F238E27FC236}">
                <a16:creationId xmlns:a16="http://schemas.microsoft.com/office/drawing/2014/main" xmlns="" id="{917835FD-4EFB-4582-ACBB-3F5854EE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9433"/>
              </p:ext>
            </p:extLst>
          </p:nvPr>
        </p:nvGraphicFramePr>
        <p:xfrm>
          <a:off x="1706563" y="3128963"/>
          <a:ext cx="29003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1" name="Equation" r:id="rId4" imgW="1904760" imgH="215640" progId="Equation.3">
                  <p:embed/>
                </p:oleObj>
              </mc:Choice>
              <mc:Fallback>
                <p:oleObj name="Equation" r:id="rId4" imgW="1904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128963"/>
                        <a:ext cx="2900362" cy="327025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/>
              <a:t>Euler’s Modified Method</a:t>
            </a:r>
            <a:endParaRPr lang="en-US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9614" y="728841"/>
            <a:ext cx="11797393" cy="5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Stepwise approximation with predictor-corrector is used to find numerical solution of differential equation.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668026" y="1584318"/>
            <a:ext cx="3569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 smtClean="0">
                <a:solidFill>
                  <a:srgbClr val="FFC000"/>
                </a:solidFill>
              </a:rPr>
              <a:t>Two step Predictor-Corrector Approximation</a:t>
            </a:r>
            <a:endParaRPr lang="en-IN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21406"/>
              </p:ext>
            </p:extLst>
          </p:nvPr>
        </p:nvGraphicFramePr>
        <p:xfrm>
          <a:off x="4237266" y="1379276"/>
          <a:ext cx="40259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2" name="Equation" r:id="rId6" imgW="2387520" imgH="634680" progId="Equation.3">
                  <p:embed/>
                </p:oleObj>
              </mc:Choice>
              <mc:Fallback>
                <p:oleObj name="Equation" r:id="rId6" imgW="2387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266" y="1379276"/>
                        <a:ext cx="4025900" cy="1068388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DB7C20-DAAA-4D04-AF59-AE2805050922}"/>
              </a:ext>
            </a:extLst>
          </p:cNvPr>
          <p:cNvSpPr/>
          <p:nvPr/>
        </p:nvSpPr>
        <p:spPr>
          <a:xfrm>
            <a:off x="0" y="2447663"/>
            <a:ext cx="10999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Solve the differential equation </a:t>
            </a:r>
            <a:r>
              <a: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</a:t>
            </a: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modified Euler’s method: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06246"/>
              </p:ext>
            </p:extLst>
          </p:nvPr>
        </p:nvGraphicFramePr>
        <p:xfrm>
          <a:off x="7034213" y="2890838"/>
          <a:ext cx="42941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3" name="Equation" r:id="rId8" imgW="2819160" imgH="393480" progId="Equation.3">
                  <p:embed/>
                </p:oleObj>
              </mc:Choice>
              <mc:Fallback>
                <p:oleObj name="Equation" r:id="rId8" imgW="281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2890838"/>
                        <a:ext cx="4294187" cy="596900"/>
                      </a:xfrm>
                      <a:prstGeom prst="rect">
                        <a:avLst/>
                      </a:prstGeom>
                      <a:solidFill>
                        <a:srgbClr val="FFEBD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2574A82-7CB7-4185-A538-7863455165BD}"/>
              </a:ext>
            </a:extLst>
          </p:cNvPr>
          <p:cNvSpPr txBox="1"/>
          <p:nvPr/>
        </p:nvSpPr>
        <p:spPr>
          <a:xfrm>
            <a:off x="459598" y="3025743"/>
            <a:ext cx="1459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i="1" dirty="0" smtClean="0">
                <a:solidFill>
                  <a:srgbClr val="FFC000"/>
                </a:solidFill>
              </a:rPr>
              <a:t>step size: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24156"/>
              </p:ext>
            </p:extLst>
          </p:nvPr>
        </p:nvGraphicFramePr>
        <p:xfrm>
          <a:off x="179614" y="4028484"/>
          <a:ext cx="1172391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28"/>
                <a:gridCol w="941258"/>
                <a:gridCol w="4727121"/>
                <a:gridCol w="557620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y*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</a:t>
                      </a:r>
                      <a:endParaRPr lang="en-IN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y*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y*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= 1+0.02×(0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+1) = 1.02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h/2 × [f(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)+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y*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  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+ 0.02/2 × [(0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+1) + (0.02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+1.02)] = 1.0202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=0.04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y*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 ×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1.0202+0.02×(0.02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+1.0202) = 1.0406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h/2 × [f(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)+ f(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y*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  =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1.0202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+ 0.02/2 × [(0.02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+1.0202) + (0.04</a:t>
                      </a:r>
                      <a:r>
                        <a:rPr lang="en-IN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+1.0406)] = 1.0408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0363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705</Words>
  <Application>Microsoft Office PowerPoint</Application>
  <PresentationFormat>Custom</PresentationFormat>
  <Paragraphs>150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Design</vt:lpstr>
      <vt:lpstr>1_Office Theme</vt:lpstr>
      <vt:lpstr>Equation</vt:lpstr>
      <vt:lpstr>ODE</vt:lpstr>
      <vt:lpstr>PowerPoint Presentation</vt:lpstr>
      <vt:lpstr>PowerPoint Presentation</vt:lpstr>
      <vt:lpstr>Taylor Series</vt:lpstr>
      <vt:lpstr>Taylor Series</vt:lpstr>
      <vt:lpstr>PICARD’S Method</vt:lpstr>
      <vt:lpstr>PICARD’S Method</vt:lpstr>
      <vt:lpstr>Euler’s Method / First Order Runge Kutta Method</vt:lpstr>
      <vt:lpstr>Euler’s Modified Method</vt:lpstr>
      <vt:lpstr>Runge Kutta Method</vt:lpstr>
      <vt:lpstr>Second-Order Runge Kutta Method</vt:lpstr>
      <vt:lpstr>Runge Kutta Method</vt:lpstr>
      <vt:lpstr>PowerPoint Presentation</vt:lpstr>
      <vt:lpstr>Runge Kutta Method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238</cp:revision>
  <dcterms:created xsi:type="dcterms:W3CDTF">2015-08-10T09:08:50Z</dcterms:created>
  <dcterms:modified xsi:type="dcterms:W3CDTF">2021-10-21T07:18:53Z</dcterms:modified>
</cp:coreProperties>
</file>