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9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31" r:id="rId30"/>
    <p:sldId id="332" r:id="rId31"/>
    <p:sldId id="333" r:id="rId32"/>
    <p:sldId id="330" r:id="rId33"/>
    <p:sldId id="329" r:id="rId34"/>
    <p:sldId id="300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28" r:id="rId6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5000" autoAdjust="0"/>
    <p:restoredTop sz="98842" autoAdjust="0"/>
  </p:normalViewPr>
  <p:slideViewPr>
    <p:cSldViewPr snapToGrid="0">
      <p:cViewPr>
        <p:scale>
          <a:sx n="69" d="100"/>
          <a:sy n="69" d="100"/>
        </p:scale>
        <p:origin x="1840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e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7.wmf"/><Relationship Id="rId1" Type="http://schemas.openxmlformats.org/officeDocument/2006/relationships/image" Target="../media/image118.wmf"/><Relationship Id="rId4" Type="http://schemas.openxmlformats.org/officeDocument/2006/relationships/image" Target="../media/image11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0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355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D97F3-A92B-41A6-93E3-47B750DA5CD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2143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6CF2A-B5FC-4776-9F0A-A7D630C8680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133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F7A7D-A0AA-4320-B6DB-3C92DE7DF80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331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E9CA3-BD0B-49AB-9E56-E05450DBD3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9240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E9EA0-3B0A-4C41-90E7-23E2DAA034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35467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A6433-DDFD-4161-96DC-1EFD7A2221E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7956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0C48A-860E-4BB1-BC1C-680D71BC26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4930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4AC-A3F8-4A83-8C0D-EEFE093594E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18869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E3F8D-25BE-4D06-BEFD-07D060B23BE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42567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F22E5-791E-4EE5-A816-54B3D5021F0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4668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9911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F22E5-791E-4EE5-A816-54B3D5021F0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30389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1504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083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45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05862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1736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77748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9419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9419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941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9DC9-1F84-453C-B71D-BAF8961986EB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7059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9419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9419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49307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19730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95018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24906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48473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61981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427440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2725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9ADD-7AFA-4E65-B955-34550F58C4F4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0540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75229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75229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19730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553680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5040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3579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69440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987158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9197835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48162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D24F5-C57C-4631-84D0-F81CB3B8F678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5860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91608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35773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376562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711062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105185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002622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504073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84050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034881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4291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4C331-D695-44CC-93E6-5672CD1F4309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492861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987158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3765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6F4ED-014F-4ABA-94D7-891DAD8F1DD5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946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F02E5-E183-4E58-AB05-E0AF33AB6FB6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2122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3B9FB-348B-480A-930B-98F60F92E9A8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1242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117.jpeg"/><Relationship Id="rId9" Type="http://schemas.openxmlformats.org/officeDocument/2006/relationships/oleObject" Target="../embeddings/oleObject9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0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e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98451" y="685800"/>
            <a:ext cx="9738783" cy="661989"/>
          </a:xfrm>
        </p:spPr>
        <p:txBody>
          <a:bodyPr/>
          <a:lstStyle/>
          <a:p>
            <a:r>
              <a:rPr lang="en-US" sz="3000" dirty="0">
                <a:solidFill>
                  <a:srgbClr val="FF0000"/>
                </a:solidFill>
                <a:latin typeface="Lucida Calligraphy" pitchFamily="66" charset="0"/>
              </a:rPr>
              <a:t>Linear Systems of Equations</a:t>
            </a:r>
            <a:endParaRPr lang="en-US" sz="3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5719765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4" name="Picture 2" descr="https://blogs.mathworks.com/cleve/files/feature_image/logo_mps_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2933" y="2319339"/>
            <a:ext cx="4235451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98934" y="2357438"/>
            <a:ext cx="3128433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4" descr="nenastran_ascg(1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30118" y="3817938"/>
            <a:ext cx="1134533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89585" y="3816351"/>
            <a:ext cx="21971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3070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1249363"/>
          </a:xfrm>
        </p:spPr>
        <p:txBody>
          <a:bodyPr/>
          <a:lstStyle/>
          <a:p>
            <a:r>
              <a:rPr lang="en-US" altLang="en-US" i="1"/>
              <a:t>Example: </a:t>
            </a:r>
            <a:br>
              <a:rPr lang="en-US" altLang="en-US" i="1"/>
            </a:br>
            <a:r>
              <a:rPr lang="en-US" altLang="en-US" i="1"/>
              <a:t> </a:t>
            </a:r>
            <a:r>
              <a:rPr lang="en-US" altLang="en-US" sz="2600"/>
              <a:t>A System of Equations That Has No Solution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009" y="1089820"/>
            <a:ext cx="8229600" cy="5675312"/>
          </a:xfrm>
        </p:spPr>
        <p:txBody>
          <a:bodyPr/>
          <a:lstStyle/>
          <a:p>
            <a:r>
              <a:rPr lang="en-US" altLang="en-US" dirty="0"/>
              <a:t>Consider the system</a:t>
            </a:r>
          </a:p>
          <a:p>
            <a:pPr>
              <a:lnSpc>
                <a:spcPct val="16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00FF00"/>
                </a:solidFill>
              </a:rPr>
              <a:t>Solving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FF9900"/>
                </a:solidFill>
              </a:rPr>
              <a:t>first equation</a:t>
            </a:r>
            <a:r>
              <a:rPr lang="en-US" altLang="en-US" dirty="0"/>
              <a:t> for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in terms of </a:t>
            </a:r>
            <a:r>
              <a:rPr lang="en-US" altLang="en-US" b="0" i="1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we obtain</a:t>
            </a:r>
          </a:p>
          <a:p>
            <a:pPr>
              <a:lnSpc>
                <a:spcPct val="13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FF00"/>
                </a:solidFill>
              </a:rPr>
              <a:t>Substituting</a:t>
            </a:r>
            <a:r>
              <a:rPr lang="en-US" altLang="en-US" dirty="0"/>
              <a:t> this expression for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into the </a:t>
            </a:r>
            <a:r>
              <a:rPr lang="en-US" altLang="en-US" dirty="0">
                <a:solidFill>
                  <a:srgbClr val="FF9900"/>
                </a:solidFill>
              </a:rPr>
              <a:t>second equation</a:t>
            </a:r>
            <a:r>
              <a:rPr lang="en-US" altLang="en-US" dirty="0"/>
              <a:t> yields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which is </a:t>
            </a:r>
            <a:r>
              <a:rPr lang="en-US" altLang="en-US" dirty="0">
                <a:solidFill>
                  <a:srgbClr val="FF9900"/>
                </a:solidFill>
              </a:rPr>
              <a:t>clearly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9900"/>
                </a:solidFill>
              </a:rPr>
              <a:t>impossible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there is </a:t>
            </a:r>
            <a:r>
              <a:rPr lang="en-US" altLang="en-US" dirty="0">
                <a:solidFill>
                  <a:srgbClr val="00FF00"/>
                </a:solidFill>
              </a:rPr>
              <a:t>no solution</a:t>
            </a:r>
            <a:r>
              <a:rPr lang="en-US" altLang="en-US" dirty="0"/>
              <a:t> to the system of equations.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2324296"/>
              </p:ext>
            </p:extLst>
          </p:nvPr>
        </p:nvGraphicFramePr>
        <p:xfrm>
          <a:off x="3587359" y="1524881"/>
          <a:ext cx="1612900" cy="776288"/>
        </p:xfrm>
        <a:graphic>
          <a:graphicData uri="http://schemas.openxmlformats.org/presentationml/2006/ole">
            <p:oleObj spid="_x0000_s7326" name="Equation" r:id="rId4" imgW="799753" imgH="380835" progId="">
              <p:embed/>
            </p:oleObj>
          </a:graphicData>
        </a:graphic>
      </p:graphicFrame>
      <p:graphicFrame>
        <p:nvGraphicFramePr>
          <p:cNvPr id="86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5336906"/>
              </p:ext>
            </p:extLst>
          </p:nvPr>
        </p:nvGraphicFramePr>
        <p:xfrm>
          <a:off x="3233542" y="2846078"/>
          <a:ext cx="1306512" cy="414337"/>
        </p:xfrm>
        <a:graphic>
          <a:graphicData uri="http://schemas.openxmlformats.org/presentationml/2006/ole">
            <p:oleObj spid="_x0000_s7327" name="Equation" r:id="rId5" imgW="647419" imgH="203112" progId="">
              <p:embed/>
            </p:oleObj>
          </a:graphicData>
        </a:graphic>
      </p:graphicFrame>
      <p:graphicFrame>
        <p:nvGraphicFramePr>
          <p:cNvPr id="86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9709099"/>
              </p:ext>
            </p:extLst>
          </p:nvPr>
        </p:nvGraphicFramePr>
        <p:xfrm>
          <a:off x="2989262" y="3927476"/>
          <a:ext cx="2354263" cy="1293813"/>
        </p:xfrm>
        <a:graphic>
          <a:graphicData uri="http://schemas.openxmlformats.org/presentationml/2006/ole">
            <p:oleObj spid="_x0000_s7328" name="Equation" r:id="rId6" imgW="1167893" imgH="634725" progId="">
              <p:embed/>
            </p:oleObj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11037" y="2301169"/>
            <a:ext cx="4494212" cy="3856037"/>
            <a:chOff x="4621213" y="2790826"/>
            <a:chExt cx="4494212" cy="3856037"/>
          </a:xfrm>
        </p:grpSpPr>
        <p:pic>
          <p:nvPicPr>
            <p:cNvPr id="8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5614" y="3209925"/>
              <a:ext cx="117475" cy="3100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639" y="5838825"/>
              <a:ext cx="2878137" cy="90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5457825" y="5826126"/>
              <a:ext cx="34734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  <a:tab pos="1885950" algn="l"/>
                  <a:tab pos="2343150" algn="l"/>
                  <a:tab pos="2854325" algn="l"/>
                  <a:tab pos="3311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	</a:t>
              </a:r>
              <a:r>
                <a:rPr lang="en-US" altLang="en-US" sz="1300" baseline="30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	</a:t>
              </a:r>
              <a:r>
                <a:rPr lang="en-US" altLang="en-US" sz="2000" baseline="30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	</a:t>
              </a:r>
              <a:r>
                <a:rPr lang="en-US" altLang="en-US" sz="3000" baseline="30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	4	</a:t>
              </a:r>
              <a:r>
                <a:rPr lang="en-US" altLang="en-US" sz="1600" baseline="-25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	6</a:t>
              </a: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5611814" y="2989263"/>
              <a:ext cx="3175" cy="3657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897439" y="3035301"/>
              <a:ext cx="682625" cy="344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–1 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621213" y="5857875"/>
              <a:ext cx="4164012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640389" y="2790826"/>
              <a:ext cx="2762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8766175" y="5661026"/>
              <a:ext cx="349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5497514" y="3327400"/>
              <a:ext cx="1620837" cy="3189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58314867"/>
                </p:ext>
              </p:extLst>
            </p:nvPr>
          </p:nvGraphicFramePr>
          <p:xfrm>
            <a:off x="5995988" y="3332164"/>
            <a:ext cx="984250" cy="312737"/>
          </p:xfrm>
          <a:graphic>
            <a:graphicData uri="http://schemas.openxmlformats.org/presentationml/2006/ole">
              <p:oleObj spid="_x0000_s7329" name="Equation" r:id="rId9" imgW="647419" imgH="203112" progId="">
                <p:embed/>
              </p:oleObj>
            </a:graphicData>
          </a:graphic>
        </p:graphicFrame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6230939" y="3324225"/>
              <a:ext cx="1620837" cy="3189288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67496557"/>
                </p:ext>
              </p:extLst>
            </p:nvPr>
          </p:nvGraphicFramePr>
          <p:xfrm>
            <a:off x="7581901" y="3805239"/>
            <a:ext cx="1217613" cy="312737"/>
          </p:xfrm>
          <a:graphic>
            <a:graphicData uri="http://schemas.openxmlformats.org/presentationml/2006/ole">
              <p:oleObj spid="_x0000_s7330" name="Equation" r:id="rId10" imgW="799753" imgH="203112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8024438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6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Gauss Elimination Method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The Gauss elimination method is a </a:t>
            </a:r>
            <a:r>
              <a:rPr lang="en-US" altLang="en-US" dirty="0">
                <a:solidFill>
                  <a:srgbClr val="00FF00"/>
                </a:solidFill>
              </a:rPr>
              <a:t>technique</a:t>
            </a:r>
            <a:r>
              <a:rPr lang="en-US" altLang="en-US" dirty="0"/>
              <a:t> for </a:t>
            </a:r>
            <a:r>
              <a:rPr lang="en-US" altLang="en-US" dirty="0">
                <a:solidFill>
                  <a:srgbClr val="FF9900"/>
                </a:solidFill>
              </a:rPr>
              <a:t>solving systems of linear equations</a:t>
            </a:r>
            <a:r>
              <a:rPr lang="en-US" altLang="en-US" dirty="0"/>
              <a:t> of any size.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The operations of the </a:t>
            </a:r>
            <a:r>
              <a:rPr lang="en-US" altLang="en-US" dirty="0" smtClean="0"/>
              <a:t>Gauss-elimination </a:t>
            </a:r>
            <a:r>
              <a:rPr lang="en-US" altLang="en-US" dirty="0"/>
              <a:t>method are</a:t>
            </a:r>
          </a:p>
          <a:p>
            <a:pPr lvl="1" indent="-395288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rgbClr val="00FF00"/>
                </a:solidFill>
              </a:rPr>
              <a:t>Convert into upper triangle matrix</a:t>
            </a:r>
            <a:r>
              <a:rPr lang="en-US" altLang="en-US" dirty="0"/>
              <a:t>.</a:t>
            </a:r>
          </a:p>
          <a:p>
            <a:pPr lvl="1" indent="-395288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rgbClr val="00FF00"/>
                </a:solidFill>
              </a:rPr>
              <a:t>Get one of known value from last equation</a:t>
            </a:r>
            <a:r>
              <a:rPr lang="en-US" altLang="en-US" dirty="0"/>
              <a:t>.</a:t>
            </a:r>
          </a:p>
          <a:p>
            <a:pPr lvl="1" indent="-395288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>
                <a:solidFill>
                  <a:srgbClr val="00FF00"/>
                </a:solidFill>
              </a:rPr>
              <a:t>Substitute the known variable into upper equations (Back Substitution)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139304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First, we transform this system into an equivalent system in which the coefficient of </a:t>
            </a:r>
            <a:r>
              <a:rPr lang="en-US" altLang="en-US" b="0" i="1">
                <a:solidFill>
                  <a:srgbClr val="FFFF00"/>
                </a:solidFill>
              </a:rPr>
              <a:t>x </a:t>
            </a:r>
            <a:r>
              <a:rPr lang="en-US" altLang="en-US"/>
              <a:t>in the </a:t>
            </a:r>
            <a:r>
              <a:rPr lang="en-US" altLang="en-US">
                <a:solidFill>
                  <a:srgbClr val="00FF00"/>
                </a:solidFill>
              </a:rPr>
              <a:t>first equation</a:t>
            </a:r>
            <a:r>
              <a:rPr lang="en-US" altLang="en-US"/>
              <a:t> is </a:t>
            </a:r>
            <a:r>
              <a:rPr lang="en-US" altLang="en-US" b="0">
                <a:solidFill>
                  <a:srgbClr val="FFFF00"/>
                </a:solidFill>
              </a:rPr>
              <a:t>1</a:t>
            </a:r>
            <a:r>
              <a:rPr lang="en-US" altLang="en-US"/>
              <a:t>:</a:t>
            </a:r>
          </a:p>
        </p:txBody>
      </p:sp>
      <p:graphicFrame>
        <p:nvGraphicFramePr>
          <p:cNvPr id="1235972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9280" name="Equation" r:id="rId4" imgW="1117600" imgH="660400" progId="">
              <p:embed/>
            </p:oleObj>
          </a:graphicData>
        </a:graphic>
      </p:graphicFrame>
      <p:graphicFrame>
        <p:nvGraphicFramePr>
          <p:cNvPr id="1235973" name="Object 5"/>
          <p:cNvGraphicFramePr>
            <a:graphicFrameLocks noChangeAspect="1"/>
          </p:cNvGraphicFramePr>
          <p:nvPr/>
        </p:nvGraphicFramePr>
        <p:xfrm>
          <a:off x="4160838" y="4502150"/>
          <a:ext cx="2254250" cy="1346200"/>
        </p:xfrm>
        <a:graphic>
          <a:graphicData uri="http://schemas.openxmlformats.org/presentationml/2006/ole">
            <p:oleObj spid="_x0000_s9281" name="Equation" r:id="rId5" imgW="1117600" imgH="660400" progId="">
              <p:embed/>
            </p:oleObj>
          </a:graphicData>
        </a:graphic>
      </p:graphicFrame>
      <p:sp>
        <p:nvSpPr>
          <p:cNvPr id="1235974" name="Line 6"/>
          <p:cNvSpPr>
            <a:spLocks noChangeShapeType="1"/>
          </p:cNvSpPr>
          <p:nvPr/>
        </p:nvSpPr>
        <p:spPr bwMode="auto">
          <a:xfrm flipH="1">
            <a:off x="6511926" y="46974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75" name="Text Box 7"/>
          <p:cNvSpPr txBox="1">
            <a:spLocks noChangeArrowheads="1"/>
          </p:cNvSpPr>
          <p:nvPr/>
        </p:nvSpPr>
        <p:spPr bwMode="auto">
          <a:xfrm>
            <a:off x="7000875" y="4489450"/>
            <a:ext cx="1993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equation by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xmlns="" val="32560795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5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4" grpId="0" animBg="1"/>
      <p:bldP spid="12359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First, we transform this system into an equivalent system in which the coefficient of </a:t>
            </a:r>
            <a:r>
              <a:rPr lang="en-US" altLang="en-US" b="0" i="1">
                <a:solidFill>
                  <a:srgbClr val="FFFF00"/>
                </a:solidFill>
              </a:rPr>
              <a:t>x </a:t>
            </a:r>
            <a:r>
              <a:rPr lang="en-US" altLang="en-US"/>
              <a:t>in the </a:t>
            </a:r>
            <a:r>
              <a:rPr lang="en-US" altLang="en-US">
                <a:solidFill>
                  <a:srgbClr val="00FF00"/>
                </a:solidFill>
              </a:rPr>
              <a:t>first equation</a:t>
            </a:r>
            <a:r>
              <a:rPr lang="en-US" altLang="en-US"/>
              <a:t> is </a:t>
            </a:r>
            <a:r>
              <a:rPr lang="en-US" altLang="en-US" b="0">
                <a:solidFill>
                  <a:srgbClr val="FFFF00"/>
                </a:solidFill>
              </a:rPr>
              <a:t>1</a:t>
            </a:r>
            <a:r>
              <a:rPr lang="en-US" altLang="en-US"/>
              <a:t>:</a:t>
            </a:r>
          </a:p>
        </p:txBody>
      </p:sp>
      <p:graphicFrame>
        <p:nvGraphicFramePr>
          <p:cNvPr id="1238020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0304" name="Equation" r:id="rId4" imgW="1117600" imgH="660400" progId="">
              <p:embed/>
            </p:oleObj>
          </a:graphicData>
        </a:graphic>
      </p:graphicFrame>
      <p:graphicFrame>
        <p:nvGraphicFramePr>
          <p:cNvPr id="1238021" name="Object 5"/>
          <p:cNvGraphicFramePr>
            <a:graphicFrameLocks noChangeAspect="1"/>
          </p:cNvGraphicFramePr>
          <p:nvPr/>
        </p:nvGraphicFramePr>
        <p:xfrm>
          <a:off x="4160838" y="4502150"/>
          <a:ext cx="2254250" cy="1346200"/>
        </p:xfrm>
        <a:graphic>
          <a:graphicData uri="http://schemas.openxmlformats.org/presentationml/2006/ole">
            <p:oleObj spid="_x0000_s10305" name="Equation" r:id="rId5" imgW="1117600" imgH="660400" progId="">
              <p:embed/>
            </p:oleObj>
          </a:graphicData>
        </a:graphic>
      </p:graphicFrame>
      <p:sp>
        <p:nvSpPr>
          <p:cNvPr id="1238022" name="Line 6"/>
          <p:cNvSpPr>
            <a:spLocks noChangeShapeType="1"/>
          </p:cNvSpPr>
          <p:nvPr/>
        </p:nvSpPr>
        <p:spPr bwMode="auto">
          <a:xfrm flipH="1">
            <a:off x="6511926" y="46974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023" name="Text Box 7"/>
          <p:cNvSpPr txBox="1">
            <a:spLocks noChangeArrowheads="1"/>
          </p:cNvSpPr>
          <p:nvPr/>
        </p:nvSpPr>
        <p:spPr bwMode="auto">
          <a:xfrm>
            <a:off x="7000875" y="4489450"/>
            <a:ext cx="1993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first equation by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xmlns="" val="21235950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Next, we </a:t>
            </a:r>
            <a:r>
              <a:rPr lang="en-US" altLang="en-US">
                <a:solidFill>
                  <a:srgbClr val="00FF00"/>
                </a:solidFill>
              </a:rPr>
              <a:t>eliminate</a:t>
            </a:r>
            <a:r>
              <a:rPr lang="en-US" altLang="en-US"/>
              <a:t> the variable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 from all equations except the first:</a:t>
            </a:r>
          </a:p>
        </p:txBody>
      </p:sp>
      <p:graphicFrame>
        <p:nvGraphicFramePr>
          <p:cNvPr id="1240068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1328" name="Equation" r:id="rId4" imgW="1117600" imgH="660400" progId="">
              <p:embed/>
            </p:oleObj>
          </a:graphicData>
        </a:graphic>
      </p:graphicFrame>
      <p:graphicFrame>
        <p:nvGraphicFramePr>
          <p:cNvPr id="1240069" name="Object 5"/>
          <p:cNvGraphicFramePr>
            <a:graphicFrameLocks noChangeAspect="1"/>
          </p:cNvGraphicFramePr>
          <p:nvPr/>
        </p:nvGraphicFramePr>
        <p:xfrm>
          <a:off x="4160838" y="4502150"/>
          <a:ext cx="2254250" cy="1346200"/>
        </p:xfrm>
        <a:graphic>
          <a:graphicData uri="http://schemas.openxmlformats.org/presentationml/2006/ole">
            <p:oleObj spid="_x0000_s11329" name="Equation" r:id="rId5" imgW="1117600" imgH="660400" progId="">
              <p:embed/>
            </p:oleObj>
          </a:graphicData>
        </a:graphic>
      </p:graphicFrame>
      <p:sp>
        <p:nvSpPr>
          <p:cNvPr id="1240070" name="Text Box 6"/>
          <p:cNvSpPr txBox="1">
            <a:spLocks noChangeArrowheads="1"/>
          </p:cNvSpPr>
          <p:nvPr/>
        </p:nvSpPr>
        <p:spPr bwMode="auto">
          <a:xfrm>
            <a:off x="6837364" y="4924426"/>
            <a:ext cx="2689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 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3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anose="020B0604020202020204" pitchFamily="34" charset="0"/>
              </a:rPr>
              <a:t>X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first equation        </a:t>
            </a:r>
            <a:r>
              <a:rPr lang="en-US" altLang="en-US" sz="2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240071" name="Line 7"/>
          <p:cNvSpPr>
            <a:spLocks noChangeShapeType="1"/>
          </p:cNvSpPr>
          <p:nvPr/>
        </p:nvSpPr>
        <p:spPr bwMode="auto">
          <a:xfrm flipH="1">
            <a:off x="6523039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857948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0" grpId="0"/>
      <p:bldP spid="12400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Next, we </a:t>
            </a:r>
            <a:r>
              <a:rPr lang="en-US" altLang="en-US">
                <a:solidFill>
                  <a:srgbClr val="00FF00"/>
                </a:solidFill>
              </a:rPr>
              <a:t>eliminate</a:t>
            </a:r>
            <a:r>
              <a:rPr lang="en-US" altLang="en-US"/>
              <a:t> the variable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 from all equations except the first:</a:t>
            </a:r>
          </a:p>
        </p:txBody>
      </p:sp>
      <p:graphicFrame>
        <p:nvGraphicFramePr>
          <p:cNvPr id="1242116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2352" name="Equation" r:id="rId4" imgW="1117600" imgH="660400" progId="">
              <p:embed/>
            </p:oleObj>
          </a:graphicData>
        </a:graphic>
      </p:graphicFrame>
      <p:graphicFrame>
        <p:nvGraphicFramePr>
          <p:cNvPr id="1242117" name="Object 5"/>
          <p:cNvGraphicFramePr>
            <a:graphicFrameLocks noChangeAspect="1"/>
          </p:cNvGraphicFramePr>
          <p:nvPr/>
        </p:nvGraphicFramePr>
        <p:xfrm>
          <a:off x="4159250" y="4502150"/>
          <a:ext cx="2279650" cy="1346200"/>
        </p:xfrm>
        <a:graphic>
          <a:graphicData uri="http://schemas.openxmlformats.org/presentationml/2006/ole">
            <p:oleObj spid="_x0000_s12353" name="Equation" r:id="rId5" imgW="1129810" imgH="660113" progId="">
              <p:embed/>
            </p:oleObj>
          </a:graphicData>
        </a:graphic>
      </p:graphicFrame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6837364" y="4924425"/>
            <a:ext cx="2689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 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3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☓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anose="020B0604020202020204" pitchFamily="34" charset="0"/>
              </a:rPr>
              <a:t> 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equation       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the second equation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 flipH="1">
            <a:off x="6523039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5916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Next, we </a:t>
            </a:r>
            <a:r>
              <a:rPr lang="en-US" altLang="en-US">
                <a:solidFill>
                  <a:srgbClr val="00FF00"/>
                </a:solidFill>
              </a:rPr>
              <a:t>eliminate</a:t>
            </a:r>
            <a:r>
              <a:rPr lang="en-US" altLang="en-US"/>
              <a:t> the variable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 from all equations except the first:</a:t>
            </a:r>
          </a:p>
        </p:txBody>
      </p:sp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3376" name="Equation" r:id="rId4" imgW="1117600" imgH="660400" progId="">
              <p:embed/>
            </p:oleObj>
          </a:graphicData>
        </a:graphic>
      </p:graphicFrame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4159250" y="4502150"/>
          <a:ext cx="2279650" cy="1346200"/>
        </p:xfrm>
        <a:graphic>
          <a:graphicData uri="http://schemas.openxmlformats.org/presentationml/2006/ole">
            <p:oleObj spid="_x0000_s13377" name="Equation" r:id="rId5" imgW="1129810" imgH="660113" progId="">
              <p:embed/>
            </p:oleObj>
          </a:graphicData>
        </a:graphic>
      </p:graphicFrame>
      <p:sp>
        <p:nvSpPr>
          <p:cNvPr id="1244166" name="Text Box 6"/>
          <p:cNvSpPr txBox="1">
            <a:spLocks noChangeArrowheads="1"/>
          </p:cNvSpPr>
          <p:nvPr/>
        </p:nvSpPr>
        <p:spPr bwMode="auto">
          <a:xfrm>
            <a:off x="6910389" y="5402264"/>
            <a:ext cx="2346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 of the first equation 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equation</a:t>
            </a:r>
          </a:p>
        </p:txBody>
      </p:sp>
      <p:sp>
        <p:nvSpPr>
          <p:cNvPr id="1244167" name="Line 7"/>
          <p:cNvSpPr>
            <a:spLocks noChangeShapeType="1"/>
          </p:cNvSpPr>
          <p:nvPr/>
        </p:nvSpPr>
        <p:spPr bwMode="auto">
          <a:xfrm flipH="1">
            <a:off x="6523039" y="56118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45343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6" grpId="0"/>
      <p:bldP spid="12441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Next, we </a:t>
            </a:r>
            <a:r>
              <a:rPr lang="en-US" altLang="en-US">
                <a:solidFill>
                  <a:srgbClr val="00FF00"/>
                </a:solidFill>
              </a:rPr>
              <a:t>eliminate</a:t>
            </a:r>
            <a:r>
              <a:rPr lang="en-US" altLang="en-US"/>
              <a:t> the variable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 from all equations except the first:</a:t>
            </a:r>
          </a:p>
        </p:txBody>
      </p:sp>
      <p:graphicFrame>
        <p:nvGraphicFramePr>
          <p:cNvPr id="1246212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4400" name="Equation" r:id="rId4" imgW="1117600" imgH="660400" progId="">
              <p:embed/>
            </p:oleObj>
          </a:graphicData>
        </a:graphic>
      </p:graphicFrame>
      <p:graphicFrame>
        <p:nvGraphicFramePr>
          <p:cNvPr id="1246213" name="Object 5"/>
          <p:cNvGraphicFramePr>
            <a:graphicFrameLocks noChangeAspect="1"/>
          </p:cNvGraphicFramePr>
          <p:nvPr/>
        </p:nvGraphicFramePr>
        <p:xfrm>
          <a:off x="4330701" y="4502150"/>
          <a:ext cx="2100263" cy="1346200"/>
        </p:xfrm>
        <a:graphic>
          <a:graphicData uri="http://schemas.openxmlformats.org/presentationml/2006/ole">
            <p:oleObj spid="_x0000_s14401" name="Equation" r:id="rId5" imgW="1040948" imgH="660113" progId="">
              <p:embed/>
            </p:oleObj>
          </a:graphicData>
        </a:graphic>
      </p:graphicFrame>
      <p:sp>
        <p:nvSpPr>
          <p:cNvPr id="1246214" name="Text Box 6"/>
          <p:cNvSpPr txBox="1">
            <a:spLocks noChangeArrowheads="1"/>
          </p:cNvSpPr>
          <p:nvPr/>
        </p:nvSpPr>
        <p:spPr bwMode="auto">
          <a:xfrm>
            <a:off x="6910389" y="5402264"/>
            <a:ext cx="2346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 of the first equation 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third equation</a:t>
            </a:r>
          </a:p>
        </p:txBody>
      </p:sp>
      <p:sp>
        <p:nvSpPr>
          <p:cNvPr id="1246215" name="Line 7"/>
          <p:cNvSpPr>
            <a:spLocks noChangeShapeType="1"/>
          </p:cNvSpPr>
          <p:nvPr/>
        </p:nvSpPr>
        <p:spPr bwMode="auto">
          <a:xfrm flipH="1">
            <a:off x="6523039" y="5611813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56572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Then we transform so that the coefficient of</a:t>
            </a:r>
            <a:r>
              <a:rPr lang="en-US" altLang="en-US" b="0" i="1">
                <a:solidFill>
                  <a:srgbClr val="FFFF00"/>
                </a:solidFill>
              </a:rPr>
              <a:t> y</a:t>
            </a:r>
            <a:r>
              <a:rPr lang="en-US" altLang="en-US"/>
              <a:t> in the </a:t>
            </a:r>
            <a:r>
              <a:rPr lang="en-US" altLang="en-US">
                <a:solidFill>
                  <a:srgbClr val="00FF00"/>
                </a:solidFill>
              </a:rPr>
              <a:t>second equation</a:t>
            </a:r>
            <a:r>
              <a:rPr lang="en-US" altLang="en-US"/>
              <a:t> is </a:t>
            </a:r>
            <a:r>
              <a:rPr lang="en-US" altLang="en-US" b="0">
                <a:solidFill>
                  <a:srgbClr val="FFFF00"/>
                </a:solidFill>
              </a:rPr>
              <a:t>1</a:t>
            </a:r>
            <a:r>
              <a:rPr lang="en-US" altLang="en-US"/>
              <a:t>:</a:t>
            </a:r>
          </a:p>
        </p:txBody>
      </p:sp>
      <p:graphicFrame>
        <p:nvGraphicFramePr>
          <p:cNvPr id="1248260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5424" name="Equation" r:id="rId4" imgW="1117600" imgH="660400" progId="">
              <p:embed/>
            </p:oleObj>
          </a:graphicData>
        </a:graphic>
      </p:graphicFrame>
      <p:graphicFrame>
        <p:nvGraphicFramePr>
          <p:cNvPr id="1248261" name="Object 5"/>
          <p:cNvGraphicFramePr>
            <a:graphicFrameLocks noChangeAspect="1"/>
          </p:cNvGraphicFramePr>
          <p:nvPr/>
        </p:nvGraphicFramePr>
        <p:xfrm>
          <a:off x="4330701" y="4502150"/>
          <a:ext cx="2100263" cy="1346200"/>
        </p:xfrm>
        <a:graphic>
          <a:graphicData uri="http://schemas.openxmlformats.org/presentationml/2006/ole">
            <p:oleObj spid="_x0000_s15425" name="Equation" r:id="rId5" imgW="1040948" imgH="660113" progId="">
              <p:embed/>
            </p:oleObj>
          </a:graphicData>
        </a:graphic>
      </p:graphicFrame>
      <p:sp>
        <p:nvSpPr>
          <p:cNvPr id="1248262" name="Text Box 6"/>
          <p:cNvSpPr txBox="1">
            <a:spLocks noChangeArrowheads="1"/>
          </p:cNvSpPr>
          <p:nvPr/>
        </p:nvSpPr>
        <p:spPr bwMode="auto">
          <a:xfrm>
            <a:off x="7023101" y="4914900"/>
            <a:ext cx="254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second equation by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48263" name="Line 7"/>
          <p:cNvSpPr>
            <a:spLocks noChangeShapeType="1"/>
          </p:cNvSpPr>
          <p:nvPr/>
        </p:nvSpPr>
        <p:spPr bwMode="auto">
          <a:xfrm flipH="1">
            <a:off x="6511926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77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2" grpId="0"/>
      <p:bldP spid="12482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229600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</a:pPr>
            <a:endParaRPr lang="en-US" altLang="en-US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/>
              <a:t>Then we transform so that the coefficient of</a:t>
            </a:r>
            <a:r>
              <a:rPr lang="en-US" altLang="en-US" b="0" i="1">
                <a:solidFill>
                  <a:srgbClr val="FFFF00"/>
                </a:solidFill>
              </a:rPr>
              <a:t> y</a:t>
            </a:r>
            <a:r>
              <a:rPr lang="en-US" altLang="en-US"/>
              <a:t> in the </a:t>
            </a:r>
            <a:r>
              <a:rPr lang="en-US" altLang="en-US">
                <a:solidFill>
                  <a:srgbClr val="00FF00"/>
                </a:solidFill>
              </a:rPr>
              <a:t>second equation</a:t>
            </a:r>
            <a:r>
              <a:rPr lang="en-US" altLang="en-US"/>
              <a:t> is </a:t>
            </a:r>
            <a:r>
              <a:rPr lang="en-US" altLang="en-US" b="0">
                <a:solidFill>
                  <a:srgbClr val="FFFF00"/>
                </a:solidFill>
              </a:rPr>
              <a:t>1</a:t>
            </a:r>
            <a:r>
              <a:rPr lang="en-US" altLang="en-US"/>
              <a:t>:</a:t>
            </a:r>
          </a:p>
        </p:txBody>
      </p:sp>
      <p:graphicFrame>
        <p:nvGraphicFramePr>
          <p:cNvPr id="1250308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6448" name="Equation" r:id="rId4" imgW="1117600" imgH="660400" progId="">
              <p:embed/>
            </p:oleObj>
          </a:graphicData>
        </a:graphic>
      </p:graphicFrame>
      <p:graphicFrame>
        <p:nvGraphicFramePr>
          <p:cNvPr id="1250309" name="Object 5"/>
          <p:cNvGraphicFramePr>
            <a:graphicFrameLocks noChangeAspect="1"/>
          </p:cNvGraphicFramePr>
          <p:nvPr/>
        </p:nvGraphicFramePr>
        <p:xfrm>
          <a:off x="4332288" y="4502150"/>
          <a:ext cx="2074862" cy="1346200"/>
        </p:xfrm>
        <a:graphic>
          <a:graphicData uri="http://schemas.openxmlformats.org/presentationml/2006/ole">
            <p:oleObj spid="_x0000_s16449" name="Equation" r:id="rId5" imgW="1028700" imgH="660400" progId="">
              <p:embed/>
            </p:oleObj>
          </a:graphicData>
        </a:graphic>
      </p:graphicFrame>
      <p:sp>
        <p:nvSpPr>
          <p:cNvPr id="1250310" name="Text Box 6"/>
          <p:cNvSpPr txBox="1">
            <a:spLocks noChangeArrowheads="1"/>
          </p:cNvSpPr>
          <p:nvPr/>
        </p:nvSpPr>
        <p:spPr bwMode="auto">
          <a:xfrm>
            <a:off x="7023101" y="4914900"/>
            <a:ext cx="2543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Multiply the second equation by </a:t>
            </a:r>
            <a:r>
              <a:rPr lang="en-US" altLang="en-US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</a:p>
        </p:txBody>
      </p:sp>
      <p:sp>
        <p:nvSpPr>
          <p:cNvPr id="1250311" name="Line 7"/>
          <p:cNvSpPr>
            <a:spLocks noChangeShapeType="1"/>
          </p:cNvSpPr>
          <p:nvPr/>
        </p:nvSpPr>
        <p:spPr bwMode="auto">
          <a:xfrm flipH="1">
            <a:off x="6511926" y="5133975"/>
            <a:ext cx="4159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40902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Systems of Equations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387948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ffectLst/>
              </a:rPr>
              <a:t>Recall that a 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system of two linear equations in two variables 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may be written in the general form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where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a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b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c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d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h</a:t>
            </a:r>
            <a:r>
              <a:rPr lang="en-US" altLang="en-US" dirty="0">
                <a:solidFill>
                  <a:srgbClr val="FF0000"/>
                </a:solidFill>
                <a:effectLst/>
              </a:rPr>
              <a:t>, 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and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k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 are real numbers and neither 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a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 and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b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 nor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c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 and </a:t>
            </a:r>
            <a:r>
              <a:rPr lang="en-US" altLang="en-US" b="0" i="1" dirty="0">
                <a:solidFill>
                  <a:srgbClr val="FF0000"/>
                </a:solidFill>
                <a:effectLst/>
              </a:rPr>
              <a:t>d</a:t>
            </a:r>
            <a:r>
              <a:rPr lang="en-US" altLang="en-US" dirty="0">
                <a:solidFill>
                  <a:srgbClr val="7030A0"/>
                </a:solidFill>
                <a:effectLst/>
              </a:rPr>
              <a:t> are both zero.</a:t>
            </a:r>
          </a:p>
          <a:p>
            <a:r>
              <a:rPr lang="en-US" altLang="en-US" dirty="0">
                <a:solidFill>
                  <a:schemeClr val="tx1"/>
                </a:solidFill>
                <a:effectLst/>
              </a:rPr>
              <a:t>Recall that the graph of each equation in the system is a straight line in the plane, so that geometrically, the solution to the system is the point(s) of intersection of the two straight lines </a:t>
            </a:r>
            <a:r>
              <a:rPr lang="en-US" altLang="en-US" b="0" i="1" dirty="0">
                <a:solidFill>
                  <a:schemeClr val="tx1"/>
                </a:solidFill>
                <a:effectLst/>
              </a:rPr>
              <a:t>L</a:t>
            </a:r>
            <a:r>
              <a:rPr lang="en-US" altLang="en-US" b="0" baseline="-25000" dirty="0">
                <a:solidFill>
                  <a:schemeClr val="tx1"/>
                </a:solidFill>
                <a:effectLst/>
              </a:rPr>
              <a:t>1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 and </a:t>
            </a:r>
            <a:r>
              <a:rPr lang="en-US" altLang="en-US" b="0" i="1" dirty="0">
                <a:solidFill>
                  <a:schemeClr val="tx1"/>
                </a:solidFill>
                <a:effectLst/>
              </a:rPr>
              <a:t>L</a:t>
            </a:r>
            <a:r>
              <a:rPr lang="en-US" altLang="en-US" b="0" baseline="-25000" dirty="0">
                <a:solidFill>
                  <a:schemeClr val="tx1"/>
                </a:solidFill>
                <a:effectLst/>
              </a:rPr>
              <a:t>2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, represented by the first and second equations of the system.</a:t>
            </a:r>
          </a:p>
        </p:txBody>
      </p:sp>
      <p:graphicFrame>
        <p:nvGraphicFramePr>
          <p:cNvPr id="844804" name="Object 4"/>
          <p:cNvGraphicFramePr>
            <a:graphicFrameLocks noChangeAspect="1"/>
          </p:cNvGraphicFramePr>
          <p:nvPr/>
        </p:nvGraphicFramePr>
        <p:xfrm>
          <a:off x="5327651" y="2216150"/>
          <a:ext cx="1458913" cy="776288"/>
        </p:xfrm>
        <a:graphic>
          <a:graphicData uri="http://schemas.openxmlformats.org/presentationml/2006/ole">
            <p:oleObj spid="_x0000_s1059" name="Equation" r:id="rId4" imgW="723586" imgH="38083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858838"/>
            <a:ext cx="8850923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We now </a:t>
            </a:r>
            <a:r>
              <a:rPr lang="en-US" altLang="en-US" dirty="0">
                <a:solidFill>
                  <a:srgbClr val="00FF00"/>
                </a:solidFill>
              </a:rPr>
              <a:t>eliminate</a:t>
            </a:r>
            <a:r>
              <a:rPr lang="en-US" altLang="en-US" dirty="0"/>
              <a:t>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from third equation:</a:t>
            </a:r>
          </a:p>
        </p:txBody>
      </p:sp>
      <p:graphicFrame>
        <p:nvGraphicFramePr>
          <p:cNvPr id="1252356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17474" name="Equation" r:id="rId4" imgW="1117600" imgH="660400" progId="">
              <p:embed/>
            </p:oleObj>
          </a:graphicData>
        </a:graphic>
      </p:graphicFrame>
      <p:graphicFrame>
        <p:nvGraphicFramePr>
          <p:cNvPr id="1252357" name="Object 5"/>
          <p:cNvGraphicFramePr>
            <a:graphicFrameLocks noChangeAspect="1"/>
          </p:cNvGraphicFramePr>
          <p:nvPr/>
        </p:nvGraphicFramePr>
        <p:xfrm>
          <a:off x="4332288" y="4502150"/>
          <a:ext cx="2074862" cy="1346200"/>
        </p:xfrm>
        <a:graphic>
          <a:graphicData uri="http://schemas.openxmlformats.org/presentationml/2006/ole">
            <p:oleObj spid="_x0000_s17475" name="Equation" r:id="rId5" imgW="1028700" imgH="660400" progId="">
              <p:embed/>
            </p:oleObj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013575" y="5392739"/>
            <a:ext cx="2876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by the sum of          the third equation </a:t>
            </a:r>
            <a:r>
              <a:rPr lang="en-US" alt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 alt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(–3) </a:t>
            </a:r>
            <a:r>
              <a:rPr lang="en-US" altLang="en-US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☓</a:t>
            </a:r>
            <a:r>
              <a:rPr lang="en-US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 second equation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6502400" y="5611814"/>
            <a:ext cx="508000" cy="15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559852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858838"/>
            <a:ext cx="8850923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We now </a:t>
            </a:r>
            <a:r>
              <a:rPr lang="en-US" altLang="en-US" dirty="0">
                <a:solidFill>
                  <a:srgbClr val="00FF00"/>
                </a:solidFill>
              </a:rPr>
              <a:t>eliminate</a:t>
            </a:r>
            <a:r>
              <a:rPr lang="en-US" altLang="en-US" dirty="0"/>
              <a:t>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from third equation:</a:t>
            </a:r>
          </a:p>
        </p:txBody>
      </p:sp>
      <p:graphicFrame>
        <p:nvGraphicFramePr>
          <p:cNvPr id="1252356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28738" name="Equation" r:id="rId4" imgW="1117600" imgH="660400" progId="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247095"/>
              </p:ext>
            </p:extLst>
          </p:nvPr>
        </p:nvGraphicFramePr>
        <p:xfrm>
          <a:off x="4953732" y="4349237"/>
          <a:ext cx="2390043" cy="1534348"/>
        </p:xfrm>
        <a:graphic>
          <a:graphicData uri="http://schemas.openxmlformats.org/presentationml/2006/ole">
            <p:oleObj spid="_x0000_s28739" name="Equation" r:id="rId5" imgW="1028520" imgH="660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6292742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52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58838"/>
            <a:ext cx="8921262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Solution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Thus, after back substitution the </a:t>
            </a:r>
            <a:r>
              <a:rPr lang="en-US" altLang="en-US" dirty="0">
                <a:solidFill>
                  <a:srgbClr val="00FF00"/>
                </a:solidFill>
              </a:rPr>
              <a:t>solution</a:t>
            </a:r>
            <a:r>
              <a:rPr lang="en-US" altLang="en-US" dirty="0"/>
              <a:t> to the system is </a:t>
            </a:r>
            <a:r>
              <a:rPr lang="en-US" altLang="en-US" b="0" i="1" dirty="0">
                <a:solidFill>
                  <a:srgbClr val="FFFF00"/>
                </a:solidFill>
              </a:rPr>
              <a:t>x</a:t>
            </a:r>
            <a:r>
              <a:rPr lang="en-US" altLang="en-US" b="0" dirty="0">
                <a:solidFill>
                  <a:srgbClr val="FFFF00"/>
                </a:solidFill>
              </a:rPr>
              <a:t> = 3</a:t>
            </a:r>
            <a:r>
              <a:rPr lang="en-US" altLang="en-US" dirty="0"/>
              <a:t>,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b="0" dirty="0">
                <a:solidFill>
                  <a:srgbClr val="FFFF00"/>
                </a:solidFill>
              </a:rPr>
              <a:t> = 1</a:t>
            </a:r>
            <a:r>
              <a:rPr lang="en-US" altLang="en-US" dirty="0"/>
              <a:t>, and </a:t>
            </a:r>
            <a:r>
              <a:rPr lang="en-US" altLang="en-US" b="0" i="1" dirty="0">
                <a:solidFill>
                  <a:srgbClr val="FFFF00"/>
                </a:solidFill>
              </a:rPr>
              <a:t>z</a:t>
            </a:r>
            <a:r>
              <a:rPr lang="en-US" altLang="en-US" b="0" dirty="0">
                <a:solidFill>
                  <a:srgbClr val="FFFF00"/>
                </a:solidFill>
              </a:rPr>
              <a:t> = 2</a:t>
            </a:r>
            <a:r>
              <a:rPr lang="en-US" altLang="en-US" dirty="0"/>
              <a:t>.</a:t>
            </a:r>
          </a:p>
        </p:txBody>
      </p:sp>
      <p:graphicFrame>
        <p:nvGraphicFramePr>
          <p:cNvPr id="1272836" name="Object 4"/>
          <p:cNvGraphicFramePr>
            <a:graphicFrameLocks noChangeAspect="1"/>
          </p:cNvGraphicFramePr>
          <p:nvPr/>
        </p:nvGraphicFramePr>
        <p:xfrm>
          <a:off x="5089525" y="1439863"/>
          <a:ext cx="2254250" cy="1346200"/>
        </p:xfrm>
        <a:graphic>
          <a:graphicData uri="http://schemas.openxmlformats.org/presentationml/2006/ole">
            <p:oleObj spid="_x0000_s29760" name="Equation" r:id="rId4" imgW="1117600" imgH="660400" progId="">
              <p:embed/>
            </p:oleObj>
          </a:graphicData>
        </a:graphic>
      </p:graphicFrame>
      <p:graphicFrame>
        <p:nvGraphicFramePr>
          <p:cNvPr id="1272837" name="Object 5"/>
          <p:cNvGraphicFramePr>
            <a:graphicFrameLocks noChangeAspect="1"/>
          </p:cNvGraphicFramePr>
          <p:nvPr/>
        </p:nvGraphicFramePr>
        <p:xfrm>
          <a:off x="4329114" y="4505326"/>
          <a:ext cx="1919287" cy="1268413"/>
        </p:xfrm>
        <a:graphic>
          <a:graphicData uri="http://schemas.openxmlformats.org/presentationml/2006/ole">
            <p:oleObj spid="_x0000_s29761" name="Equation" r:id="rId5" imgW="952087" imgH="62203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657006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718161"/>
            <a:ext cx="1017445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Step: 1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Pivot is </a:t>
            </a:r>
            <a:r>
              <a:rPr lang="en-US" altLang="en-US" i="1" dirty="0"/>
              <a:t>a</a:t>
            </a:r>
            <a:r>
              <a:rPr lang="en-US" altLang="en-US" baseline="-25000" dirty="0"/>
              <a:t>11</a:t>
            </a:r>
            <a:r>
              <a:rPr lang="en-US" altLang="en-US" b="0" dirty="0">
                <a:effectLst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first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21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11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second row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first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31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11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third row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first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41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11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forth row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1187038"/>
              </p:ext>
            </p:extLst>
          </p:nvPr>
        </p:nvGraphicFramePr>
        <p:xfrm>
          <a:off x="5948847" y="718161"/>
          <a:ext cx="6206812" cy="1987047"/>
        </p:xfrm>
        <a:graphic>
          <a:graphicData uri="http://schemas.openxmlformats.org/presentationml/2006/ole">
            <p:oleObj spid="_x0000_s30830" name="Equation" r:id="rId4" imgW="2933640" imgH="939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3072104"/>
              </p:ext>
            </p:extLst>
          </p:nvPr>
        </p:nvGraphicFramePr>
        <p:xfrm>
          <a:off x="390593" y="3530676"/>
          <a:ext cx="10867885" cy="787355"/>
        </p:xfrm>
        <a:graphic>
          <a:graphicData uri="http://schemas.openxmlformats.org/presentationml/2006/ole">
            <p:oleObj spid="_x0000_s30831" name="Equation" r:id="rId5" imgW="5600520" imgH="4060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0093918"/>
              </p:ext>
            </p:extLst>
          </p:nvPr>
        </p:nvGraphicFramePr>
        <p:xfrm>
          <a:off x="390593" y="4749799"/>
          <a:ext cx="10817225" cy="787400"/>
        </p:xfrm>
        <a:graphic>
          <a:graphicData uri="http://schemas.openxmlformats.org/presentationml/2006/ole">
            <p:oleObj spid="_x0000_s30832" name="Equation" r:id="rId6" imgW="5574960" imgH="4060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6974701"/>
              </p:ext>
            </p:extLst>
          </p:nvPr>
        </p:nvGraphicFramePr>
        <p:xfrm>
          <a:off x="366713" y="5954713"/>
          <a:ext cx="10866437" cy="787400"/>
        </p:xfrm>
        <a:graphic>
          <a:graphicData uri="http://schemas.openxmlformats.org/presentationml/2006/ole">
            <p:oleObj spid="_x0000_s30833" name="Equation" r:id="rId7" imgW="5600520" imgH="406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05852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718161"/>
            <a:ext cx="1017445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Step: 2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Pivot is </a:t>
            </a:r>
            <a:r>
              <a:rPr lang="en-US" altLang="en-US" i="1" dirty="0"/>
              <a:t>a</a:t>
            </a:r>
            <a:r>
              <a:rPr lang="en-US" altLang="en-US" baseline="-25000" dirty="0"/>
              <a:t>22</a:t>
            </a:r>
            <a:r>
              <a:rPr lang="en-US" altLang="en-US" b="0" dirty="0">
                <a:effectLst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second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32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22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third row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second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42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22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fourth row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48847" y="718161"/>
          <a:ext cx="6206812" cy="1987047"/>
        </p:xfrm>
        <a:graphic>
          <a:graphicData uri="http://schemas.openxmlformats.org/presentationml/2006/ole">
            <p:oleObj spid="_x0000_s31822" name="Equation" r:id="rId4" imgW="2933640" imgH="939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7590865"/>
              </p:ext>
            </p:extLst>
          </p:nvPr>
        </p:nvGraphicFramePr>
        <p:xfrm>
          <a:off x="869950" y="3646511"/>
          <a:ext cx="9907588" cy="787400"/>
        </p:xfrm>
        <a:graphic>
          <a:graphicData uri="http://schemas.openxmlformats.org/presentationml/2006/ole">
            <p:oleObj spid="_x0000_s31823" name="Equation" r:id="rId5" imgW="5105160" imgH="40608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5923180"/>
              </p:ext>
            </p:extLst>
          </p:nvPr>
        </p:nvGraphicFramePr>
        <p:xfrm>
          <a:off x="886721" y="5470853"/>
          <a:ext cx="9955212" cy="787400"/>
        </p:xfrm>
        <a:graphic>
          <a:graphicData uri="http://schemas.openxmlformats.org/presentationml/2006/ole">
            <p:oleObj spid="_x0000_s31824" name="Equation" r:id="rId6" imgW="5130720" imgH="406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0989568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718161"/>
            <a:ext cx="1017445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Solve the following system of equations: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Step: 3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Pivot is </a:t>
            </a:r>
            <a:r>
              <a:rPr lang="en-US" altLang="en-US" i="1" dirty="0"/>
              <a:t>a</a:t>
            </a:r>
            <a:r>
              <a:rPr lang="en-US" altLang="en-US" baseline="-25000" dirty="0"/>
              <a:t>33</a:t>
            </a:r>
            <a:r>
              <a:rPr lang="en-US" altLang="en-US" b="0" dirty="0">
                <a:effectLst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multiply third row by (-</a:t>
            </a:r>
            <a:r>
              <a:rPr lang="en-US" altLang="en-US" i="1" dirty="0"/>
              <a:t> a</a:t>
            </a:r>
            <a:r>
              <a:rPr lang="en-US" altLang="en-US" baseline="-25000" dirty="0"/>
              <a:t>43</a:t>
            </a:r>
            <a:r>
              <a:rPr lang="en-US" altLang="en-US" dirty="0"/>
              <a:t>/</a:t>
            </a:r>
            <a:r>
              <a:rPr lang="en-US" altLang="en-US" i="1" dirty="0"/>
              <a:t> a</a:t>
            </a:r>
            <a:r>
              <a:rPr lang="en-US" altLang="en-US" baseline="-25000" dirty="0"/>
              <a:t>33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b="0" dirty="0">
                <a:effectLst/>
              </a:rPr>
              <a:t>and add the results to fourth row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48847" y="718161"/>
          <a:ext cx="6206812" cy="1987047"/>
        </p:xfrm>
        <a:graphic>
          <a:graphicData uri="http://schemas.openxmlformats.org/presentationml/2006/ole">
            <p:oleObj spid="_x0000_s32842" name="Equation" r:id="rId4" imgW="2933640" imgH="939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9095007"/>
              </p:ext>
            </p:extLst>
          </p:nvPr>
        </p:nvGraphicFramePr>
        <p:xfrm>
          <a:off x="1168713" y="3600267"/>
          <a:ext cx="8897938" cy="787400"/>
        </p:xfrm>
        <a:graphic>
          <a:graphicData uri="http://schemas.openxmlformats.org/presentationml/2006/ole">
            <p:oleObj spid="_x0000_s32843" name="Equation" r:id="rId5" imgW="4584600" imgH="4060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8938122"/>
              </p:ext>
            </p:extLst>
          </p:nvPr>
        </p:nvGraphicFramePr>
        <p:xfrm>
          <a:off x="3346450" y="4549775"/>
          <a:ext cx="4244975" cy="1985963"/>
        </p:xfrm>
        <a:graphic>
          <a:graphicData uri="http://schemas.openxmlformats.org/presentationml/2006/ole">
            <p:oleObj spid="_x0000_s32844" name="Equation" r:id="rId6" imgW="2006280" imgH="93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4082046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/>
              <a:t>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718161"/>
            <a:ext cx="1017445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  <a:buNone/>
            </a:pPr>
            <a:r>
              <a:rPr lang="en-US" altLang="en-US" u="sng" dirty="0"/>
              <a:t>Step: 4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Back Substitution</a:t>
            </a:r>
            <a:r>
              <a:rPr lang="en-US" altLang="en-US" b="0" dirty="0">
                <a:effectLst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2312928"/>
              </p:ext>
            </p:extLst>
          </p:nvPr>
        </p:nvGraphicFramePr>
        <p:xfrm>
          <a:off x="3573855" y="3185135"/>
          <a:ext cx="3400425" cy="3297238"/>
        </p:xfrm>
        <a:graphic>
          <a:graphicData uri="http://schemas.openxmlformats.org/presentationml/2006/ole">
            <p:oleObj spid="_x0000_s33840" name="Equation" r:id="rId4" imgW="1752480" imgH="170172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5366299"/>
              </p:ext>
            </p:extLst>
          </p:nvPr>
        </p:nvGraphicFramePr>
        <p:xfrm>
          <a:off x="2105471" y="718161"/>
          <a:ext cx="4244975" cy="1985963"/>
        </p:xfrm>
        <a:graphic>
          <a:graphicData uri="http://schemas.openxmlformats.org/presentationml/2006/ole">
            <p:oleObj spid="_x0000_s33841" name="Equation" r:id="rId5" imgW="2006280" imgH="93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9298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116"/>
            <a:ext cx="8229600" cy="651166"/>
          </a:xfrm>
        </p:spPr>
        <p:txBody>
          <a:bodyPr/>
          <a:lstStyle/>
          <a:p>
            <a:r>
              <a:rPr lang="en-US" altLang="en-US" i="1" dirty="0"/>
              <a:t>MATLAB</a:t>
            </a:r>
            <a:r>
              <a:rPr lang="en-US" altLang="en-US" i="1" baseline="30000" dirty="0"/>
              <a:t>©</a:t>
            </a:r>
            <a:r>
              <a:rPr lang="en-US" altLang="en-US" i="1" dirty="0"/>
              <a:t> Script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492669"/>
            <a:ext cx="11313995" cy="6146279"/>
          </a:xfrm>
        </p:spPr>
        <p:txBody>
          <a:bodyPr/>
          <a:lstStyle/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/>
              <a:t>Simplest Gauss Elimination Program within MATLAB to solve linear system of equations</a:t>
            </a:r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Coefficient Matrices</a:t>
            </a:r>
            <a:r>
              <a:rPr lang="en-US" altLang="en-US" b="0" dirty="0">
                <a:effectLst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[n,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nn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] = size(A);</a:t>
            </a:r>
            <a:r>
              <a:rPr lang="en-US" altLang="en-US" sz="2200" b="0" i="1" dirty="0">
                <a:effectLst/>
              </a:rPr>
              <a:t>		% Check the size of coefficient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C = [A b];</a:t>
            </a:r>
            <a:r>
              <a:rPr lang="en-US" altLang="en-US" sz="2200" b="0" i="1" dirty="0">
                <a:effectLst/>
              </a:rPr>
              <a:t>			% Create Augmented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for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 = 1: n-1	</a:t>
            </a:r>
            <a:r>
              <a:rPr lang="en-US" altLang="en-US" sz="2200" b="0" i="1" dirty="0">
                <a:effectLst/>
              </a:rPr>
              <a:t>		% Loop over pivot row (</a:t>
            </a:r>
            <a:r>
              <a:rPr lang="en-US" altLang="en-US" sz="2200" b="0" i="1" dirty="0" err="1">
                <a:effectLst/>
              </a:rPr>
              <a:t>i</a:t>
            </a:r>
            <a:r>
              <a:rPr lang="en-US" altLang="en-US" sz="2200" b="0" i="1" dirty="0">
                <a:effectLst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for k = i+1 : n	</a:t>
            </a:r>
            <a:r>
              <a:rPr lang="en-US" altLang="en-US" sz="2200" b="0" i="1" dirty="0">
                <a:effectLst/>
              </a:rPr>
              <a:t>	% Elimination on row 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	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m(k,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) = - C(k,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) / C(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); </a:t>
            </a:r>
            <a:r>
              <a:rPr lang="en-US" altLang="en-US" sz="2200" b="0" i="1" dirty="0">
                <a:effectLst/>
              </a:rPr>
              <a:t>		% Coefficient for elimination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	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C(k, :) = C(k, :) + m(k,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) * C(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:); </a:t>
            </a:r>
            <a:r>
              <a:rPr lang="en-US" altLang="en-US" sz="2200" b="0" i="1" dirty="0">
                <a:effectLst/>
              </a:rPr>
              <a:t>	% Elimination done at k</a:t>
            </a:r>
            <a:r>
              <a:rPr lang="en-US" altLang="en-US" sz="2200" b="0" i="1" baseline="-25000" dirty="0">
                <a:effectLst/>
              </a:rPr>
              <a:t>th</a:t>
            </a:r>
            <a:r>
              <a:rPr lang="en-US" altLang="en-US" sz="2200" b="0" i="1" dirty="0">
                <a:effectLst/>
              </a:rPr>
              <a:t> row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x(n, 1) = C(n, n+1) / C(n, n);</a:t>
            </a:r>
            <a:r>
              <a:rPr lang="en-US" altLang="en-US" sz="2200" b="0" i="1" dirty="0">
                <a:effectLst/>
              </a:rPr>
              <a:t>				% Last variable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for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 = n-1: -1: 1</a:t>
            </a:r>
            <a:r>
              <a:rPr lang="en-US" altLang="en-US" sz="2200" b="0" i="1" dirty="0">
                <a:effectLst/>
              </a:rPr>
              <a:t>					% Loop for back 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x(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1) = (C(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n+1) – C(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i+1:n) * x(i+1: n, 1)) / C(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, </a:t>
            </a:r>
            <a:r>
              <a:rPr lang="en-US" altLang="en-US" sz="2200" b="0" i="1" dirty="0" err="1">
                <a:solidFill>
                  <a:srgbClr val="FFC000"/>
                </a:solidFill>
                <a:effectLst/>
              </a:rPr>
              <a:t>i</a:t>
            </a: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); 	</a:t>
            </a:r>
            <a:r>
              <a:rPr lang="en-US" altLang="en-US" sz="2200" b="0" i="1" dirty="0">
                <a:effectLst/>
              </a:rPr>
              <a:t>	% Back 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solidFill>
                  <a:srgbClr val="FFC000"/>
                </a:solidFill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solidFill>
                  <a:srgbClr val="FFC000"/>
                </a:solidFill>
                <a:effectLst/>
              </a:rPr>
              <a:t>X=</a:t>
            </a:r>
            <a:r>
              <a:rPr lang="en-US" altLang="en-US" sz="2200" b="0" i="1" dirty="0" err="1" smtClean="0">
                <a:solidFill>
                  <a:srgbClr val="FFC000"/>
                </a:solidFill>
                <a:effectLst/>
              </a:rPr>
              <a:t>rref</a:t>
            </a:r>
            <a:r>
              <a:rPr lang="en-US" altLang="en-US" sz="2200" b="0" i="1" dirty="0" smtClean="0">
                <a:solidFill>
                  <a:srgbClr val="FFC000"/>
                </a:solidFill>
                <a:effectLst/>
              </a:rPr>
              <a:t>(C) </a:t>
            </a:r>
            <a:r>
              <a:rPr lang="en-US" altLang="en-US" sz="2200" b="0" i="1" dirty="0">
                <a:effectLst/>
              </a:rPr>
              <a:t>% </a:t>
            </a:r>
            <a:r>
              <a:rPr lang="en-US" altLang="en-US" sz="2200" b="0" i="1" dirty="0" smtClean="0">
                <a:effectLst/>
              </a:rPr>
              <a:t>Solution from inbuilt function to check correctness of result</a:t>
            </a: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31350856"/>
              </p:ext>
            </p:extLst>
          </p:nvPr>
        </p:nvGraphicFramePr>
        <p:xfrm>
          <a:off x="3760631" y="880190"/>
          <a:ext cx="4529808" cy="1273673"/>
        </p:xfrm>
        <a:graphic>
          <a:graphicData uri="http://schemas.openxmlformats.org/presentationml/2006/ole">
            <p:oleObj spid="_x0000_s34837" name="Equation" r:id="rId4" imgW="252720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6745051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800" decel="100000"/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decel="100000" fill="hold"/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00" decel="100000" fill="hold"/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800" decel="100000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800" decel="100000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00" decel="100000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330"/>
            <a:ext cx="5630562" cy="601362"/>
          </a:xfrm>
        </p:spPr>
        <p:txBody>
          <a:bodyPr/>
          <a:lstStyle/>
          <a:p>
            <a:r>
              <a:rPr lang="en-US" altLang="en-US" i="1" dirty="0" smtClean="0"/>
              <a:t>Implementation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283" y="858838"/>
            <a:ext cx="1098118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 smtClean="0"/>
              <a:t>Analysis of a Statically Determinate Truss </a:t>
            </a:r>
            <a:br>
              <a:rPr lang="en-US" dirty="0" smtClean="0"/>
            </a:br>
            <a:endParaRPr lang="en-US" altLang="en-US" dirty="0" smtClean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  <a:buNone/>
            </a:pPr>
            <a:endParaRPr lang="en-US" altLang="en-US" dirty="0" smtClean="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0055" y="429912"/>
            <a:ext cx="42576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7763" y="1329381"/>
            <a:ext cx="5055330" cy="29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0287" y="4427966"/>
            <a:ext cx="3781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3890" y="5207086"/>
            <a:ext cx="33623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4533" y="6005256"/>
            <a:ext cx="3048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06385" y="4272605"/>
            <a:ext cx="51530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66545" y="6198588"/>
            <a:ext cx="3524250" cy="523875"/>
          </a:xfrm>
          <a:prstGeom prst="rect">
            <a:avLst/>
          </a:prstGeom>
          <a:noFill/>
          <a:ln w="9525" cmpd="dbl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8395" y="4562387"/>
            <a:ext cx="13372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At node 1,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299674"/>
            <a:ext cx="13372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At node 2,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028723"/>
            <a:ext cx="13372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At node 3,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5741773" y="5247503"/>
            <a:ext cx="1029730" cy="337752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090984" y="4390768"/>
            <a:ext cx="461319" cy="2240691"/>
          </a:xfrm>
          <a:prstGeom prst="rightBrac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6979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330"/>
            <a:ext cx="5630562" cy="601362"/>
          </a:xfrm>
        </p:spPr>
        <p:txBody>
          <a:bodyPr/>
          <a:lstStyle/>
          <a:p>
            <a:r>
              <a:rPr lang="en-US" altLang="en-US" i="1" dirty="0" smtClean="0"/>
              <a:t>Implementation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283" y="858838"/>
            <a:ext cx="1098118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 smtClean="0"/>
              <a:t>Analysis of a Resistor Circuit</a:t>
            </a: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24298" y="3680938"/>
            <a:ext cx="29321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Kirchhoff's current rule: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6038335" y="1787612"/>
            <a:ext cx="1029730" cy="337752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6128952" y="3393989"/>
            <a:ext cx="543698" cy="3056237"/>
          </a:xfrm>
          <a:prstGeom prst="rightBrac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362" y="1414205"/>
            <a:ext cx="46005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8476" y="975283"/>
            <a:ext cx="3190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65494" y="3450625"/>
            <a:ext cx="164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29079" y="4841532"/>
            <a:ext cx="3267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136655" y="4854829"/>
            <a:ext cx="29442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Kirchhoff's voltage rule:</a:t>
            </a:r>
            <a:endParaRPr lang="en-US" dirty="0"/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51734" y="5827498"/>
            <a:ext cx="28098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Down Arrow 21"/>
          <p:cNvSpPr/>
          <p:nvPr/>
        </p:nvSpPr>
        <p:spPr bwMode="auto">
          <a:xfrm>
            <a:off x="4151871" y="5428735"/>
            <a:ext cx="197708" cy="321276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85363" y="3322680"/>
            <a:ext cx="45529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6413157" y="4098326"/>
            <a:ext cx="1029730" cy="337752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86663" y="5973591"/>
            <a:ext cx="4333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Down Arrow 25"/>
          <p:cNvSpPr/>
          <p:nvPr/>
        </p:nvSpPr>
        <p:spPr bwMode="auto">
          <a:xfrm>
            <a:off x="9419967" y="5111578"/>
            <a:ext cx="374822" cy="737286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6979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20" grpId="0"/>
      <p:bldP spid="22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69" name="AutoShape 21"/>
          <p:cNvSpPr>
            <a:spLocks noChangeArrowheads="1"/>
          </p:cNvSpPr>
          <p:nvPr/>
        </p:nvSpPr>
        <p:spPr bwMode="auto">
          <a:xfrm>
            <a:off x="8494713" y="4267200"/>
            <a:ext cx="1339850" cy="1189038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of Equations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6875" indent="-396875"/>
            <a:r>
              <a:rPr lang="en-US" altLang="en-US"/>
              <a:t>Given the two straight lines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rgbClr val="00FF00"/>
                </a:solidFill>
              </a:rPr>
              <a:t>one and only one</a:t>
            </a:r>
            <a:r>
              <a:rPr lang="en-US" altLang="en-US"/>
              <a:t> of the following may occur:</a:t>
            </a:r>
          </a:p>
          <a:p>
            <a:pPr marL="795338" lvl="1" indent="-284163">
              <a:buNone/>
            </a:pPr>
            <a:r>
              <a:rPr lang="en-US" altLang="en-US">
                <a:solidFill>
                  <a:srgbClr val="FF9900"/>
                </a:solidFill>
              </a:rPr>
              <a:t>1.</a:t>
            </a:r>
            <a:r>
              <a:rPr lang="en-US" altLang="en-US">
                <a:solidFill>
                  <a:srgbClr val="FFFF00"/>
                </a:solidFill>
              </a:rPr>
              <a:t> 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 intersect at </a:t>
            </a:r>
            <a:r>
              <a:rPr lang="en-US" altLang="en-US">
                <a:solidFill>
                  <a:srgbClr val="FF9900"/>
                </a:solidFill>
              </a:rPr>
              <a:t>exactly one point</a:t>
            </a:r>
            <a:r>
              <a:rPr lang="en-US" altLang="en-US"/>
              <a:t>.</a:t>
            </a:r>
          </a:p>
        </p:txBody>
      </p:sp>
      <p:sp>
        <p:nvSpPr>
          <p:cNvPr id="846855" name="Line 7"/>
          <p:cNvSpPr>
            <a:spLocks noChangeShapeType="1"/>
          </p:cNvSpPr>
          <p:nvPr/>
        </p:nvSpPr>
        <p:spPr bwMode="auto">
          <a:xfrm>
            <a:off x="4059238" y="5856289"/>
            <a:ext cx="4164012" cy="15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6" name="Text Box 8"/>
          <p:cNvSpPr txBox="1">
            <a:spLocks noChangeArrowheads="1"/>
          </p:cNvSpPr>
          <p:nvPr/>
        </p:nvSpPr>
        <p:spPr bwMode="auto">
          <a:xfrm>
            <a:off x="5057776" y="2901951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846857" name="Text Box 9"/>
          <p:cNvSpPr txBox="1">
            <a:spLocks noChangeArrowheads="1"/>
          </p:cNvSpPr>
          <p:nvPr/>
        </p:nvSpPr>
        <p:spPr bwMode="auto">
          <a:xfrm>
            <a:off x="8204200" y="56594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846858" name="Line 10"/>
          <p:cNvSpPr>
            <a:spLocks noChangeShapeType="1"/>
          </p:cNvSpPr>
          <p:nvPr/>
        </p:nvSpPr>
        <p:spPr bwMode="auto">
          <a:xfrm flipV="1">
            <a:off x="4486276" y="3640138"/>
            <a:ext cx="2714625" cy="22145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59" name="Line 11"/>
          <p:cNvSpPr>
            <a:spLocks noChangeShapeType="1"/>
          </p:cNvSpPr>
          <p:nvPr/>
        </p:nvSpPr>
        <p:spPr bwMode="auto">
          <a:xfrm flipV="1">
            <a:off x="5049838" y="3070225"/>
            <a:ext cx="0" cy="32908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60" name="Line 12"/>
          <p:cNvSpPr>
            <a:spLocks noChangeShapeType="1"/>
          </p:cNvSpPr>
          <p:nvPr/>
        </p:nvSpPr>
        <p:spPr bwMode="auto">
          <a:xfrm>
            <a:off x="4916488" y="3740150"/>
            <a:ext cx="1376362" cy="2357438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61" name="Line 13"/>
          <p:cNvSpPr>
            <a:spLocks noChangeShapeType="1"/>
          </p:cNvSpPr>
          <p:nvPr/>
        </p:nvSpPr>
        <p:spPr bwMode="auto">
          <a:xfrm flipV="1">
            <a:off x="5618163" y="4929189"/>
            <a:ext cx="0" cy="923925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62" name="Line 14"/>
          <p:cNvSpPr>
            <a:spLocks noChangeShapeType="1"/>
          </p:cNvSpPr>
          <p:nvPr/>
        </p:nvSpPr>
        <p:spPr bwMode="auto">
          <a:xfrm>
            <a:off x="5043489" y="4929189"/>
            <a:ext cx="568325" cy="1587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63" name="AutoShape 15"/>
          <p:cNvSpPr>
            <a:spLocks noChangeArrowheads="1"/>
          </p:cNvSpPr>
          <p:nvPr/>
        </p:nvSpPr>
        <p:spPr bwMode="auto">
          <a:xfrm>
            <a:off x="5572125" y="4887913"/>
            <a:ext cx="88900" cy="88900"/>
          </a:xfrm>
          <a:prstGeom prst="flowChartConnector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143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6865" name="Text Box 17"/>
          <p:cNvSpPr txBox="1">
            <a:spLocks noChangeArrowheads="1"/>
          </p:cNvSpPr>
          <p:nvPr/>
        </p:nvSpPr>
        <p:spPr bwMode="auto">
          <a:xfrm>
            <a:off x="7188201" y="3368676"/>
            <a:ext cx="74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846866" name="Text Box 18"/>
          <p:cNvSpPr txBox="1">
            <a:spLocks noChangeArrowheads="1"/>
          </p:cNvSpPr>
          <p:nvPr/>
        </p:nvSpPr>
        <p:spPr bwMode="auto">
          <a:xfrm>
            <a:off x="6259513" y="5994401"/>
            <a:ext cx="747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46867" name="Text Box 19"/>
          <p:cNvSpPr txBox="1">
            <a:spLocks noChangeArrowheads="1"/>
          </p:cNvSpPr>
          <p:nvPr/>
        </p:nvSpPr>
        <p:spPr bwMode="auto">
          <a:xfrm>
            <a:off x="8402638" y="4338638"/>
            <a:ext cx="1522412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Unique solution</a:t>
            </a:r>
          </a:p>
          <a:p>
            <a:pPr algn="ctr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846868" name="Text Box 20"/>
          <p:cNvSpPr txBox="1">
            <a:spLocks noChangeArrowheads="1"/>
          </p:cNvSpPr>
          <p:nvPr/>
        </p:nvSpPr>
        <p:spPr bwMode="auto">
          <a:xfrm>
            <a:off x="5673726" y="4819651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5419726" y="5794376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46871" name="Text Box 23"/>
          <p:cNvSpPr txBox="1">
            <a:spLocks noChangeArrowheads="1"/>
          </p:cNvSpPr>
          <p:nvPr/>
        </p:nvSpPr>
        <p:spPr bwMode="auto">
          <a:xfrm>
            <a:off x="4586288" y="4689476"/>
            <a:ext cx="436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0874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4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4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4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4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4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4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4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4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4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4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4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4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468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69" grpId="0" animBg="1"/>
      <p:bldP spid="846855" grpId="0" animBg="1"/>
      <p:bldP spid="846856" grpId="0"/>
      <p:bldP spid="846857" grpId="0"/>
      <p:bldP spid="846858" grpId="0" animBg="1"/>
      <p:bldP spid="846859" grpId="0" animBg="1"/>
      <p:bldP spid="846860" grpId="0" animBg="1"/>
      <p:bldP spid="846861" grpId="0" animBg="1"/>
      <p:bldP spid="846862" grpId="0" animBg="1"/>
      <p:bldP spid="846863" grpId="0" animBg="1"/>
      <p:bldP spid="846865" grpId="0"/>
      <p:bldP spid="846866" grpId="0"/>
      <p:bldP spid="846867" grpId="0"/>
      <p:bldP spid="846868" grpId="0"/>
      <p:bldP spid="846870" grpId="0"/>
      <p:bldP spid="8468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5330"/>
            <a:ext cx="5630562" cy="601362"/>
          </a:xfrm>
        </p:spPr>
        <p:txBody>
          <a:bodyPr/>
          <a:lstStyle/>
          <a:p>
            <a:r>
              <a:rPr lang="en-US" altLang="en-US" i="1" dirty="0" smtClean="0"/>
              <a:t>Implementation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21" y="727033"/>
            <a:ext cx="1098118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dirty="0" smtClean="0"/>
              <a:t>Analysis of a Spring-Mass System</a:t>
            </a: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03671" y="3557370"/>
            <a:ext cx="22642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Newton’s 2</a:t>
            </a:r>
            <a:r>
              <a:rPr lang="en-US" altLang="en-US" sz="2200" i="1" baseline="30000" dirty="0" smtClean="0">
                <a:solidFill>
                  <a:srgbClr val="FFFFFF"/>
                </a:solidFill>
              </a:rPr>
              <a:t>nd</a:t>
            </a:r>
            <a:r>
              <a:rPr lang="en-US" altLang="en-US" sz="2200" i="1" dirty="0" smtClean="0">
                <a:solidFill>
                  <a:srgbClr val="FFFFFF"/>
                </a:solidFill>
              </a:rPr>
              <a:t> Law: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786184" y="1968844"/>
            <a:ext cx="1029730" cy="337752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>
            <a:off x="5577017" y="4127157"/>
            <a:ext cx="486034" cy="2257167"/>
          </a:xfrm>
          <a:prstGeom prst="rightBrace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9033" y="4204040"/>
            <a:ext cx="1673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For 1</a:t>
            </a:r>
            <a:r>
              <a:rPr lang="en-US" altLang="en-US" sz="2200" i="1" baseline="30000" dirty="0" smtClean="0">
                <a:solidFill>
                  <a:srgbClr val="FFFFFF"/>
                </a:solidFill>
              </a:rPr>
              <a:t>st</a:t>
            </a:r>
            <a:r>
              <a:rPr lang="en-US" altLang="en-US" sz="2200" i="1" dirty="0" smtClean="0">
                <a:solidFill>
                  <a:srgbClr val="FFFFFF"/>
                </a:solidFill>
              </a:rPr>
              <a:t> mass: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6017741" y="4567883"/>
            <a:ext cx="1029730" cy="337752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8802129" y="4757351"/>
            <a:ext cx="374822" cy="523103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1092" y="1113299"/>
            <a:ext cx="3038317" cy="228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7648" y="955719"/>
            <a:ext cx="51911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4458" y="4145691"/>
            <a:ext cx="30956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80816" y="4924852"/>
            <a:ext cx="1736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For 2</a:t>
            </a:r>
            <a:r>
              <a:rPr lang="en-US" altLang="en-US" sz="2200" i="1" baseline="30000" dirty="0" smtClean="0">
                <a:solidFill>
                  <a:srgbClr val="FFFFFF"/>
                </a:solidFill>
              </a:rPr>
              <a:t>nd</a:t>
            </a:r>
            <a:r>
              <a:rPr lang="en-US" altLang="en-US" sz="2200" i="1" dirty="0" smtClean="0">
                <a:solidFill>
                  <a:srgbClr val="FFFFFF"/>
                </a:solidFill>
              </a:rPr>
              <a:t> mass:</a:t>
            </a:r>
            <a:endParaRPr lang="en-US" dirty="0"/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4756" y="4917475"/>
            <a:ext cx="35528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4894" y="5759020"/>
            <a:ext cx="24098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293173" y="5868083"/>
            <a:ext cx="17085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i="1" dirty="0" smtClean="0">
                <a:solidFill>
                  <a:srgbClr val="FFFFFF"/>
                </a:solidFill>
              </a:rPr>
              <a:t>For 3</a:t>
            </a:r>
            <a:r>
              <a:rPr lang="en-US" altLang="en-US" sz="2200" i="1" baseline="30000" dirty="0" smtClean="0">
                <a:solidFill>
                  <a:srgbClr val="FFFFFF"/>
                </a:solidFill>
              </a:rPr>
              <a:t>rd</a:t>
            </a:r>
            <a:r>
              <a:rPr lang="en-US" altLang="en-US" sz="2200" i="1" dirty="0" smtClean="0">
                <a:solidFill>
                  <a:srgbClr val="FFFFFF"/>
                </a:solidFill>
              </a:rPr>
              <a:t> mass:</a:t>
            </a:r>
            <a:endParaRPr lang="en-US" dirty="0"/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30492" y="3812447"/>
            <a:ext cx="3648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90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53541" y="5407626"/>
            <a:ext cx="1352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3697981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20" grpId="0"/>
      <p:bldP spid="24" grpId="0" animBg="1"/>
      <p:bldP spid="26" grpId="0" animBg="1"/>
      <p:bldP spid="21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/>
              <a:t>Other Related Issues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283" y="858838"/>
            <a:ext cx="1098118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/>
              <a:t>If Pivot element is zero or near to </a:t>
            </a:r>
            <a:r>
              <a:rPr lang="en-US" altLang="en-US" dirty="0" smtClean="0"/>
              <a:t>zero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r>
              <a:rPr lang="en-US" altLang="en-US" dirty="0"/>
              <a:t>Gauss Elimination with Row Pivoting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Round-off errors: </a:t>
            </a:r>
            <a:r>
              <a:rPr lang="en-US" altLang="en-US" b="0" i="1" dirty="0" smtClean="0"/>
              <a:t>It accumulated and propagated during the elimination process;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altLang="en-US" b="0" i="1" dirty="0" smtClean="0"/>
              <a:t>			Important </a:t>
            </a:r>
            <a:r>
              <a:rPr lang="en-IN" altLang="en-US" b="0" i="1" dirty="0"/>
              <a:t>when </a:t>
            </a:r>
            <a:r>
              <a:rPr lang="en-IN" altLang="en-US" b="0" i="1" dirty="0" smtClean="0"/>
              <a:t>dealing with </a:t>
            </a:r>
            <a:r>
              <a:rPr lang="en-IN" altLang="en-US" b="0" i="1" dirty="0"/>
              <a:t>100 or more </a:t>
            </a:r>
            <a:r>
              <a:rPr lang="en-IN" altLang="en-US" b="0" i="1" dirty="0" smtClean="0"/>
              <a:t>equations.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Ill-Conditioned </a:t>
            </a:r>
            <a:r>
              <a:rPr lang="en-US" altLang="en-US" dirty="0" smtClean="0"/>
              <a:t>Systems: </a:t>
            </a:r>
            <a:r>
              <a:rPr lang="en-IN" altLang="en-US" b="0" i="1" dirty="0"/>
              <a:t>S</a:t>
            </a:r>
            <a:r>
              <a:rPr lang="en-IN" altLang="en-US" b="0" i="1" dirty="0" smtClean="0"/>
              <a:t>mall </a:t>
            </a:r>
            <a:r>
              <a:rPr lang="en-IN" altLang="en-US" b="0" i="1" dirty="0"/>
              <a:t>changes </a:t>
            </a:r>
            <a:r>
              <a:rPr lang="en-IN" altLang="en-US" b="0" i="1" dirty="0" smtClean="0"/>
              <a:t>in </a:t>
            </a:r>
            <a:r>
              <a:rPr lang="en-IN" altLang="en-US" b="0" i="1" dirty="0" err="1" smtClean="0"/>
              <a:t>coeffcients</a:t>
            </a:r>
            <a:r>
              <a:rPr lang="en-IN" altLang="en-US" b="0" i="1" dirty="0" smtClean="0"/>
              <a:t> </a:t>
            </a:r>
            <a:r>
              <a:rPr lang="en-IN" altLang="en-US" b="0" i="1" dirty="0"/>
              <a:t>result in large changes in the </a:t>
            </a:r>
            <a:r>
              <a:rPr lang="en-IN" altLang="en-US" b="0" i="1" dirty="0" smtClean="0"/>
              <a:t>				solution.</a:t>
            </a:r>
          </a:p>
          <a:p>
            <a:pPr marL="1028700" lvl="2" indent="0">
              <a:lnSpc>
                <a:spcPct val="90000"/>
              </a:lnSpc>
              <a:buNone/>
            </a:pPr>
            <a:r>
              <a:rPr lang="en-IN" altLang="en-US" b="0" i="1" dirty="0"/>
              <a:t>	</a:t>
            </a:r>
            <a:r>
              <a:rPr lang="en-IN" altLang="en-US" b="0" i="1" dirty="0" smtClean="0"/>
              <a:t>		</a:t>
            </a:r>
            <a:r>
              <a:rPr lang="en-IN" altLang="en-US" sz="2400" b="0" i="1" dirty="0"/>
              <a:t>Determinant of system matrix is near to zero.</a:t>
            </a:r>
            <a:endParaRPr lang="en-US" altLang="en-US" sz="2400" b="0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5352178"/>
              </p:ext>
            </p:extLst>
          </p:nvPr>
        </p:nvGraphicFramePr>
        <p:xfrm>
          <a:off x="2772345" y="2152296"/>
          <a:ext cx="2271713" cy="1003300"/>
        </p:xfrm>
        <a:graphic>
          <a:graphicData uri="http://schemas.openxmlformats.org/presentationml/2006/ole">
            <p:oleObj spid="_x0000_s37903" name="Equation" r:id="rId4" imgW="97776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6104217"/>
              </p:ext>
            </p:extLst>
          </p:nvPr>
        </p:nvGraphicFramePr>
        <p:xfrm>
          <a:off x="6441831" y="2152296"/>
          <a:ext cx="2271713" cy="1003300"/>
        </p:xfrm>
        <a:graphic>
          <a:graphicData uri="http://schemas.openxmlformats.org/presentationml/2006/ole">
            <p:oleObj spid="_x0000_s37904" name="Equation" r:id="rId5" imgW="977760" imgH="431640" progId="Equation.3">
              <p:embed/>
            </p:oleObj>
          </a:graphicData>
        </a:graphic>
      </p:graphicFrame>
      <p:sp>
        <p:nvSpPr>
          <p:cNvPr id="2" name="Curved Up Arrow 1"/>
          <p:cNvSpPr/>
          <p:nvPr/>
        </p:nvSpPr>
        <p:spPr bwMode="auto">
          <a:xfrm>
            <a:off x="4973639" y="3210052"/>
            <a:ext cx="1468192" cy="708338"/>
          </a:xfrm>
          <a:prstGeom prst="curvedUp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9170" y="808264"/>
            <a:ext cx="2905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636979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Improvement Techniques 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283" y="858838"/>
            <a:ext cx="10981189" cy="5764212"/>
          </a:xfrm>
        </p:spPr>
        <p:txBody>
          <a:bodyPr/>
          <a:lstStyle/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Gauss </a:t>
            </a:r>
            <a:r>
              <a:rPr lang="en-US" altLang="en-US" dirty="0"/>
              <a:t>Elimination with Row Pivoting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endParaRPr lang="en-US" altLang="en-US" dirty="0"/>
          </a:p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More significant number in solution</a:t>
            </a:r>
          </a:p>
          <a:p>
            <a:pPr marL="404813" indent="-404813">
              <a:lnSpc>
                <a:spcPct val="90000"/>
              </a:lnSpc>
            </a:pPr>
            <a:endParaRPr lang="en-US" altLang="en-US" dirty="0" smtClean="0"/>
          </a:p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Gauss-Jordan</a:t>
            </a:r>
            <a:r>
              <a:rPr lang="en-US" altLang="en-US" dirty="0"/>
              <a:t>: </a:t>
            </a:r>
            <a:r>
              <a:rPr lang="en-US" altLang="en-US" b="0" i="1" dirty="0"/>
              <a:t>forward elimination for below diagonal elements backward elimination for above diagonal elements diagonal elements scaled to one</a:t>
            </a:r>
            <a:r>
              <a:rPr lang="en-US" alt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			(Reduced Row Echelon Form).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0201302"/>
              </p:ext>
            </p:extLst>
          </p:nvPr>
        </p:nvGraphicFramePr>
        <p:xfrm>
          <a:off x="2772345" y="1425700"/>
          <a:ext cx="2271713" cy="1003300"/>
        </p:xfrm>
        <a:graphic>
          <a:graphicData uri="http://schemas.openxmlformats.org/presentationml/2006/ole">
            <p:oleObj spid="_x0000_s35888" name="Equation" r:id="rId4" imgW="977760" imgH="431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0699114"/>
              </p:ext>
            </p:extLst>
          </p:nvPr>
        </p:nvGraphicFramePr>
        <p:xfrm>
          <a:off x="6441831" y="1425700"/>
          <a:ext cx="2271713" cy="1003300"/>
        </p:xfrm>
        <a:graphic>
          <a:graphicData uri="http://schemas.openxmlformats.org/presentationml/2006/ole">
            <p:oleObj spid="_x0000_s35889" name="Equation" r:id="rId5" imgW="977760" imgH="431640" progId="Equation.3">
              <p:embed/>
            </p:oleObj>
          </a:graphicData>
        </a:graphic>
      </p:graphicFrame>
      <p:sp>
        <p:nvSpPr>
          <p:cNvPr id="2" name="Curved Up Arrow 1"/>
          <p:cNvSpPr/>
          <p:nvPr/>
        </p:nvSpPr>
        <p:spPr bwMode="auto">
          <a:xfrm>
            <a:off x="4973639" y="2483456"/>
            <a:ext cx="1468192" cy="708338"/>
          </a:xfrm>
          <a:prstGeom prst="curvedUp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981200" y="5291787"/>
          <a:ext cx="2093913" cy="1228725"/>
        </p:xfrm>
        <a:graphic>
          <a:graphicData uri="http://schemas.openxmlformats.org/presentationml/2006/ole">
            <p:oleObj spid="_x0000_s35890" name="Equation" r:id="rId6" imgW="1168200" imgH="6858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024987" y="5291787"/>
          <a:ext cx="2552700" cy="1341438"/>
        </p:xfrm>
        <a:graphic>
          <a:graphicData uri="http://schemas.openxmlformats.org/presentationml/2006/ole">
            <p:oleObj spid="_x0000_s35891" name="Equation" r:id="rId7" imgW="1206360" imgH="6346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000455" y="5281612"/>
          <a:ext cx="2014538" cy="1395413"/>
        </p:xfrm>
        <a:graphic>
          <a:graphicData uri="http://schemas.openxmlformats.org/presentationml/2006/ole">
            <p:oleObj spid="_x0000_s35892" name="Equation" r:id="rId8" imgW="952200" imgH="660240" progId="Equation.3">
              <p:embed/>
            </p:oleObj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198513" y="5756856"/>
            <a:ext cx="592428" cy="14929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7811733" y="5756273"/>
            <a:ext cx="592428" cy="149293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5862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6282" y="3057525"/>
            <a:ext cx="35623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892662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/>
              <a:t>Other Related Issues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003" y="858838"/>
            <a:ext cx="11140579" cy="5764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Tridiagonal</a:t>
            </a:r>
            <a:r>
              <a:rPr lang="en-US" altLang="en-US" dirty="0"/>
              <a:t> Systems (in FEM): Pivot element scaled to 1 preceding Gauss Elimination.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Computational Effort: floating point operations (flops)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Flops: number of executable operations in terms of multiplication and division.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Gauss Elimination: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7397662"/>
              </p:ext>
            </p:extLst>
          </p:nvPr>
        </p:nvGraphicFramePr>
        <p:xfrm>
          <a:off x="3671520" y="4745272"/>
          <a:ext cx="1770063" cy="914400"/>
        </p:xfrm>
        <a:graphic>
          <a:graphicData uri="http://schemas.openxmlformats.org/presentationml/2006/ole">
            <p:oleObj spid="_x0000_s36884" name="Equation" r:id="rId4" imgW="76176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11999" y="1655528"/>
          <a:ext cx="2844800" cy="1638300"/>
        </p:xfrm>
        <a:graphic>
          <a:graphicData uri="http://schemas.openxmlformats.org/presentationml/2006/ole">
            <p:oleObj spid="_x0000_s36885" name="Equation" r:id="rId5" imgW="158724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550412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422" y="803275"/>
            <a:ext cx="11283043" cy="5764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 smtClean="0"/>
              <a:t>Gauss Elimination solves </a:t>
            </a:r>
            <a:r>
              <a:rPr lang="en-US" altLang="en-US" sz="2600" dirty="0"/>
              <a:t>[A]{x}={B</a:t>
            </a:r>
            <a:r>
              <a:rPr lang="en-US" altLang="en-US" sz="2600" dirty="0" smtClean="0"/>
              <a:t>} by forward elimination and back substitution employed over Augmented matrix [A | B].</a:t>
            </a:r>
          </a:p>
          <a:p>
            <a:pPr>
              <a:lnSpc>
                <a:spcPct val="90000"/>
              </a:lnSpc>
            </a:pPr>
            <a:endParaRPr lang="en-US" altLang="en-US" sz="2600" dirty="0" smtClean="0"/>
          </a:p>
          <a:p>
            <a:pPr>
              <a:lnSpc>
                <a:spcPct val="90000"/>
              </a:lnSpc>
            </a:pPr>
            <a:r>
              <a:rPr lang="en-US" altLang="ar-SA" sz="2600" dirty="0"/>
              <a:t>It becomes insufficient when solving these equations for different values of {B</a:t>
            </a:r>
            <a:r>
              <a:rPr lang="en-US" altLang="ar-SA" sz="2600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ar-SA" sz="2600" dirty="0"/>
          </a:p>
          <a:p>
            <a:pPr>
              <a:lnSpc>
                <a:spcPct val="90000"/>
              </a:lnSpc>
            </a:pPr>
            <a:r>
              <a:rPr lang="en-US" altLang="ar-SA" sz="2600" dirty="0"/>
              <a:t>LU decomposition is very useful when the vector of variables {x} is estimated for different parameter vectors {B} since the forward elimination process </a:t>
            </a:r>
            <a:r>
              <a:rPr lang="en-US" altLang="ar-SA" sz="2600" dirty="0" smtClean="0"/>
              <a:t>employed over </a:t>
            </a:r>
            <a:r>
              <a:rPr lang="en-US" altLang="ar-SA" sz="2600" dirty="0"/>
              <a:t>[A]</a:t>
            </a:r>
            <a:r>
              <a:rPr lang="en-US" altLang="ar-SA" sz="2600" dirty="0" smtClean="0"/>
              <a:t> only.</a:t>
            </a: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altLang="ar-SA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45799" y="4298741"/>
            <a:ext cx="325728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  <a:cs typeface="Tahoma" pitchFamily="34" charset="0"/>
              </a:rPr>
              <a:t>LU Decomposition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00051" y="4979868"/>
            <a:ext cx="116395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L: lower triangular matrix; U: upper triangular matrix</a:t>
            </a:r>
          </a:p>
          <a:p>
            <a:pPr lvl="1"/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Then, [A]{X}={B} can be decomposed into </a:t>
            </a:r>
            <a:r>
              <a:rPr lang="en-US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matrices </a:t>
            </a:r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[L] and [U] such that</a:t>
            </a:r>
            <a:r>
              <a:rPr lang="en-US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[L][U]=[A] </a:t>
            </a:r>
          </a:p>
        </p:txBody>
      </p:sp>
    </p:spTree>
    <p:extLst>
      <p:ext uri="{BB962C8B-B14F-4D97-AF65-F5344CB8AC3E}">
        <p14:creationId xmlns="" xmlns:p14="http://schemas.microsoft.com/office/powerpoint/2010/main" val="292514343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08" y="1129295"/>
            <a:ext cx="11462542" cy="478210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[A]{X}={B} can be </a:t>
            </a:r>
            <a:r>
              <a:rPr lang="en-US" altLang="en-US" sz="2400" dirty="0" smtClean="0"/>
              <a:t>solved by LU decomposition using following steps: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[L][U] = [A]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 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([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] [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]) {</a:t>
            </a:r>
            <a:r>
              <a:rPr lang="en-US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X} = {</a:t>
            </a:r>
            <a:r>
              <a:rPr lang="en-US" altLang="en-US" sz="2400" dirty="0" smtClean="0">
                <a:latin typeface="Tahoma" panose="020B0604030504040204" pitchFamily="34" charset="0"/>
                <a:cs typeface="Tahoma" panose="020B0604030504040204" pitchFamily="34" charset="0"/>
              </a:rPr>
              <a:t>B}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Consider: [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U]{X} = {D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514350" lvl="1" indent="0">
              <a:lnSpc>
                <a:spcPct val="150000"/>
              </a:lnSpc>
              <a:buNone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		So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 [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L]{D} = {B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[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] {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D} = {B} </a:t>
            </a:r>
            <a:r>
              <a:rPr lang="en-US" sz="2400" dirty="0">
                <a:latin typeface="+mj-lt"/>
                <a:cs typeface="Tahoma" pitchFamily="34" charset="0"/>
              </a:rPr>
              <a:t>is used to generate an intermediate </a:t>
            </a:r>
            <a:r>
              <a:rPr lang="en-US" sz="2400" dirty="0" smtClean="0">
                <a:latin typeface="+mj-lt"/>
                <a:cs typeface="Tahoma" pitchFamily="34" charset="0"/>
              </a:rPr>
              <a:t>vector </a:t>
            </a:r>
            <a:r>
              <a:rPr lang="en-US" sz="2400" dirty="0">
                <a:latin typeface="+mj-lt"/>
                <a:cs typeface="Tahoma" pitchFamily="34" charset="0"/>
              </a:rPr>
              <a:t>{D} by </a:t>
            </a:r>
            <a:r>
              <a:rPr lang="en-US" sz="2400" dirty="0"/>
              <a:t>forward substitution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[U] {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} = {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D} </a:t>
            </a:r>
            <a:r>
              <a:rPr lang="en-US" sz="2400" dirty="0">
                <a:latin typeface="+mj-lt"/>
                <a:cs typeface="Tahoma" pitchFamily="34" charset="0"/>
              </a:rPr>
              <a:t>is used to get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{X} </a:t>
            </a:r>
            <a:r>
              <a:rPr lang="en-US" sz="2400" dirty="0">
                <a:latin typeface="+mj-lt"/>
                <a:cs typeface="Tahoma" pitchFamily="34" charset="0"/>
              </a:rPr>
              <a:t>by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/>
              <a:t>back </a:t>
            </a:r>
            <a:r>
              <a:rPr lang="en-US" sz="2400" dirty="0" smtClean="0"/>
              <a:t>substitution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.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599362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7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</a:t>
            </a:r>
            <a:endParaRPr lang="en-US" altLang="en-US" i="1" dirty="0"/>
          </a:p>
        </p:txBody>
      </p:sp>
      <p:pic>
        <p:nvPicPr>
          <p:cNvPr id="5" name="Content Placeholder 4" descr="Fig100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50" b="3769"/>
          <a:stretch>
            <a:fillRect/>
          </a:stretch>
        </p:blipFill>
        <p:spPr>
          <a:xfrm>
            <a:off x="857250" y="873579"/>
            <a:ext cx="9742714" cy="5870658"/>
          </a:xfrm>
          <a:noFill/>
        </p:spPr>
      </p:pic>
    </p:spTree>
    <p:extLst>
      <p:ext uri="{BB962C8B-B14F-4D97-AF65-F5344CB8AC3E}">
        <p14:creationId xmlns="" xmlns:p14="http://schemas.microsoft.com/office/powerpoint/2010/main" val="278249721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</a:t>
            </a:r>
            <a:endParaRPr lang="en-US" altLang="en-US" i="1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257" y="801688"/>
            <a:ext cx="5984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dirty="0">
                <a:solidFill>
                  <a:srgbClr val="FFFF00"/>
                </a:solidFill>
                <a:latin typeface="+mn-lt"/>
                <a:cs typeface="+mn-cs"/>
              </a:rPr>
              <a:t>System of linear equations [A]{x}={B}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0619739"/>
              </p:ext>
            </p:extLst>
          </p:nvPr>
        </p:nvGraphicFramePr>
        <p:xfrm>
          <a:off x="2280634" y="1426072"/>
          <a:ext cx="3657600" cy="1506538"/>
        </p:xfrm>
        <a:graphic>
          <a:graphicData uri="http://schemas.openxmlformats.org/presentationml/2006/ole">
            <p:oleObj spid="_x0000_s81922" name="Equation" r:id="rId4" imgW="2286360" imgH="939960" progId="Equation.3">
              <p:embed/>
            </p:oleObj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653102" y="3093853"/>
            <a:ext cx="3722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>
                <a:solidFill>
                  <a:schemeClr val="bg1"/>
                </a:solidFill>
              </a:rPr>
              <a:t>Step 1:</a:t>
            </a:r>
            <a:r>
              <a:rPr lang="en-US" altLang="en-US" sz="2400" b="1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Decomposition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30721921"/>
              </p:ext>
            </p:extLst>
          </p:nvPr>
        </p:nvGraphicFramePr>
        <p:xfrm>
          <a:off x="4816142" y="3186861"/>
          <a:ext cx="1668463" cy="430212"/>
        </p:xfrm>
        <a:graphic>
          <a:graphicData uri="http://schemas.openxmlformats.org/presentationml/2006/ole">
            <p:oleObj spid="_x0000_s81923" name="Equation" r:id="rId5" imgW="787320" imgH="20304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08330879"/>
              </p:ext>
            </p:extLst>
          </p:nvPr>
        </p:nvGraphicFramePr>
        <p:xfrm>
          <a:off x="4482155" y="3941539"/>
          <a:ext cx="3283606" cy="2189840"/>
        </p:xfrm>
        <a:graphic>
          <a:graphicData uri="http://schemas.openxmlformats.org/presentationml/2006/ole">
            <p:oleObj spid="_x0000_s81924" name="Equation" r:id="rId6" imgW="1066680" imgH="71100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7435949"/>
              </p:ext>
            </p:extLst>
          </p:nvPr>
        </p:nvGraphicFramePr>
        <p:xfrm>
          <a:off x="7984409" y="3974196"/>
          <a:ext cx="3823761" cy="2140854"/>
        </p:xfrm>
        <a:graphic>
          <a:graphicData uri="http://schemas.openxmlformats.org/presentationml/2006/ole">
            <p:oleObj spid="_x0000_s81925" name="Equation" r:id="rId7" imgW="1269720" imgH="711000" progId="Equation.3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22960963"/>
              </p:ext>
            </p:extLst>
          </p:nvPr>
        </p:nvGraphicFramePr>
        <p:xfrm>
          <a:off x="977673" y="3932692"/>
          <a:ext cx="3117555" cy="2247672"/>
        </p:xfrm>
        <a:graphic>
          <a:graphicData uri="http://schemas.openxmlformats.org/presentationml/2006/ole">
            <p:oleObj spid="_x0000_s81926" name="Equation" r:id="rId8" imgW="1231560" imgH="888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9460069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3433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</a:t>
            </a:r>
            <a:endParaRPr lang="en-US" altLang="en-US" i="1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6282469"/>
              </p:ext>
            </p:extLst>
          </p:nvPr>
        </p:nvGraphicFramePr>
        <p:xfrm>
          <a:off x="1236216" y="1331182"/>
          <a:ext cx="3281362" cy="1506538"/>
        </p:xfrm>
        <a:graphic>
          <a:graphicData uri="http://schemas.openxmlformats.org/presentationml/2006/ole">
            <p:oleObj spid="_x0000_s82946" name="Equation" r:id="rId4" imgW="1549080" imgH="711000" progId="Equation.3">
              <p:embed/>
            </p:oleObj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32009" y="699949"/>
            <a:ext cx="10625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 smtClean="0">
                <a:solidFill>
                  <a:schemeClr val="bg1"/>
                </a:solidFill>
              </a:rPr>
              <a:t>Step 2: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Generate an intermediate vector </a:t>
            </a:r>
            <a:r>
              <a:rPr lang="en-US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{D}</a:t>
            </a:r>
            <a:r>
              <a:rPr lang="en-US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 by </a:t>
            </a:r>
            <a:r>
              <a:rPr lang="en-US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forward substitution</a:t>
            </a:r>
            <a:endParaRPr lang="en-US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j-ea"/>
              <a:cs typeface="Tahoma" pitchFamily="34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32009" y="3047675"/>
            <a:ext cx="10625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 smtClean="0">
                <a:solidFill>
                  <a:schemeClr val="bg1"/>
                </a:solidFill>
              </a:rPr>
              <a:t>Step 3:</a:t>
            </a:r>
            <a:r>
              <a:rPr lang="en-US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Get </a:t>
            </a:r>
            <a:r>
              <a:rPr lang="en-US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{X}</a:t>
            </a:r>
            <a:r>
              <a:rPr lang="en-US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 by back </a:t>
            </a:r>
            <a:r>
              <a:rPr lang="en-US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Tahoma" pitchFamily="34" charset="0"/>
              </a:rPr>
              <a:t>substitution.</a:t>
            </a:r>
            <a:endParaRPr lang="en-US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j-ea"/>
              <a:cs typeface="Tahoma" pitchFamily="34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727110"/>
              </p:ext>
            </p:extLst>
          </p:nvPr>
        </p:nvGraphicFramePr>
        <p:xfrm>
          <a:off x="1150795" y="3823945"/>
          <a:ext cx="4345469" cy="1776755"/>
        </p:xfrm>
        <a:graphic>
          <a:graphicData uri="http://schemas.openxmlformats.org/presentationml/2006/ole">
            <p:oleObj spid="_x0000_s82947" name="Equation" r:id="rId5" imgW="1739880" imgH="7110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6918159"/>
              </p:ext>
            </p:extLst>
          </p:nvPr>
        </p:nvGraphicFramePr>
        <p:xfrm>
          <a:off x="6074985" y="1483390"/>
          <a:ext cx="3754815" cy="1206128"/>
        </p:xfrm>
        <a:graphic>
          <a:graphicData uri="http://schemas.openxmlformats.org/presentationml/2006/ole">
            <p:oleObj spid="_x0000_s82948" name="Equation" r:id="rId6" imgW="1422360" imgH="457200" progId="Equation.3">
              <p:embed/>
            </p:oleObj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4748280" y="1967578"/>
            <a:ext cx="965915" cy="233746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876675" y="4694087"/>
            <a:ext cx="965915" cy="233746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6384904"/>
              </p:ext>
            </p:extLst>
          </p:nvPr>
        </p:nvGraphicFramePr>
        <p:xfrm>
          <a:off x="7083781" y="3869572"/>
          <a:ext cx="3989002" cy="2180164"/>
        </p:xfrm>
        <a:graphic>
          <a:graphicData uri="http://schemas.openxmlformats.org/presentationml/2006/ole">
            <p:oleObj spid="_x0000_s82949" name="Equation" r:id="rId7" imgW="1625400" imgH="88884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155167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116"/>
            <a:ext cx="8229600" cy="651166"/>
          </a:xfrm>
        </p:spPr>
        <p:txBody>
          <a:bodyPr/>
          <a:lstStyle/>
          <a:p>
            <a:r>
              <a:rPr lang="en-US" altLang="en-US" i="1" dirty="0" smtClean="0"/>
              <a:t>MATLAB</a:t>
            </a:r>
            <a:r>
              <a:rPr lang="en-US" altLang="en-US" i="1" baseline="30000" dirty="0" smtClean="0"/>
              <a:t>©</a:t>
            </a:r>
            <a:r>
              <a:rPr lang="en-US" altLang="en-US" i="1" dirty="0" smtClean="0"/>
              <a:t> Script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615129"/>
            <a:ext cx="11313995" cy="6146279"/>
          </a:xfrm>
        </p:spPr>
        <p:txBody>
          <a:bodyPr/>
          <a:lstStyle/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 smtClean="0"/>
              <a:t>Simplest LU Decomposition Program within MATLAB</a:t>
            </a:r>
            <a:endParaRPr lang="en-US" altLang="en-US" b="0" i="1" u="sng" dirty="0"/>
          </a:p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Linear Equation</a:t>
            </a: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[n, m] = size(A);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Check the size of coefficient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L = eye(n);	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Initialize L matrix with diagonal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U = A;		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Initially U matrix start with value of A matrix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 smtClean="0">
                <a:effectLst/>
              </a:rPr>
              <a:t>for 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 = 1: n-1		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Loop over pivot row (</a:t>
            </a:r>
            <a:r>
              <a:rPr lang="en-US" altLang="en-US" sz="2200" i="1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>
                <a:effectLst/>
              </a:rPr>
              <a:t>	</a:t>
            </a:r>
            <a:r>
              <a:rPr lang="en-US" altLang="en-US" sz="2200" i="1" dirty="0" smtClean="0">
                <a:effectLst/>
              </a:rPr>
              <a:t>for j = i+1 : n	</a:t>
            </a:r>
            <a:r>
              <a:rPr lang="en-US" altLang="en-US" sz="2200" b="0" i="1" dirty="0" smtClean="0">
                <a:effectLst/>
              </a:rPr>
              <a:t>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Elimination on row j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</a:t>
            </a:r>
            <a:r>
              <a:rPr lang="en-US" altLang="en-US" sz="2200" b="0" i="1" dirty="0" smtClean="0">
                <a:effectLst/>
              </a:rPr>
              <a:t>	</a:t>
            </a:r>
            <a:r>
              <a:rPr lang="en-US" altLang="en-US" sz="2200" i="1" dirty="0" smtClean="0">
                <a:effectLst/>
              </a:rPr>
              <a:t>L(j, 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) = U(j, 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) / U(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, 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); 		             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Coefficient for elimination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i="1" dirty="0">
                <a:effectLst/>
              </a:rPr>
              <a:t>	</a:t>
            </a:r>
            <a:r>
              <a:rPr lang="en-US" altLang="en-US" sz="2200" i="1" dirty="0" smtClean="0">
                <a:effectLst/>
              </a:rPr>
              <a:t>	U(j, :) = U(j, :) - L(j, 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) * U(</a:t>
            </a:r>
            <a:r>
              <a:rPr lang="en-US" altLang="en-US" sz="2200" i="1" dirty="0" err="1" smtClean="0">
                <a:effectLst/>
              </a:rPr>
              <a:t>i</a:t>
            </a:r>
            <a:r>
              <a:rPr lang="en-US" altLang="en-US" sz="2200" i="1" dirty="0" smtClean="0">
                <a:effectLst/>
              </a:rPr>
              <a:t>, :); </a:t>
            </a:r>
            <a:r>
              <a:rPr lang="en-US" altLang="en-US" sz="2200" b="0" i="1" dirty="0" smtClean="0">
                <a:effectLst/>
              </a:rPr>
              <a:t>	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% Elimination done at </a:t>
            </a:r>
            <a:r>
              <a:rPr lang="en-US" altLang="en-US" sz="2200" i="1" dirty="0" err="1" smtClean="0">
                <a:solidFill>
                  <a:srgbClr val="FFFF00"/>
                </a:solidFill>
                <a:effectLst/>
              </a:rPr>
              <a:t>j</a:t>
            </a:r>
            <a:r>
              <a:rPr lang="en-US" altLang="en-US" sz="2200" i="1" baseline="-25000" dirty="0" err="1" smtClean="0">
                <a:solidFill>
                  <a:srgbClr val="FFFF00"/>
                </a:solidFill>
                <a:effectLst/>
              </a:rPr>
              <a:t>th</a:t>
            </a:r>
            <a:r>
              <a:rPr lang="en-US" altLang="en-US" sz="2200" i="1" dirty="0" smtClean="0">
                <a:solidFill>
                  <a:srgbClr val="FFFF00"/>
                </a:solidFill>
                <a:effectLst/>
              </a:rPr>
              <a:t> row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</a:t>
            </a:r>
            <a:r>
              <a:rPr lang="en-US" altLang="en-US" sz="2200" b="0" i="1" dirty="0" smtClean="0"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e</a:t>
            </a:r>
            <a:r>
              <a:rPr lang="en-US" altLang="en-US" sz="2200" b="0" i="1" dirty="0" smtClean="0">
                <a:effectLst/>
              </a:rPr>
              <a:t>nd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0" b="0" i="1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1083733"/>
              </p:ext>
            </p:extLst>
          </p:nvPr>
        </p:nvGraphicFramePr>
        <p:xfrm>
          <a:off x="3416952" y="1137200"/>
          <a:ext cx="2444667" cy="1434550"/>
        </p:xfrm>
        <a:graphic>
          <a:graphicData uri="http://schemas.openxmlformats.org/presentationml/2006/ole">
            <p:oleObj spid="_x0000_s83970" name="Equation" r:id="rId4" imgW="1168200" imgH="685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37676211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008" name="AutoShape 16"/>
          <p:cNvSpPr>
            <a:spLocks noChangeArrowheads="1"/>
          </p:cNvSpPr>
          <p:nvPr/>
        </p:nvSpPr>
        <p:spPr bwMode="auto">
          <a:xfrm>
            <a:off x="8494713" y="4267200"/>
            <a:ext cx="1339850" cy="1189038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of Equations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6875" indent="-396875"/>
            <a:r>
              <a:rPr lang="en-US" altLang="en-US"/>
              <a:t>Given the two straight lines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rgbClr val="00FF00"/>
                </a:solidFill>
              </a:rPr>
              <a:t>one and only one</a:t>
            </a:r>
            <a:r>
              <a:rPr lang="en-US" altLang="en-US"/>
              <a:t> of the following may occur:</a:t>
            </a:r>
          </a:p>
          <a:p>
            <a:pPr marL="795338" lvl="1" indent="-284163">
              <a:buNone/>
            </a:pPr>
            <a:r>
              <a:rPr lang="en-US" altLang="en-US">
                <a:solidFill>
                  <a:srgbClr val="FF9900"/>
                </a:solidFill>
              </a:rPr>
              <a:t>2.</a:t>
            </a:r>
            <a:r>
              <a:rPr lang="en-US" altLang="en-US">
                <a:solidFill>
                  <a:srgbClr val="FFFF00"/>
                </a:solidFill>
              </a:rPr>
              <a:t> 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 are </a:t>
            </a:r>
            <a:r>
              <a:rPr lang="en-US" altLang="en-US">
                <a:solidFill>
                  <a:srgbClr val="FF9900"/>
                </a:solidFill>
              </a:rPr>
              <a:t>coincident</a:t>
            </a:r>
            <a:r>
              <a:rPr lang="en-US" altLang="en-US"/>
              <a:t>.</a:t>
            </a:r>
          </a:p>
        </p:txBody>
      </p:sp>
      <p:sp>
        <p:nvSpPr>
          <p:cNvPr id="852996" name="Line 4"/>
          <p:cNvSpPr>
            <a:spLocks noChangeShapeType="1"/>
          </p:cNvSpPr>
          <p:nvPr/>
        </p:nvSpPr>
        <p:spPr bwMode="auto">
          <a:xfrm>
            <a:off x="4059238" y="5856289"/>
            <a:ext cx="4164012" cy="15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5057776" y="2901951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852998" name="Text Box 6"/>
          <p:cNvSpPr txBox="1">
            <a:spLocks noChangeArrowheads="1"/>
          </p:cNvSpPr>
          <p:nvPr/>
        </p:nvSpPr>
        <p:spPr bwMode="auto">
          <a:xfrm>
            <a:off x="8204200" y="56594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852999" name="Line 7"/>
          <p:cNvSpPr>
            <a:spLocks noChangeShapeType="1"/>
          </p:cNvSpPr>
          <p:nvPr/>
        </p:nvSpPr>
        <p:spPr bwMode="auto">
          <a:xfrm flipV="1">
            <a:off x="4486276" y="3640138"/>
            <a:ext cx="2714625" cy="22145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3000" name="Line 8"/>
          <p:cNvSpPr>
            <a:spLocks noChangeShapeType="1"/>
          </p:cNvSpPr>
          <p:nvPr/>
        </p:nvSpPr>
        <p:spPr bwMode="auto">
          <a:xfrm flipV="1">
            <a:off x="5049838" y="3070225"/>
            <a:ext cx="0" cy="32908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3005" name="Text Box 13"/>
          <p:cNvSpPr txBox="1">
            <a:spLocks noChangeArrowheads="1"/>
          </p:cNvSpPr>
          <p:nvPr/>
        </p:nvSpPr>
        <p:spPr bwMode="auto">
          <a:xfrm>
            <a:off x="7188201" y="3368676"/>
            <a:ext cx="88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53007" name="Text Box 15"/>
          <p:cNvSpPr txBox="1">
            <a:spLocks noChangeArrowheads="1"/>
          </p:cNvSpPr>
          <p:nvPr/>
        </p:nvSpPr>
        <p:spPr bwMode="auto">
          <a:xfrm>
            <a:off x="8402638" y="4338639"/>
            <a:ext cx="152241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Infinitely many solutions</a:t>
            </a:r>
            <a:endParaRPr lang="en-US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48249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30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08" grpId="0" animBg="1"/>
      <p:bldP spid="852999" grpId="0" animBg="1"/>
      <p:bldP spid="853005" grpId="0"/>
      <p:bldP spid="8530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4116"/>
            <a:ext cx="8229600" cy="651166"/>
          </a:xfrm>
        </p:spPr>
        <p:txBody>
          <a:bodyPr/>
          <a:lstStyle/>
          <a:p>
            <a:r>
              <a:rPr lang="en-US" altLang="en-US" i="1" dirty="0" smtClean="0"/>
              <a:t>MATLAB</a:t>
            </a:r>
            <a:r>
              <a:rPr lang="en-US" altLang="en-US" i="1" baseline="30000" dirty="0" smtClean="0"/>
              <a:t>©</a:t>
            </a:r>
            <a:r>
              <a:rPr lang="en-US" altLang="en-US" i="1" dirty="0" smtClean="0"/>
              <a:t> Script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39" y="615129"/>
            <a:ext cx="11313995" cy="6146279"/>
          </a:xfrm>
        </p:spPr>
        <p:txBody>
          <a:bodyPr/>
          <a:lstStyle/>
          <a:p>
            <a:pPr marL="404813" indent="-404813">
              <a:lnSpc>
                <a:spcPct val="90000"/>
              </a:lnSpc>
              <a:buNone/>
            </a:pPr>
            <a:r>
              <a:rPr lang="en-US" altLang="en-US" b="0" i="1" u="sng" dirty="0" smtClean="0"/>
              <a:t>Simplest forward and backward substitution program to calculate intermediate matrix D</a:t>
            </a:r>
            <a:endParaRPr lang="en-US" altLang="en-US" b="0" i="1" u="sng" dirty="0"/>
          </a:p>
          <a:p>
            <a:pPr marL="404813" indent="-404813">
              <a:lnSpc>
                <a:spcPct val="90000"/>
              </a:lnSpc>
            </a:pPr>
            <a:r>
              <a:rPr lang="en-US" altLang="en-US" dirty="0" smtClean="0"/>
              <a:t>[L] {D} = {B}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i="1" dirty="0" smtClean="0"/>
              <a:t>Forward substitution</a:t>
            </a:r>
            <a:endParaRPr lang="en-US" altLang="en-US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 smtClean="0">
                <a:effectLst/>
              </a:rPr>
              <a:t>d(1, </a:t>
            </a:r>
            <a:r>
              <a:rPr lang="en-US" altLang="en-US" b="0" i="1" dirty="0">
                <a:effectLst/>
              </a:rPr>
              <a:t>1) = </a:t>
            </a:r>
            <a:r>
              <a:rPr lang="en-US" altLang="en-US" b="0" i="1" dirty="0" smtClean="0">
                <a:effectLst/>
              </a:rPr>
              <a:t>b(1, 1);</a:t>
            </a:r>
            <a:r>
              <a:rPr lang="en-US" altLang="en-US" b="0" i="1" dirty="0">
                <a:effectLst/>
              </a:rPr>
              <a:t>			</a:t>
            </a:r>
            <a:r>
              <a:rPr lang="en-US" altLang="en-US" b="0" i="1" dirty="0" smtClean="0">
                <a:effectLst/>
              </a:rPr>
              <a:t>            </a:t>
            </a:r>
            <a:r>
              <a:rPr lang="en-US" altLang="en-US" b="0" i="1" dirty="0">
                <a:effectLst/>
              </a:rPr>
              <a:t>	% </a:t>
            </a:r>
            <a:r>
              <a:rPr lang="en-US" altLang="en-US" b="0" i="1" dirty="0" smtClean="0">
                <a:effectLst/>
              </a:rPr>
              <a:t>First </a:t>
            </a:r>
            <a:r>
              <a:rPr lang="en-US" altLang="en-US" b="0" i="1" dirty="0">
                <a:effectLst/>
              </a:rPr>
              <a:t>variable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>
                <a:effectLst/>
              </a:rPr>
              <a:t>for </a:t>
            </a:r>
            <a:r>
              <a:rPr lang="en-US" altLang="en-US" b="0" i="1" dirty="0" err="1">
                <a:effectLst/>
              </a:rPr>
              <a:t>i</a:t>
            </a:r>
            <a:r>
              <a:rPr lang="en-US" altLang="en-US" b="0" i="1" dirty="0">
                <a:effectLst/>
              </a:rPr>
              <a:t> = </a:t>
            </a:r>
            <a:r>
              <a:rPr lang="en-US" altLang="en-US" b="0" i="1" dirty="0" smtClean="0">
                <a:effectLst/>
              </a:rPr>
              <a:t>2:n</a:t>
            </a:r>
            <a:r>
              <a:rPr lang="en-US" altLang="en-US" b="0" i="1" dirty="0">
                <a:effectLst/>
              </a:rPr>
              <a:t>					</a:t>
            </a:r>
            <a:r>
              <a:rPr lang="en-US" altLang="en-US" b="0" i="1" dirty="0" smtClean="0">
                <a:effectLst/>
              </a:rPr>
              <a:t>            % </a:t>
            </a:r>
            <a:r>
              <a:rPr lang="en-US" altLang="en-US" b="0" i="1" dirty="0">
                <a:effectLst/>
              </a:rPr>
              <a:t>Loop for </a:t>
            </a:r>
            <a:r>
              <a:rPr lang="en-US" altLang="en-US" b="0" i="1" dirty="0" smtClean="0">
                <a:effectLst/>
              </a:rPr>
              <a:t>forward </a:t>
            </a:r>
            <a:r>
              <a:rPr lang="en-US" altLang="en-US" b="0" i="1" dirty="0">
                <a:effectLst/>
              </a:rPr>
              <a:t>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>
                <a:effectLst/>
              </a:rPr>
              <a:t>	</a:t>
            </a:r>
            <a:r>
              <a:rPr lang="en-US" altLang="en-US" b="0" i="1" dirty="0" smtClean="0">
                <a:effectLst/>
              </a:rPr>
              <a:t>d(</a:t>
            </a:r>
            <a:r>
              <a:rPr lang="en-US" altLang="en-US" b="0" i="1" dirty="0" err="1" smtClean="0">
                <a:effectLst/>
              </a:rPr>
              <a:t>i</a:t>
            </a:r>
            <a:r>
              <a:rPr lang="en-US" altLang="en-US" b="0" i="1" dirty="0">
                <a:effectLst/>
              </a:rPr>
              <a:t>, 1) = </a:t>
            </a:r>
            <a:r>
              <a:rPr lang="en-US" altLang="en-US" b="0" i="1" dirty="0" smtClean="0">
                <a:effectLst/>
              </a:rPr>
              <a:t>b(</a:t>
            </a:r>
            <a:r>
              <a:rPr lang="en-US" altLang="en-US" b="0" i="1" dirty="0" err="1" smtClean="0">
                <a:effectLst/>
              </a:rPr>
              <a:t>i</a:t>
            </a:r>
            <a:r>
              <a:rPr lang="en-US" altLang="en-US" b="0" i="1" dirty="0">
                <a:effectLst/>
              </a:rPr>
              <a:t>, </a:t>
            </a:r>
            <a:r>
              <a:rPr lang="en-US" altLang="en-US" b="0" i="1" dirty="0" smtClean="0">
                <a:effectLst/>
              </a:rPr>
              <a:t>1) </a:t>
            </a:r>
            <a:r>
              <a:rPr lang="en-US" altLang="en-US" b="0" i="1" dirty="0">
                <a:effectLst/>
              </a:rPr>
              <a:t>– </a:t>
            </a:r>
            <a:r>
              <a:rPr lang="en-US" altLang="en-US" b="0" i="1" dirty="0" smtClean="0">
                <a:effectLst/>
              </a:rPr>
              <a:t>L(</a:t>
            </a:r>
            <a:r>
              <a:rPr lang="en-US" altLang="en-US" b="0" i="1" dirty="0" err="1" smtClean="0">
                <a:effectLst/>
              </a:rPr>
              <a:t>i</a:t>
            </a:r>
            <a:r>
              <a:rPr lang="en-US" altLang="en-US" b="0" i="1" dirty="0">
                <a:effectLst/>
              </a:rPr>
              <a:t>, </a:t>
            </a:r>
            <a:r>
              <a:rPr lang="en-US" altLang="en-US" b="0" i="1" dirty="0" smtClean="0">
                <a:effectLst/>
              </a:rPr>
              <a:t>1:i-1) </a:t>
            </a:r>
            <a:r>
              <a:rPr lang="en-US" altLang="en-US" b="0" i="1" dirty="0">
                <a:effectLst/>
              </a:rPr>
              <a:t>* </a:t>
            </a:r>
            <a:r>
              <a:rPr lang="en-US" altLang="en-US" b="0" i="1" dirty="0" smtClean="0">
                <a:effectLst/>
              </a:rPr>
              <a:t>d(1</a:t>
            </a:r>
            <a:r>
              <a:rPr lang="en-US" altLang="en-US" b="0" i="1" dirty="0">
                <a:effectLst/>
              </a:rPr>
              <a:t>: </a:t>
            </a:r>
            <a:r>
              <a:rPr lang="en-US" altLang="en-US" b="0" i="1" dirty="0" smtClean="0">
                <a:effectLst/>
              </a:rPr>
              <a:t>i-1, </a:t>
            </a:r>
            <a:r>
              <a:rPr lang="en-US" altLang="en-US" b="0" i="1" dirty="0">
                <a:effectLst/>
              </a:rPr>
              <a:t>1</a:t>
            </a:r>
            <a:r>
              <a:rPr lang="en-US" altLang="en-US" b="0" i="1" dirty="0" smtClean="0">
                <a:effectLst/>
              </a:rPr>
              <a:t>); </a:t>
            </a:r>
            <a:r>
              <a:rPr lang="en-US" altLang="en-US" b="0" i="1" dirty="0">
                <a:effectLst/>
              </a:rPr>
              <a:t>	</a:t>
            </a:r>
            <a:r>
              <a:rPr lang="en-US" altLang="en-US" b="0" i="1" dirty="0" smtClean="0">
                <a:effectLst/>
              </a:rPr>
              <a:t>% Forward </a:t>
            </a:r>
            <a:r>
              <a:rPr lang="en-US" altLang="en-US" b="0" i="1" dirty="0">
                <a:effectLst/>
              </a:rPr>
              <a:t>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i="1" dirty="0">
                <a:effectLst/>
              </a:rPr>
              <a:t>end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en-US" i="1" dirty="0" smtClean="0"/>
              <a:t>Backward </a:t>
            </a:r>
            <a:r>
              <a:rPr lang="en-US" altLang="en-US" i="1" dirty="0"/>
              <a:t>substitution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x(n, 1) = </a:t>
            </a:r>
            <a:r>
              <a:rPr lang="en-US" altLang="en-US" sz="2200" b="0" i="1" dirty="0" smtClean="0">
                <a:effectLst/>
              </a:rPr>
              <a:t>d(n</a:t>
            </a:r>
            <a:r>
              <a:rPr lang="en-US" altLang="en-US" sz="2200" b="0" i="1" dirty="0">
                <a:effectLst/>
              </a:rPr>
              <a:t>, </a:t>
            </a:r>
            <a:r>
              <a:rPr lang="en-US" altLang="en-US" sz="2200" b="0" i="1" dirty="0" smtClean="0">
                <a:effectLst/>
              </a:rPr>
              <a:t>1</a:t>
            </a:r>
            <a:r>
              <a:rPr lang="en-US" altLang="en-US" sz="2200" b="0" i="1" dirty="0">
                <a:effectLst/>
              </a:rPr>
              <a:t>) / </a:t>
            </a:r>
            <a:r>
              <a:rPr lang="en-US" altLang="en-US" sz="2200" b="0" i="1" dirty="0" smtClean="0">
                <a:effectLst/>
              </a:rPr>
              <a:t>U(n</a:t>
            </a:r>
            <a:r>
              <a:rPr lang="en-US" altLang="en-US" sz="2200" b="0" i="1" dirty="0">
                <a:effectLst/>
              </a:rPr>
              <a:t>, n);				</a:t>
            </a:r>
            <a:r>
              <a:rPr lang="en-US" altLang="en-US" sz="2200" b="0" i="1" dirty="0" smtClean="0">
                <a:effectLst/>
              </a:rPr>
              <a:t>             % </a:t>
            </a:r>
            <a:r>
              <a:rPr lang="en-US" altLang="en-US" sz="2200" b="0" i="1" dirty="0">
                <a:effectLst/>
              </a:rPr>
              <a:t>Last variable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for </a:t>
            </a:r>
            <a:r>
              <a:rPr lang="en-US" altLang="en-US" sz="2200" b="0" i="1" dirty="0" err="1">
                <a:effectLst/>
              </a:rPr>
              <a:t>i</a:t>
            </a:r>
            <a:r>
              <a:rPr lang="en-US" altLang="en-US" sz="2200" b="0" i="1" dirty="0">
                <a:effectLst/>
              </a:rPr>
              <a:t> = n-1: -1: 1					</a:t>
            </a:r>
            <a:r>
              <a:rPr lang="en-US" altLang="en-US" sz="2200" b="0" i="1" dirty="0" smtClean="0">
                <a:effectLst/>
              </a:rPr>
              <a:t>             % </a:t>
            </a:r>
            <a:r>
              <a:rPr lang="en-US" altLang="en-US" sz="2200" b="0" i="1" dirty="0">
                <a:effectLst/>
              </a:rPr>
              <a:t>Loop for back 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>
                <a:effectLst/>
              </a:rPr>
              <a:t>	x(</a:t>
            </a:r>
            <a:r>
              <a:rPr lang="en-US" altLang="en-US" sz="2200" b="0" i="1" dirty="0" err="1">
                <a:effectLst/>
              </a:rPr>
              <a:t>i</a:t>
            </a:r>
            <a:r>
              <a:rPr lang="en-US" altLang="en-US" sz="2200" b="0" i="1" dirty="0">
                <a:effectLst/>
              </a:rPr>
              <a:t>, 1) = </a:t>
            </a:r>
            <a:r>
              <a:rPr lang="en-US" altLang="en-US" sz="2200" b="0" i="1" dirty="0" smtClean="0">
                <a:effectLst/>
              </a:rPr>
              <a:t>(d(</a:t>
            </a:r>
            <a:r>
              <a:rPr lang="en-US" altLang="en-US" sz="2200" b="0" i="1" dirty="0" err="1" smtClean="0">
                <a:effectLst/>
              </a:rPr>
              <a:t>i</a:t>
            </a:r>
            <a:r>
              <a:rPr lang="en-US" altLang="en-US" sz="2200" b="0" i="1" dirty="0">
                <a:effectLst/>
              </a:rPr>
              <a:t>, </a:t>
            </a:r>
            <a:r>
              <a:rPr lang="en-US" altLang="en-US" sz="2200" b="0" i="1" dirty="0" smtClean="0">
                <a:effectLst/>
              </a:rPr>
              <a:t>1) </a:t>
            </a:r>
            <a:r>
              <a:rPr lang="en-US" altLang="en-US" sz="2200" b="0" i="1" dirty="0">
                <a:effectLst/>
              </a:rPr>
              <a:t>– </a:t>
            </a:r>
            <a:r>
              <a:rPr lang="en-US" altLang="en-US" sz="2200" b="0" i="1" dirty="0" smtClean="0">
                <a:effectLst/>
              </a:rPr>
              <a:t>U(</a:t>
            </a:r>
            <a:r>
              <a:rPr lang="en-US" altLang="en-US" sz="2200" b="0" i="1" dirty="0" err="1" smtClean="0">
                <a:effectLst/>
              </a:rPr>
              <a:t>i</a:t>
            </a:r>
            <a:r>
              <a:rPr lang="en-US" altLang="en-US" sz="2200" b="0" i="1" dirty="0">
                <a:effectLst/>
              </a:rPr>
              <a:t>, i+1:n) * x(i+1: n, 1)) / </a:t>
            </a:r>
            <a:r>
              <a:rPr lang="en-US" altLang="en-US" sz="2200" b="0" i="1" dirty="0" smtClean="0">
                <a:effectLst/>
              </a:rPr>
              <a:t>U(</a:t>
            </a:r>
            <a:r>
              <a:rPr lang="en-US" altLang="en-US" sz="2200" b="0" i="1" dirty="0" err="1" smtClean="0">
                <a:effectLst/>
              </a:rPr>
              <a:t>i</a:t>
            </a:r>
            <a:r>
              <a:rPr lang="en-US" altLang="en-US" sz="2200" b="0" i="1" dirty="0">
                <a:effectLst/>
              </a:rPr>
              <a:t>, </a:t>
            </a:r>
            <a:r>
              <a:rPr lang="en-US" altLang="en-US" sz="2200" b="0" i="1" dirty="0" err="1">
                <a:effectLst/>
              </a:rPr>
              <a:t>i</a:t>
            </a:r>
            <a:r>
              <a:rPr lang="en-US" altLang="en-US" sz="2200" b="0" i="1" dirty="0">
                <a:effectLst/>
              </a:rPr>
              <a:t>); 	</a:t>
            </a:r>
            <a:r>
              <a:rPr lang="en-US" altLang="en-US" sz="2200" b="0" i="1" dirty="0" smtClean="0">
                <a:effectLst/>
              </a:rPr>
              <a:t>% </a:t>
            </a:r>
            <a:r>
              <a:rPr lang="en-US" altLang="en-US" sz="2200" b="0" i="1" dirty="0">
                <a:effectLst/>
              </a:rPr>
              <a:t>Back substitution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200" b="0" i="1" dirty="0" smtClean="0">
                <a:effectLst/>
              </a:rPr>
              <a:t>end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0" dirty="0" smtClean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0" dirty="0" smtClean="0">
                <a:effectLst/>
              </a:rPr>
              <a:t>	</a:t>
            </a:r>
            <a:endParaRPr lang="en-US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20715531"/>
              </p:ext>
            </p:extLst>
          </p:nvPr>
        </p:nvGraphicFramePr>
        <p:xfrm>
          <a:off x="2636992" y="1047847"/>
          <a:ext cx="3281362" cy="1506538"/>
        </p:xfrm>
        <a:graphic>
          <a:graphicData uri="http://schemas.openxmlformats.org/presentationml/2006/ole">
            <p:oleObj spid="_x0000_s84994" name="Equation" r:id="rId4" imgW="1549080" imgH="71100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89896170"/>
              </p:ext>
            </p:extLst>
          </p:nvPr>
        </p:nvGraphicFramePr>
        <p:xfrm>
          <a:off x="8368506" y="1047848"/>
          <a:ext cx="3684588" cy="1506537"/>
        </p:xfrm>
        <a:graphic>
          <a:graphicData uri="http://schemas.openxmlformats.org/presentationml/2006/ole">
            <p:oleObj spid="_x0000_s84995" name="Equation" r:id="rId5" imgW="1739880" imgH="711000" progId="Equation.3">
              <p:embed/>
            </p:oleObj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88538" y="962353"/>
            <a:ext cx="2321370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pPr marL="404813" indent="-404813" algn="l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[U]{X} = {D}</a:t>
            </a:r>
          </a:p>
        </p:txBody>
      </p:sp>
    </p:spTree>
    <p:extLst>
      <p:ext uri="{BB962C8B-B14F-4D97-AF65-F5344CB8AC3E}">
        <p14:creationId xmlns="" xmlns:p14="http://schemas.microsoft.com/office/powerpoint/2010/main" val="47127722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7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7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7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7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7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7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7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7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72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272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 for Matrix Inverse</a:t>
            </a:r>
            <a:endParaRPr lang="en-US" altLang="en-US" i="1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520" y="904401"/>
            <a:ext cx="1510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solidFill>
                  <a:srgbClr val="FFFF00"/>
                </a:solidFill>
                <a:latin typeface="+mn-lt"/>
                <a:cs typeface="+mn-cs"/>
              </a:rPr>
              <a:t>Matrix</a:t>
            </a:r>
            <a:endParaRPr lang="en-US" altLang="en-US" sz="2400" dirty="0">
              <a:solidFill>
                <a:srgbClr val="FFFF00"/>
              </a:solidFill>
              <a:latin typeface="+mn-lt"/>
              <a:cs typeface="+mn-cs"/>
            </a:endParaRPr>
          </a:p>
        </p:txBody>
      </p:sp>
      <p:sp>
        <p:nvSpPr>
          <p:cNvPr id="11" name="Rectangle 24"/>
          <p:cNvSpPr txBox="1">
            <a:spLocks noChangeArrowheads="1"/>
          </p:cNvSpPr>
          <p:nvPr/>
        </p:nvSpPr>
        <p:spPr bwMode="auto">
          <a:xfrm>
            <a:off x="363561" y="2145697"/>
            <a:ext cx="2638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LU Decomposition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8" name="Rectangle 24"/>
          <p:cNvSpPr txBox="1">
            <a:spLocks noChangeArrowheads="1"/>
          </p:cNvSpPr>
          <p:nvPr/>
        </p:nvSpPr>
        <p:spPr bwMode="auto">
          <a:xfrm>
            <a:off x="213932" y="3743363"/>
            <a:ext cx="38435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For first column calculation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45085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10" y="817578"/>
            <a:ext cx="34004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8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75" y="2062753"/>
            <a:ext cx="8583410" cy="1089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8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85" y="3609715"/>
            <a:ext cx="5353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50716" y="4179697"/>
            <a:ext cx="232499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4813" lvl="0" indent="-40481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[L] {D} =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{P}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5088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76" y="5196372"/>
            <a:ext cx="58769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1350716" y="4800340"/>
            <a:ext cx="236026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4813" lvl="0" indent="-40481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[U] {X}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{D}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Rectangle 24"/>
          <p:cNvSpPr txBox="1">
            <a:spLocks noChangeArrowheads="1"/>
          </p:cNvSpPr>
          <p:nvPr/>
        </p:nvSpPr>
        <p:spPr bwMode="auto">
          <a:xfrm>
            <a:off x="366332" y="5305916"/>
            <a:ext cx="4159344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Here, </a:t>
            </a:r>
            <a:r>
              <a:rPr lang="en-US" altLang="en-US" sz="2400" dirty="0">
                <a:solidFill>
                  <a:srgbClr val="FFFFFF"/>
                </a:solidFill>
              </a:rPr>
              <a:t>{X} </a:t>
            </a:r>
            <a:r>
              <a:rPr lang="en-US" altLang="en-US" sz="2400" dirty="0" smtClean="0">
                <a:solidFill>
                  <a:srgbClr val="FFFFFF"/>
                </a:solidFill>
              </a:rPr>
              <a:t>is the first column</a:t>
            </a:r>
          </a:p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rgbClr val="FFFFFF"/>
                </a:solidFill>
                <a:latin typeface="+mn-lt"/>
                <a:cs typeface="+mn-cs"/>
              </a:rPr>
              <a:t>for [A]</a:t>
            </a:r>
            <a:r>
              <a:rPr lang="en-US" altLang="en-US" sz="2400" baseline="30000" dirty="0" smtClean="0">
                <a:solidFill>
                  <a:srgbClr val="FFFFFF"/>
                </a:solidFill>
                <a:latin typeface="+mn-lt"/>
                <a:cs typeface="+mn-cs"/>
              </a:rPr>
              <a:t>-1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15664104"/>
              </p:ext>
            </p:extLst>
          </p:nvPr>
        </p:nvGraphicFramePr>
        <p:xfrm>
          <a:off x="9865232" y="3506168"/>
          <a:ext cx="1074738" cy="1506538"/>
        </p:xfrm>
        <a:graphic>
          <a:graphicData uri="http://schemas.openxmlformats.org/presentationml/2006/ole">
            <p:oleObj spid="_x0000_s86018" name="Equation" r:id="rId8" imgW="50796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754697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73138"/>
          </a:xfrm>
        </p:spPr>
        <p:txBody>
          <a:bodyPr/>
          <a:lstStyle/>
          <a:p>
            <a:r>
              <a:rPr lang="en-US" altLang="en-US" i="1" dirty="0" smtClean="0"/>
              <a:t>LU Decomposition for Matrix Inverse</a:t>
            </a:r>
            <a:endParaRPr lang="en-US" altLang="en-US" i="1" dirty="0"/>
          </a:p>
        </p:txBody>
      </p:sp>
      <p:sp>
        <p:nvSpPr>
          <p:cNvPr id="18" name="Rectangle 24"/>
          <p:cNvSpPr txBox="1">
            <a:spLocks noChangeArrowheads="1"/>
          </p:cNvSpPr>
          <p:nvPr/>
        </p:nvSpPr>
        <p:spPr bwMode="auto">
          <a:xfrm>
            <a:off x="524227" y="951177"/>
            <a:ext cx="4186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For second column calculation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9927" y="1405098"/>
            <a:ext cx="232499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4813" lvl="0" indent="-40481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[L] {D} =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{P}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30380" y="1881811"/>
            <a:ext cx="236026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4813" lvl="0" indent="-40481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[U] {X} </a:t>
            </a:r>
            <a:r>
              <a:rPr lang="en-US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{D}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" name="Rectangle 24"/>
          <p:cNvSpPr txBox="1">
            <a:spLocks noChangeArrowheads="1"/>
          </p:cNvSpPr>
          <p:nvPr/>
        </p:nvSpPr>
        <p:spPr bwMode="auto">
          <a:xfrm>
            <a:off x="464304" y="3554765"/>
            <a:ext cx="5879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Here, </a:t>
            </a:r>
            <a:r>
              <a:rPr lang="en-US" altLang="en-US" sz="2400" dirty="0">
                <a:solidFill>
                  <a:srgbClr val="FFFFFF"/>
                </a:solidFill>
              </a:rPr>
              <a:t>{X} </a:t>
            </a:r>
            <a:r>
              <a:rPr lang="en-US" altLang="en-US" sz="2400" dirty="0" smtClean="0">
                <a:solidFill>
                  <a:srgbClr val="FFFFFF"/>
                </a:solidFill>
              </a:rPr>
              <a:t>is the second column </a:t>
            </a:r>
            <a:r>
              <a:rPr lang="en-US" altLang="en-US" sz="2400" dirty="0" smtClean="0">
                <a:solidFill>
                  <a:srgbClr val="FFFFFF"/>
                </a:solidFill>
                <a:latin typeface="+mn-lt"/>
                <a:cs typeface="+mn-cs"/>
              </a:rPr>
              <a:t>for [A]</a:t>
            </a:r>
            <a:r>
              <a:rPr lang="en-US" altLang="en-US" sz="2400" baseline="30000" dirty="0" smtClean="0">
                <a:solidFill>
                  <a:srgbClr val="FFFFFF"/>
                </a:solidFill>
                <a:latin typeface="+mn-lt"/>
                <a:cs typeface="+mn-cs"/>
              </a:rPr>
              <a:t>-1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7823600"/>
              </p:ext>
            </p:extLst>
          </p:nvPr>
        </p:nvGraphicFramePr>
        <p:xfrm>
          <a:off x="10559196" y="951177"/>
          <a:ext cx="1074738" cy="1506538"/>
        </p:xfrm>
        <a:graphic>
          <a:graphicData uri="http://schemas.openxmlformats.org/presentationml/2006/ole">
            <p:oleObj spid="_x0000_s87042" name="Equation" r:id="rId4" imgW="507960" imgH="711000" progId="Equation.3">
              <p:embed/>
            </p:oleObj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22" y="951177"/>
            <a:ext cx="5305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24"/>
          <p:cNvSpPr txBox="1">
            <a:spLocks noChangeArrowheads="1"/>
          </p:cNvSpPr>
          <p:nvPr/>
        </p:nvSpPr>
        <p:spPr bwMode="auto">
          <a:xfrm>
            <a:off x="586820" y="4116155"/>
            <a:ext cx="3963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0005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+mn-lt"/>
                <a:cs typeface="+mn-cs"/>
              </a:rPr>
              <a:t>For third column calculation</a:t>
            </a:r>
            <a:endParaRPr lang="en-US" altLang="en-US" sz="2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97" y="4265115"/>
            <a:ext cx="53244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434871"/>
              </p:ext>
            </p:extLst>
          </p:nvPr>
        </p:nvGraphicFramePr>
        <p:xfrm>
          <a:off x="10416949" y="4334778"/>
          <a:ext cx="1074737" cy="1506537"/>
        </p:xfrm>
        <a:graphic>
          <a:graphicData uri="http://schemas.openxmlformats.org/presentationml/2006/ole">
            <p:oleObj spid="_x0000_s87043" name="Equation" r:id="rId7" imgW="507960" imgH="711000" progId="Equation.3">
              <p:embed/>
            </p:oleObj>
          </a:graphicData>
        </a:graphic>
      </p:graphicFrame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22" y="2201635"/>
            <a:ext cx="4476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97" y="5593217"/>
            <a:ext cx="5162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387060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/>
              <a:t>Introduction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11753050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If systems of linear equations are very large,  the computational effort of direct methods is  prohibitively expensive.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Three common classical iterative techniques for linear systems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The Jacobi method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Gauss-Seidel method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Successive Over Relaxation (SOR) method</a:t>
            </a:r>
          </a:p>
          <a:p>
            <a:pPr algn="just">
              <a:lnSpc>
                <a:spcPct val="90000"/>
              </a:lnSpc>
            </a:pPr>
            <a:r>
              <a:rPr lang="en-US" altLang="en-US" sz="2500" dirty="0"/>
              <a:t>For systems that have coefficient matrices with the appropriate structure – especially large, sparse systems (many coefficients whose value is zero) – iterative techniques may be preferable.</a:t>
            </a:r>
            <a:endParaRPr lang="en-US" altLang="ar-SA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5660276"/>
              </p:ext>
            </p:extLst>
          </p:nvPr>
        </p:nvGraphicFramePr>
        <p:xfrm>
          <a:off x="7070890" y="3767130"/>
          <a:ext cx="4834553" cy="2751787"/>
        </p:xfrm>
        <a:graphic>
          <a:graphicData uri="http://schemas.openxmlformats.org/presentationml/2006/ole">
            <p:oleObj spid="_x0000_s88066" name="Equation" r:id="rId4" imgW="5765760" imgH="3682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792081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 smtClean="0"/>
              <a:t>Iterative Methods</a:t>
            </a:r>
            <a:endParaRPr lang="en-US" altLang="en-US" i="1" dirty="0"/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11739436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500" dirty="0" smtClean="0"/>
              <a:t>A system of equations should be converted into matrix form.</a:t>
            </a:r>
          </a:p>
          <a:p>
            <a:pPr algn="just">
              <a:lnSpc>
                <a:spcPct val="90000"/>
              </a:lnSpc>
            </a:pPr>
            <a:endParaRPr lang="en-US" altLang="ar-SA" sz="2500" dirty="0"/>
          </a:p>
          <a:p>
            <a:pPr algn="just">
              <a:lnSpc>
                <a:spcPct val="90000"/>
              </a:lnSpc>
            </a:pPr>
            <a:endParaRPr lang="en-US" altLang="ar-SA" sz="2500" dirty="0" smtClean="0"/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The diagonal variable will be evaluated with initial guess.</a:t>
            </a:r>
            <a:endParaRPr lang="en-US" altLang="ar-SA" dirty="0"/>
          </a:p>
          <a:p>
            <a:pPr algn="just">
              <a:lnSpc>
                <a:spcPct val="90000"/>
              </a:lnSpc>
            </a:pPr>
            <a:endParaRPr lang="en-US" altLang="ar-SA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31948667"/>
              </p:ext>
            </p:extLst>
          </p:nvPr>
        </p:nvGraphicFramePr>
        <p:xfrm>
          <a:off x="3543300" y="1160916"/>
          <a:ext cx="2280557" cy="595887"/>
        </p:xfrm>
        <a:graphic>
          <a:graphicData uri="http://schemas.openxmlformats.org/presentationml/2006/ole">
            <p:oleObj spid="_x0000_s89090" name="Equation" r:id="rId4" imgW="825480" imgH="21564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68236728"/>
              </p:ext>
            </p:extLst>
          </p:nvPr>
        </p:nvGraphicFramePr>
        <p:xfrm>
          <a:off x="61027" y="4498831"/>
          <a:ext cx="3733233" cy="2146195"/>
        </p:xfrm>
        <a:graphic>
          <a:graphicData uri="http://schemas.openxmlformats.org/presentationml/2006/ole">
            <p:oleObj spid="_x0000_s89091" name="Equation" r:id="rId5" imgW="2158920" imgH="132048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3108055"/>
              </p:ext>
            </p:extLst>
          </p:nvPr>
        </p:nvGraphicFramePr>
        <p:xfrm>
          <a:off x="3916463" y="4506994"/>
          <a:ext cx="3416300" cy="2151063"/>
        </p:xfrm>
        <a:graphic>
          <a:graphicData uri="http://schemas.openxmlformats.org/presentationml/2006/ole">
            <p:oleObj spid="_x0000_s89092" name="Equation" r:id="rId6" imgW="2120760" imgH="1320480" progId="Equation.3">
              <p:embed/>
            </p:oleObj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18712925"/>
              </p:ext>
            </p:extLst>
          </p:nvPr>
        </p:nvGraphicFramePr>
        <p:xfrm>
          <a:off x="7420208" y="4571297"/>
          <a:ext cx="4586742" cy="2081893"/>
        </p:xfrm>
        <a:graphic>
          <a:graphicData uri="http://schemas.openxmlformats.org/presentationml/2006/ole">
            <p:oleObj spid="_x0000_s89093" name="Equation" r:id="rId7" imgW="3136680" imgH="1320480" progId="Equation.3">
              <p:embed/>
            </p:oleObj>
          </a:graphicData>
        </a:graphic>
      </p:graphicFrame>
      <p:sp>
        <p:nvSpPr>
          <p:cNvPr id="17" name="Text Box 67"/>
          <p:cNvSpPr txBox="1">
            <a:spLocks noChangeArrowheads="1"/>
          </p:cNvSpPr>
          <p:nvPr/>
        </p:nvSpPr>
        <p:spPr bwMode="auto">
          <a:xfrm>
            <a:off x="502901" y="3793891"/>
            <a:ext cx="27126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Jacobi Iteration:</a:t>
            </a:r>
          </a:p>
        </p:txBody>
      </p:sp>
      <p:sp>
        <p:nvSpPr>
          <p:cNvPr id="18" name="Text Box 67"/>
          <p:cNvSpPr txBox="1">
            <a:spLocks noChangeArrowheads="1"/>
          </p:cNvSpPr>
          <p:nvPr/>
        </p:nvSpPr>
        <p:spPr bwMode="auto">
          <a:xfrm>
            <a:off x="4242455" y="3900026"/>
            <a:ext cx="27126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Gauss Iteration:</a:t>
            </a:r>
          </a:p>
        </p:txBody>
      </p:sp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8154245" y="3922015"/>
            <a:ext cx="27126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SOR Iteration: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7332430"/>
              </p:ext>
            </p:extLst>
          </p:nvPr>
        </p:nvGraphicFramePr>
        <p:xfrm>
          <a:off x="619969" y="2354263"/>
          <a:ext cx="7534276" cy="1285875"/>
        </p:xfrm>
        <a:graphic>
          <a:graphicData uri="http://schemas.openxmlformats.org/presentationml/2006/ole">
            <p:oleObj spid="_x0000_s89094" name="Equation" r:id="rId8" imgW="2527200" imgH="43164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1963779"/>
              </p:ext>
            </p:extLst>
          </p:nvPr>
        </p:nvGraphicFramePr>
        <p:xfrm>
          <a:off x="8638044" y="1788660"/>
          <a:ext cx="1322386" cy="762566"/>
        </p:xfrm>
        <a:graphic>
          <a:graphicData uri="http://schemas.openxmlformats.org/presentationml/2006/ole">
            <p:oleObj spid="_x0000_s89095" name="Equation" r:id="rId9" imgW="41904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6666088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187" y="78883"/>
            <a:ext cx="4817718" cy="638287"/>
          </a:xfrm>
        </p:spPr>
        <p:txBody>
          <a:bodyPr/>
          <a:lstStyle/>
          <a:p>
            <a:r>
              <a:rPr lang="en-US" altLang="en-US" i="1" dirty="0"/>
              <a:t>Jacobi Iterative Technique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Consider the following set of equations.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Convert the set Ax = b in the form of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dirty="0"/>
              <a:t>	 x = </a:t>
            </a:r>
            <a:r>
              <a:rPr lang="en-US" altLang="en-US" dirty="0" err="1"/>
              <a:t>Cx</a:t>
            </a:r>
            <a:r>
              <a:rPr lang="en-US" altLang="en-US" dirty="0"/>
              <a:t> + d.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6126444" y="717170"/>
          <a:ext cx="5789837" cy="2138321"/>
        </p:xfrm>
        <a:graphic>
          <a:graphicData uri="http://schemas.openxmlformats.org/presentationml/2006/ole">
            <p:oleObj spid="_x0000_s90114" name="Equation" r:id="rId4" imgW="2209680" imgH="9144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392386" y="3712506"/>
          <a:ext cx="6709603" cy="2642218"/>
        </p:xfrm>
        <a:graphic>
          <a:graphicData uri="http://schemas.openxmlformats.org/presentationml/2006/ole">
            <p:oleObj spid="_x0000_s90115" name="Equation" r:id="rId5" imgW="3340080" imgH="1473120" progId="Equation.3">
              <p:embed/>
            </p:oleObj>
          </a:graphicData>
        </a:graphic>
      </p:graphicFrame>
      <p:sp>
        <p:nvSpPr>
          <p:cNvPr id="3" name="Curved Right Arrow 2"/>
          <p:cNvSpPr/>
          <p:nvPr/>
        </p:nvSpPr>
        <p:spPr bwMode="auto">
          <a:xfrm>
            <a:off x="5020614" y="2150772"/>
            <a:ext cx="803606" cy="1561734"/>
          </a:xfrm>
          <a:prstGeom prst="curved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866476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Jacobi Iterative Technique Contd..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Start with an initial approximation of: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86557" y="1519708"/>
          <a:ext cx="5302874" cy="2188044"/>
        </p:xfrm>
        <a:graphic>
          <a:graphicData uri="http://schemas.openxmlformats.org/presentationml/2006/ole">
            <p:oleObj spid="_x0000_s91138" name="Equation" r:id="rId4" imgW="3517560" imgH="147312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033751" y="685501"/>
          <a:ext cx="6062329" cy="566923"/>
        </p:xfrm>
        <a:graphic>
          <a:graphicData uri="http://schemas.openxmlformats.org/presentationml/2006/ole">
            <p:oleObj spid="_x0000_s91139" name="Equation" r:id="rId5" imgW="2425680" imgH="25380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6996113" y="1519238"/>
          <a:ext cx="4960937" cy="2189162"/>
        </p:xfrm>
        <a:graphic>
          <a:graphicData uri="http://schemas.openxmlformats.org/presentationml/2006/ole">
            <p:oleObj spid="_x0000_s91140" name="Equation" r:id="rId6" imgW="3213000" imgH="1473120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553377" y="4785353"/>
          <a:ext cx="5076825" cy="1136650"/>
        </p:xfrm>
        <a:graphic>
          <a:graphicData uri="http://schemas.openxmlformats.org/presentationml/2006/ole">
            <p:oleObj spid="_x0000_s91141" name="Equation" r:id="rId7" imgW="2031840" imgH="507960" progId="Equation.3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774287" y="4184414"/>
          <a:ext cx="5198553" cy="2189162"/>
        </p:xfrm>
        <a:graphic>
          <a:graphicData uri="http://schemas.openxmlformats.org/presentationml/2006/ole">
            <p:oleObj spid="_x0000_s91142" name="Equation" r:id="rId8" imgW="3479760" imgH="1473120" progId="Equation.3">
              <p:embed/>
            </p:oleObj>
          </a:graphicData>
        </a:graphic>
      </p:graphicFrame>
      <p:sp>
        <p:nvSpPr>
          <p:cNvPr id="2" name="Bent-Up Arrow 1"/>
          <p:cNvSpPr/>
          <p:nvPr/>
        </p:nvSpPr>
        <p:spPr bwMode="auto">
          <a:xfrm rot="10800000">
            <a:off x="5080714" y="1006830"/>
            <a:ext cx="914400" cy="437413"/>
          </a:xfrm>
          <a:prstGeom prst="bentUp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5782614" y="2408349"/>
            <a:ext cx="1120462" cy="205381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cxnSp>
        <p:nvCxnSpPr>
          <p:cNvPr id="15" name="Curved Connector 14"/>
          <p:cNvCxnSpPr/>
          <p:nvPr/>
        </p:nvCxnSpPr>
        <p:spPr bwMode="auto">
          <a:xfrm rot="10800000" flipV="1">
            <a:off x="4842459" y="3089743"/>
            <a:ext cx="2153655" cy="1582113"/>
          </a:xfrm>
          <a:prstGeom prst="curvedConnector3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ight Arrow 22"/>
          <p:cNvSpPr/>
          <p:nvPr/>
        </p:nvSpPr>
        <p:spPr bwMode="auto">
          <a:xfrm>
            <a:off x="5653825" y="5262228"/>
            <a:ext cx="1120462" cy="205381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63828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Jacobi Iterative Technique Contd..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4538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In the generalized way: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48807" y="6429375"/>
            <a:ext cx="2590800" cy="276225"/>
            <a:chOff x="2209800" y="6019800"/>
            <a:chExt cx="2590800" cy="276999"/>
          </a:xfrm>
        </p:grpSpPr>
        <p:pic>
          <p:nvPicPr>
            <p:cNvPr id="8" name="Picture 13" descr="copyright-law-jobs-1.1-800x8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732" y="6053468"/>
              <a:ext cx="32365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09800" y="6019800"/>
              <a:ext cx="2590800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Himanshu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Pathak</a:t>
              </a:r>
              <a:endParaRPr lang="en-IN" sz="1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020992" y="614138"/>
          <a:ext cx="8062528" cy="2727804"/>
        </p:xfrm>
        <a:graphic>
          <a:graphicData uri="http://schemas.openxmlformats.org/presentationml/2006/ole">
            <p:oleObj spid="_x0000_s92162" name="Equation" r:id="rId5" imgW="3898800" imgH="1473120" progId="Equation.3">
              <p:embed/>
            </p:oleObj>
          </a:graphicData>
        </a:graphic>
      </p:graphicFrame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360649" y="3358084"/>
            <a:ext cx="438653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Results of Jacobi Iteration:</a:t>
            </a:r>
          </a:p>
        </p:txBody>
      </p:sp>
      <p:graphicFrame>
        <p:nvGraphicFramePr>
          <p:cNvPr id="18" name="Group 66"/>
          <p:cNvGraphicFramePr>
            <a:graphicFrameLocks noGrp="1"/>
          </p:cNvGraphicFramePr>
          <p:nvPr/>
        </p:nvGraphicFramePr>
        <p:xfrm>
          <a:off x="5050301" y="3434360"/>
          <a:ext cx="6813967" cy="3271240"/>
        </p:xfrm>
        <a:graphic>
          <a:graphicData uri="http://schemas.openxmlformats.org/drawingml/2006/table">
            <a:tbl>
              <a:tblPr/>
              <a:tblGrid>
                <a:gridCol w="12265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4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2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309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6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1.0473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0.9326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8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2.2727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1.7159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2.0530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8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-1.1000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-0.8052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-1.0493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8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1.8750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0.8852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1.1309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96346935"/>
              </p:ext>
            </p:extLst>
          </p:nvPr>
        </p:nvGraphicFramePr>
        <p:xfrm>
          <a:off x="5528472" y="3478734"/>
          <a:ext cx="317500" cy="398463"/>
        </p:xfrm>
        <a:graphic>
          <a:graphicData uri="http://schemas.openxmlformats.org/presentationml/2006/ole">
            <p:oleObj spid="_x0000_s92163" name="Equation" r:id="rId6" imgW="126720" imgH="177480" progId="Equation.3">
              <p:embed/>
            </p:oleObj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5553887" y="4012355"/>
          <a:ext cx="698500" cy="541338"/>
        </p:xfrm>
        <a:graphic>
          <a:graphicData uri="http://schemas.openxmlformats.org/presentationml/2006/ole">
            <p:oleObj spid="_x0000_s92164" name="Equation" r:id="rId7" imgW="279360" imgH="241200" progId="Equation.3">
              <p:embed/>
            </p:oleObj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5538788" y="4689475"/>
          <a:ext cx="730250" cy="541338"/>
        </p:xfrm>
        <a:graphic>
          <a:graphicData uri="http://schemas.openxmlformats.org/presentationml/2006/ole">
            <p:oleObj spid="_x0000_s92165" name="Equation" r:id="rId8" imgW="291960" imgH="241200" progId="Equation.3">
              <p:embed/>
            </p:oleObj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535613" y="5353050"/>
          <a:ext cx="730250" cy="569913"/>
        </p:xfrm>
        <a:graphic>
          <a:graphicData uri="http://schemas.openxmlformats.org/presentationml/2006/ole">
            <p:oleObj spid="_x0000_s92166" name="Equation" r:id="rId9" imgW="291960" imgH="253800" progId="Equation.3">
              <p:embed/>
            </p:oleObj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5522913" y="6057900"/>
          <a:ext cx="730250" cy="541338"/>
        </p:xfrm>
        <a:graphic>
          <a:graphicData uri="http://schemas.openxmlformats.org/presentationml/2006/ole">
            <p:oleObj spid="_x0000_s92167" name="Equation" r:id="rId10" imgW="29196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9731253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Simplest MATLAB Program for Jacobi Iterative 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clear 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A = [2 -1 1;1 2 -1;1 -1 2];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b=[-1;6;-3];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x0=[0;0;0];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max=1000;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tol</a:t>
            </a:r>
            <a:r>
              <a:rPr lang="en-US" altLang="en-US" i="1" dirty="0">
                <a:effectLst/>
              </a:rPr>
              <a:t>=1e-4;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[</a:t>
            </a:r>
            <a:r>
              <a:rPr lang="en-US" altLang="en-US" i="1" dirty="0" err="1">
                <a:effectLst/>
              </a:rPr>
              <a:t>n,m</a:t>
            </a:r>
            <a:r>
              <a:rPr lang="en-US" altLang="en-US" i="1" dirty="0">
                <a:effectLst/>
              </a:rPr>
              <a:t>]=</a:t>
            </a:r>
            <a:r>
              <a:rPr lang="en-US" altLang="en-US" i="1" dirty="0" err="1" smtClean="0">
                <a:effectLst/>
              </a:rPr>
              <a:t>sfize</a:t>
            </a:r>
            <a:r>
              <a:rPr lang="en-US" altLang="en-US" i="1" dirty="0" smtClean="0">
                <a:effectLst/>
              </a:rPr>
              <a:t>(A</a:t>
            </a:r>
            <a:r>
              <a:rPr lang="en-US" altLang="en-US" i="1" dirty="0">
                <a:effectLst/>
              </a:rPr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xold</a:t>
            </a:r>
            <a:r>
              <a:rPr lang="en-US" altLang="en-US" i="1" dirty="0">
                <a:effectLst/>
              </a:rPr>
              <a:t>=x0;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C=-A;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for 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C(</a:t>
            </a:r>
            <a:r>
              <a:rPr lang="en-US" i="1" dirty="0" err="1">
                <a:effectLst/>
              </a:rPr>
              <a:t>i,i</a:t>
            </a:r>
            <a:r>
              <a:rPr lang="en-US" i="1" dirty="0">
                <a:effectLst/>
              </a:rPr>
              <a:t>)=0;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end</a:t>
            </a:r>
            <a:endParaRPr lang="en-US" altLang="en-US" i="1" dirty="0">
              <a:effectLst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73225" y="1265087"/>
            <a:ext cx="5487025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,:)=C(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d(i,1)=b(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&lt;=max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xnew</a:t>
            </a:r>
            <a:r>
              <a:rPr lang="en-US" i="1" dirty="0">
                <a:solidFill>
                  <a:srgbClr val="FFFF00"/>
                </a:solidFill>
                <a:effectLst/>
              </a:rPr>
              <a:t> = C*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xold+d</a:t>
            </a:r>
            <a:r>
              <a:rPr lang="en-US" i="1" dirty="0">
                <a:solidFill>
                  <a:srgbClr val="FFFF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if norm(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xnew-xold</a:t>
            </a:r>
            <a:r>
              <a:rPr lang="en-US" i="1" dirty="0">
                <a:solidFill>
                  <a:srgbClr val="FFFF00"/>
                </a:solidFill>
                <a:effectLst/>
              </a:rPr>
              <a:t>) &lt;=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tol</a:t>
            </a:r>
            <a:endParaRPr lang="en-US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x =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xnew</a:t>
            </a:r>
            <a:r>
              <a:rPr lang="en-US" i="1" dirty="0">
                <a:solidFill>
                  <a:srgbClr val="FFFF0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disp</a:t>
            </a:r>
            <a:r>
              <a:rPr lang="en-US" i="1" dirty="0">
                <a:solidFill>
                  <a:srgbClr val="FFFF00"/>
                </a:solidFill>
                <a:effectLst/>
              </a:rPr>
              <a:t>('Jacobi method converge');</a:t>
            </a:r>
            <a:r>
              <a:rPr lang="en-US" dirty="0"/>
              <a:t>      </a:t>
            </a:r>
            <a:endParaRPr lang="en-US" b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822140" y="1312566"/>
            <a:ext cx="5487025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([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 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xnew</a:t>
            </a:r>
            <a:r>
              <a:rPr lang="en-US" i="1" dirty="0">
                <a:solidFill>
                  <a:srgbClr val="00B0F0"/>
                </a:solidFill>
                <a:effectLst/>
              </a:rPr>
              <a:t>'])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    return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else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   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xold</a:t>
            </a:r>
            <a:r>
              <a:rPr lang="en-US" i="1" dirty="0">
                <a:solidFill>
                  <a:srgbClr val="00B0F0"/>
                </a:solidFill>
                <a:effectLst/>
              </a:rPr>
              <a:t> 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xnew</a:t>
            </a:r>
            <a:r>
              <a:rPr lang="en-US" i="1" dirty="0">
                <a:solidFill>
                  <a:srgbClr val="00B0F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+ 1;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x 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xnew</a:t>
            </a:r>
            <a:r>
              <a:rPr lang="en-US" i="1" dirty="0">
                <a:solidFill>
                  <a:srgbClr val="00B0F0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('Method did not Converge')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187" y="78883"/>
            <a:ext cx="4817718" cy="638287"/>
          </a:xfrm>
        </p:spPr>
        <p:txBody>
          <a:bodyPr/>
          <a:lstStyle/>
          <a:p>
            <a:r>
              <a:rPr lang="en-US" altLang="en-US" i="1" dirty="0"/>
              <a:t>Gauss-</a:t>
            </a:r>
            <a:r>
              <a:rPr lang="en-US" altLang="en-US" i="1" dirty="0" err="1"/>
              <a:t>Siedel</a:t>
            </a:r>
            <a:r>
              <a:rPr lang="en-US" altLang="en-US" i="1" dirty="0"/>
              <a:t> Technique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Consider the following set of equations.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r>
              <a:rPr lang="en-US" altLang="en-US" dirty="0"/>
              <a:t>Convert the set Ax = b in the form of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dirty="0"/>
              <a:t>	 x = </a:t>
            </a:r>
            <a:r>
              <a:rPr lang="en-US" altLang="en-US" dirty="0" err="1"/>
              <a:t>Cx</a:t>
            </a:r>
            <a:r>
              <a:rPr lang="en-US" altLang="en-US" dirty="0"/>
              <a:t> + d.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6126444" y="717170"/>
          <a:ext cx="5789837" cy="2138321"/>
        </p:xfrm>
        <a:graphic>
          <a:graphicData uri="http://schemas.openxmlformats.org/presentationml/2006/ole">
            <p:oleObj spid="_x0000_s93186" name="Equation" r:id="rId4" imgW="2209680" imgH="9144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392386" y="3712506"/>
          <a:ext cx="6709603" cy="2642218"/>
        </p:xfrm>
        <a:graphic>
          <a:graphicData uri="http://schemas.openxmlformats.org/presentationml/2006/ole">
            <p:oleObj spid="_x0000_s93187" name="Equation" r:id="rId5" imgW="3340080" imgH="1473120" progId="Equation.3">
              <p:embed/>
            </p:oleObj>
          </a:graphicData>
        </a:graphic>
      </p:graphicFrame>
      <p:sp>
        <p:nvSpPr>
          <p:cNvPr id="3" name="Curved Right Arrow 2"/>
          <p:cNvSpPr/>
          <p:nvPr/>
        </p:nvSpPr>
        <p:spPr bwMode="auto">
          <a:xfrm>
            <a:off x="5020614" y="2150772"/>
            <a:ext cx="803606" cy="1561734"/>
          </a:xfrm>
          <a:prstGeom prst="curved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4277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58" name="AutoShape 18"/>
          <p:cNvSpPr>
            <a:spLocks noChangeArrowheads="1"/>
          </p:cNvSpPr>
          <p:nvPr/>
        </p:nvSpPr>
        <p:spPr bwMode="auto">
          <a:xfrm>
            <a:off x="8494713" y="4267201"/>
            <a:ext cx="1339850" cy="874713"/>
          </a:xfrm>
          <a:prstGeom prst="roundRect">
            <a:avLst>
              <a:gd name="adj" fmla="val 5583"/>
            </a:avLst>
          </a:prstGeom>
          <a:gradFill rotWithShape="1">
            <a:gsLst>
              <a:gs pos="0">
                <a:srgbClr val="776E2D">
                  <a:gamma/>
                  <a:shade val="29412"/>
                  <a:invGamma/>
                </a:srgbClr>
              </a:gs>
              <a:gs pos="50000">
                <a:srgbClr val="776E2D"/>
              </a:gs>
              <a:gs pos="100000">
                <a:srgbClr val="776E2D">
                  <a:gamma/>
                  <a:shade val="29412"/>
                  <a:invGamma/>
                </a:srgbClr>
              </a:gs>
            </a:gsLst>
            <a:lin ang="5400000" scaled="1"/>
          </a:gradFill>
          <a:ln w="1270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Systems of Equations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6875" indent="-396875"/>
            <a:r>
              <a:rPr lang="en-US" altLang="en-US"/>
              <a:t>Given the two straight lines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, </a:t>
            </a:r>
            <a:r>
              <a:rPr lang="en-US" altLang="en-US">
                <a:solidFill>
                  <a:srgbClr val="00FF00"/>
                </a:solidFill>
              </a:rPr>
              <a:t>one and only one</a:t>
            </a:r>
            <a:r>
              <a:rPr lang="en-US" altLang="en-US"/>
              <a:t> of the following may occur:</a:t>
            </a:r>
          </a:p>
          <a:p>
            <a:pPr marL="795338" lvl="1" indent="-284163">
              <a:buNone/>
            </a:pPr>
            <a:r>
              <a:rPr lang="en-US" altLang="en-US">
                <a:solidFill>
                  <a:srgbClr val="FF9900"/>
                </a:solidFill>
              </a:rPr>
              <a:t>3.</a:t>
            </a:r>
            <a:r>
              <a:rPr lang="en-US" altLang="en-US">
                <a:solidFill>
                  <a:srgbClr val="FFFF00"/>
                </a:solidFill>
              </a:rPr>
              <a:t> 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1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L</a:t>
            </a:r>
            <a:r>
              <a:rPr lang="en-US" altLang="en-US" b="0" baseline="-25000">
                <a:solidFill>
                  <a:srgbClr val="FFFF00"/>
                </a:solidFill>
              </a:rPr>
              <a:t>2</a:t>
            </a:r>
            <a:r>
              <a:rPr lang="en-US" altLang="en-US"/>
              <a:t> are </a:t>
            </a:r>
            <a:r>
              <a:rPr lang="en-US" altLang="en-US">
                <a:solidFill>
                  <a:srgbClr val="FF9900"/>
                </a:solidFill>
              </a:rPr>
              <a:t>parallel</a:t>
            </a:r>
            <a:r>
              <a:rPr lang="en-US" altLang="en-US"/>
              <a:t>.</a:t>
            </a:r>
          </a:p>
        </p:txBody>
      </p:sp>
      <p:sp>
        <p:nvSpPr>
          <p:cNvPr id="855044" name="Line 4"/>
          <p:cNvSpPr>
            <a:spLocks noChangeShapeType="1"/>
          </p:cNvSpPr>
          <p:nvPr/>
        </p:nvSpPr>
        <p:spPr bwMode="auto">
          <a:xfrm>
            <a:off x="4059238" y="5856289"/>
            <a:ext cx="4164012" cy="15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5057776" y="2901951"/>
            <a:ext cx="276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855046" name="Text Box 6"/>
          <p:cNvSpPr txBox="1">
            <a:spLocks noChangeArrowheads="1"/>
          </p:cNvSpPr>
          <p:nvPr/>
        </p:nvSpPr>
        <p:spPr bwMode="auto">
          <a:xfrm>
            <a:off x="8204200" y="56594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855047" name="Line 7"/>
          <p:cNvSpPr>
            <a:spLocks noChangeShapeType="1"/>
          </p:cNvSpPr>
          <p:nvPr/>
        </p:nvSpPr>
        <p:spPr bwMode="auto">
          <a:xfrm flipV="1">
            <a:off x="4486276" y="3640138"/>
            <a:ext cx="2714625" cy="2214562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48" name="Line 8"/>
          <p:cNvSpPr>
            <a:spLocks noChangeShapeType="1"/>
          </p:cNvSpPr>
          <p:nvPr/>
        </p:nvSpPr>
        <p:spPr bwMode="auto">
          <a:xfrm flipV="1">
            <a:off x="5049838" y="3070225"/>
            <a:ext cx="0" cy="32908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53" name="Text Box 13"/>
          <p:cNvSpPr txBox="1">
            <a:spLocks noChangeArrowheads="1"/>
          </p:cNvSpPr>
          <p:nvPr/>
        </p:nvSpPr>
        <p:spPr bwMode="auto">
          <a:xfrm>
            <a:off x="7188201" y="3368676"/>
            <a:ext cx="74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855054" name="Text Box 14"/>
          <p:cNvSpPr txBox="1">
            <a:spLocks noChangeArrowheads="1"/>
          </p:cNvSpPr>
          <p:nvPr/>
        </p:nvSpPr>
        <p:spPr bwMode="auto">
          <a:xfrm>
            <a:off x="7693026" y="3646488"/>
            <a:ext cx="747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alt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855055" name="Line 15"/>
          <p:cNvSpPr>
            <a:spLocks noChangeShapeType="1"/>
          </p:cNvSpPr>
          <p:nvPr/>
        </p:nvSpPr>
        <p:spPr bwMode="auto">
          <a:xfrm flipV="1">
            <a:off x="5005389" y="3933826"/>
            <a:ext cx="2714625" cy="2214563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5056" name="Text Box 16"/>
          <p:cNvSpPr txBox="1">
            <a:spLocks noChangeArrowheads="1"/>
          </p:cNvSpPr>
          <p:nvPr/>
        </p:nvSpPr>
        <p:spPr bwMode="auto">
          <a:xfrm>
            <a:off x="8402638" y="4338638"/>
            <a:ext cx="1522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      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0980748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5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5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58" grpId="0" animBg="1"/>
      <p:bldP spid="855047" grpId="0" animBg="1"/>
      <p:bldP spid="855053" grpId="0"/>
      <p:bldP spid="855054" grpId="0"/>
      <p:bldP spid="855055" grpId="0" animBg="1"/>
      <p:bldP spid="8550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Gauss-</a:t>
            </a:r>
            <a:r>
              <a:rPr lang="en-US" altLang="en-US" i="1" dirty="0" err="1"/>
              <a:t>Siedel</a:t>
            </a:r>
            <a:r>
              <a:rPr lang="en-US" altLang="en-US" i="1" dirty="0"/>
              <a:t> Technique Contd..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Start with an initial approximation of: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66776137"/>
              </p:ext>
            </p:extLst>
          </p:nvPr>
        </p:nvGraphicFramePr>
        <p:xfrm>
          <a:off x="6829878" y="1444243"/>
          <a:ext cx="5264150" cy="2189162"/>
        </p:xfrm>
        <a:graphic>
          <a:graphicData uri="http://schemas.openxmlformats.org/presentationml/2006/ole">
            <p:oleObj spid="_x0000_s94210" name="Equation" r:id="rId4" imgW="3492360" imgH="1473120" progId="Equation.3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033751" y="685501"/>
          <a:ext cx="6062329" cy="566923"/>
        </p:xfrm>
        <a:graphic>
          <a:graphicData uri="http://schemas.openxmlformats.org/presentationml/2006/ole">
            <p:oleObj spid="_x0000_s94211" name="Equation" r:id="rId5" imgW="2425680" imgH="253800" progId="Equation.3">
              <p:embed/>
            </p:oleObj>
          </a:graphicData>
        </a:graphic>
      </p:graphicFrame>
      <p:sp>
        <p:nvSpPr>
          <p:cNvPr id="2" name="Bent-Up Arrow 1"/>
          <p:cNvSpPr/>
          <p:nvPr/>
        </p:nvSpPr>
        <p:spPr bwMode="auto">
          <a:xfrm rot="10800000">
            <a:off x="5080714" y="1006830"/>
            <a:ext cx="914400" cy="437413"/>
          </a:xfrm>
          <a:prstGeom prst="bentUp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0309984"/>
              </p:ext>
            </p:extLst>
          </p:nvPr>
        </p:nvGraphicFramePr>
        <p:xfrm>
          <a:off x="324847" y="1444243"/>
          <a:ext cx="5302874" cy="2188044"/>
        </p:xfrm>
        <a:graphic>
          <a:graphicData uri="http://schemas.openxmlformats.org/presentationml/2006/ole">
            <p:oleObj spid="_x0000_s94212" name="Equation" r:id="rId6" imgW="3517560" imgH="147312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938463" y="4051045"/>
          <a:ext cx="6009315" cy="2420224"/>
        </p:xfrm>
        <a:graphic>
          <a:graphicData uri="http://schemas.openxmlformats.org/presentationml/2006/ole">
            <p:oleObj spid="_x0000_s94213" name="Equation" r:id="rId7" imgW="3720960" imgH="1473120" progId="Equation.3">
              <p:embed/>
            </p:oleObj>
          </a:graphicData>
        </a:graphic>
      </p:graphicFrame>
      <p:sp>
        <p:nvSpPr>
          <p:cNvPr id="3" name="Bent-Up Arrow 2"/>
          <p:cNvSpPr/>
          <p:nvPr/>
        </p:nvSpPr>
        <p:spPr bwMode="auto">
          <a:xfrm rot="5400000">
            <a:off x="1853624" y="3998638"/>
            <a:ext cx="1167618" cy="802627"/>
          </a:xfrm>
          <a:prstGeom prst="bentUp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5845629" y="2457450"/>
            <a:ext cx="800100" cy="318407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62595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Gauss-</a:t>
            </a:r>
            <a:r>
              <a:rPr lang="en-US" altLang="en-US" i="1" dirty="0" err="1"/>
              <a:t>Siedel</a:t>
            </a:r>
            <a:r>
              <a:rPr lang="en-US" altLang="en-US" i="1" dirty="0"/>
              <a:t> Technique Contd..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91924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800" dirty="0"/>
              <a:t>Results of Gauss-Seidel Iteration: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	(Blue numbers are for Jacobi iterations.)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r>
              <a:rPr lang="en-US" altLang="en-US" sz="2800" dirty="0"/>
              <a:t>The solution is: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= 1, x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= 2, x</a:t>
            </a:r>
            <a:r>
              <a:rPr lang="en-US" altLang="en-US" sz="2800" i="1" baseline="-25000" dirty="0"/>
              <a:t>3</a:t>
            </a:r>
            <a:r>
              <a:rPr lang="en-US" altLang="en-US" sz="2800" i="1" dirty="0"/>
              <a:t> = -1, x</a:t>
            </a:r>
            <a:r>
              <a:rPr lang="en-US" altLang="en-US" sz="2800" i="1" baseline="-25000" dirty="0"/>
              <a:t>4</a:t>
            </a:r>
            <a:r>
              <a:rPr lang="en-US" altLang="en-US" sz="2800" i="1" dirty="0"/>
              <a:t> = 1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48807" y="6429375"/>
            <a:ext cx="2590800" cy="276225"/>
            <a:chOff x="2209800" y="6019800"/>
            <a:chExt cx="2590800" cy="276999"/>
          </a:xfrm>
        </p:grpSpPr>
        <p:pic>
          <p:nvPicPr>
            <p:cNvPr id="8" name="Picture 13" descr="copyright-law-jobs-1.1-800x80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732" y="6053468"/>
              <a:ext cx="32365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09800" y="6019800"/>
              <a:ext cx="2590800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Himanshu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Pathak</a:t>
              </a:r>
              <a:endParaRPr lang="en-IN" sz="1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3" name="Group 48"/>
          <p:cNvGraphicFramePr>
            <a:graphicFrameLocks noGrp="1"/>
          </p:cNvGraphicFramePr>
          <p:nvPr/>
        </p:nvGraphicFramePr>
        <p:xfrm>
          <a:off x="4419607" y="2063769"/>
          <a:ext cx="7620000" cy="465429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0.6000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0.6000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1.0300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1.0473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1.0065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0.9326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2.3272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2.2727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2.0370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1.7159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2.0036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2.0530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-0.9873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-1.1000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-1.0140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-0.8052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-1.0025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-1.0493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0.8789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1.8750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0.9844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0.8852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0.9983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</a:rPr>
                        <a:t>1.1309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4747188" y="2835915"/>
            <a:ext cx="986142" cy="3689368"/>
            <a:chOff x="2722316" y="2584824"/>
            <a:chExt cx="986142" cy="3689368"/>
          </a:xfrm>
        </p:grpSpPr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81643750"/>
                </p:ext>
              </p:extLst>
            </p:nvPr>
          </p:nvGraphicFramePr>
          <p:xfrm>
            <a:off x="2771336" y="2584824"/>
            <a:ext cx="894918" cy="693562"/>
          </p:xfrm>
          <a:graphic>
            <a:graphicData uri="http://schemas.openxmlformats.org/presentationml/2006/ole">
              <p:oleObj spid="_x0000_s95234" name="Equation" r:id="rId5" imgW="279360" imgH="241200" progId="Equation.3">
                <p:embed/>
              </p:oleObj>
            </a:graphicData>
          </a:graphic>
        </p:graphicFrame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2813540" y="3543581"/>
            <a:ext cx="894918" cy="663407"/>
          </p:xfrm>
          <a:graphic>
            <a:graphicData uri="http://schemas.openxmlformats.org/presentationml/2006/ole">
              <p:oleObj spid="_x0000_s95235" name="Equation" r:id="rId6" imgW="291960" imgH="241200" progId="Equation.3">
                <p:embed/>
              </p:oleObj>
            </a:graphicData>
          </a:graphic>
        </p:graphicFrame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2771336" y="4565263"/>
            <a:ext cx="911636" cy="711473"/>
          </p:xfrm>
          <a:graphic>
            <a:graphicData uri="http://schemas.openxmlformats.org/presentationml/2006/ole">
              <p:oleObj spid="_x0000_s95236" name="Equation" r:id="rId7" imgW="291960" imgH="253800" progId="Equation.3">
                <p:embed/>
              </p:oleObj>
            </a:graphicData>
          </a:graphic>
        </p:graphicFrame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2722316" y="5562053"/>
            <a:ext cx="960656" cy="712139"/>
          </p:xfrm>
          <a:graphic>
            <a:graphicData uri="http://schemas.openxmlformats.org/presentationml/2006/ole">
              <p:oleObj spid="_x0000_s95237" name="Equation" r:id="rId8" imgW="291960" imgH="241200" progId="Equation.3">
                <p:embed/>
              </p:oleObj>
            </a:graphicData>
          </a:graphic>
        </p:graphicFrame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31811" y="2329921"/>
            <a:ext cx="43417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3200" b="1" i="1" dirty="0">
                <a:solidFill>
                  <a:schemeClr val="bg1"/>
                </a:solidFill>
              </a:rPr>
              <a:t>It required 15 iterations for Jacobi method and 7 iterations for Gauss-Seidel method to arrive at the solution with a tolerance of 0.00001.</a:t>
            </a:r>
          </a:p>
        </p:txBody>
      </p:sp>
    </p:spTree>
    <p:extLst>
      <p:ext uri="{BB962C8B-B14F-4D97-AF65-F5344CB8AC3E}">
        <p14:creationId xmlns="" xmlns:p14="http://schemas.microsoft.com/office/powerpoint/2010/main" val="21782056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831746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Simplest MATLAB Program for Gauss-</a:t>
            </a:r>
            <a:r>
              <a:rPr lang="en-US" altLang="en-US" b="0" i="1" u="sng" dirty="0" err="1"/>
              <a:t>Siedel</a:t>
            </a:r>
            <a:r>
              <a:rPr lang="en-US" altLang="en-US" b="0" i="1" u="sng" dirty="0"/>
              <a:t> Iterative 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clear 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A = [2 -1 1;1 2 -1;1 -1 2];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b=[-1;6;-3];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x0=[0;0;0];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max=1000;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tol</a:t>
            </a:r>
            <a:r>
              <a:rPr lang="en-US" altLang="en-US" i="1" dirty="0">
                <a:effectLst/>
              </a:rPr>
              <a:t>=1e-4;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[</a:t>
            </a:r>
            <a:r>
              <a:rPr lang="en-US" altLang="en-US" i="1" dirty="0" err="1">
                <a:effectLst/>
              </a:rPr>
              <a:t>n,m</a:t>
            </a:r>
            <a:r>
              <a:rPr lang="en-US" altLang="en-US" i="1" dirty="0">
                <a:effectLst/>
              </a:rPr>
              <a:t>]=size(A);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x=x0;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C=-A;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for 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C(</a:t>
            </a:r>
            <a:r>
              <a:rPr lang="en-US" i="1" dirty="0" err="1">
                <a:effectLst/>
              </a:rPr>
              <a:t>i,i</a:t>
            </a:r>
            <a:r>
              <a:rPr lang="en-US" i="1" dirty="0">
                <a:effectLst/>
              </a:rPr>
              <a:t>)=0;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end</a:t>
            </a:r>
            <a:endParaRPr lang="en-US" altLang="en-US" i="1" dirty="0">
              <a:effectLst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73225" y="1265087"/>
            <a:ext cx="5487025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,:)=C(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d(i,1)=b(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&lt;=max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=x;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for j=1:n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  x(j) = C(j,:) * x + d(j);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endParaRPr lang="en-US" b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203153" y="1312566"/>
            <a:ext cx="5487025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  <a:effectLst/>
              </a:rPr>
              <a:t>if norm(x-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xold</a:t>
            </a:r>
            <a:r>
              <a:rPr lang="en-US" i="1" dirty="0">
                <a:solidFill>
                  <a:srgbClr val="00B0F0"/>
                </a:solidFill>
                <a:effectLst/>
              </a:rPr>
              <a:t>) &lt;=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tol</a:t>
            </a:r>
            <a:endParaRPr lang="en-US" i="1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(‘Gauss-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Siedel</a:t>
            </a:r>
            <a:r>
              <a:rPr lang="en-US" i="1" dirty="0">
                <a:solidFill>
                  <a:srgbClr val="00B0F0"/>
                </a:solidFill>
                <a:effectLst/>
              </a:rPr>
              <a:t> method converge');      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([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  x'])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    return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+ 1;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('Method did not Converge')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5723754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Convergence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6" y="614137"/>
            <a:ext cx="11319290" cy="1355339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sz="2800" dirty="0"/>
              <a:t>For any iterative numerical technique, each successive iteration results in a solution that moves progressively closer to the true solution. This is known as </a:t>
            </a:r>
            <a:r>
              <a:rPr lang="en-US" sz="2800" dirty="0">
                <a:solidFill>
                  <a:srgbClr val="0000FF"/>
                </a:solidFill>
              </a:rPr>
              <a:t>convergence</a:t>
            </a:r>
            <a:r>
              <a:rPr lang="en-US" sz="2800" dirty="0"/>
              <a:t>.</a:t>
            </a:r>
            <a:endParaRPr lang="en-US" altLang="en-US" sz="2800" dirty="0"/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	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058117" y="2068631"/>
          <a:ext cx="4086225" cy="1327150"/>
        </p:xfrm>
        <a:graphic>
          <a:graphicData uri="http://schemas.openxmlformats.org/presentationml/2006/ole">
            <p:oleObj spid="_x0000_s96258" name="Equation" r:id="rId4" imgW="1333440" imgH="4824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5956300" y="1824038"/>
          <a:ext cx="4241800" cy="1816100"/>
        </p:xfrm>
        <a:graphic>
          <a:graphicData uri="http://schemas.openxmlformats.org/presentationml/2006/ole">
            <p:oleObj spid="_x0000_s96259" name="Equation" r:id="rId5" imgW="1384200" imgH="660240" progId="Equation.3">
              <p:embed/>
            </p:oleObj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24326" y="4345561"/>
            <a:ext cx="11319290" cy="234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800" dirty="0"/>
              <a:t>For each row, magnitude of diagonal element of A should be greater than the sum of the magnitudes of the other elements in the row.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/>
              <a:t>Magnitude of the largest eigenvalue of the iterative matrix C should be less than 1.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	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763234" y="3782060"/>
            <a:ext cx="560230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Jacobi</a:t>
            </a:r>
          </a:p>
        </p:txBody>
      </p:sp>
    </p:spTree>
    <p:extLst>
      <p:ext uri="{BB962C8B-B14F-4D97-AF65-F5344CB8AC3E}">
        <p14:creationId xmlns="" xmlns:p14="http://schemas.microsoft.com/office/powerpoint/2010/main" val="155056495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Convergence </a:t>
            </a:r>
            <a:r>
              <a:rPr lang="en-US" altLang="en-US" i="1" dirty="0" err="1"/>
              <a:t>Contd</a:t>
            </a:r>
            <a:r>
              <a:rPr lang="en-US" altLang="en-US" i="1" dirty="0"/>
              <a:t>…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13311" y="1184777"/>
            <a:ext cx="11319290" cy="25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800" dirty="0"/>
              <a:t>If matrix A is real and symmetric, with positive diagonal elements, Gauss-</a:t>
            </a:r>
            <a:r>
              <a:rPr lang="en-US" sz="2800" dirty="0" err="1"/>
              <a:t>Siedel</a:t>
            </a:r>
            <a:r>
              <a:rPr lang="en-US" sz="2800" dirty="0"/>
              <a:t> will converge for any initial guess value; provided all eigenvalue of A are real and positive.</a:t>
            </a:r>
          </a:p>
          <a:p>
            <a:pPr algn="just">
              <a:spcBef>
                <a:spcPct val="50000"/>
              </a:spcBef>
            </a:pPr>
            <a:r>
              <a:rPr lang="en-US" altLang="en-US" sz="2800" dirty="0"/>
              <a:t>Although the more rapid convergence of Gauss-</a:t>
            </a:r>
            <a:r>
              <a:rPr lang="en-US" altLang="en-US" sz="2800" dirty="0" err="1"/>
              <a:t>Siedel</a:t>
            </a:r>
            <a:r>
              <a:rPr lang="en-US" altLang="en-US" sz="2800" dirty="0"/>
              <a:t> is an advantage; Jacobi can be used in parallel computation.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82741" y="546490"/>
            <a:ext cx="3046724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Gauss-</a:t>
            </a:r>
            <a:r>
              <a:rPr lang="en-US" altLang="en-US" dirty="0" err="1"/>
              <a:t>Siedel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090483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/>
              <a:t>SOR Iteration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500" dirty="0"/>
              <a:t>Relaxation (weighting) factor : </a:t>
            </a:r>
            <a:r>
              <a:rPr lang="el-GR" altLang="en-US" sz="2500" dirty="0"/>
              <a:t>ω</a:t>
            </a:r>
            <a:endParaRPr lang="en-US" altLang="en-US" sz="2500" dirty="0"/>
          </a:p>
          <a:p>
            <a:pPr algn="just">
              <a:lnSpc>
                <a:spcPct val="150000"/>
              </a:lnSpc>
            </a:pPr>
            <a:r>
              <a:rPr lang="en-US" altLang="ar-SA" sz="2500" dirty="0"/>
              <a:t>Gauss-</a:t>
            </a:r>
            <a:r>
              <a:rPr lang="en-US" altLang="ar-SA" sz="2500" dirty="0" err="1"/>
              <a:t>Siedel</a:t>
            </a:r>
            <a:r>
              <a:rPr lang="en-US" altLang="ar-SA" sz="2500" dirty="0"/>
              <a:t> Method: </a:t>
            </a:r>
            <a:r>
              <a:rPr lang="el-GR" altLang="en-US" dirty="0"/>
              <a:t>ω</a:t>
            </a:r>
            <a:r>
              <a:rPr lang="en-US" altLang="en-US" dirty="0"/>
              <a:t> = 1</a:t>
            </a:r>
          </a:p>
          <a:p>
            <a:pPr algn="just">
              <a:lnSpc>
                <a:spcPct val="150000"/>
              </a:lnSpc>
            </a:pPr>
            <a:r>
              <a:rPr lang="en-US" altLang="ar-SA" dirty="0"/>
              <a:t>Over relaxation: 1 &lt; </a:t>
            </a:r>
            <a:r>
              <a:rPr lang="el-GR" altLang="en-US" dirty="0"/>
              <a:t>ω</a:t>
            </a:r>
            <a:r>
              <a:rPr lang="en-US" altLang="en-US" dirty="0"/>
              <a:t> &lt; 2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Under relaxation: </a:t>
            </a:r>
            <a:r>
              <a:rPr lang="en-US" altLang="ar-SA" dirty="0"/>
              <a:t>0 &lt; </a:t>
            </a:r>
            <a:r>
              <a:rPr lang="el-GR" altLang="en-US" dirty="0"/>
              <a:t>ω</a:t>
            </a:r>
            <a:r>
              <a:rPr lang="en-US" altLang="en-US" dirty="0"/>
              <a:t> &lt; 1</a:t>
            </a:r>
            <a:endParaRPr lang="en-US" altLang="ar-SA" dirty="0"/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4626294" y="3744844"/>
          <a:ext cx="4581525" cy="719137"/>
        </p:xfrm>
        <a:graphic>
          <a:graphicData uri="http://schemas.openxmlformats.org/presentationml/2006/ole">
            <p:oleObj spid="_x0000_s97282" name="Equation" r:id="rId4" imgW="1536480" imgH="241200" progId="Equation.3">
              <p:embed/>
            </p:oleObj>
          </a:graphicData>
        </a:graphic>
      </p:graphicFrame>
      <p:sp>
        <p:nvSpPr>
          <p:cNvPr id="22" name="Text Box 67"/>
          <p:cNvSpPr txBox="1">
            <a:spLocks noChangeArrowheads="1"/>
          </p:cNvSpPr>
          <p:nvPr/>
        </p:nvSpPr>
        <p:spPr bwMode="auto">
          <a:xfrm>
            <a:off x="1045938" y="3842802"/>
            <a:ext cx="3461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i="1" dirty="0">
                <a:solidFill>
                  <a:srgbClr val="FFC000"/>
                </a:solidFill>
              </a:rPr>
              <a:t>Relaxation Iteration:</a:t>
            </a:r>
          </a:p>
        </p:txBody>
      </p:sp>
    </p:spTree>
    <p:extLst>
      <p:ext uri="{BB962C8B-B14F-4D97-AF65-F5344CB8AC3E}">
        <p14:creationId xmlns="" xmlns:p14="http://schemas.microsoft.com/office/powerpoint/2010/main" val="5762831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798489" y="750744"/>
          <a:ext cx="10265401" cy="1705556"/>
        </p:xfrm>
        <a:graphic>
          <a:graphicData uri="http://schemas.openxmlformats.org/presentationml/2006/ole">
            <p:oleObj spid="_x0000_s98306" name="Equation" r:id="rId4" imgW="4431960" imgH="736560" progId="Equation.3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977631" y="3302254"/>
          <a:ext cx="9808643" cy="2775981"/>
        </p:xfrm>
        <a:graphic>
          <a:graphicData uri="http://schemas.openxmlformats.org/presentationml/2006/ole">
            <p:oleObj spid="_x0000_s98307" name="Equation" r:id="rId5" imgW="3962160" imgH="1041120" progId="Equation.3">
              <p:embed/>
            </p:oleObj>
          </a:graphicData>
        </a:graphic>
      </p:graphicFrame>
      <p:sp>
        <p:nvSpPr>
          <p:cNvPr id="3" name="Down Arrow 2"/>
          <p:cNvSpPr/>
          <p:nvPr/>
        </p:nvSpPr>
        <p:spPr bwMode="auto">
          <a:xfrm>
            <a:off x="5738006" y="2533773"/>
            <a:ext cx="386366" cy="768481"/>
          </a:xfrm>
          <a:prstGeom prst="down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3997D00-0A1F-485D-BA26-5D4E02F46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1888" y="78883"/>
            <a:ext cx="3569594" cy="638287"/>
          </a:xfrm>
        </p:spPr>
        <p:txBody>
          <a:bodyPr/>
          <a:lstStyle/>
          <a:p>
            <a:r>
              <a:rPr lang="en-US" altLang="en-US" i="1" dirty="0"/>
              <a:t>SOR Iteration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57985532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7187" y="78883"/>
            <a:ext cx="4817718" cy="638287"/>
          </a:xfrm>
        </p:spPr>
        <p:txBody>
          <a:bodyPr/>
          <a:lstStyle/>
          <a:p>
            <a:r>
              <a:rPr lang="en-US" altLang="en-US" i="1" dirty="0"/>
              <a:t>SOR Iteration Example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7" y="614138"/>
            <a:ext cx="8921262" cy="478210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Consider the following set of equations.</a:t>
            </a:r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287376" y="1095427"/>
          <a:ext cx="4292600" cy="1603375"/>
        </p:xfrm>
        <a:graphic>
          <a:graphicData uri="http://schemas.openxmlformats.org/presentationml/2006/ole">
            <p:oleObj spid="_x0000_s99330" name="Equation" r:id="rId4" imgW="1638000" imgH="68580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882287" y="1098119"/>
          <a:ext cx="3142452" cy="1556705"/>
        </p:xfrm>
        <a:graphic>
          <a:graphicData uri="http://schemas.openxmlformats.org/presentationml/2006/ole">
            <p:oleObj spid="_x0000_s99331" name="Equation" r:id="rId5" imgW="1282680" imgH="711000" progId="Equation.3">
              <p:embed/>
            </p:oleObj>
          </a:graphicData>
        </a:graphic>
      </p:graphicFrame>
      <p:sp>
        <p:nvSpPr>
          <p:cNvPr id="3" name="Curved Right Arrow 2"/>
          <p:cNvSpPr/>
          <p:nvPr/>
        </p:nvSpPr>
        <p:spPr bwMode="auto">
          <a:xfrm>
            <a:off x="8170542" y="2698802"/>
            <a:ext cx="857547" cy="1794571"/>
          </a:xfrm>
          <a:prstGeom prst="curved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15179" y="2855901"/>
            <a:ext cx="5867400" cy="538163"/>
          </a:xfrm>
          <a:prstGeom prst="rect">
            <a:avLst/>
          </a:prstGeom>
          <a:solidFill>
            <a:srgbClr val="FFCDF2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000099"/>
                </a:solidFill>
              </a:rPr>
              <a:t>Assume x</a:t>
            </a:r>
            <a:r>
              <a:rPr lang="en-US" altLang="en-US" sz="2800" b="1" i="1" baseline="-25000" dirty="0">
                <a:solidFill>
                  <a:srgbClr val="000099"/>
                </a:solidFill>
              </a:rPr>
              <a:t>1</a:t>
            </a:r>
            <a:r>
              <a:rPr lang="en-US" altLang="en-US" sz="2800" b="1" i="1" dirty="0">
                <a:solidFill>
                  <a:srgbClr val="000099"/>
                </a:solidFill>
              </a:rPr>
              <a:t> = x</a:t>
            </a:r>
            <a:r>
              <a:rPr lang="en-US" altLang="en-US" sz="2800" b="1" i="1" baseline="-25000" dirty="0">
                <a:solidFill>
                  <a:srgbClr val="000099"/>
                </a:solidFill>
              </a:rPr>
              <a:t>2</a:t>
            </a:r>
            <a:r>
              <a:rPr lang="en-US" altLang="en-US" sz="2800" b="1" i="1" dirty="0">
                <a:solidFill>
                  <a:srgbClr val="000099"/>
                </a:solidFill>
              </a:rPr>
              <a:t> = x</a:t>
            </a:r>
            <a:r>
              <a:rPr lang="en-US" altLang="en-US" sz="2800" b="1" i="1" baseline="-25000" dirty="0">
                <a:solidFill>
                  <a:srgbClr val="000099"/>
                </a:solidFill>
              </a:rPr>
              <a:t>3</a:t>
            </a:r>
            <a:r>
              <a:rPr lang="en-US" altLang="en-US" sz="2800" b="1" i="1" dirty="0">
                <a:solidFill>
                  <a:srgbClr val="000099"/>
                </a:solidFill>
              </a:rPr>
              <a:t> = 0, and </a:t>
            </a:r>
            <a:r>
              <a:rPr lang="el-GR" altLang="en-US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en-US" sz="2800" b="1" i="1" dirty="0">
                <a:solidFill>
                  <a:srgbClr val="000099"/>
                </a:solidFill>
                <a:sym typeface="Symbol" panose="05050102010706020507" pitchFamily="18" charset="2"/>
              </a:rPr>
              <a:t> = 1.2</a:t>
            </a:r>
            <a:endParaRPr lang="en-US" altLang="en-US" sz="28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80186" y="3549502"/>
          <a:ext cx="6970713" cy="596900"/>
        </p:xfrm>
        <a:graphic>
          <a:graphicData uri="http://schemas.openxmlformats.org/presentationml/2006/ole">
            <p:oleObj spid="_x0000_s99332" name="Equation" r:id="rId6" imgW="2806560" imgH="241200" progId="Equation.3">
              <p:embed/>
            </p:oleObj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83351" y="4973799"/>
            <a:ext cx="2340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First iteration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731099" y="1764406"/>
            <a:ext cx="1107583" cy="264360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261250" y="4599276"/>
          <a:ext cx="7154863" cy="1557338"/>
        </p:xfrm>
        <a:graphic>
          <a:graphicData uri="http://schemas.openxmlformats.org/presentationml/2006/ole">
            <p:oleObj spid="_x0000_s99333" name="Equation" r:id="rId7" imgW="2920680" imgH="711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6593280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Right Arrow 2"/>
          <p:cNvSpPr/>
          <p:nvPr/>
        </p:nvSpPr>
        <p:spPr bwMode="auto">
          <a:xfrm>
            <a:off x="2403158" y="2308995"/>
            <a:ext cx="857547" cy="1271332"/>
          </a:xfrm>
          <a:prstGeom prst="curved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74258" y="1007106"/>
            <a:ext cx="2668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Second iteration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3260705" y="751657"/>
          <a:ext cx="8180387" cy="1557338"/>
        </p:xfrm>
        <a:graphic>
          <a:graphicData uri="http://schemas.openxmlformats.org/presentationml/2006/ole">
            <p:oleObj spid="_x0000_s100354" name="Equation" r:id="rId4" imgW="3340080" imgH="711000" progId="Equation.3">
              <p:embed/>
            </p:oleObj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017187" y="78883"/>
            <a:ext cx="481771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SOR Iteration Example Contd..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68195" y="4097386"/>
            <a:ext cx="2668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Third iteration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831931" y="3722402"/>
          <a:ext cx="9205912" cy="1557338"/>
        </p:xfrm>
        <a:graphic>
          <a:graphicData uri="http://schemas.openxmlformats.org/presentationml/2006/ole">
            <p:oleObj spid="_x0000_s100355" name="Equation" r:id="rId5" imgW="3759120" imgH="7110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59156" y="5669891"/>
            <a:ext cx="11281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i="1" dirty="0">
                <a:solidFill>
                  <a:srgbClr val="FFFF00"/>
                </a:solidFill>
              </a:rPr>
              <a:t>To achieve fast convergence, relaxation parameter (</a:t>
            </a:r>
            <a:r>
              <a:rPr lang="el-GR" altLang="en-US" sz="2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sz="2800" b="1" i="1" dirty="0">
                <a:solidFill>
                  <a:srgbClr val="FFFF00"/>
                </a:solidFill>
              </a:rPr>
              <a:t>) should be optimum.</a:t>
            </a:r>
            <a:r>
              <a:rPr lang="en-US" altLang="en-US" b="1" i="1" dirty="0">
                <a:solidFill>
                  <a:srgbClr val="000099"/>
                </a:solidFill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31864549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48807" y="6429375"/>
            <a:ext cx="2590800" cy="276225"/>
            <a:chOff x="2209800" y="6019800"/>
            <a:chExt cx="2590800" cy="276999"/>
          </a:xfrm>
        </p:grpSpPr>
        <p:pic>
          <p:nvPicPr>
            <p:cNvPr id="8" name="Picture 13" descr="copyright-law-jobs-1.1-800x8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732" y="6053468"/>
              <a:ext cx="32365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09800" y="6019800"/>
              <a:ext cx="2590800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Himanshu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Pathak</a:t>
              </a:r>
              <a:endParaRPr lang="en-IN" sz="1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057812" y="0"/>
            <a:ext cx="481771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SOR Iteration Example Contd..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733341" y="581025"/>
            <a:ext cx="5873750" cy="625902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en-US" sz="1600" b="1" dirty="0"/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w=1.2; x =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x1        x2        x3    ....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1.0000   -0.6000    7.2900    7.7000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2.0000    4.0170    1.6767    8.4685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3.0000    1.6402    4.9385    7.1264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4.0000    2.6914    3.3400    7.9204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5.0000    2.2398    4.0661    7.5358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6.0000    2.4326    3.7474    7.7091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7.0000    2.3504    3.8851    7.6334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8.0000    2.3855    3.8261    7.6661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9.0000    2.3705    3.8513    7.6521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10.0000    2.3769    3.8405    7.6580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11.0000    2.3742    3.8451    7.6555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12.0000    2.3753    3.8432    7.6566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13.0000    2.3749    3.8440    7.6561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14.0000    2.3751    3.8436    7.6563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15.0000    2.3750    3.8438    7.6562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16.0000    2.3750    3.8437    7.6563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17.0000    2.3750    3.8438    7.6562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18.0000    2.3750    3.8437    7.6563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19.0000    2.3750    3.8438    7.6562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20.0000    2.3750    3.8437    7.6563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21.0000    2.3750    3.8438    7.6562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SOR method converged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85257" y="1337977"/>
            <a:ext cx="2486025" cy="536762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/>
              <a:t>» </a:t>
            </a:r>
            <a:r>
              <a:rPr lang="en-US" altLang="en-US" sz="1600" b="1" dirty="0"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600" b="1" dirty="0">
                <a:latin typeface="Courier New" panose="02070309020205020404" pitchFamily="49" charset="0"/>
              </a:rPr>
              <a:t>]=Example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4    -1    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6     8     0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-5     0    12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b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-2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80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x0=[0 0 0]'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x0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altLang="en-US" sz="1600" b="1" dirty="0">
                <a:latin typeface="Courier New" panose="02070309020205020404" pitchFamily="49" charset="0"/>
              </a:rPr>
              <a:t>=1.e-6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altLang="en-US" sz="1600" b="1" dirty="0"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1.0000e-006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354020" y="581025"/>
            <a:ext cx="481771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>
                <a:solidFill>
                  <a:schemeClr val="bg1"/>
                </a:solidFill>
              </a:rPr>
              <a:t>Result obtained at each iteration for </a:t>
            </a:r>
            <a:r>
              <a:rPr lang="el-GR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=1.2</a:t>
            </a:r>
            <a:endParaRPr lang="en-US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1401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1249363"/>
          </a:xfrm>
        </p:spPr>
        <p:txBody>
          <a:bodyPr/>
          <a:lstStyle/>
          <a:p>
            <a:r>
              <a:rPr lang="en-US" altLang="en-US" i="1"/>
              <a:t>Example: </a:t>
            </a:r>
            <a:br>
              <a:rPr lang="en-US" altLang="en-US" i="1"/>
            </a:br>
            <a:r>
              <a:rPr lang="en-US" altLang="en-US" i="1"/>
              <a:t> </a:t>
            </a:r>
            <a:r>
              <a:rPr lang="en-US" altLang="en-US" sz="2600"/>
              <a:t>A System of Equations With Exactly One Solution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82688"/>
            <a:ext cx="8229600" cy="5065712"/>
          </a:xfrm>
        </p:spPr>
        <p:txBody>
          <a:bodyPr/>
          <a:lstStyle/>
          <a:p>
            <a:r>
              <a:rPr lang="en-US" altLang="en-US"/>
              <a:t>Consider the system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r>
              <a:rPr lang="en-US" altLang="en-US">
                <a:solidFill>
                  <a:srgbClr val="00FF00"/>
                </a:solidFill>
              </a:rPr>
              <a:t>Solving</a:t>
            </a:r>
            <a:r>
              <a:rPr lang="en-US" altLang="en-US"/>
              <a:t> the </a:t>
            </a:r>
            <a:r>
              <a:rPr lang="en-US" altLang="en-US">
                <a:solidFill>
                  <a:srgbClr val="FF9900"/>
                </a:solidFill>
              </a:rPr>
              <a:t>first equation</a:t>
            </a:r>
            <a:r>
              <a:rPr lang="en-US" altLang="en-US"/>
              <a:t> for </a:t>
            </a:r>
            <a:r>
              <a:rPr lang="en-US" altLang="en-US" b="0" i="1">
                <a:solidFill>
                  <a:srgbClr val="FFFF00"/>
                </a:solidFill>
              </a:rPr>
              <a:t>y</a:t>
            </a:r>
            <a:r>
              <a:rPr lang="en-US" altLang="en-US"/>
              <a:t> in terms of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, we obtain</a:t>
            </a:r>
          </a:p>
          <a:p>
            <a:pPr>
              <a:lnSpc>
                <a:spcPct val="130000"/>
              </a:lnSpc>
            </a:pPr>
            <a:endParaRPr lang="en-US" altLang="en-US"/>
          </a:p>
          <a:p>
            <a:r>
              <a:rPr lang="en-US" altLang="en-US">
                <a:solidFill>
                  <a:srgbClr val="00FF00"/>
                </a:solidFill>
              </a:rPr>
              <a:t>Substituting</a:t>
            </a:r>
            <a:r>
              <a:rPr lang="en-US" altLang="en-US"/>
              <a:t> this expression for </a:t>
            </a:r>
            <a:r>
              <a:rPr lang="en-US" altLang="en-US" b="0" i="1">
                <a:solidFill>
                  <a:srgbClr val="FFFF00"/>
                </a:solidFill>
              </a:rPr>
              <a:t>y</a:t>
            </a:r>
            <a:r>
              <a:rPr lang="en-US" altLang="en-US"/>
              <a:t> into the </a:t>
            </a:r>
            <a:r>
              <a:rPr lang="en-US" altLang="en-US">
                <a:solidFill>
                  <a:srgbClr val="FF9900"/>
                </a:solidFill>
              </a:rPr>
              <a:t>second equation</a:t>
            </a:r>
            <a:r>
              <a:rPr lang="en-US" altLang="en-US"/>
              <a:t> yields</a:t>
            </a:r>
          </a:p>
        </p:txBody>
      </p:sp>
      <p:graphicFrame>
        <p:nvGraphicFramePr>
          <p:cNvPr id="848900" name="Object 4"/>
          <p:cNvGraphicFramePr>
            <a:graphicFrameLocks noChangeAspect="1"/>
          </p:cNvGraphicFramePr>
          <p:nvPr/>
        </p:nvGraphicFramePr>
        <p:xfrm>
          <a:off x="5272088" y="1687514"/>
          <a:ext cx="1612900" cy="776287"/>
        </p:xfrm>
        <a:graphic>
          <a:graphicData uri="http://schemas.openxmlformats.org/presentationml/2006/ole">
            <p:oleObj spid="_x0000_s2146" name="Equation" r:id="rId4" imgW="799753" imgH="380835" progId="">
              <p:embed/>
            </p:oleObj>
          </a:graphicData>
        </a:graphic>
      </p:graphicFrame>
      <p:graphicFrame>
        <p:nvGraphicFramePr>
          <p:cNvPr id="848901" name="Object 5"/>
          <p:cNvGraphicFramePr>
            <a:graphicFrameLocks noChangeAspect="1"/>
          </p:cNvGraphicFramePr>
          <p:nvPr/>
        </p:nvGraphicFramePr>
        <p:xfrm>
          <a:off x="5373688" y="3130550"/>
          <a:ext cx="1306512" cy="414338"/>
        </p:xfrm>
        <a:graphic>
          <a:graphicData uri="http://schemas.openxmlformats.org/presentationml/2006/ole">
            <p:oleObj spid="_x0000_s2147" name="Equation" r:id="rId5" imgW="647419" imgH="203112" progId="">
              <p:embed/>
            </p:oleObj>
          </a:graphicData>
        </a:graphic>
      </p:graphicFrame>
      <p:graphicFrame>
        <p:nvGraphicFramePr>
          <p:cNvPr id="848902" name="Object 6"/>
          <p:cNvGraphicFramePr>
            <a:graphicFrameLocks noChangeAspect="1"/>
          </p:cNvGraphicFramePr>
          <p:nvPr/>
        </p:nvGraphicFramePr>
        <p:xfrm>
          <a:off x="4892676" y="4246563"/>
          <a:ext cx="2354263" cy="1758950"/>
        </p:xfrm>
        <a:graphic>
          <a:graphicData uri="http://schemas.openxmlformats.org/presentationml/2006/ole">
            <p:oleObj spid="_x0000_s2148" name="Equation" r:id="rId6" imgW="1167893" imgH="8632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7464481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48807" y="6429375"/>
            <a:ext cx="2590800" cy="276225"/>
            <a:chOff x="2209800" y="6019800"/>
            <a:chExt cx="2590800" cy="276999"/>
          </a:xfrm>
        </p:grpSpPr>
        <p:pic>
          <p:nvPicPr>
            <p:cNvPr id="8" name="Picture 13" descr="copyright-law-jobs-1.1-800x800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732" y="6053468"/>
              <a:ext cx="32365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209800" y="6019800"/>
              <a:ext cx="2590800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1200" dirty="0" err="1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Himanshu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Pathak</a:t>
              </a:r>
              <a:endParaRPr lang="en-IN" sz="12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057812" y="0"/>
            <a:ext cx="481771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SOR Iteration Example Contd..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85257" y="1337977"/>
            <a:ext cx="2486025" cy="536762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en-US" sz="1600" dirty="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/>
              <a:t>» </a:t>
            </a:r>
            <a:r>
              <a:rPr lang="en-US" altLang="en-US" sz="1600" b="1" dirty="0">
                <a:latin typeface="Courier New" panose="02070309020205020404" pitchFamily="49" charset="0"/>
              </a:rPr>
              <a:t>[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600" b="1" dirty="0">
                <a:latin typeface="Courier New" panose="02070309020205020404" pitchFamily="49" charset="0"/>
              </a:rPr>
              <a:t>]=Example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A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4    -1    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6     8     0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-5     0    12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b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-2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80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x0=[0 0 0]'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x0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altLang="en-US" sz="1600" b="1" dirty="0">
                <a:latin typeface="Courier New" panose="02070309020205020404" pitchFamily="49" charset="0"/>
              </a:rPr>
              <a:t>=1.e-6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altLang="en-US" sz="1600" b="1" dirty="0"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1.0000e-006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354020" y="581025"/>
            <a:ext cx="481771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>
                <a:solidFill>
                  <a:schemeClr val="bg1"/>
                </a:solidFill>
              </a:rPr>
              <a:t>Result obtained at each iteration for </a:t>
            </a:r>
            <a:r>
              <a:rPr lang="el-GR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  <a:endParaRPr lang="en-US" altLang="en-US" i="1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693804" y="575368"/>
            <a:ext cx="5808663" cy="619246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en-US" sz="1600" b="1" dirty="0"/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» w = 1.5; x =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     x1        x2        x3    ....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1.0000   -0.7500    9.2812    9.5312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2.0000    6.6797   -3.7178    9.4092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3.0000   -1.9556   12.4964    4.0732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4.0000    6.4414   -5.0572   11.9893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5.0000   -1.3712   12.5087    3.1484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6.0000    5.8070   -4.3497   12.0552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7.0000   -0.7639   11.4718    3.4949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8.0000    5.2445   -3.1985   11.5303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9.0000   -0.2478   10.3155    4.0800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10.0000    4.7722   -2.0890   10.9426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11.0000    0.1840    9.2750    4.6437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12.0000    4.3775   -1.1246   10.4141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13.0000    0.5448    8.3869    5.1335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14.0000    4.0477   -0.3097    9.9631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15.0000    0.8462    7.6404    5.5473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………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20.0000    3.3500    1.4220    9.0016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………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30.0000    2.7716    2.8587    8.2035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………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50.0000    2.4406    3.6808    7.7468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  ………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  100.0000    2.3757    3.8419    7.6573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0"/>
              </a:lnSpc>
              <a:spcBef>
                <a:spcPct val="50000"/>
              </a:spcBef>
            </a:pPr>
            <a:r>
              <a:rPr lang="en-US" altLang="en-US" sz="1600" b="1" dirty="0">
                <a:latin typeface="Courier New" panose="02070309020205020404" pitchFamily="49" charset="0"/>
              </a:rPr>
              <a:t>SOR method did not converge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86366" y="4581995"/>
            <a:ext cx="2161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B0F0"/>
                </a:solidFill>
              </a:rPr>
              <a:t>Diverged !!</a:t>
            </a:r>
          </a:p>
        </p:txBody>
      </p:sp>
    </p:spTree>
    <p:extLst>
      <p:ext uri="{BB962C8B-B14F-4D97-AF65-F5344CB8AC3E}">
        <p14:creationId xmlns="" xmlns:p14="http://schemas.microsoft.com/office/powerpoint/2010/main" val="6236564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61512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Simplest MATLAB Program for SOR Iterative 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9870" y="1169049"/>
            <a:ext cx="3831369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clear all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clc</a:t>
            </a:r>
            <a:endParaRPr lang="en-US" altLang="en-US" i="1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A = [2 -1 1;1 2 -1;1 -1 2];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b=[-1;6;-3];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x0=[0;0;0];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max=1000;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tol</a:t>
            </a:r>
            <a:r>
              <a:rPr lang="en-US" altLang="en-US" i="1" dirty="0">
                <a:effectLst/>
              </a:rPr>
              <a:t>=1e-4;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w = 1.2;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[</a:t>
            </a:r>
            <a:r>
              <a:rPr lang="en-US" altLang="en-US" i="1" dirty="0" err="1">
                <a:effectLst/>
              </a:rPr>
              <a:t>n,m</a:t>
            </a:r>
            <a:r>
              <a:rPr lang="en-US" altLang="en-US" i="1" dirty="0">
                <a:effectLst/>
              </a:rPr>
              <a:t>]=size(A);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 err="1">
                <a:effectLst/>
              </a:rPr>
              <a:t>xold</a:t>
            </a:r>
            <a:r>
              <a:rPr lang="en-US" altLang="en-US" i="1" dirty="0">
                <a:effectLst/>
              </a:rPr>
              <a:t>=x0;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>
                <a:effectLst/>
              </a:rPr>
              <a:t>C=-A;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for </a:t>
            </a:r>
            <a:r>
              <a:rPr lang="en-US" i="1" dirty="0" err="1">
                <a:effectLst/>
              </a:rPr>
              <a:t>i</a:t>
            </a:r>
            <a:r>
              <a:rPr lang="en-US" i="1" dirty="0"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    C(</a:t>
            </a:r>
            <a:r>
              <a:rPr lang="en-US" i="1" dirty="0" err="1">
                <a:effectLst/>
              </a:rPr>
              <a:t>i,i</a:t>
            </a:r>
            <a:r>
              <a:rPr lang="en-US" i="1" dirty="0">
                <a:effectLst/>
              </a:rPr>
              <a:t>)=0;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end</a:t>
            </a:r>
            <a:endParaRPr lang="en-US" altLang="en-US" i="1" dirty="0">
              <a:effectLst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64131" y="1339292"/>
            <a:ext cx="587305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,:)=C(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,:)/A(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for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d(i,1)=b(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)/A(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i,i</a:t>
            </a:r>
            <a:r>
              <a:rPr lang="en-US" i="1" dirty="0">
                <a:solidFill>
                  <a:srgbClr val="FFFF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=1;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while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i</a:t>
            </a:r>
            <a:r>
              <a:rPr lang="en-US" i="1" dirty="0">
                <a:solidFill>
                  <a:srgbClr val="FFFF00"/>
                </a:solidFill>
                <a:effectLst/>
              </a:rPr>
              <a:t>&lt;=max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 = x;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for j=1:n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     x(j) = (1-w)*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xold</a:t>
            </a:r>
            <a:r>
              <a:rPr lang="en-US" i="1" dirty="0">
                <a:solidFill>
                  <a:srgbClr val="FFFF00"/>
                </a:solidFill>
                <a:effectLst/>
              </a:rPr>
              <a:t>(j) + w*(C(j,:)*</a:t>
            </a:r>
            <a:r>
              <a:rPr lang="en-US" i="1" dirty="0" err="1">
                <a:solidFill>
                  <a:srgbClr val="FFFF00"/>
                </a:solidFill>
                <a:effectLst/>
              </a:rPr>
              <a:t>x+d</a:t>
            </a:r>
            <a:r>
              <a:rPr lang="en-US" i="1" dirty="0">
                <a:solidFill>
                  <a:srgbClr val="FFFF00"/>
                </a:solidFill>
                <a:effectLst/>
              </a:rPr>
              <a:t>(j));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  <a:effectLst/>
              </a:rPr>
              <a:t>    end   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185472" y="1593272"/>
            <a:ext cx="5487025" cy="391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00B0F0"/>
                </a:solidFill>
                <a:effectLst/>
              </a:rPr>
              <a:t>if norm(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xold</a:t>
            </a:r>
            <a:r>
              <a:rPr lang="en-US" i="1" dirty="0">
                <a:solidFill>
                  <a:srgbClr val="00B0F0"/>
                </a:solidFill>
                <a:effectLst/>
              </a:rPr>
              <a:t>-x) &lt;=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tol</a:t>
            </a:r>
            <a:endParaRPr lang="en-US" i="1" dirty="0">
              <a:solidFill>
                <a:srgbClr val="00B0F0"/>
              </a:solidFill>
              <a:effectLst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	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(‘SOR method Converge');     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	return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([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   x’])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= </a:t>
            </a:r>
            <a:r>
              <a:rPr lang="en-US" i="1" dirty="0" err="1">
                <a:solidFill>
                  <a:srgbClr val="00B0F0"/>
                </a:solidFill>
                <a:effectLst/>
              </a:rPr>
              <a:t>i</a:t>
            </a:r>
            <a:r>
              <a:rPr lang="en-US" i="1" dirty="0">
                <a:solidFill>
                  <a:srgbClr val="00B0F0"/>
                </a:solidFill>
                <a:effectLst/>
              </a:rPr>
              <a:t> + 1;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</a:rPr>
              <a:t>end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B0F0"/>
                </a:solidFill>
                <a:effectLst/>
              </a:rPr>
              <a:t>disp</a:t>
            </a:r>
            <a:r>
              <a:rPr lang="en-US" i="1" dirty="0">
                <a:solidFill>
                  <a:srgbClr val="00B0F0"/>
                </a:solidFill>
                <a:effectLst/>
              </a:rPr>
              <a:t>(‘SOR did not Converge')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95821082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597" y="78883"/>
            <a:ext cx="5602308" cy="638287"/>
          </a:xfrm>
        </p:spPr>
        <p:txBody>
          <a:bodyPr/>
          <a:lstStyle/>
          <a:p>
            <a:r>
              <a:rPr lang="en-US" altLang="en-US" i="1" dirty="0"/>
              <a:t>Convergence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56" y="614137"/>
            <a:ext cx="11319290" cy="135533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tr-TR" altLang="en-US" sz="2800" dirty="0"/>
              <a:t>If 0&lt;</a:t>
            </a:r>
            <a:r>
              <a:rPr lang="tr-TR" altLang="en-US" sz="2800" dirty="0">
                <a:sym typeface="Symbol" panose="05050102010706020507" pitchFamily="18" charset="2"/>
              </a:rPr>
              <a:t>&lt;2, </a:t>
            </a:r>
            <a:r>
              <a:rPr lang="tr-TR" altLang="en-US" sz="2800" dirty="0"/>
              <a:t>SOR method converges for any initial vector if A matrix is symmetric and positive definite</a:t>
            </a:r>
            <a:r>
              <a:rPr lang="en-US" altLang="en-US" sz="2800" dirty="0"/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tr-TR" altLang="en-US" sz="2800" dirty="0"/>
              <a:t>If </a:t>
            </a:r>
            <a:r>
              <a:rPr lang="tr-TR" altLang="en-US" sz="2800" dirty="0">
                <a:sym typeface="Symbol" panose="05050102010706020507" pitchFamily="18" charset="2"/>
              </a:rPr>
              <a:t>&gt;2, SOR method diverges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tr-TR" altLang="en-US" sz="2800" dirty="0"/>
              <a:t>If 0&lt;</a:t>
            </a:r>
            <a:r>
              <a:rPr lang="tr-TR" altLang="en-US" sz="2800" dirty="0">
                <a:sym typeface="Symbol" panose="05050102010706020507" pitchFamily="18" charset="2"/>
              </a:rPr>
              <a:t>&lt;1, SOR method converges but the convergence rate is slower (</a:t>
            </a:r>
            <a:r>
              <a:rPr lang="en-US" altLang="en-US" sz="2800" dirty="0">
                <a:sym typeface="Symbol" panose="05050102010706020507" pitchFamily="18" charset="2"/>
              </a:rPr>
              <a:t>deceleration</a:t>
            </a:r>
            <a:r>
              <a:rPr lang="tr-TR" altLang="en-US" sz="2800" dirty="0">
                <a:sym typeface="Symbol" panose="05050102010706020507" pitchFamily="18" charset="2"/>
              </a:rPr>
              <a:t>) than the Gauss-Seidel method.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tr-TR" altLang="en-US" sz="28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tr-TR" altLang="en-US" sz="2800" dirty="0"/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	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24326" y="4345561"/>
            <a:ext cx="11319290" cy="234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altLang="en-US" sz="2800" dirty="0"/>
              <a:t>The operation count for Gaussian Elimination or LU Decomposition was </a:t>
            </a:r>
            <a:r>
              <a:rPr lang="tr-TR" altLang="en-US" sz="2800" i="1" dirty="0"/>
              <a:t>0 </a:t>
            </a:r>
            <a:r>
              <a:rPr lang="tr-TR" altLang="en-US" sz="2800" dirty="0"/>
              <a:t>(n</a:t>
            </a:r>
            <a:r>
              <a:rPr lang="tr-TR" altLang="en-US" sz="2800" baseline="30000" dirty="0"/>
              <a:t>3</a:t>
            </a:r>
            <a:r>
              <a:rPr lang="tr-TR" altLang="en-US" sz="2800" dirty="0"/>
              <a:t>)</a:t>
            </a:r>
            <a:r>
              <a:rPr lang="en-US" altLang="en-US" sz="2800" dirty="0"/>
              <a:t>.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tr-TR" altLang="en-US" sz="2800" dirty="0"/>
              <a:t>For iterative methods, the number of scalar multiplications is </a:t>
            </a:r>
            <a:r>
              <a:rPr lang="tr-TR" altLang="en-US" sz="2800" i="1" dirty="0"/>
              <a:t>0 </a:t>
            </a:r>
            <a:r>
              <a:rPr lang="tr-TR" altLang="en-US" sz="2800" dirty="0"/>
              <a:t>(n</a:t>
            </a:r>
            <a:r>
              <a:rPr lang="tr-TR" altLang="en-US" sz="2800" baseline="30000" dirty="0"/>
              <a:t>2</a:t>
            </a:r>
            <a:r>
              <a:rPr lang="tr-TR" altLang="en-US" sz="2800" dirty="0"/>
              <a:t>) at each iteration. 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altLang="en-US" sz="2800" dirty="0"/>
              <a:t>I</a:t>
            </a:r>
            <a:r>
              <a:rPr lang="tr-TR" altLang="en-US" sz="2800" dirty="0"/>
              <a:t>terative methods are well suited for sparse matrices</a:t>
            </a:r>
            <a:r>
              <a:rPr lang="en-US" altLang="en-US" sz="2800" dirty="0"/>
              <a:t>.</a:t>
            </a:r>
            <a:r>
              <a:rPr lang="en-US" altLang="en-US" sz="2800" dirty="0">
                <a:solidFill>
                  <a:srgbClr val="0000FF"/>
                </a:solidFill>
              </a:rPr>
              <a:t>	</a:t>
            </a:r>
          </a:p>
          <a:p>
            <a:pPr marL="0" indent="0">
              <a:lnSpc>
                <a:spcPct val="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  <a:p>
            <a:pPr algn="just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291272" y="3707274"/>
            <a:ext cx="5602308" cy="6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Computation Cost</a:t>
            </a:r>
          </a:p>
        </p:txBody>
      </p:sp>
    </p:spTree>
    <p:extLst>
      <p:ext uri="{BB962C8B-B14F-4D97-AF65-F5344CB8AC3E}">
        <p14:creationId xmlns="" xmlns:p14="http://schemas.microsoft.com/office/powerpoint/2010/main" val="70928810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1249363"/>
          </a:xfrm>
        </p:spPr>
        <p:txBody>
          <a:bodyPr/>
          <a:lstStyle/>
          <a:p>
            <a:r>
              <a:rPr lang="en-US" altLang="en-US" i="1"/>
              <a:t>Example: </a:t>
            </a:r>
            <a:br>
              <a:rPr lang="en-US" altLang="en-US" i="1"/>
            </a:br>
            <a:r>
              <a:rPr lang="en-US" altLang="en-US" i="1"/>
              <a:t> </a:t>
            </a:r>
            <a:r>
              <a:rPr lang="en-US" altLang="en-US" sz="2600"/>
              <a:t>A System of Equations With Exactly One Solution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82688"/>
            <a:ext cx="8229600" cy="5065712"/>
          </a:xfrm>
        </p:spPr>
        <p:txBody>
          <a:bodyPr/>
          <a:lstStyle/>
          <a:p>
            <a:r>
              <a:rPr lang="en-US" altLang="en-US"/>
              <a:t>Finally, </a:t>
            </a:r>
            <a:r>
              <a:rPr lang="en-US" altLang="en-US">
                <a:solidFill>
                  <a:srgbClr val="00FF00"/>
                </a:solidFill>
              </a:rPr>
              <a:t>substituting</a:t>
            </a:r>
            <a:r>
              <a:rPr lang="en-US" altLang="en-US"/>
              <a:t> this value of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/>
              <a:t> into the </a:t>
            </a:r>
            <a:r>
              <a:rPr lang="en-US" altLang="en-US">
                <a:solidFill>
                  <a:srgbClr val="FF9900"/>
                </a:solidFill>
              </a:rPr>
              <a:t>expression for</a:t>
            </a:r>
            <a:r>
              <a:rPr lang="en-US" altLang="en-US"/>
              <a:t> </a:t>
            </a:r>
            <a:r>
              <a:rPr lang="en-US" altLang="en-US" b="0" i="1">
                <a:solidFill>
                  <a:srgbClr val="FFFF00"/>
                </a:solidFill>
              </a:rPr>
              <a:t>y</a:t>
            </a:r>
            <a:r>
              <a:rPr lang="en-US" altLang="en-US"/>
              <a:t> obtained earlier gives</a:t>
            </a:r>
          </a:p>
          <a:p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r>
              <a:rPr lang="en-US" altLang="en-US"/>
              <a:t>Therefore, the </a:t>
            </a:r>
            <a:r>
              <a:rPr lang="en-US" altLang="en-US">
                <a:solidFill>
                  <a:srgbClr val="00FF00"/>
                </a:solidFill>
              </a:rPr>
              <a:t>unique solution</a:t>
            </a:r>
            <a:r>
              <a:rPr lang="en-US" altLang="en-US"/>
              <a:t> of the system is given by           </a:t>
            </a:r>
            <a:r>
              <a:rPr lang="en-US" altLang="en-US" b="0" i="1">
                <a:solidFill>
                  <a:srgbClr val="FFFF00"/>
                </a:solidFill>
              </a:rPr>
              <a:t>x</a:t>
            </a:r>
            <a:r>
              <a:rPr lang="en-US" altLang="en-US" b="0">
                <a:solidFill>
                  <a:srgbClr val="FFFF00"/>
                </a:solidFill>
              </a:rPr>
              <a:t> = 2</a:t>
            </a:r>
            <a:r>
              <a:rPr lang="en-US" altLang="en-US"/>
              <a:t> and </a:t>
            </a:r>
            <a:r>
              <a:rPr lang="en-US" altLang="en-US" b="0" i="1">
                <a:solidFill>
                  <a:srgbClr val="FFFF00"/>
                </a:solidFill>
              </a:rPr>
              <a:t>y</a:t>
            </a:r>
            <a:r>
              <a:rPr lang="en-US" altLang="en-US" b="0">
                <a:solidFill>
                  <a:srgbClr val="FFFF00"/>
                </a:solidFill>
              </a:rPr>
              <a:t> = 3</a:t>
            </a:r>
            <a:r>
              <a:rPr lang="en-US" altLang="en-US"/>
              <a:t>.</a:t>
            </a:r>
          </a:p>
        </p:txBody>
      </p:sp>
      <p:graphicFrame>
        <p:nvGraphicFramePr>
          <p:cNvPr id="857093" name="Object 5"/>
          <p:cNvGraphicFramePr>
            <a:graphicFrameLocks noChangeAspect="1"/>
          </p:cNvGraphicFramePr>
          <p:nvPr/>
        </p:nvGraphicFramePr>
        <p:xfrm>
          <a:off x="5403850" y="2092325"/>
          <a:ext cx="1511300" cy="1295400"/>
        </p:xfrm>
        <a:graphic>
          <a:graphicData uri="http://schemas.openxmlformats.org/presentationml/2006/ole">
            <p:oleObj spid="_x0000_s3106" name="Equation" r:id="rId4" imgW="748975" imgH="63472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9404024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159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1264" y="3005139"/>
            <a:ext cx="117475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9141" name="Text Box 5"/>
          <p:cNvSpPr txBox="1">
            <a:spLocks noChangeArrowheads="1"/>
          </p:cNvSpPr>
          <p:nvPr/>
        </p:nvSpPr>
        <p:spPr bwMode="auto">
          <a:xfrm>
            <a:off x="4968875" y="5643563"/>
            <a:ext cx="3473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85950" algn="l"/>
                <a:tab pos="2343150" algn="l"/>
                <a:tab pos="2854325" algn="l"/>
                <a:tab pos="3311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</a:t>
            </a:r>
            <a:r>
              <a:rPr lang="en-US" altLang="en-US" sz="5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	</a:t>
            </a:r>
            <a:r>
              <a:rPr lang="en-US" altLang="en-US" sz="15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	</a:t>
            </a:r>
            <a:r>
              <a:rPr lang="en-US" altLang="en-US" sz="25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	4	</a:t>
            </a:r>
            <a:r>
              <a:rPr lang="en-US" altLang="en-US" sz="12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	6</a:t>
            </a: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4387851" y="2827339"/>
            <a:ext cx="6826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–1 </a:t>
            </a:r>
          </a:p>
        </p:txBody>
      </p:sp>
      <p:pic>
        <p:nvPicPr>
          <p:cNvPr id="859157" name="Picture 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289" y="5634039"/>
            <a:ext cx="2903537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9147" name="Line 11"/>
          <p:cNvSpPr>
            <a:spLocks noChangeShapeType="1"/>
          </p:cNvSpPr>
          <p:nvPr/>
        </p:nvSpPr>
        <p:spPr bwMode="auto">
          <a:xfrm flipV="1">
            <a:off x="5102226" y="2635250"/>
            <a:ext cx="3175" cy="380365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1249363"/>
          </a:xfrm>
        </p:spPr>
        <p:txBody>
          <a:bodyPr/>
          <a:lstStyle/>
          <a:p>
            <a:r>
              <a:rPr lang="en-US" altLang="en-US" i="1"/>
              <a:t>Example: </a:t>
            </a:r>
            <a:br>
              <a:rPr lang="en-US" altLang="en-US" i="1"/>
            </a:br>
            <a:r>
              <a:rPr lang="en-US" altLang="en-US" i="1"/>
              <a:t> </a:t>
            </a:r>
            <a:r>
              <a:rPr lang="en-US" altLang="en-US" sz="2600"/>
              <a:t>A System of Equations With Exactly One Solution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82688"/>
            <a:ext cx="8229600" cy="5065712"/>
          </a:xfrm>
        </p:spPr>
        <p:txBody>
          <a:bodyPr/>
          <a:lstStyle/>
          <a:p>
            <a:r>
              <a:rPr lang="en-US" altLang="en-US" dirty="0">
                <a:solidFill>
                  <a:srgbClr val="00FF00"/>
                </a:solidFill>
              </a:rPr>
              <a:t>Geometrically</a:t>
            </a:r>
            <a:r>
              <a:rPr lang="en-US" altLang="en-US" dirty="0"/>
              <a:t>, the </a:t>
            </a:r>
            <a:r>
              <a:rPr lang="en-US" altLang="en-US" dirty="0">
                <a:solidFill>
                  <a:srgbClr val="FF9900"/>
                </a:solidFill>
              </a:rPr>
              <a:t>two lines</a:t>
            </a:r>
            <a:r>
              <a:rPr lang="en-US" altLang="en-US" dirty="0"/>
              <a:t> represented by the two equations that make up the system </a:t>
            </a:r>
            <a:r>
              <a:rPr lang="en-US" altLang="en-US" dirty="0">
                <a:solidFill>
                  <a:srgbClr val="FF9900"/>
                </a:solidFill>
              </a:rPr>
              <a:t>intersect</a:t>
            </a:r>
            <a:r>
              <a:rPr lang="en-US" altLang="en-US" dirty="0"/>
              <a:t> at the            </a:t>
            </a:r>
            <a:r>
              <a:rPr lang="en-US" altLang="en-US" dirty="0">
                <a:solidFill>
                  <a:srgbClr val="FF9900"/>
                </a:solidFill>
              </a:rPr>
              <a:t>point</a:t>
            </a:r>
            <a:r>
              <a:rPr lang="en-US" altLang="en-US" dirty="0"/>
              <a:t> </a:t>
            </a:r>
            <a:r>
              <a:rPr lang="en-US" altLang="en-US" b="0" dirty="0">
                <a:solidFill>
                  <a:srgbClr val="FFFF00"/>
                </a:solidFill>
              </a:rPr>
              <a:t>(2, 3)</a:t>
            </a:r>
            <a:r>
              <a:rPr lang="en-US" altLang="en-US" dirty="0"/>
              <a:t>:</a:t>
            </a:r>
          </a:p>
        </p:txBody>
      </p:sp>
      <p:sp>
        <p:nvSpPr>
          <p:cNvPr id="859143" name="Line 7"/>
          <p:cNvSpPr>
            <a:spLocks noChangeShapeType="1"/>
          </p:cNvSpPr>
          <p:nvPr/>
        </p:nvSpPr>
        <p:spPr bwMode="auto">
          <a:xfrm>
            <a:off x="4111626" y="5649914"/>
            <a:ext cx="4164013" cy="1587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5110164" y="2459038"/>
            <a:ext cx="276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</a:p>
        </p:txBody>
      </p:sp>
      <p:sp>
        <p:nvSpPr>
          <p:cNvPr id="859145" name="Text Box 9"/>
          <p:cNvSpPr txBox="1">
            <a:spLocks noChangeArrowheads="1"/>
          </p:cNvSpPr>
          <p:nvPr/>
        </p:nvSpPr>
        <p:spPr bwMode="auto">
          <a:xfrm>
            <a:off x="8256588" y="54530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859146" name="Line 10"/>
          <p:cNvSpPr>
            <a:spLocks noChangeShapeType="1"/>
          </p:cNvSpPr>
          <p:nvPr/>
        </p:nvSpPr>
        <p:spPr bwMode="auto">
          <a:xfrm flipV="1">
            <a:off x="4983164" y="3148014"/>
            <a:ext cx="1722437" cy="3157537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48" name="Line 12"/>
          <p:cNvSpPr>
            <a:spLocks noChangeShapeType="1"/>
          </p:cNvSpPr>
          <p:nvPr/>
        </p:nvSpPr>
        <p:spPr bwMode="auto">
          <a:xfrm>
            <a:off x="4964113" y="2811464"/>
            <a:ext cx="2279650" cy="3151187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49" name="Line 13"/>
          <p:cNvSpPr>
            <a:spLocks noChangeShapeType="1"/>
          </p:cNvSpPr>
          <p:nvPr/>
        </p:nvSpPr>
        <p:spPr bwMode="auto">
          <a:xfrm flipH="1" flipV="1">
            <a:off x="6059488" y="4311650"/>
            <a:ext cx="0" cy="1339850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50" name="Line 14"/>
          <p:cNvSpPr>
            <a:spLocks noChangeShapeType="1"/>
          </p:cNvSpPr>
          <p:nvPr/>
        </p:nvSpPr>
        <p:spPr bwMode="auto">
          <a:xfrm flipV="1">
            <a:off x="5113339" y="4327526"/>
            <a:ext cx="935037" cy="4763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9152" name="Text Box 16"/>
          <p:cNvSpPr txBox="1">
            <a:spLocks noChangeArrowheads="1"/>
          </p:cNvSpPr>
          <p:nvPr/>
        </p:nvSpPr>
        <p:spPr bwMode="auto">
          <a:xfrm>
            <a:off x="6048375" y="4103688"/>
            <a:ext cx="966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(2, 3)</a:t>
            </a:r>
          </a:p>
        </p:txBody>
      </p:sp>
      <p:graphicFrame>
        <p:nvGraphicFramePr>
          <p:cNvPr id="859155" name="Object 19"/>
          <p:cNvGraphicFramePr>
            <a:graphicFrameLocks noChangeAspect="1"/>
          </p:cNvGraphicFramePr>
          <p:nvPr/>
        </p:nvGraphicFramePr>
        <p:xfrm>
          <a:off x="6575426" y="3308350"/>
          <a:ext cx="1019175" cy="323850"/>
        </p:xfrm>
        <a:graphic>
          <a:graphicData uri="http://schemas.openxmlformats.org/presentationml/2006/ole">
            <p:oleObj spid="_x0000_s4164" name="Equation" r:id="rId6" imgW="647419" imgH="203112" progId="">
              <p:embed/>
            </p:oleObj>
          </a:graphicData>
        </a:graphic>
      </p:graphicFrame>
      <p:graphicFrame>
        <p:nvGraphicFramePr>
          <p:cNvPr id="859156" name="Object 20"/>
          <p:cNvGraphicFramePr>
            <a:graphicFrameLocks noChangeAspect="1"/>
          </p:cNvGraphicFramePr>
          <p:nvPr/>
        </p:nvGraphicFramePr>
        <p:xfrm>
          <a:off x="6699250" y="4967288"/>
          <a:ext cx="1258888" cy="323850"/>
        </p:xfrm>
        <a:graphic>
          <a:graphicData uri="http://schemas.openxmlformats.org/presentationml/2006/ole">
            <p:oleObj spid="_x0000_s4165" name="Equation" r:id="rId7" imgW="799753" imgH="203112" progId="">
              <p:embed/>
            </p:oleObj>
          </a:graphicData>
        </a:graphic>
      </p:graphicFrame>
      <p:sp>
        <p:nvSpPr>
          <p:cNvPr id="859151" name="AutoShape 15"/>
          <p:cNvSpPr>
            <a:spLocks noChangeArrowheads="1"/>
          </p:cNvSpPr>
          <p:nvPr/>
        </p:nvSpPr>
        <p:spPr bwMode="auto">
          <a:xfrm>
            <a:off x="6015038" y="4283075"/>
            <a:ext cx="88900" cy="88900"/>
          </a:xfrm>
          <a:prstGeom prst="flowChartConnector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1430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36286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9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9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9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9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9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59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9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9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9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9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9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9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41" grpId="0"/>
      <p:bldP spid="859142" grpId="0"/>
      <p:bldP spid="859147" grpId="0" animBg="1"/>
      <p:bldP spid="859143" grpId="0" animBg="1"/>
      <p:bldP spid="859144" grpId="0"/>
      <p:bldP spid="859145" grpId="0"/>
      <p:bldP spid="859146" grpId="0" animBg="1"/>
      <p:bldP spid="859148" grpId="0" animBg="1"/>
      <p:bldP spid="859149" grpId="0" animBg="1"/>
      <p:bldP spid="859150" grpId="0" animBg="1"/>
      <p:bldP spid="859152" grpId="0"/>
      <p:bldP spid="859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1249363"/>
          </a:xfrm>
        </p:spPr>
        <p:txBody>
          <a:bodyPr/>
          <a:lstStyle/>
          <a:p>
            <a:r>
              <a:rPr lang="en-US" altLang="en-US" i="1"/>
              <a:t>Example: </a:t>
            </a:r>
            <a:br>
              <a:rPr lang="en-US" altLang="en-US" i="1"/>
            </a:br>
            <a:r>
              <a:rPr lang="en-US" altLang="en-US" i="1"/>
              <a:t> </a:t>
            </a:r>
            <a:r>
              <a:rPr lang="en-US" altLang="en-US" sz="2600"/>
              <a:t>A System of Equations With Infinitely Many Solutions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603" y="1182688"/>
            <a:ext cx="8229600" cy="5675312"/>
          </a:xfrm>
        </p:spPr>
        <p:txBody>
          <a:bodyPr/>
          <a:lstStyle/>
          <a:p>
            <a:r>
              <a:rPr lang="en-US" altLang="en-US" dirty="0"/>
              <a:t>Consider the system</a:t>
            </a:r>
          </a:p>
          <a:p>
            <a:pPr>
              <a:lnSpc>
                <a:spcPct val="16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00FF00"/>
                </a:solidFill>
              </a:rPr>
              <a:t>Solving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rgbClr val="FF9900"/>
                </a:solidFill>
              </a:rPr>
              <a:t>first equation</a:t>
            </a:r>
            <a:r>
              <a:rPr lang="en-US" altLang="en-US" dirty="0"/>
              <a:t> for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in terms of </a:t>
            </a:r>
            <a:r>
              <a:rPr lang="en-US" altLang="en-US" b="0" i="1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we obtain</a:t>
            </a:r>
          </a:p>
          <a:p>
            <a:pPr>
              <a:lnSpc>
                <a:spcPct val="13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FF00"/>
                </a:solidFill>
              </a:rPr>
              <a:t>Substituting</a:t>
            </a:r>
            <a:r>
              <a:rPr lang="en-US" altLang="en-US" dirty="0"/>
              <a:t> this expression for </a:t>
            </a:r>
            <a:r>
              <a:rPr lang="en-US" altLang="en-US" b="0" i="1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 into the </a:t>
            </a:r>
            <a:r>
              <a:rPr lang="en-US" altLang="en-US" dirty="0">
                <a:solidFill>
                  <a:srgbClr val="FF9900"/>
                </a:solidFill>
              </a:rPr>
              <a:t>second equation</a:t>
            </a:r>
            <a:r>
              <a:rPr lang="en-US" altLang="en-US" dirty="0"/>
              <a:t> yields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which is a </a:t>
            </a:r>
            <a:r>
              <a:rPr lang="en-US" altLang="en-US" dirty="0">
                <a:solidFill>
                  <a:srgbClr val="00FF00"/>
                </a:solidFill>
              </a:rPr>
              <a:t>true statement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result follows from the fact that the </a:t>
            </a:r>
            <a:r>
              <a:rPr lang="en-US" altLang="en-US" dirty="0">
                <a:solidFill>
                  <a:srgbClr val="FF9900"/>
                </a:solidFill>
              </a:rPr>
              <a:t>second equation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00FF00"/>
                </a:solidFill>
              </a:rPr>
              <a:t>equivalent</a:t>
            </a:r>
            <a:r>
              <a:rPr lang="en-US" altLang="en-US" dirty="0"/>
              <a:t> to the </a:t>
            </a:r>
            <a:r>
              <a:rPr lang="en-US" altLang="en-US" dirty="0">
                <a:solidFill>
                  <a:srgbClr val="FF9900"/>
                </a:solidFill>
              </a:rPr>
              <a:t>first</a:t>
            </a:r>
            <a:r>
              <a:rPr lang="en-US" altLang="en-US" dirty="0"/>
              <a:t>.</a:t>
            </a:r>
          </a:p>
        </p:txBody>
      </p:sp>
      <p:graphicFrame>
        <p:nvGraphicFramePr>
          <p:cNvPr id="86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1719276"/>
              </p:ext>
            </p:extLst>
          </p:nvPr>
        </p:nvGraphicFramePr>
        <p:xfrm>
          <a:off x="3579946" y="1547020"/>
          <a:ext cx="1458913" cy="776288"/>
        </p:xfrm>
        <a:graphic>
          <a:graphicData uri="http://schemas.openxmlformats.org/presentationml/2006/ole">
            <p:oleObj spid="_x0000_s5248" name="Equation" r:id="rId4" imgW="723586" imgH="380835" progId="">
              <p:embed/>
            </p:oleObj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2263862"/>
              </p:ext>
            </p:extLst>
          </p:nvPr>
        </p:nvGraphicFramePr>
        <p:xfrm>
          <a:off x="3732347" y="2853532"/>
          <a:ext cx="1306512" cy="414337"/>
        </p:xfrm>
        <a:graphic>
          <a:graphicData uri="http://schemas.openxmlformats.org/presentationml/2006/ole">
            <p:oleObj spid="_x0000_s5249" name="Equation" r:id="rId5" imgW="647419" imgH="203112" progId="">
              <p:embed/>
            </p:oleObj>
          </a:graphicData>
        </a:graphic>
      </p:graphicFrame>
      <p:graphicFrame>
        <p:nvGraphicFramePr>
          <p:cNvPr id="86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9576761"/>
              </p:ext>
            </p:extLst>
          </p:nvPr>
        </p:nvGraphicFramePr>
        <p:xfrm>
          <a:off x="3196564" y="3920405"/>
          <a:ext cx="2225675" cy="1293813"/>
        </p:xfrm>
        <a:graphic>
          <a:graphicData uri="http://schemas.openxmlformats.org/presentationml/2006/ole">
            <p:oleObj spid="_x0000_s5250" name="Equation" r:id="rId6" imgW="1104421" imgH="634725" progId="">
              <p:embed/>
            </p:oleObj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697788" y="2323308"/>
            <a:ext cx="4494212" cy="3856037"/>
            <a:chOff x="4621213" y="2790826"/>
            <a:chExt cx="4494212" cy="3856037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5611814" y="2989263"/>
              <a:ext cx="3175" cy="36576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21213" y="2790826"/>
              <a:ext cx="4494212" cy="3725862"/>
              <a:chOff x="4621213" y="2790826"/>
              <a:chExt cx="4494212" cy="3725862"/>
            </a:xfrm>
          </p:grpSpPr>
          <p:pic>
            <p:nvPicPr>
              <p:cNvPr id="20" name="Picture 2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5614" y="3209925"/>
                <a:ext cx="117475" cy="3100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4897439" y="3035301"/>
                <a:ext cx="682625" cy="3444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 algn="r" fontAlgn="base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–1 </a:t>
                </a: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5457825" y="5826126"/>
                <a:ext cx="34734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85950" algn="l"/>
                    <a:tab pos="2343150" algn="l"/>
                    <a:tab pos="2854325" algn="l"/>
                    <a:tab pos="331152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	</a:t>
                </a:r>
                <a:r>
                  <a:rPr lang="en-US" altLang="en-US" sz="1300" baseline="30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	</a:t>
                </a:r>
                <a:r>
                  <a:rPr lang="en-US" altLang="en-US" sz="2000" baseline="30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	</a:t>
                </a:r>
                <a:r>
                  <a:rPr lang="en-US" altLang="en-US" sz="3000" baseline="30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	4	</a:t>
                </a:r>
                <a:r>
                  <a:rPr lang="en-US" altLang="en-US" sz="1600" baseline="-25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lang="en-US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5	6</a:t>
                </a:r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>
                <a:off x="4621213" y="5857875"/>
                <a:ext cx="4164012" cy="158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640389" y="2790826"/>
                <a:ext cx="2762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i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y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8766175" y="5661026"/>
                <a:ext cx="3492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i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 flipV="1">
                <a:off x="5497514" y="3327400"/>
                <a:ext cx="1620837" cy="318928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954404903"/>
                  </p:ext>
                </p:extLst>
              </p:nvPr>
            </p:nvGraphicFramePr>
            <p:xfrm>
              <a:off x="6956426" y="3713164"/>
              <a:ext cx="1101725" cy="585787"/>
            </p:xfrm>
            <a:graphic>
              <a:graphicData uri="http://schemas.openxmlformats.org/presentationml/2006/ole">
                <p:oleObj spid="_x0000_s5251" name="Equation" r:id="rId8" imgW="723586" imgH="380835" progId="">
                  <p:embed/>
                </p:oleObj>
              </a:graphicData>
            </a:graphic>
          </p:graphicFrame>
          <p:pic>
            <p:nvPicPr>
              <p:cNvPr id="28" name="Picture 1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639" y="5838825"/>
                <a:ext cx="2878137" cy="90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5400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xmlns="" val="24496615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2836</Words>
  <Application>Microsoft Office PowerPoint</Application>
  <PresentationFormat>Custom</PresentationFormat>
  <Paragraphs>979</Paragraphs>
  <Slides>63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Default Design</vt:lpstr>
      <vt:lpstr>1_Office Theme</vt:lpstr>
      <vt:lpstr>Equation</vt:lpstr>
      <vt:lpstr>Linear Systems of Equations</vt:lpstr>
      <vt:lpstr>Systems of Equations</vt:lpstr>
      <vt:lpstr>Systems of Equations</vt:lpstr>
      <vt:lpstr>Systems of Equations</vt:lpstr>
      <vt:lpstr>Systems of Equations</vt:lpstr>
      <vt:lpstr>Example:   A System of Equations With Exactly One Solution</vt:lpstr>
      <vt:lpstr>Example:   A System of Equations With Exactly One Solution</vt:lpstr>
      <vt:lpstr>Example:   A System of Equations With Exactly One Solution</vt:lpstr>
      <vt:lpstr>Example:   A System of Equations With Infinitely Many Solutions</vt:lpstr>
      <vt:lpstr>Example:   A System of Equations That Has No Solution</vt:lpstr>
      <vt:lpstr>The Gauss Elimination Method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MATLAB© Script</vt:lpstr>
      <vt:lpstr>Implementation</vt:lpstr>
      <vt:lpstr>Implementation</vt:lpstr>
      <vt:lpstr>Implementation</vt:lpstr>
      <vt:lpstr>Other Related Issues</vt:lpstr>
      <vt:lpstr>Improvement Techniques </vt:lpstr>
      <vt:lpstr>Other Related Issues</vt:lpstr>
      <vt:lpstr>LU Decomposition</vt:lpstr>
      <vt:lpstr>LU Decomposition</vt:lpstr>
      <vt:lpstr>LU Decomposition</vt:lpstr>
      <vt:lpstr>LU Decomposition</vt:lpstr>
      <vt:lpstr>LU Decomposition</vt:lpstr>
      <vt:lpstr>MATLAB© Script</vt:lpstr>
      <vt:lpstr>MATLAB© Script</vt:lpstr>
      <vt:lpstr>LU Decomposition for Matrix Inverse</vt:lpstr>
      <vt:lpstr>LU Decomposition for Matrix Inverse</vt:lpstr>
      <vt:lpstr>Introduction</vt:lpstr>
      <vt:lpstr>Iterative Methods</vt:lpstr>
      <vt:lpstr>Jacobi Iterative Technique</vt:lpstr>
      <vt:lpstr>Jacobi Iterative Technique Contd..</vt:lpstr>
      <vt:lpstr>Jacobi Iterative Technique Contd..</vt:lpstr>
      <vt:lpstr>Slide 48</vt:lpstr>
      <vt:lpstr>Gauss-Siedel Technique</vt:lpstr>
      <vt:lpstr>Gauss-Siedel Technique Contd..</vt:lpstr>
      <vt:lpstr>Gauss-Siedel Technique Contd..</vt:lpstr>
      <vt:lpstr>Slide 52</vt:lpstr>
      <vt:lpstr>Convergence</vt:lpstr>
      <vt:lpstr>Convergence Contd…</vt:lpstr>
      <vt:lpstr>SOR Iteration</vt:lpstr>
      <vt:lpstr>SOR Iteration</vt:lpstr>
      <vt:lpstr>SOR Iteration Example</vt:lpstr>
      <vt:lpstr>Slide 58</vt:lpstr>
      <vt:lpstr>Slide 59</vt:lpstr>
      <vt:lpstr>Slide 60</vt:lpstr>
      <vt:lpstr>Slide 61</vt:lpstr>
      <vt:lpstr>Convergence</vt:lpstr>
      <vt:lpstr>Slide 63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DELL</cp:lastModifiedBy>
  <cp:revision>112</cp:revision>
  <dcterms:created xsi:type="dcterms:W3CDTF">2015-08-10T09:08:50Z</dcterms:created>
  <dcterms:modified xsi:type="dcterms:W3CDTF">2021-09-26T17:38:05Z</dcterms:modified>
</cp:coreProperties>
</file>