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99" r:id="rId3"/>
    <p:sldId id="259" r:id="rId4"/>
    <p:sldId id="260" r:id="rId5"/>
    <p:sldId id="329" r:id="rId6"/>
    <p:sldId id="330" r:id="rId7"/>
    <p:sldId id="332" r:id="rId8"/>
    <p:sldId id="319" r:id="rId9"/>
    <p:sldId id="331" r:id="rId10"/>
    <p:sldId id="333" r:id="rId11"/>
    <p:sldId id="334" r:id="rId12"/>
    <p:sldId id="335" r:id="rId13"/>
    <p:sldId id="337" r:id="rId14"/>
    <p:sldId id="338" r:id="rId15"/>
    <p:sldId id="339" r:id="rId16"/>
    <p:sldId id="336" r:id="rId17"/>
    <p:sldId id="3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manshu Pathak" initials="HP" lastIdx="1" clrIdx="0">
    <p:extLst>
      <p:ext uri="{19B8F6BF-5375-455C-9EA6-DF929625EA0E}">
        <p15:presenceInfo xmlns:p15="http://schemas.microsoft.com/office/powerpoint/2012/main" xmlns="" userId="1e962430801634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72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068B-A598-447C-83AD-76A159F1925F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5777E-444A-4999-80D0-303375DFC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654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63558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68438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0424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2167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68438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1727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99911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3180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8842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517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9871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6549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2167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5371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3C93-BCCC-4292-A6D1-50E45703B8C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82075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699F3-07BD-4C63-B04A-1C8CDAD862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80312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0"/>
            <a:ext cx="2743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F0550-ACF2-46F9-8F54-F08EA454E2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50687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5717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4EA1-6C7F-4246-8CAC-D45D5F57C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1002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1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239D-5F8A-46EE-95F7-B1FAFFC5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28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7E08E-0623-4D76-87FD-6E0F4DDA24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148189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1273F-6E1B-42BC-BCB6-91C882F71BB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48933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639DE-B0C0-46FD-B6FD-11F7BDCA91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766531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8C3B7-3BDE-4686-9071-DA1A2F998F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54175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EBF93-28DB-4739-99A0-839E5394F7F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861039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70FF3-77A6-48F5-9DB9-2FD64695B7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78583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D5EF0-B8FF-4949-AB85-62F0EC1691B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31799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8F548-39EE-46B3-B754-79F3071417F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605729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6686FD-D747-40B8-A7C4-52C52ED78151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145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40005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SzPct val="85000"/>
        <a:buFont typeface="Wingdings" panose="05000000000000000000" pitchFamily="2" charset="2"/>
        <a:buChar char="u"/>
        <a:defRPr sz="24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✦"/>
        <a:defRPr sz="23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427163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ª"/>
        <a:defRPr sz="22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939925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❖"/>
        <a:defRPr sz="20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406650" indent="-352425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✥"/>
        <a:defRPr sz="19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3026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ctr" defTabSz="842985" rtl="0" eaLnBrk="1" latinLnBrk="0" hangingPunct="1">
        <a:spcBef>
          <a:spcPct val="0"/>
        </a:spcBef>
        <a:buNone/>
        <a:defRPr sz="4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120" indent="-316120" algn="l" defTabSz="842985" rtl="0" eaLnBrk="1" latinLnBrk="0" hangingPunct="1">
        <a:spcBef>
          <a:spcPct val="20000"/>
        </a:spcBef>
        <a:buFont typeface="Arial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1pPr>
      <a:lvl2pPr marL="684926" indent="-263433" algn="l" defTabSz="842985" rtl="0" eaLnBrk="1" latinLnBrk="0" hangingPunct="1">
        <a:spcBef>
          <a:spcPct val="20000"/>
        </a:spcBef>
        <a:buFont typeface="Arial" pitchFamily="34" charset="0"/>
        <a:buChar char="–"/>
        <a:defRPr sz="2581" kern="1200">
          <a:solidFill>
            <a:schemeClr val="tx1"/>
          </a:solidFill>
          <a:latin typeface="+mn-lt"/>
          <a:ea typeface="+mn-ea"/>
          <a:cs typeface="+mn-cs"/>
        </a:defRPr>
      </a:lvl2pPr>
      <a:lvl3pPr marL="105373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3pPr>
      <a:lvl4pPr marL="1475224" indent="-210746" algn="l" defTabSz="842985" rtl="0" eaLnBrk="1" latinLnBrk="0" hangingPunct="1">
        <a:spcBef>
          <a:spcPct val="20000"/>
        </a:spcBef>
        <a:buFont typeface="Arial" pitchFamily="34" charset="0"/>
        <a:buChar char="–"/>
        <a:defRPr sz="1844" kern="1200">
          <a:solidFill>
            <a:schemeClr val="tx1"/>
          </a:solidFill>
          <a:latin typeface="+mn-lt"/>
          <a:ea typeface="+mn-ea"/>
          <a:cs typeface="+mn-cs"/>
        </a:defRPr>
      </a:lvl4pPr>
      <a:lvl5pPr marL="1896717" indent="-210746" algn="l" defTabSz="842985" rtl="0" eaLnBrk="1" latinLnBrk="0" hangingPunct="1">
        <a:spcBef>
          <a:spcPct val="20000"/>
        </a:spcBef>
        <a:buFont typeface="Arial" pitchFamily="34" charset="0"/>
        <a:buChar char="»"/>
        <a:defRPr sz="1844" kern="1200">
          <a:solidFill>
            <a:schemeClr val="tx1"/>
          </a:solidFill>
          <a:latin typeface="+mn-lt"/>
          <a:ea typeface="+mn-ea"/>
          <a:cs typeface="+mn-cs"/>
        </a:defRPr>
      </a:lvl5pPr>
      <a:lvl6pPr marL="2318210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6pPr>
      <a:lvl7pPr marL="273970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7pPr>
      <a:lvl8pPr marL="3161195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8pPr>
      <a:lvl9pPr marL="3582688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1pPr>
      <a:lvl2pPr marL="42149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2pPr>
      <a:lvl3pPr marL="842985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3pPr>
      <a:lvl4pPr marL="1264478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4pPr>
      <a:lvl5pPr marL="168597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5pPr>
      <a:lvl6pPr marL="210746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6pPr>
      <a:lvl7pPr marL="2528956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7pPr>
      <a:lvl8pPr marL="2950449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8pPr>
      <a:lvl9pPr marL="337194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xmlns="" id="{89806F49-5985-43B4-8531-F88A05DB84D9}"/>
              </a:ext>
            </a:extLst>
          </p:cNvPr>
          <p:cNvSpPr/>
          <p:nvPr/>
        </p:nvSpPr>
        <p:spPr bwMode="auto">
          <a:xfrm rot="14449817">
            <a:off x="6725479" y="1253562"/>
            <a:ext cx="3877825" cy="5681806"/>
          </a:xfrm>
          <a:prstGeom prst="arc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98451" y="685800"/>
            <a:ext cx="9738783" cy="661989"/>
          </a:xfrm>
        </p:spPr>
        <p:txBody>
          <a:bodyPr/>
          <a:lstStyle/>
          <a:p>
            <a:r>
              <a:rPr lang="en-US" sz="3000" dirty="0">
                <a:solidFill>
                  <a:srgbClr val="FF0000"/>
                </a:solidFill>
                <a:latin typeface="Lucida Calligraphy" pitchFamily="66" charset="0"/>
              </a:rPr>
              <a:t>Non-linear Equations: Roots Finding</a:t>
            </a:r>
            <a:endParaRPr lang="en-US" sz="3000" b="1" dirty="0">
              <a:solidFill>
                <a:srgbClr val="FF0000"/>
              </a:solidFill>
              <a:latin typeface="Old English Text MT" pitchFamily="66" charset="0"/>
              <a:cs typeface="Times New Roman" pitchFamily="18" charset="0"/>
            </a:endParaRPr>
          </a:p>
        </p:txBody>
      </p:sp>
      <p:sp>
        <p:nvSpPr>
          <p:cNvPr id="205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11F3FE-712B-4293-9812-BF6317EACC36}" type="slidenum">
              <a:rPr lang="en-US">
                <a:solidFill>
                  <a:srgbClr val="898989"/>
                </a:solidFill>
                <a:latin typeface="Calibri" pitchFamily="34" charset="0"/>
              </a:rPr>
              <a:pPr/>
              <a:t>1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2" name="Picture 8" descr="iit mandi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53134" y="168276"/>
            <a:ext cx="1936751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17183" y="6283081"/>
            <a:ext cx="3799417" cy="42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950" b="1" i="1" dirty="0">
                <a:latin typeface="Times New Roman" pitchFamily="18" charset="0"/>
                <a:cs typeface="Times New Roman" pitchFamily="18" charset="0"/>
              </a:rPr>
              <a:t>himanshu@iitmandi.ac.in</a:t>
            </a:r>
          </a:p>
        </p:txBody>
      </p:sp>
      <p:pic>
        <p:nvPicPr>
          <p:cNvPr id="2056" name="Picture 2" descr="Airbus_A320_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1" y="2370138"/>
            <a:ext cx="283633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8" descr="Image result for finite element analys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1" y="3816351"/>
            <a:ext cx="2916767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2" descr="https://5.imimg.com/data5/WC/KV/MY-14000940/finite-element-analysis-500x5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03609" y="2983707"/>
            <a:ext cx="2899050" cy="19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Subtitle 2"/>
          <p:cNvSpPr txBox="1">
            <a:spLocks noChangeArrowheads="1"/>
          </p:cNvSpPr>
          <p:nvPr/>
        </p:nvSpPr>
        <p:spPr bwMode="auto">
          <a:xfrm>
            <a:off x="-19050" y="5919314"/>
            <a:ext cx="1178348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Dr. Himanshu Pathak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xmlns="" id="{584DA593-2AEF-481F-AFF7-A8ACD38D8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9238" y="4631495"/>
            <a:ext cx="4164012" cy="1587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xmlns="" id="{B9AFCE0D-FF7C-4C0D-9CCC-DE622360D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6" y="1677157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xmlns="" id="{1E4AAB4C-7186-439D-83CA-A0D5BA539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9838" y="1845431"/>
            <a:ext cx="0" cy="329088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xmlns="" id="{C51C830B-07E0-41D0-B5D7-3739A1DF6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918" y="4576347"/>
            <a:ext cx="88900" cy="88900"/>
          </a:xfrm>
          <a:prstGeom prst="flowChartConnector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143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xmlns="" id="{CD97B7D8-0417-40E4-8F21-7798465E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201" y="2143882"/>
            <a:ext cx="747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xmlns="" id="{0BA2894C-F699-48DE-9F31-809D357FE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198" y="4671597"/>
            <a:ext cx="436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xmlns="" id="{08C26D9C-7517-4CD5-988A-455BABDBF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453" y="4699399"/>
            <a:ext cx="436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xmlns="" id="{BDDEE86D-ABC2-4FE0-AEED-38CF318A0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714" y="4461777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8376944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85987"/>
            <a:ext cx="10972800" cy="389707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Example 1: find the root of </a:t>
            </a:r>
            <a:r>
              <a:rPr lang="en-US" altLang="en-US" i="1" dirty="0">
                <a:solidFill>
                  <a:srgbClr val="FFFF00"/>
                </a:solidFill>
              </a:rPr>
              <a:t>f(x) = e</a:t>
            </a:r>
            <a:r>
              <a:rPr lang="en-US" altLang="en-US" i="1" baseline="30000" dirty="0">
                <a:solidFill>
                  <a:srgbClr val="FFFF00"/>
                </a:solidFill>
              </a:rPr>
              <a:t>-x</a:t>
            </a:r>
            <a:r>
              <a:rPr lang="en-US" altLang="en-US" i="1" dirty="0">
                <a:solidFill>
                  <a:srgbClr val="FFFF00"/>
                </a:solidFill>
              </a:rPr>
              <a:t> − x 	</a:t>
            </a:r>
            <a:endParaRPr lang="en-US" altLang="en-US" i="1" dirty="0"/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Initial Guess 	</a:t>
            </a:r>
            <a:r>
              <a:rPr lang="en-US" altLang="en-US" i="1" dirty="0"/>
              <a:t> x</a:t>
            </a:r>
            <a:r>
              <a:rPr lang="en-US" altLang="en-US" i="1" baseline="-25000" dirty="0"/>
              <a:t>0</a:t>
            </a:r>
            <a:r>
              <a:rPr lang="en-US" altLang="en-US" i="1" dirty="0"/>
              <a:t> = 0; f(x</a:t>
            </a:r>
            <a:r>
              <a:rPr lang="en-US" altLang="en-US" i="1" baseline="-25000" dirty="0"/>
              <a:t>0</a:t>
            </a:r>
            <a:r>
              <a:rPr lang="en-US" altLang="en-US" i="1" dirty="0"/>
              <a:t>) = 1, </a:t>
            </a:r>
          </a:p>
          <a:p>
            <a:pPr marL="0" indent="0">
              <a:buNone/>
            </a:pPr>
            <a:r>
              <a:rPr lang="en-US" altLang="en-US" i="1" dirty="0"/>
              <a:t>		f’(x) = -</a:t>
            </a:r>
            <a:r>
              <a:rPr lang="en-US" altLang="en-US" i="1" dirty="0">
                <a:solidFill>
                  <a:srgbClr val="FFFF00"/>
                </a:solidFill>
              </a:rPr>
              <a:t> </a:t>
            </a:r>
            <a:r>
              <a:rPr lang="en-US" altLang="en-US" i="1" dirty="0"/>
              <a:t>e</a:t>
            </a:r>
            <a:r>
              <a:rPr lang="en-US" altLang="en-US" i="1" baseline="30000" dirty="0"/>
              <a:t>-x</a:t>
            </a:r>
            <a:r>
              <a:rPr lang="en-US" altLang="en-US" i="1" dirty="0"/>
              <a:t> − 1 , f’(x</a:t>
            </a:r>
            <a:r>
              <a:rPr lang="en-US" altLang="en-US" i="1" baseline="-25000" dirty="0"/>
              <a:t>0</a:t>
            </a:r>
            <a:r>
              <a:rPr lang="en-US" altLang="en-US" i="1" dirty="0"/>
              <a:t>) = -2</a:t>
            </a:r>
          </a:p>
          <a:p>
            <a:pPr marL="0" indent="0">
              <a:buNone/>
            </a:pPr>
            <a:r>
              <a:rPr lang="en-US" altLang="en-US" i="1" dirty="0"/>
              <a:t>		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Iterations:</a:t>
            </a:r>
            <a:r>
              <a:rPr lang="en-US" altLang="en-US" i="1" dirty="0"/>
              <a:t> </a:t>
            </a:r>
          </a:p>
          <a:p>
            <a:pPr marL="0" lvl="0" indent="0">
              <a:buNone/>
            </a:pPr>
            <a:endParaRPr lang="en-US" altLang="en-US" i="1" dirty="0"/>
          </a:p>
          <a:p>
            <a:pPr marL="0" lvl="0" indent="0">
              <a:buNone/>
            </a:pPr>
            <a:endParaRPr lang="en-US" altLang="en-US" i="1" dirty="0"/>
          </a:p>
          <a:p>
            <a:pPr marL="0" lvl="0" indent="0">
              <a:buNone/>
            </a:pP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= x</a:t>
            </a:r>
            <a:r>
              <a:rPr lang="en-US" altLang="en-US" i="1" baseline="-25000" dirty="0"/>
              <a:t>0</a:t>
            </a:r>
            <a:r>
              <a:rPr lang="en-US" altLang="en-US" i="1" dirty="0"/>
              <a:t> – (f(x</a:t>
            </a:r>
            <a:r>
              <a:rPr lang="en-US" altLang="en-US" i="1" baseline="-25000" dirty="0"/>
              <a:t>0</a:t>
            </a:r>
            <a:r>
              <a:rPr lang="en-US" altLang="en-US" i="1" dirty="0"/>
              <a:t>) /(f’(x</a:t>
            </a:r>
            <a:r>
              <a:rPr lang="en-US" altLang="en-US" i="1" baseline="-25000" dirty="0"/>
              <a:t>0)</a:t>
            </a:r>
            <a:r>
              <a:rPr lang="en-US" altLang="en-US" i="1" dirty="0"/>
              <a:t>) = 0-(-1/2) =0.5</a:t>
            </a:r>
          </a:p>
          <a:p>
            <a:pPr marL="0" indent="0">
              <a:buNone/>
            </a:pPr>
            <a:r>
              <a:rPr lang="en-US" altLang="en-US" i="1" dirty="0"/>
              <a:t>x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= 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– (f(x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) /(f’(x</a:t>
            </a:r>
            <a:r>
              <a:rPr lang="en-US" altLang="en-US" i="1" baseline="-25000" dirty="0"/>
              <a:t>1)</a:t>
            </a:r>
            <a:r>
              <a:rPr lang="en-US" altLang="en-US" i="1" dirty="0"/>
              <a:t>) = 0.5-(-0.1/1.6) =0.566</a:t>
            </a:r>
            <a:endParaRPr lang="en-US" altLang="en-US" dirty="0">
              <a:solidFill>
                <a:srgbClr val="FFFF00"/>
              </a:solidFill>
            </a:endParaRPr>
          </a:p>
          <a:p>
            <a:pPr marL="0" lvl="0" indent="0">
              <a:buNone/>
            </a:pPr>
            <a:endParaRPr lang="en-US" altLang="en-US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AD95D0-7222-495B-B0CF-3BFD7DA68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650" y="3710394"/>
            <a:ext cx="3714750" cy="172402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A100BC08-6DA6-4FB5-9690-D6FD6CF7A21F}"/>
              </a:ext>
            </a:extLst>
          </p:cNvPr>
          <p:cNvSpPr/>
          <p:nvPr/>
        </p:nvSpPr>
        <p:spPr bwMode="auto">
          <a:xfrm>
            <a:off x="6695811" y="4383654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6DEC1130-EA4F-4596-A03F-EC6B581FC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/>
              <a:t>Newton Raphson Method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836891"/>
              </p:ext>
            </p:extLst>
          </p:nvPr>
        </p:nvGraphicFramePr>
        <p:xfrm>
          <a:off x="2158093" y="2795994"/>
          <a:ext cx="2179638" cy="914400"/>
        </p:xfrm>
        <a:graphic>
          <a:graphicData uri="http://schemas.openxmlformats.org/presentationml/2006/ole">
            <p:oleObj spid="_x0000_s4113" name="Equation" r:id="rId5" imgW="1028254" imgH="4316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9776984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615129"/>
            <a:ext cx="7212767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None/>
            </a:pPr>
            <a:r>
              <a:rPr lang="en-US" altLang="en-US" b="0" i="1" u="sng" dirty="0"/>
              <a:t>MATLAB Program for Newton </a:t>
            </a:r>
            <a:r>
              <a:rPr lang="en-US" altLang="en-US" b="0" i="1" u="sng" dirty="0" err="1"/>
              <a:t>Raphson</a:t>
            </a:r>
            <a:r>
              <a:rPr lang="en-US" altLang="en-US" b="0" i="1" u="sng" dirty="0"/>
              <a:t>  Method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9870" y="1169049"/>
            <a:ext cx="3831369" cy="24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clear 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clc</a:t>
            </a:r>
            <a:endParaRPr lang="en-US" altLang="en-US" i="1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tol</a:t>
            </a:r>
            <a:r>
              <a:rPr lang="en-US" altLang="en-US" i="1" dirty="0">
                <a:effectLst/>
              </a:rPr>
              <a:t> = 1e-5;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x0 =  0 ; % Guess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i =1;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maxitr</a:t>
            </a:r>
            <a:r>
              <a:rPr lang="en-US" altLang="en-US" i="1" dirty="0">
                <a:effectLst/>
              </a:rPr>
              <a:t> =1000;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xold</a:t>
            </a:r>
            <a:r>
              <a:rPr lang="en-US" altLang="en-US" i="1" dirty="0">
                <a:effectLst/>
              </a:rPr>
              <a:t> = x0;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syms</a:t>
            </a:r>
            <a:r>
              <a:rPr lang="en-US" altLang="en-US" i="1" dirty="0">
                <a:effectLst/>
              </a:rPr>
              <a:t> z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fun=</a:t>
            </a:r>
            <a:r>
              <a:rPr lang="en-US" altLang="en-US" i="1" dirty="0" err="1">
                <a:effectLst/>
              </a:rPr>
              <a:t>exp</a:t>
            </a:r>
            <a:r>
              <a:rPr lang="en-US" altLang="en-US" i="1" dirty="0">
                <a:effectLst/>
              </a:rPr>
              <a:t>(z) +15*z -10;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fx_diff</a:t>
            </a:r>
            <a:r>
              <a:rPr lang="en-US" altLang="en-US" i="1" dirty="0">
                <a:effectLst/>
              </a:rPr>
              <a:t>=diff(</a:t>
            </a:r>
            <a:r>
              <a:rPr lang="en-US" altLang="en-US" i="1" dirty="0" err="1">
                <a:effectLst/>
              </a:rPr>
              <a:t>fun,z</a:t>
            </a:r>
            <a:r>
              <a:rPr lang="en-US" altLang="en-US" i="1" dirty="0">
                <a:effectLst/>
              </a:rPr>
              <a:t>);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77986" y="1086302"/>
            <a:ext cx="3921619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while i &lt;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maxitr</a:t>
            </a:r>
            <a:endParaRPr lang="en-US" i="1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fx</a:t>
            </a:r>
            <a:r>
              <a:rPr lang="en-US" i="1" dirty="0">
                <a:solidFill>
                  <a:srgbClr val="FFFF00"/>
                </a:solidFill>
                <a:effectLst/>
              </a:rPr>
              <a:t> = subs(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fun,z,xold</a:t>
            </a:r>
            <a:r>
              <a:rPr lang="en-US" i="1" dirty="0">
                <a:solidFill>
                  <a:srgbClr val="FFFF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Fx</a:t>
            </a:r>
            <a:r>
              <a:rPr lang="en-US" i="1" dirty="0">
                <a:solidFill>
                  <a:srgbClr val="FFFF00"/>
                </a:solidFill>
                <a:effectLst/>
              </a:rPr>
              <a:t> =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vpa</a:t>
            </a:r>
            <a:r>
              <a:rPr lang="en-US" i="1" dirty="0">
                <a:solidFill>
                  <a:srgbClr val="FFFF00"/>
                </a:solidFill>
                <a:effectLst/>
              </a:rPr>
              <a:t>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fx</a:t>
            </a:r>
            <a:r>
              <a:rPr lang="en-US" i="1" dirty="0">
                <a:solidFill>
                  <a:srgbClr val="FFFF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fx1 = subs(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fx_diff</a:t>
            </a:r>
            <a:r>
              <a:rPr lang="en-US" i="1" dirty="0" smtClean="0">
                <a:solidFill>
                  <a:srgbClr val="FFFF00"/>
                </a:solidFill>
                <a:effectLst/>
              </a:rPr>
              <a:t>, z, </a:t>
            </a:r>
            <a:r>
              <a:rPr lang="en-US" i="1" dirty="0" err="1" smtClean="0">
                <a:solidFill>
                  <a:srgbClr val="FFFF00"/>
                </a:solidFill>
                <a:effectLst/>
              </a:rPr>
              <a:t>xold</a:t>
            </a:r>
            <a:r>
              <a:rPr lang="en-US" i="1" dirty="0">
                <a:solidFill>
                  <a:srgbClr val="FFFF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Fx1 =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vpa</a:t>
            </a:r>
            <a:r>
              <a:rPr lang="en-US" i="1" dirty="0">
                <a:solidFill>
                  <a:srgbClr val="FFFF00"/>
                </a:solidFill>
                <a:effectLst/>
              </a:rPr>
              <a:t>(fx1);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x =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xold</a:t>
            </a:r>
            <a:r>
              <a:rPr lang="en-US" i="1" dirty="0">
                <a:solidFill>
                  <a:srgbClr val="FFFF00"/>
                </a:solidFill>
                <a:effectLst/>
              </a:rPr>
              <a:t> -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Fx</a:t>
            </a:r>
            <a:r>
              <a:rPr lang="en-US" i="1" dirty="0">
                <a:solidFill>
                  <a:srgbClr val="FFFF00"/>
                </a:solidFill>
                <a:effectLst/>
              </a:rPr>
              <a:t>/Fx1;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if abs(x-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xold</a:t>
            </a:r>
            <a:r>
              <a:rPr lang="en-US" i="1" dirty="0">
                <a:solidFill>
                  <a:srgbClr val="FFFF00"/>
                </a:solidFill>
                <a:effectLst/>
              </a:rPr>
              <a:t>) &gt;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tol</a:t>
            </a:r>
            <a:endParaRPr lang="en-US" i="1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   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xold</a:t>
            </a:r>
            <a:r>
              <a:rPr lang="en-US" i="1" dirty="0">
                <a:solidFill>
                  <a:srgbClr val="FFFF00"/>
                </a:solidFill>
                <a:effectLst/>
              </a:rPr>
              <a:t> = x;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    i = i +1;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</a:t>
            </a:r>
            <a:r>
              <a:rPr lang="en-US" i="1" dirty="0" smtClean="0">
                <a:solidFill>
                  <a:srgbClr val="FFFF00"/>
                </a:solidFill>
                <a:effectLst/>
              </a:rPr>
              <a:t>else</a:t>
            </a:r>
            <a:endParaRPr lang="en-US" i="1" dirty="0">
              <a:solidFill>
                <a:srgbClr val="FFFF00"/>
              </a:solidFill>
              <a:effectLst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290034" y="1094844"/>
            <a:ext cx="3976381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disp</a:t>
            </a:r>
            <a:r>
              <a:rPr lang="en-US" i="1" dirty="0">
                <a:solidFill>
                  <a:srgbClr val="FFFF00"/>
                </a:solidFill>
                <a:effectLst/>
              </a:rPr>
              <a:t>('Root calculated')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x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	</a:t>
            </a:r>
            <a:r>
              <a:rPr lang="en-US" i="1" dirty="0" smtClean="0">
                <a:solidFill>
                  <a:srgbClr val="FFFF00"/>
                </a:solidFill>
                <a:effectLst/>
              </a:rPr>
              <a:t>return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i="1" dirty="0">
                <a:solidFill>
                  <a:srgbClr val="FFFF00"/>
                </a:solidFill>
                <a:effectLst/>
              </a:rPr>
              <a:t>end</a:t>
            </a:r>
          </a:p>
          <a:p>
            <a:pPr marL="514350" lvl="1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end</a:t>
            </a:r>
            <a:r>
              <a:rPr lang="en-US" i="1" dirty="0" smtClean="0">
                <a:solidFill>
                  <a:srgbClr val="00B0F0"/>
                </a:solidFill>
                <a:effectLst/>
              </a:rPr>
              <a:t>  </a:t>
            </a:r>
            <a:endParaRPr lang="en-US" i="1" dirty="0"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57524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/>
              <a:t>Secant Method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87" y="733649"/>
            <a:ext cx="7963128" cy="2287138"/>
          </a:xfrm>
        </p:spPr>
        <p:txBody>
          <a:bodyPr/>
          <a:lstStyle/>
          <a:p>
            <a:pPr marL="396875" indent="-396875"/>
            <a:r>
              <a:rPr lang="en-US" altLang="en-US" dirty="0"/>
              <a:t> A faster alternative is to use a numerical rootfinder. </a:t>
            </a:r>
          </a:p>
          <a:p>
            <a:pPr marL="396875" indent="-396875"/>
            <a:r>
              <a:rPr lang="en-US" altLang="en-US" dirty="0"/>
              <a:t>Two initial point is needed.</a:t>
            </a:r>
          </a:p>
          <a:p>
            <a:pPr marL="396875" indent="-396875"/>
            <a:r>
              <a:rPr lang="en-US" altLang="en-US" dirty="0"/>
              <a:t>No need of function derivative </a:t>
            </a:r>
            <a:r>
              <a:rPr lang="en-US" altLang="en-US" dirty="0" smtClean="0"/>
              <a:t>calculation.</a:t>
            </a:r>
          </a:p>
          <a:p>
            <a:pPr marL="396875" indent="-396875"/>
            <a:r>
              <a:rPr lang="en-US" altLang="en-US" dirty="0" smtClean="0"/>
              <a:t>Root is predicted by extrapolating tangent of </a:t>
            </a:r>
          </a:p>
          <a:p>
            <a:pPr marL="0" indent="0">
              <a:buNone/>
            </a:pPr>
            <a:r>
              <a:rPr lang="en-US" altLang="en-US" dirty="0" smtClean="0"/>
              <a:t>	function to x-axis.</a:t>
            </a:r>
          </a:p>
          <a:p>
            <a:r>
              <a:rPr lang="en-US" altLang="en-US" dirty="0" smtClean="0"/>
              <a:t>Modified form of Newton-</a:t>
            </a:r>
            <a:r>
              <a:rPr lang="en-US" altLang="en-US" dirty="0" err="1" smtClean="0"/>
              <a:t>Raphson</a:t>
            </a:r>
            <a:r>
              <a:rPr lang="en-US" altLang="en-US" dirty="0" smtClean="0"/>
              <a:t> to avoid function derivative calculation.</a:t>
            </a:r>
            <a:endParaRPr lang="en-US" altLang="en-US" dirty="0"/>
          </a:p>
          <a:p>
            <a:pPr marL="396875" indent="-396875"/>
            <a:r>
              <a:rPr lang="en-US" altLang="en-US" dirty="0" smtClean="0"/>
              <a:t>Function derivative approximated by backward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 finite divided difference.</a:t>
            </a:r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DE66F9-4401-4809-9CBC-4A281948F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681" y="768683"/>
            <a:ext cx="4067175" cy="3486150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3889872"/>
              </p:ext>
            </p:extLst>
          </p:nvPr>
        </p:nvGraphicFramePr>
        <p:xfrm>
          <a:off x="4538210" y="4173191"/>
          <a:ext cx="3040062" cy="914400"/>
        </p:xfrm>
        <a:graphic>
          <a:graphicData uri="http://schemas.openxmlformats.org/presentationml/2006/ole">
            <p:oleObj spid="_x0000_s1074" name="Equation" r:id="rId5" imgW="1434960" imgH="431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40767"/>
              </p:ext>
            </p:extLst>
          </p:nvPr>
        </p:nvGraphicFramePr>
        <p:xfrm>
          <a:off x="1724137" y="5329011"/>
          <a:ext cx="2179638" cy="914400"/>
        </p:xfrm>
        <a:graphic>
          <a:graphicData uri="http://schemas.openxmlformats.org/presentationml/2006/ole">
            <p:oleObj spid="_x0000_s1075" name="Equation" r:id="rId6" imgW="1028254" imgH="431613" progId="Equation.3">
              <p:embed/>
            </p:oleObj>
          </a:graphicData>
        </a:graphic>
      </p:graphicFrame>
      <p:sp>
        <p:nvSpPr>
          <p:cNvPr id="8" name="Arrow: Right 4">
            <a:extLst>
              <a:ext uri="{FF2B5EF4-FFF2-40B4-BE49-F238E27FC236}">
                <a16:creationId xmlns:a16="http://schemas.microsoft.com/office/drawing/2014/main" xmlns="" id="{A100BC08-6DA6-4FB5-9690-D6FD6CF7A21F}"/>
              </a:ext>
            </a:extLst>
          </p:cNvPr>
          <p:cNvSpPr/>
          <p:nvPr/>
        </p:nvSpPr>
        <p:spPr bwMode="auto">
          <a:xfrm>
            <a:off x="4148554" y="5649118"/>
            <a:ext cx="994946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5242808"/>
              </p:ext>
            </p:extLst>
          </p:nvPr>
        </p:nvGraphicFramePr>
        <p:xfrm>
          <a:off x="5245781" y="5380670"/>
          <a:ext cx="3282950" cy="914400"/>
        </p:xfrm>
        <a:graphic>
          <a:graphicData uri="http://schemas.openxmlformats.org/presentationml/2006/ole">
            <p:oleObj spid="_x0000_s1076" name="Equation" r:id="rId7" imgW="1549080" imgH="43164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1894473" y="6304002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Newton-</a:t>
            </a:r>
            <a:r>
              <a:rPr lang="en-IN" dirty="0" err="1" smtClean="0">
                <a:solidFill>
                  <a:schemeClr val="bg1"/>
                </a:solidFill>
              </a:rPr>
              <a:t>Raphson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4137" y="630907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Secant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15388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Secant Method</a:t>
            </a:r>
            <a:endParaRPr lang="en-US" altLang="en-US" dirty="0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273" y="733649"/>
            <a:ext cx="10972800" cy="136702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1: </a:t>
            </a:r>
            <a:r>
              <a:rPr lang="en-US" altLang="en-US" dirty="0" smtClean="0">
                <a:solidFill>
                  <a:srgbClr val="FFFF00"/>
                </a:solidFill>
              </a:rPr>
              <a:t>Guess initial </a:t>
            </a:r>
            <a:r>
              <a:rPr lang="en-US" altLang="en-US" dirty="0">
                <a:solidFill>
                  <a:srgbClr val="FFFF00"/>
                </a:solidFill>
              </a:rPr>
              <a:t>root </a:t>
            </a:r>
            <a:r>
              <a:rPr lang="en-US" altLang="en-US" i="1" dirty="0" smtClean="0"/>
              <a:t>x</a:t>
            </a:r>
            <a:r>
              <a:rPr lang="en-US" altLang="en-US" i="1" baseline="-25000" dirty="0" smtClean="0"/>
              <a:t>i-1 </a:t>
            </a:r>
            <a:r>
              <a:rPr lang="en-US" altLang="en-US" dirty="0">
                <a:solidFill>
                  <a:srgbClr val="FFFF00"/>
                </a:solidFill>
              </a:rPr>
              <a:t>and</a:t>
            </a:r>
            <a:r>
              <a:rPr lang="en-US" altLang="en-US" i="1" baseline="-25000" dirty="0" smtClean="0"/>
              <a:t> </a:t>
            </a:r>
            <a:r>
              <a:rPr lang="en-US" altLang="en-US" i="1" dirty="0" smtClean="0"/>
              <a:t>x</a:t>
            </a:r>
            <a:r>
              <a:rPr lang="en-US" altLang="en-US" i="1" baseline="-25000" dirty="0" smtClean="0"/>
              <a:t>i</a:t>
            </a:r>
            <a:r>
              <a:rPr lang="en-US" altLang="en-US" dirty="0" smtClean="0">
                <a:solidFill>
                  <a:srgbClr val="FFFF00"/>
                </a:solidFill>
              </a:rPr>
              <a:t> 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2: Calculate new value of the root,  </a:t>
            </a:r>
            <a:endParaRPr lang="en-US" altLang="en-US" i="1" dirty="0"/>
          </a:p>
          <a:p>
            <a:pPr marL="0" indent="0">
              <a:buNone/>
            </a:pPr>
            <a:endParaRPr lang="en-US" alt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3: Find the absolute relative approximate error as :</a:t>
            </a:r>
          </a:p>
          <a:p>
            <a:pPr marL="0" indent="0">
              <a:buNone/>
            </a:pPr>
            <a:endParaRPr lang="en-US" alt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4: Compare the absolute relative approximate error  with the pre-specified 	tolerance </a:t>
            </a:r>
            <a:r>
              <a:rPr lang="en-US" altLang="en-US" dirty="0"/>
              <a:t>|</a:t>
            </a:r>
            <a:r>
              <a:rPr lang="el-GR" altLang="en-US" dirty="0"/>
              <a:t>ε</a:t>
            </a:r>
            <a:r>
              <a:rPr lang="en-US" altLang="en-US" baseline="-25000" dirty="0"/>
              <a:t>s</a:t>
            </a:r>
            <a:r>
              <a:rPr lang="en-US" altLang="en-US" dirty="0"/>
              <a:t>|</a:t>
            </a:r>
            <a:endParaRPr lang="en-US" alt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(a) If </a:t>
            </a:r>
            <a:r>
              <a:rPr lang="en-US" altLang="en-US" dirty="0"/>
              <a:t>|</a:t>
            </a:r>
            <a:r>
              <a:rPr lang="el-GR" altLang="en-US" dirty="0"/>
              <a:t>ε</a:t>
            </a:r>
            <a:r>
              <a:rPr lang="en-US" altLang="en-US" baseline="-25000" dirty="0"/>
              <a:t>a</a:t>
            </a:r>
            <a:r>
              <a:rPr lang="en-US" altLang="en-US" dirty="0"/>
              <a:t>| &gt; |</a:t>
            </a:r>
            <a:r>
              <a:rPr lang="el-GR" altLang="en-US" dirty="0"/>
              <a:t>ε</a:t>
            </a:r>
            <a:r>
              <a:rPr lang="en-US" altLang="en-US" baseline="-25000" dirty="0"/>
              <a:t>s</a:t>
            </a:r>
            <a:r>
              <a:rPr lang="en-US" altLang="en-US" dirty="0"/>
              <a:t>|</a:t>
            </a:r>
            <a:r>
              <a:rPr lang="en-US" altLang="en-US" dirty="0">
                <a:solidFill>
                  <a:srgbClr val="FFFF00"/>
                </a:solidFill>
              </a:rPr>
              <a:t>, return to step 2 and calculate new value of root.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(b) If </a:t>
            </a:r>
            <a:r>
              <a:rPr lang="en-US" altLang="en-US" dirty="0"/>
              <a:t>|</a:t>
            </a:r>
            <a:r>
              <a:rPr lang="el-GR" altLang="en-US" dirty="0"/>
              <a:t>ε</a:t>
            </a:r>
            <a:r>
              <a:rPr lang="en-US" altLang="en-US" baseline="-25000" dirty="0"/>
              <a:t>a</a:t>
            </a:r>
            <a:r>
              <a:rPr lang="en-US" altLang="en-US" dirty="0"/>
              <a:t>| &lt; |</a:t>
            </a:r>
            <a:r>
              <a:rPr lang="el-GR" altLang="en-US" dirty="0"/>
              <a:t>ε</a:t>
            </a:r>
            <a:r>
              <a:rPr lang="en-US" altLang="en-US" baseline="-25000" dirty="0"/>
              <a:t>s</a:t>
            </a:r>
            <a:r>
              <a:rPr lang="en-US" altLang="en-US" dirty="0"/>
              <a:t>|</a:t>
            </a:r>
            <a:r>
              <a:rPr lang="en-US" altLang="en-US" dirty="0">
                <a:solidFill>
                  <a:srgbClr val="FFFF00"/>
                </a:solidFill>
              </a:rPr>
              <a:t>, Terminate the computation.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Object 3">
                <a:extLst>
                  <a:ext uri="{FF2B5EF4-FFF2-40B4-BE49-F238E27FC236}">
                    <a16:creationId xmlns="" xmlns:a16="http://schemas.microsoft.com/office/drawing/2014/main" id="{34909613-DAB5-4F03-8E84-E66A62FFB3E0}"/>
                  </a:ext>
                </a:extLst>
              </p:cNvPr>
              <p:cNvSpPr txBox="1"/>
              <p:nvPr/>
            </p:nvSpPr>
            <p:spPr bwMode="auto">
              <a:xfrm>
                <a:off x="8114062" y="2100675"/>
                <a:ext cx="3680859" cy="7460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IN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IN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IN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IN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× 10</m:t>
                      </m:r>
                      <m:r>
                        <a:rPr lang="en-IN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4909613-DAB5-4F03-8E84-E66A62FFB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4062" y="2100675"/>
                <a:ext cx="3680859" cy="746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9132452"/>
              </p:ext>
            </p:extLst>
          </p:nvPr>
        </p:nvGraphicFramePr>
        <p:xfrm>
          <a:off x="5947229" y="1085624"/>
          <a:ext cx="3282950" cy="914400"/>
        </p:xfrm>
        <a:graphic>
          <a:graphicData uri="http://schemas.openxmlformats.org/presentationml/2006/ole">
            <p:oleObj spid="_x0000_s5135" name="Equation" r:id="rId5" imgW="1548728" imgH="4316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721154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615129"/>
            <a:ext cx="7212767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None/>
            </a:pPr>
            <a:r>
              <a:rPr lang="en-US" altLang="en-US" b="0" i="1" u="sng" dirty="0"/>
              <a:t>MATLAB Program for </a:t>
            </a:r>
            <a:r>
              <a:rPr lang="en-US" altLang="en-US" b="0" i="1" u="sng" dirty="0" smtClean="0"/>
              <a:t>Secant Method</a:t>
            </a:r>
            <a:endParaRPr lang="en-US" altLang="en-US" b="0" i="1" u="sng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9870" y="1169049"/>
            <a:ext cx="3831369" cy="24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%Define function file</a:t>
            </a:r>
          </a:p>
          <a:p>
            <a:pPr marL="0" indent="0">
              <a:lnSpc>
                <a:spcPct val="90000"/>
              </a:lnSpc>
              <a:buNone/>
            </a:pPr>
            <a:endParaRPr lang="es-ES" altLang="en-US" i="1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altLang="en-US" i="1" dirty="0" err="1" smtClean="0">
                <a:effectLst/>
              </a:rPr>
              <a:t>function</a:t>
            </a:r>
            <a:r>
              <a:rPr lang="es-ES" altLang="en-US" i="1" dirty="0" smtClean="0">
                <a:effectLst/>
              </a:rPr>
              <a:t> </a:t>
            </a:r>
            <a:r>
              <a:rPr lang="es-ES" altLang="en-US" i="1" dirty="0">
                <a:effectLst/>
              </a:rPr>
              <a:t>y =</a:t>
            </a:r>
            <a:r>
              <a:rPr lang="es-ES" altLang="en-US" i="1" dirty="0" err="1">
                <a:effectLst/>
              </a:rPr>
              <a:t>secfun</a:t>
            </a:r>
            <a:r>
              <a:rPr lang="es-ES" altLang="en-US" i="1" dirty="0">
                <a:effectLst/>
              </a:rPr>
              <a:t>(x)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altLang="en-US" i="1" dirty="0">
                <a:effectLst/>
              </a:rPr>
              <a:t> </a:t>
            </a:r>
            <a:r>
              <a:rPr lang="es-ES" altLang="en-US" i="1" dirty="0" smtClean="0">
                <a:effectLst/>
              </a:rPr>
              <a:t>y </a:t>
            </a:r>
            <a:r>
              <a:rPr lang="es-ES" altLang="en-US" i="1" dirty="0">
                <a:effectLst/>
              </a:rPr>
              <a:t>= </a:t>
            </a:r>
            <a:r>
              <a:rPr lang="es-ES" altLang="en-US" i="1" dirty="0" err="1">
                <a:effectLst/>
              </a:rPr>
              <a:t>exp</a:t>
            </a:r>
            <a:r>
              <a:rPr lang="es-ES" altLang="en-US" i="1" dirty="0">
                <a:effectLst/>
              </a:rPr>
              <a:t>(x) -15*x -10;</a:t>
            </a:r>
            <a:endParaRPr lang="en-US" altLang="en-US" i="1" dirty="0">
              <a:effectLst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37164" y="1314902"/>
            <a:ext cx="5004707" cy="526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clear all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  <a:effectLst/>
              </a:rPr>
              <a:t>clc</a:t>
            </a:r>
            <a:endParaRPr lang="en-US" i="1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  <a:effectLst/>
              </a:rPr>
              <a:t>tol</a:t>
            </a:r>
            <a:r>
              <a:rPr lang="en-US" i="1" dirty="0">
                <a:solidFill>
                  <a:srgbClr val="FFFF00"/>
                </a:solidFill>
                <a:effectLst/>
              </a:rPr>
              <a:t> = 1e-5;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x = [1 5];  % Guess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i =3;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  <a:effectLst/>
              </a:rPr>
              <a:t>maxitr</a:t>
            </a:r>
            <a:r>
              <a:rPr lang="en-US" i="1" dirty="0">
                <a:solidFill>
                  <a:srgbClr val="FFFF00"/>
                </a:solidFill>
                <a:effectLst/>
              </a:rPr>
              <a:t> =1000;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while i &lt;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maxitr</a:t>
            </a:r>
            <a:endParaRPr lang="en-US" i="1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f1 =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secfun</a:t>
            </a:r>
            <a:r>
              <a:rPr lang="en-US" i="1" dirty="0">
                <a:solidFill>
                  <a:srgbClr val="FFFF00"/>
                </a:solidFill>
                <a:effectLst/>
              </a:rPr>
              <a:t>(x(i-2));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f2 =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secfun</a:t>
            </a:r>
            <a:r>
              <a:rPr lang="en-US" i="1" dirty="0">
                <a:solidFill>
                  <a:srgbClr val="FFFF00"/>
                </a:solidFill>
                <a:effectLst/>
              </a:rPr>
              <a:t>(x(i-1));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fact = (f2*(x(i-2)-x(i-1)))/(f1-f2);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x(i) = x(i-1) - fact</a:t>
            </a:r>
            <a:r>
              <a:rPr lang="en-US" i="1" dirty="0" smtClean="0">
                <a:solidFill>
                  <a:srgbClr val="FFFF00"/>
                </a:solidFill>
                <a:effectLst/>
              </a:rPr>
              <a:t>;</a:t>
            </a:r>
            <a:endParaRPr lang="en-US" i="1" dirty="0">
              <a:solidFill>
                <a:srgbClr val="FFFF00"/>
              </a:solidFill>
              <a:effectLst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041821" y="1007422"/>
            <a:ext cx="3976381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</a:t>
            </a:r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if abs(x(i)-x(i-1)) &lt; </a:t>
            </a:r>
            <a:r>
              <a:rPr lang="en-US" i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tol</a:t>
            </a:r>
            <a:endParaRPr lang="en-US" i="1" dirty="0"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        </a:t>
            </a:r>
            <a:r>
              <a:rPr lang="en-US" i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disp</a:t>
            </a:r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('Root calculated')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        x(i)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        i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        return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    else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      i = i +1;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    end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xmlns="" val="292711318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6DEC1130-EA4F-4596-A03F-EC6B581FC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/>
              <a:t>Convergence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978D58E-BD07-4200-97B6-75B8D2431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015" y="768683"/>
            <a:ext cx="726796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746498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0456" y="5550326"/>
            <a:ext cx="4800600" cy="8583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defTabSz="842985">
              <a:defRPr/>
            </a:pPr>
            <a:r>
              <a:rPr lang="en-US" sz="4978" dirty="0">
                <a:ln/>
                <a:solidFill>
                  <a:srgbClr val="9BBB59"/>
                </a:solidFill>
                <a:latin typeface="Calibri"/>
              </a:rPr>
              <a:t>Questions??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3801" y="205609"/>
            <a:ext cx="3273910" cy="8583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842985">
              <a:defRPr/>
            </a:pPr>
            <a:r>
              <a:rPr lang="en-US" sz="4978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/>
              </a:rPr>
              <a:t>THANK YOU</a:t>
            </a:r>
          </a:p>
        </p:txBody>
      </p:sp>
      <p:pic>
        <p:nvPicPr>
          <p:cNvPr id="30725" name="Picture 8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2779" y="1360445"/>
            <a:ext cx="6216112" cy="374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560" y="1360446"/>
            <a:ext cx="5480813" cy="3653875"/>
          </a:xfrm>
          <a:prstGeom prst="rect">
            <a:avLst/>
          </a:prstGeom>
          <a:effectLst>
            <a:softEdge rad="177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Roots/Zeros of Equations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5026"/>
            <a:ext cx="10972800" cy="4387948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ffectLst/>
              </a:rPr>
              <a:t>Recall that a </a:t>
            </a:r>
            <a:r>
              <a:rPr lang="en-US" altLang="en-US" dirty="0">
                <a:solidFill>
                  <a:srgbClr val="7030A0"/>
                </a:solidFill>
                <a:effectLst/>
              </a:rPr>
              <a:t>second order polynomial </a:t>
            </a:r>
            <a:r>
              <a:rPr lang="en-US" altLang="en-US" dirty="0">
                <a:solidFill>
                  <a:schemeClr val="tx1"/>
                </a:solidFill>
                <a:effectLst/>
              </a:rPr>
              <a:t>may be written in the general form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7030A0"/>
                </a:solidFill>
                <a:effectLst/>
              </a:rPr>
              <a:t>where </a:t>
            </a:r>
            <a:r>
              <a:rPr lang="en-US" altLang="en-US" b="0" i="1" dirty="0">
                <a:solidFill>
                  <a:srgbClr val="FF0000"/>
                </a:solidFill>
                <a:effectLst/>
              </a:rPr>
              <a:t>a</a:t>
            </a:r>
            <a:r>
              <a:rPr lang="en-US" altLang="en-US" dirty="0">
                <a:solidFill>
                  <a:srgbClr val="FF0000"/>
                </a:solidFill>
                <a:effectLst/>
              </a:rPr>
              <a:t>, </a:t>
            </a:r>
            <a:r>
              <a:rPr lang="en-US" altLang="en-US" b="0" i="1" dirty="0">
                <a:solidFill>
                  <a:srgbClr val="FF0000"/>
                </a:solidFill>
                <a:effectLst/>
              </a:rPr>
              <a:t>b</a:t>
            </a:r>
            <a:r>
              <a:rPr lang="en-US" altLang="en-US" dirty="0">
                <a:solidFill>
                  <a:srgbClr val="FF0000"/>
                </a:solidFill>
                <a:effectLst/>
              </a:rPr>
              <a:t>, </a:t>
            </a:r>
            <a:r>
              <a:rPr lang="en-US" altLang="en-US" b="0" i="1" dirty="0">
                <a:solidFill>
                  <a:srgbClr val="FF0000"/>
                </a:solidFill>
                <a:effectLst/>
              </a:rPr>
              <a:t>c</a:t>
            </a:r>
            <a:r>
              <a:rPr lang="en-US" altLang="en-US" dirty="0">
                <a:solidFill>
                  <a:srgbClr val="FF0000"/>
                </a:solidFill>
                <a:effectLst/>
              </a:rPr>
              <a:t>, </a:t>
            </a:r>
            <a:r>
              <a:rPr lang="en-US" altLang="en-US" dirty="0">
                <a:solidFill>
                  <a:srgbClr val="7030A0"/>
                </a:solidFill>
                <a:effectLst/>
              </a:rPr>
              <a:t>are real numbers.</a:t>
            </a:r>
          </a:p>
          <a:p>
            <a:r>
              <a:rPr lang="en-US" altLang="en-US" dirty="0">
                <a:solidFill>
                  <a:schemeClr val="tx1"/>
                </a:solidFill>
                <a:effectLst/>
              </a:rPr>
              <a:t>Root of this equation can b directly found as:</a:t>
            </a: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r>
              <a:rPr lang="en-US" altLang="en-US" dirty="0">
                <a:solidFill>
                  <a:schemeClr val="tx1"/>
                </a:solidFill>
                <a:effectLst/>
              </a:rPr>
              <a:t> Find roots for equation  			      Tedious!!!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solidFill>
                  <a:srgbClr val="FFFF00"/>
                </a:solidFill>
              </a:rPr>
              <a:t>Objective is to find a solution of f(x) = 0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FF00"/>
                </a:solidFill>
              </a:rPr>
              <a:t>	“f(x)” is a polynomial or a transcendental function, given explicitly.</a:t>
            </a: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44804" name="Object 4"/>
              <p:cNvSpPr txBox="1"/>
              <p:nvPr/>
            </p:nvSpPr>
            <p:spPr bwMode="auto">
              <a:xfrm>
                <a:off x="4748212" y="1812925"/>
                <a:ext cx="3582056" cy="38499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baseline="3000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84480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8212" y="1812925"/>
                <a:ext cx="3582056" cy="384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565AFC-38AD-4A01-BCFA-17D91C04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193" y="3239767"/>
            <a:ext cx="3205029" cy="786949"/>
          </a:xfrm>
          <a:prstGeom prst="rect">
            <a:avLst/>
          </a:prstGeom>
          <a:ln w="25400">
            <a:solidFill>
              <a:srgbClr val="FFFF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232A028-F8DD-4EF1-B3EE-83650450D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085" y="4398253"/>
            <a:ext cx="2117155" cy="426591"/>
          </a:xfrm>
          <a:prstGeom prst="rect">
            <a:avLst/>
          </a:prstGeom>
          <a:ln w="254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136999875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69" name="AutoShape 21"/>
          <p:cNvSpPr>
            <a:spLocks noChangeArrowheads="1"/>
          </p:cNvSpPr>
          <p:nvPr/>
        </p:nvSpPr>
        <p:spPr bwMode="auto">
          <a:xfrm>
            <a:off x="8505968" y="4394749"/>
            <a:ext cx="1339850" cy="1189038"/>
          </a:xfrm>
          <a:prstGeom prst="roundRect">
            <a:avLst>
              <a:gd name="adj" fmla="val 5583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/>
              <a:t>Graphical Method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273" y="733649"/>
            <a:ext cx="10972800" cy="1367026"/>
          </a:xfrm>
        </p:spPr>
        <p:txBody>
          <a:bodyPr/>
          <a:lstStyle/>
          <a:p>
            <a:pPr marL="396875" indent="-396875"/>
            <a:r>
              <a:rPr lang="en-US" altLang="en-US" dirty="0"/>
              <a:t> Estimate of the root of the equation f(x) = 0.</a:t>
            </a:r>
          </a:p>
          <a:p>
            <a:pPr marL="968375" lvl="1" indent="-457200">
              <a:buAutoNum type="arabicPeriod"/>
            </a:pPr>
            <a:r>
              <a:rPr lang="en-US" altLang="en-US" dirty="0">
                <a:solidFill>
                  <a:srgbClr val="FFFF00"/>
                </a:solidFill>
              </a:rPr>
              <a:t>Make a plot of the function and observe where it crosses the x axis</a:t>
            </a:r>
            <a:r>
              <a:rPr lang="en-US" altLang="en-US" dirty="0"/>
              <a:t>.</a:t>
            </a:r>
          </a:p>
          <a:p>
            <a:pPr marL="968375" lvl="1" indent="-457200">
              <a:buAutoNum type="arabicPeriod"/>
            </a:pPr>
            <a:r>
              <a:rPr lang="en-US" altLang="en-US" dirty="0">
                <a:solidFill>
                  <a:srgbClr val="FFFF00"/>
                </a:solidFill>
              </a:rPr>
              <a:t>The </a:t>
            </a:r>
            <a:r>
              <a:rPr lang="en-US" altLang="en-US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en-US" dirty="0">
                <a:solidFill>
                  <a:srgbClr val="FFFF00"/>
                </a:solidFill>
              </a:rPr>
              <a:t> value for which f(x) =0, provides a rough approximation of the root.</a:t>
            </a:r>
          </a:p>
        </p:txBody>
      </p:sp>
      <p:sp>
        <p:nvSpPr>
          <p:cNvPr id="846867" name="Text Box 19"/>
          <p:cNvSpPr txBox="1">
            <a:spLocks noChangeArrowheads="1"/>
          </p:cNvSpPr>
          <p:nvPr/>
        </p:nvSpPr>
        <p:spPr bwMode="auto">
          <a:xfrm>
            <a:off x="8414687" y="4620019"/>
            <a:ext cx="1522412" cy="68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Root solution</a:t>
            </a:r>
          </a:p>
          <a:p>
            <a:pPr algn="ctr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≈14.75</a:t>
            </a:r>
            <a:endParaRPr lang="en-US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D71F46-5A1D-4B31-A841-52461C1D5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502" y="2270165"/>
            <a:ext cx="3739543" cy="7063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7D17F20-98A4-4FBF-B04B-6C772E0AFAE3}"/>
              </a:ext>
            </a:extLst>
          </p:cNvPr>
          <p:cNvSpPr txBox="1"/>
          <p:nvPr/>
        </p:nvSpPr>
        <p:spPr>
          <a:xfrm>
            <a:off x="425929" y="2100675"/>
            <a:ext cx="63957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Example 1: Get the root for the given equation by Graphical method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using the parameters t = 10, g = 9.81, v = 40, and m = 68.1 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</a:br>
            <a:endParaRPr lang="en-IN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767759-E7C0-4D13-9307-D9359D986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172" y="4059893"/>
            <a:ext cx="211455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C6B10ED-7CEB-40DA-B6B6-A7659BD86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610" y="3146013"/>
            <a:ext cx="2229470" cy="367295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BF554ED-55A5-4718-BCA5-265ACA9E82D7}"/>
              </a:ext>
            </a:extLst>
          </p:cNvPr>
          <p:cNvSpPr/>
          <p:nvPr/>
        </p:nvSpPr>
        <p:spPr bwMode="auto">
          <a:xfrm>
            <a:off x="4068661" y="4810919"/>
            <a:ext cx="906011" cy="356699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4B19AB2F-85DB-4FCC-BC3C-02EB69969756}"/>
              </a:ext>
            </a:extLst>
          </p:cNvPr>
          <p:cNvSpPr/>
          <p:nvPr/>
        </p:nvSpPr>
        <p:spPr bwMode="auto">
          <a:xfrm>
            <a:off x="7472368" y="4784969"/>
            <a:ext cx="906011" cy="356699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08741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/>
              <a:t>Bisection Method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273" y="733649"/>
            <a:ext cx="10972800" cy="1367026"/>
          </a:xfrm>
        </p:spPr>
        <p:txBody>
          <a:bodyPr/>
          <a:lstStyle/>
          <a:p>
            <a:pPr marL="396875" indent="-396875"/>
            <a:r>
              <a:rPr lang="en-US" altLang="en-US" dirty="0"/>
              <a:t> A successive approximation method that narrows down an interval that contains a root of the function f(x).</a:t>
            </a:r>
          </a:p>
          <a:p>
            <a:pPr marL="396875" indent="-396875"/>
            <a:r>
              <a:rPr lang="en-US" altLang="en-US" dirty="0"/>
              <a:t>Cuts the interval into 2 halves and check which half interval contains a root of the function</a:t>
            </a:r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B4E2BE7-1EAB-4F5C-8852-783F54DDF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981" y="3095538"/>
            <a:ext cx="3113399" cy="204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5880E305-1FD2-4E73-A7E0-E7B19C73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3432" y="3091370"/>
            <a:ext cx="3282227" cy="205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46441F5-6728-4C87-A834-24C4D25D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0045" y="3111749"/>
            <a:ext cx="3113399" cy="200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4D93CE26-AE84-4DC3-AD4D-A9E3FC821811}"/>
              </a:ext>
            </a:extLst>
          </p:cNvPr>
          <p:cNvSpPr/>
          <p:nvPr/>
        </p:nvSpPr>
        <p:spPr bwMode="auto">
          <a:xfrm>
            <a:off x="3414319" y="3849353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698FB15F-3095-4E8B-A10D-62DDE715F53E}"/>
              </a:ext>
            </a:extLst>
          </p:cNvPr>
          <p:cNvSpPr/>
          <p:nvPr/>
        </p:nvSpPr>
        <p:spPr bwMode="auto">
          <a:xfrm>
            <a:off x="7568265" y="3927869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86A5FCD0-1D5E-4780-B6AC-A26500189A27}"/>
              </a:ext>
            </a:extLst>
          </p:cNvPr>
          <p:cNvSpPr/>
          <p:nvPr/>
        </p:nvSpPr>
        <p:spPr bwMode="auto">
          <a:xfrm>
            <a:off x="11480831" y="3927869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3435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/>
              <a:t>Bisection Method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273" y="733649"/>
            <a:ext cx="10972800" cy="136702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1: Choose lower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l</a:t>
            </a:r>
            <a:r>
              <a:rPr lang="en-US" altLang="en-US" baseline="-25000" dirty="0">
                <a:solidFill>
                  <a:srgbClr val="FFFF00"/>
                </a:solidFill>
              </a:rPr>
              <a:t> </a:t>
            </a:r>
            <a:r>
              <a:rPr lang="en-US" altLang="en-US" dirty="0">
                <a:solidFill>
                  <a:srgbClr val="FFFF00"/>
                </a:solidFill>
              </a:rPr>
              <a:t>and upper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u</a:t>
            </a:r>
            <a:r>
              <a:rPr lang="en-US" altLang="en-US" dirty="0">
                <a:solidFill>
                  <a:srgbClr val="FFFF00"/>
                </a:solidFill>
              </a:rPr>
              <a:t> guesses for the root such that the function 	changes sign over the interval.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</a:t>
            </a:r>
            <a:r>
              <a:rPr lang="en-US" altLang="en-US" dirty="0"/>
              <a:t>f(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l</a:t>
            </a:r>
            <a:r>
              <a:rPr lang="en-US" altLang="en-US" dirty="0"/>
              <a:t>)f(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u</a:t>
            </a:r>
            <a:r>
              <a:rPr lang="en-US" altLang="en-US" dirty="0"/>
              <a:t>) &lt; 0.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2: An estimate of the root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m</a:t>
            </a:r>
            <a:r>
              <a:rPr lang="en-US" altLang="en-US" dirty="0">
                <a:solidFill>
                  <a:srgbClr val="FFFF00"/>
                </a:solidFill>
              </a:rPr>
              <a:t> as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m</a:t>
            </a:r>
            <a:r>
              <a:rPr lang="en-US" altLang="en-US" i="1" baseline="-25000" dirty="0"/>
              <a:t>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l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/>
              <a:t>+</a:t>
            </a:r>
            <a:r>
              <a:rPr lang="en-US" altLang="en-US" i="1" dirty="0"/>
              <a:t> x</a:t>
            </a:r>
            <a:r>
              <a:rPr lang="en-US" altLang="en-US" i="1" baseline="-25000" dirty="0"/>
              <a:t>u</a:t>
            </a:r>
            <a:r>
              <a:rPr lang="en-US" altLang="en-US" dirty="0"/>
              <a:t>)/2</a:t>
            </a:r>
            <a:endParaRPr lang="en-US" alt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3: Make the following evaluations to determine in which subinterval the root 	lies: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(a) If </a:t>
            </a:r>
            <a:r>
              <a:rPr lang="en-US" altLang="en-US" dirty="0"/>
              <a:t>f(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l</a:t>
            </a:r>
            <a:r>
              <a:rPr lang="en-US" altLang="en-US" dirty="0"/>
              <a:t>)f(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) &lt; 0</a:t>
            </a:r>
            <a:r>
              <a:rPr lang="en-US" altLang="en-US" dirty="0">
                <a:solidFill>
                  <a:srgbClr val="FFFF00"/>
                </a:solidFill>
              </a:rPr>
              <a:t>, the root lies in the lower subinterval.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	Set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u</a:t>
            </a:r>
            <a:r>
              <a:rPr lang="en-US" altLang="en-US" i="1" dirty="0"/>
              <a:t>=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m</a:t>
            </a:r>
            <a:r>
              <a:rPr lang="en-US" altLang="en-US" dirty="0">
                <a:solidFill>
                  <a:srgbClr val="FFFF00"/>
                </a:solidFill>
              </a:rPr>
              <a:t> and return to step 2.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(b) If </a:t>
            </a:r>
            <a:r>
              <a:rPr lang="en-US" altLang="en-US" dirty="0"/>
              <a:t>f(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l</a:t>
            </a:r>
            <a:r>
              <a:rPr lang="en-US" altLang="en-US" dirty="0"/>
              <a:t>)f(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) &gt; 0</a:t>
            </a:r>
            <a:r>
              <a:rPr lang="en-US" altLang="en-US" dirty="0">
                <a:solidFill>
                  <a:srgbClr val="FFFF00"/>
                </a:solidFill>
              </a:rPr>
              <a:t>, the root lies in the upper subinterval.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	Set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l</a:t>
            </a:r>
            <a:r>
              <a:rPr lang="en-US" altLang="en-US" i="1" dirty="0"/>
              <a:t>=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m</a:t>
            </a:r>
            <a:r>
              <a:rPr lang="en-US" altLang="en-US" dirty="0">
                <a:solidFill>
                  <a:srgbClr val="FFFF00"/>
                </a:solidFill>
              </a:rPr>
              <a:t> and return to step 2.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(c) If </a:t>
            </a:r>
            <a:r>
              <a:rPr lang="en-US" altLang="en-US" dirty="0"/>
              <a:t>f(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l</a:t>
            </a:r>
            <a:r>
              <a:rPr lang="en-US" altLang="en-US" dirty="0"/>
              <a:t>)f(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) = 0</a:t>
            </a:r>
            <a:r>
              <a:rPr lang="en-US" altLang="en-US" dirty="0">
                <a:solidFill>
                  <a:srgbClr val="FFFF00"/>
                </a:solidFill>
              </a:rPr>
              <a:t>, the root equals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m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	Terminate the computation.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77386548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92279"/>
            <a:ext cx="10972800" cy="542180"/>
          </a:xfrm>
        </p:spPr>
        <p:txBody>
          <a:bodyPr/>
          <a:lstStyle/>
          <a:p>
            <a:r>
              <a:rPr lang="en-US" altLang="en-US" dirty="0"/>
              <a:t>Bisection Method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344" y="280964"/>
            <a:ext cx="5578439" cy="58118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Example 1: find the root of </a:t>
            </a:r>
            <a:r>
              <a:rPr lang="en-US" altLang="en-US" i="1" dirty="0">
                <a:solidFill>
                  <a:srgbClr val="FFFF00"/>
                </a:solidFill>
              </a:rPr>
              <a:t>f(x) = x</a:t>
            </a:r>
            <a:r>
              <a:rPr lang="en-US" altLang="en-US" i="1" baseline="30000" dirty="0">
                <a:solidFill>
                  <a:srgbClr val="FFFF00"/>
                </a:solidFill>
              </a:rPr>
              <a:t>2</a:t>
            </a:r>
            <a:r>
              <a:rPr lang="en-US" altLang="en-US" i="1" dirty="0">
                <a:solidFill>
                  <a:srgbClr val="FFFF00"/>
                </a:solidFill>
              </a:rPr>
              <a:t> − 5 	</a:t>
            </a:r>
            <a:endParaRPr lang="en-US" altLang="en-US" i="1" dirty="0"/>
          </a:p>
          <a:p>
            <a:pPr marL="0" lvl="0" indent="0">
              <a:buNone/>
            </a:pPr>
            <a:endParaRPr lang="en-US" altLang="en-US" i="1" dirty="0"/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7623" y="426614"/>
            <a:ext cx="448491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Initial Range 	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0; f(x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-5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4; f(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11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132" y="1200940"/>
            <a:ext cx="737616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Iteration 1: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)/2 = (0+4)/2 = 2,   f(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-1,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f(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)f(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&gt; 0; 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en-US" sz="2400" b="1" i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971" y="2177769"/>
            <a:ext cx="7289069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Iteration 2: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)/2 = (2+4)/2 = 3,   f(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4,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f(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)f(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&lt; 0; 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altLang="en-US" sz="2400" b="1" i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677" y="3119768"/>
            <a:ext cx="9405257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Iteration 3: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)/2 = (2+3)/2 = 2.5,   f(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1.25,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f(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)f(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&lt; 0; 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2.5</a:t>
            </a:r>
            <a:endParaRPr lang="en-US" altLang="en-US" sz="2400" b="1" i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1261" y="4035745"/>
            <a:ext cx="895241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Iteration 4: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)/2 = (2+2.5)/2 = 2.25,   f(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0.0625,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f(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)f(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&lt; 0; 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2.25</a:t>
            </a:r>
            <a:endParaRPr lang="en-US" altLang="en-US" sz="2400" b="1" i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60" y="4915846"/>
            <a:ext cx="888274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Iteration 5: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)/2 = (2+2.25)/2 = 2.125,   f(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-0.484,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f(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)f(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&gt; 0; 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2.125</a:t>
            </a:r>
            <a:endParaRPr lang="en-US" altLang="en-US" sz="2400" b="1" i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50" y="5862493"/>
            <a:ext cx="984068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Iteration 6: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)/2 = (2.125+2.25)/2 = 2.187,   f(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-0.217,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f(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)f(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&gt; 0; 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400" b="1" i="1" baseline="-25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2.187</a:t>
            </a:r>
            <a:endParaRPr lang="en-US" altLang="en-US" sz="2400" b="1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207761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615129"/>
            <a:ext cx="7212767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i="1" u="sng" dirty="0"/>
              <a:t>MATLAB Program for Bisection Method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9870" y="1169049"/>
            <a:ext cx="3831369" cy="190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%Define function file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function y =</a:t>
            </a:r>
            <a:r>
              <a:rPr lang="en-US" altLang="en-US" i="1" dirty="0" err="1">
                <a:effectLst/>
              </a:rPr>
              <a:t>bifun</a:t>
            </a:r>
            <a:r>
              <a:rPr lang="en-US" altLang="en-US" i="1" dirty="0">
                <a:effectLst/>
              </a:rPr>
              <a:t>(x</a:t>
            </a:r>
            <a:r>
              <a:rPr lang="en-US" altLang="en-US" i="1" dirty="0" smtClean="0">
                <a:effectLst/>
              </a:rPr>
              <a:t>)</a:t>
            </a:r>
            <a:endParaRPr lang="en-US" altLang="en-US" i="1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i="1" dirty="0">
              <a:effectLst/>
            </a:endParaRPr>
          </a:p>
          <a:p>
            <a:pPr marL="0" indent="0">
              <a:buNone/>
            </a:pPr>
            <a:r>
              <a:rPr lang="en-US" altLang="en-US" i="1" dirty="0">
                <a:effectLst/>
              </a:rPr>
              <a:t>y = exp(x) -15*x -10;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773225" y="1265087"/>
            <a:ext cx="3626381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% Bisection computation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  <a:effectLst/>
              </a:rPr>
              <a:t>tol</a:t>
            </a:r>
            <a:r>
              <a:rPr lang="en-US" i="1" dirty="0">
                <a:solidFill>
                  <a:srgbClr val="FFFF00"/>
                </a:solidFill>
                <a:effectLst/>
              </a:rPr>
              <a:t> = 1e-4;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xl =  0 ; % lower limit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xu = 11; % upper limit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 =1;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  <a:effectLst/>
              </a:rPr>
              <a:t>maxitr</a:t>
            </a:r>
            <a:r>
              <a:rPr lang="en-US" i="1" dirty="0">
                <a:solidFill>
                  <a:srgbClr val="FFFF00"/>
                </a:solidFill>
                <a:effectLst/>
              </a:rPr>
              <a:t> =1000;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while (xu – xl) &gt; 2*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tol</a:t>
            </a:r>
            <a:endParaRPr lang="en-US" i="1" dirty="0">
              <a:solidFill>
                <a:srgbClr val="FFFF00"/>
              </a:solidFill>
              <a:effectLst/>
            </a:endParaRPr>
          </a:p>
          <a:p>
            <a:pPr marL="514350" lvl="1" indent="0">
              <a:buNone/>
            </a:pPr>
            <a:r>
              <a:rPr lang="en-US" i="1" dirty="0" err="1">
                <a:solidFill>
                  <a:srgbClr val="FFFF00"/>
                </a:solidFill>
                <a:effectLst/>
              </a:rPr>
              <a:t>xm</a:t>
            </a:r>
            <a:r>
              <a:rPr lang="en-US" i="1" dirty="0">
                <a:solidFill>
                  <a:srgbClr val="FFFF00"/>
                </a:solidFill>
                <a:effectLst/>
              </a:rPr>
              <a:t> = 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xu+xl</a:t>
            </a:r>
            <a:r>
              <a:rPr lang="en-US" i="1" dirty="0">
                <a:solidFill>
                  <a:srgbClr val="FFFF00"/>
                </a:solidFill>
                <a:effectLst/>
              </a:rPr>
              <a:t>)/2;</a:t>
            </a:r>
          </a:p>
          <a:p>
            <a:pPr marL="514350" lvl="1" indent="0">
              <a:buNone/>
            </a:pPr>
            <a:r>
              <a:rPr lang="en-US" i="1" dirty="0" err="1">
                <a:solidFill>
                  <a:srgbClr val="FFFF00"/>
                </a:solidFill>
                <a:effectLst/>
              </a:rPr>
              <a:t>fl</a:t>
            </a:r>
            <a:r>
              <a:rPr lang="en-US" i="1" dirty="0">
                <a:solidFill>
                  <a:srgbClr val="FFFF00"/>
                </a:solidFill>
                <a:effectLst/>
              </a:rPr>
              <a:t> =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bifun</a:t>
            </a:r>
            <a:r>
              <a:rPr lang="en-US" i="1" dirty="0">
                <a:solidFill>
                  <a:srgbClr val="FFFF00"/>
                </a:solidFill>
                <a:effectLst/>
              </a:rPr>
              <a:t>(xl);</a:t>
            </a:r>
          </a:p>
          <a:p>
            <a:pPr marL="514350" lvl="1" indent="0">
              <a:buNone/>
            </a:pPr>
            <a:r>
              <a:rPr lang="en-US" i="1" dirty="0" err="1">
                <a:solidFill>
                  <a:srgbClr val="FFFF00"/>
                </a:solidFill>
                <a:effectLst/>
              </a:rPr>
              <a:t>fm</a:t>
            </a:r>
            <a:r>
              <a:rPr lang="en-US" i="1" dirty="0">
                <a:solidFill>
                  <a:srgbClr val="FFFF00"/>
                </a:solidFill>
                <a:effectLst/>
              </a:rPr>
              <a:t> =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bifun</a:t>
            </a:r>
            <a:r>
              <a:rPr lang="en-US" i="1" dirty="0">
                <a:solidFill>
                  <a:srgbClr val="FFFF00"/>
                </a:solidFill>
                <a:effectLst/>
              </a:rPr>
              <a:t>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xm</a:t>
            </a:r>
            <a:r>
              <a:rPr lang="en-US" i="1" dirty="0">
                <a:solidFill>
                  <a:srgbClr val="FFFF00"/>
                </a:solidFill>
                <a:effectLst/>
              </a:rPr>
              <a:t>);</a:t>
            </a:r>
          </a:p>
          <a:p>
            <a:pPr marL="514350" lvl="1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prod =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fl</a:t>
            </a:r>
            <a:r>
              <a:rPr lang="en-US" i="1" dirty="0">
                <a:solidFill>
                  <a:srgbClr val="FFFF00"/>
                </a:solidFill>
                <a:effectLst/>
              </a:rPr>
              <a:t>*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fm</a:t>
            </a:r>
            <a:r>
              <a:rPr lang="en-US" i="1" dirty="0">
                <a:solidFill>
                  <a:srgbClr val="FFFF00"/>
                </a:solidFill>
                <a:effectLst/>
              </a:rPr>
              <a:t>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290034" y="1094844"/>
            <a:ext cx="3976381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0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  <a:effectLst/>
              </a:rPr>
              <a:t>if prod&gt;0</a:t>
            </a:r>
          </a:p>
          <a:p>
            <a:pPr marL="514350" lvl="1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	xl =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xm</a:t>
            </a:r>
            <a:r>
              <a:rPr lang="en-US" i="1" dirty="0">
                <a:solidFill>
                  <a:srgbClr val="FFFF00"/>
                </a:solidFill>
                <a:effectLst/>
              </a:rPr>
              <a:t>;</a:t>
            </a:r>
          </a:p>
          <a:p>
            <a:pPr marL="514350" lvl="1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else</a:t>
            </a:r>
          </a:p>
          <a:p>
            <a:pPr marL="514350" lvl="1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	xu=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xm</a:t>
            </a:r>
            <a:r>
              <a:rPr lang="en-US" i="1" dirty="0">
                <a:solidFill>
                  <a:srgbClr val="FFFF00"/>
                </a:solidFill>
                <a:effectLst/>
              </a:rPr>
              <a:t>;</a:t>
            </a:r>
          </a:p>
          <a:p>
            <a:pPr marL="514350" lvl="1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end</a:t>
            </a:r>
          </a:p>
          <a:p>
            <a:pPr marL="514350" lvl="1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if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&lt;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maxitr</a:t>
            </a:r>
            <a:endParaRPr lang="en-US" i="1" dirty="0">
              <a:solidFill>
                <a:srgbClr val="FFFF00"/>
              </a:solidFill>
              <a:effectLst/>
            </a:endParaRPr>
          </a:p>
          <a:p>
            <a:pPr marL="514350" lvl="1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Root 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) = 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xl+xu</a:t>
            </a:r>
            <a:r>
              <a:rPr lang="en-US" i="1" dirty="0">
                <a:solidFill>
                  <a:srgbClr val="FFFF00"/>
                </a:solidFill>
                <a:effectLst/>
              </a:rPr>
              <a:t>)/2;</a:t>
            </a:r>
          </a:p>
          <a:p>
            <a:pPr marL="514350" lvl="1" indent="0">
              <a:buNone/>
            </a:pP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 =i+1;</a:t>
            </a:r>
          </a:p>
          <a:p>
            <a:pPr marL="514350" lvl="1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else</a:t>
            </a:r>
          </a:p>
          <a:p>
            <a:pPr marL="514350" lvl="1" indent="0">
              <a:buNone/>
            </a:pPr>
            <a:r>
              <a:rPr lang="en-IN" i="1" dirty="0" err="1">
                <a:solidFill>
                  <a:srgbClr val="FFFF00"/>
                </a:solidFill>
                <a:effectLst/>
              </a:rPr>
              <a:t>disp</a:t>
            </a:r>
            <a:r>
              <a:rPr lang="en-IN" i="1" dirty="0">
                <a:solidFill>
                  <a:srgbClr val="FFFF00"/>
                </a:solidFill>
                <a:effectLst/>
              </a:rPr>
              <a:t>('Max iteration reached without root</a:t>
            </a:r>
            <a:r>
              <a:rPr lang="en-IN" i="1" dirty="0" smtClean="0">
                <a:solidFill>
                  <a:srgbClr val="FFFF00"/>
                </a:solidFill>
                <a:effectLst/>
              </a:rPr>
              <a:t>')</a:t>
            </a:r>
          </a:p>
          <a:p>
            <a:pPr marL="514350" lvl="1" indent="0">
              <a:buNone/>
            </a:pPr>
            <a:r>
              <a:rPr lang="en-US" i="1" dirty="0" smtClean="0">
                <a:solidFill>
                  <a:srgbClr val="FFFF00"/>
                </a:solidFill>
                <a:effectLst/>
              </a:rPr>
              <a:t>return</a:t>
            </a:r>
          </a:p>
          <a:p>
            <a:pPr marL="514350" lvl="1" indent="0">
              <a:buNone/>
            </a:pPr>
            <a:r>
              <a:rPr lang="en-US" i="1" dirty="0" smtClean="0">
                <a:solidFill>
                  <a:srgbClr val="FFFF00"/>
                </a:solidFill>
                <a:effectLst/>
              </a:rPr>
              <a:t>end</a:t>
            </a:r>
            <a:endParaRPr lang="en-US" i="1" dirty="0">
              <a:solidFill>
                <a:srgbClr val="FFFF00"/>
              </a:solidFill>
              <a:effectLst/>
            </a:endParaRPr>
          </a:p>
          <a:p>
            <a:pPr marL="514350" lvl="1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155171742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/>
              <a:t>Newton Raphson Method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273" y="733648"/>
            <a:ext cx="7600141" cy="2695351"/>
          </a:xfrm>
        </p:spPr>
        <p:txBody>
          <a:bodyPr/>
          <a:lstStyle/>
          <a:p>
            <a:pPr marL="396875" indent="-396875"/>
            <a:r>
              <a:rPr lang="en-US" altLang="en-US" dirty="0"/>
              <a:t> A faster alternative is to use a numerical rootfinder. </a:t>
            </a:r>
          </a:p>
          <a:p>
            <a:pPr marL="396875" indent="-396875"/>
            <a:r>
              <a:rPr lang="en-US" altLang="en-US" dirty="0"/>
              <a:t>Only one Guess point is needed.</a:t>
            </a:r>
          </a:p>
          <a:p>
            <a:pPr marL="396875" indent="-396875"/>
            <a:r>
              <a:rPr lang="en-US" altLang="en-US" dirty="0"/>
              <a:t>Initial guess at the root is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, a tangent can be extended from the point [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, f(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)]. </a:t>
            </a:r>
          </a:p>
          <a:p>
            <a:pPr marL="396875" indent="-396875"/>
            <a:r>
              <a:rPr lang="en-US" altLang="en-US" dirty="0"/>
              <a:t>The point where this tangent crosses the x axis usually represents an improved estimate of the root.</a:t>
            </a:r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4D93CE26-AE84-4DC3-AD4D-A9E3FC821811}"/>
              </a:ext>
            </a:extLst>
          </p:cNvPr>
          <p:cNvSpPr/>
          <p:nvPr/>
        </p:nvSpPr>
        <p:spPr bwMode="auto">
          <a:xfrm>
            <a:off x="4295164" y="4976494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EF29C5-3376-459D-8C3A-50E6C7B97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414" y="708049"/>
            <a:ext cx="3853562" cy="3219820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2494219"/>
              </p:ext>
            </p:extLst>
          </p:nvPr>
        </p:nvGraphicFramePr>
        <p:xfrm>
          <a:off x="1842635" y="4708046"/>
          <a:ext cx="2341562" cy="914400"/>
        </p:xfrm>
        <a:graphic>
          <a:graphicData uri="http://schemas.openxmlformats.org/presentationml/2006/ole">
            <p:oleObj spid="_x0000_s2082" name="Equation" r:id="rId5" imgW="1104840" imgH="43164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0562895"/>
              </p:ext>
            </p:extLst>
          </p:nvPr>
        </p:nvGraphicFramePr>
        <p:xfrm>
          <a:off x="5104947" y="4708046"/>
          <a:ext cx="2179638" cy="914400"/>
        </p:xfrm>
        <a:graphic>
          <a:graphicData uri="http://schemas.openxmlformats.org/presentationml/2006/ole">
            <p:oleObj spid="_x0000_s2083" name="Equation" r:id="rId6" imgW="1028520" imgH="431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6405838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/>
              <a:t>Newton Raphson Method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273" y="733649"/>
            <a:ext cx="10972800" cy="136702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1: Evaluate </a:t>
            </a:r>
            <a:r>
              <a:rPr lang="en-US" altLang="en-US" i="1" dirty="0"/>
              <a:t>f’(x) </a:t>
            </a:r>
            <a:r>
              <a:rPr lang="en-US" altLang="en-US" dirty="0">
                <a:solidFill>
                  <a:srgbClr val="FFFF00"/>
                </a:solidFill>
              </a:rPr>
              <a:t>symbolically and guess initial root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>
                <a:solidFill>
                  <a:srgbClr val="FFFF00"/>
                </a:solidFill>
              </a:rPr>
              <a:t> 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2: Calculate new value of the root,  </a:t>
            </a:r>
            <a:endParaRPr lang="en-US" altLang="en-US" i="1" dirty="0"/>
          </a:p>
          <a:p>
            <a:pPr marL="0" indent="0">
              <a:buNone/>
            </a:pPr>
            <a:endParaRPr lang="en-US" alt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3: Find the absolute relative approximate error as :</a:t>
            </a:r>
          </a:p>
          <a:p>
            <a:pPr marL="0" indent="0">
              <a:buNone/>
            </a:pPr>
            <a:endParaRPr lang="en-US" alt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4: Compare the absolute relative approximate error  with the pre-specified 	tolerance </a:t>
            </a:r>
            <a:r>
              <a:rPr lang="en-US" altLang="en-US" dirty="0"/>
              <a:t>|</a:t>
            </a:r>
            <a:r>
              <a:rPr lang="el-GR" altLang="en-US" dirty="0"/>
              <a:t>ε</a:t>
            </a:r>
            <a:r>
              <a:rPr lang="en-US" altLang="en-US" baseline="-25000" dirty="0"/>
              <a:t>s</a:t>
            </a:r>
            <a:r>
              <a:rPr lang="en-US" altLang="en-US" dirty="0"/>
              <a:t>|</a:t>
            </a:r>
            <a:endParaRPr lang="en-US" alt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(a) If </a:t>
            </a:r>
            <a:r>
              <a:rPr lang="en-US" altLang="en-US" dirty="0"/>
              <a:t>|</a:t>
            </a:r>
            <a:r>
              <a:rPr lang="el-GR" altLang="en-US" dirty="0"/>
              <a:t>ε</a:t>
            </a:r>
            <a:r>
              <a:rPr lang="en-US" altLang="en-US" baseline="-25000" dirty="0"/>
              <a:t>a</a:t>
            </a:r>
            <a:r>
              <a:rPr lang="en-US" altLang="en-US" dirty="0"/>
              <a:t>| &gt; |</a:t>
            </a:r>
            <a:r>
              <a:rPr lang="el-GR" altLang="en-US" dirty="0"/>
              <a:t>ε</a:t>
            </a:r>
            <a:r>
              <a:rPr lang="en-US" altLang="en-US" baseline="-25000" dirty="0"/>
              <a:t>s</a:t>
            </a:r>
            <a:r>
              <a:rPr lang="en-US" altLang="en-US" dirty="0"/>
              <a:t>|</a:t>
            </a:r>
            <a:r>
              <a:rPr lang="en-US" altLang="en-US" dirty="0">
                <a:solidFill>
                  <a:srgbClr val="FFFF00"/>
                </a:solidFill>
              </a:rPr>
              <a:t>, return to step 2 and calculate new value of root.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(b) If </a:t>
            </a:r>
            <a:r>
              <a:rPr lang="en-US" altLang="en-US" dirty="0"/>
              <a:t>|</a:t>
            </a:r>
            <a:r>
              <a:rPr lang="el-GR" altLang="en-US" dirty="0"/>
              <a:t>ε</a:t>
            </a:r>
            <a:r>
              <a:rPr lang="en-US" altLang="en-US" baseline="-25000" dirty="0"/>
              <a:t>a</a:t>
            </a:r>
            <a:r>
              <a:rPr lang="en-US" altLang="en-US" dirty="0"/>
              <a:t>| &lt; |</a:t>
            </a:r>
            <a:r>
              <a:rPr lang="el-GR" altLang="en-US" dirty="0"/>
              <a:t>ε</a:t>
            </a:r>
            <a:r>
              <a:rPr lang="en-US" altLang="en-US" baseline="-25000" dirty="0"/>
              <a:t>s</a:t>
            </a:r>
            <a:r>
              <a:rPr lang="en-US" altLang="en-US" dirty="0"/>
              <a:t>|</a:t>
            </a:r>
            <a:r>
              <a:rPr lang="en-US" altLang="en-US" dirty="0">
                <a:solidFill>
                  <a:srgbClr val="FFFF00"/>
                </a:solidFill>
              </a:rPr>
              <a:t>, Terminate the computation.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Object 3">
                <a:extLst>
                  <a:ext uri="{FF2B5EF4-FFF2-40B4-BE49-F238E27FC236}">
                    <a16:creationId xmlns="" xmlns:a16="http://schemas.microsoft.com/office/drawing/2014/main" id="{34909613-DAB5-4F03-8E84-E66A62FFB3E0}"/>
                  </a:ext>
                </a:extLst>
              </p:cNvPr>
              <p:cNvSpPr txBox="1"/>
              <p:nvPr/>
            </p:nvSpPr>
            <p:spPr bwMode="auto">
              <a:xfrm>
                <a:off x="8114062" y="2100675"/>
                <a:ext cx="3680859" cy="7460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IN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IN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IN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IN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× 10</m:t>
                      </m:r>
                      <m:r>
                        <a:rPr lang="en-IN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4909613-DAB5-4F03-8E84-E66A62FFB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4062" y="2100675"/>
                <a:ext cx="3680859" cy="746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9846131"/>
              </p:ext>
            </p:extLst>
          </p:nvPr>
        </p:nvGraphicFramePr>
        <p:xfrm>
          <a:off x="6068786" y="1186275"/>
          <a:ext cx="2179638" cy="914400"/>
        </p:xfrm>
        <a:graphic>
          <a:graphicData uri="http://schemas.openxmlformats.org/presentationml/2006/ole">
            <p:oleObj spid="_x0000_s3089" name="Equation" r:id="rId5" imgW="1028254" imgH="4316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991943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875</Words>
  <Application>Microsoft Office PowerPoint</Application>
  <PresentationFormat>Custom</PresentationFormat>
  <Paragraphs>238</Paragraphs>
  <Slides>16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Default Design</vt:lpstr>
      <vt:lpstr>1_Office Theme</vt:lpstr>
      <vt:lpstr>Equation</vt:lpstr>
      <vt:lpstr>Non-linear Equations: Roots Finding</vt:lpstr>
      <vt:lpstr>Roots/Zeros of Equations</vt:lpstr>
      <vt:lpstr>Graphical Method</vt:lpstr>
      <vt:lpstr>Bisection Method</vt:lpstr>
      <vt:lpstr>Bisection Method</vt:lpstr>
      <vt:lpstr>Bisection Method</vt:lpstr>
      <vt:lpstr>Slide 7</vt:lpstr>
      <vt:lpstr>Newton Raphson Method</vt:lpstr>
      <vt:lpstr>Newton Raphson Method</vt:lpstr>
      <vt:lpstr>Newton Raphson Method</vt:lpstr>
      <vt:lpstr>Slide 11</vt:lpstr>
      <vt:lpstr>Secant Method</vt:lpstr>
      <vt:lpstr>Secant Method</vt:lpstr>
      <vt:lpstr>Slide 14</vt:lpstr>
      <vt:lpstr>Convergence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Pathak</dc:creator>
  <cp:lastModifiedBy>Himanshu</cp:lastModifiedBy>
  <cp:revision>87</cp:revision>
  <dcterms:created xsi:type="dcterms:W3CDTF">2015-08-10T09:08:50Z</dcterms:created>
  <dcterms:modified xsi:type="dcterms:W3CDTF">2021-09-06T19:14:35Z</dcterms:modified>
</cp:coreProperties>
</file>