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</p:sldMasterIdLst>
  <p:notesMasterIdLst>
    <p:notesMasterId r:id="rId35"/>
  </p:notesMasterIdLst>
  <p:sldIdLst>
    <p:sldId id="299" r:id="rId3"/>
    <p:sldId id="388" r:id="rId4"/>
    <p:sldId id="389" r:id="rId5"/>
    <p:sldId id="390" r:id="rId6"/>
    <p:sldId id="391" r:id="rId7"/>
    <p:sldId id="392" r:id="rId8"/>
    <p:sldId id="393" r:id="rId9"/>
    <p:sldId id="396" r:id="rId10"/>
    <p:sldId id="394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384" r:id="rId31"/>
    <p:sldId id="386" r:id="rId32"/>
    <p:sldId id="387" r:id="rId33"/>
    <p:sldId id="32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 Pathak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2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16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068B-A598-447C-83AD-76A159F1925F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5777E-444A-4999-80D0-303375DFC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5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01C93-31EA-438B-BA9A-8A48E63B069E}" type="slidenum">
              <a:rPr lang="ar-SA"/>
              <a:pPr/>
              <a:t>8</a:t>
            </a:fld>
            <a:endParaRPr lang="en-US"/>
          </a:p>
        </p:txBody>
      </p:sp>
      <p:sp>
        <p:nvSpPr>
          <p:cNvPr id="171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lIns="91432" tIns="45716" rIns="91432" bIns="45716"/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306E7-84D2-4A05-8A04-CC4C6999C65E}" type="slidenum">
              <a:rPr lang="ar-SA"/>
              <a:pPr/>
              <a:t>28</a:t>
            </a:fld>
            <a:endParaRPr lang="en-US"/>
          </a:p>
        </p:txBody>
      </p:sp>
      <p:sp>
        <p:nvSpPr>
          <p:cNvPr id="167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lIns="91432" tIns="45716" rIns="91432" bIns="45716"/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76537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010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5525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9215F-47CF-43A3-9CDD-AA418A62B480}" type="slidenum">
              <a:rPr lang="ar-SA"/>
              <a:pPr/>
              <a:t>20</a:t>
            </a:fld>
            <a:endParaRPr lang="en-US"/>
          </a:p>
        </p:txBody>
      </p:sp>
      <p:sp>
        <p:nvSpPr>
          <p:cNvPr id="170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70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lIns="91432" tIns="45716" rIns="91432" bIns="45716"/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B3235-B515-4465-ADA9-137A316ED4CB}" type="slidenum">
              <a:rPr lang="ar-SA"/>
              <a:pPr/>
              <a:t>21</a:t>
            </a:fld>
            <a:endParaRPr 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lIns="91432" tIns="45716" rIns="91432" bIns="45716"/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D9F15-984D-4CDC-8F72-A29F838FF6D3}" type="slidenum">
              <a:rPr lang="ar-SA"/>
              <a:pPr/>
              <a:t>22</a:t>
            </a:fld>
            <a:endParaRPr lang="en-US"/>
          </a:p>
        </p:txBody>
      </p:sp>
      <p:sp>
        <p:nvSpPr>
          <p:cNvPr id="166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lIns="91432" tIns="45716" rIns="91432" bIns="45716"/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26352-E978-4904-8780-F331A06C2AA6}" type="slidenum">
              <a:rPr lang="ar-SA"/>
              <a:pPr/>
              <a:t>23</a:t>
            </a:fld>
            <a:endParaRPr lang="en-US"/>
          </a:p>
        </p:txBody>
      </p:sp>
      <p:sp>
        <p:nvSpPr>
          <p:cNvPr id="166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lIns="91432" tIns="45716" rIns="91432" bIns="45716"/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306E7-84D2-4A05-8A04-CC4C6999C65E}" type="slidenum">
              <a:rPr lang="ar-SA"/>
              <a:pPr/>
              <a:t>24</a:t>
            </a:fld>
            <a:endParaRPr lang="en-US"/>
          </a:p>
        </p:txBody>
      </p:sp>
      <p:sp>
        <p:nvSpPr>
          <p:cNvPr id="167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lIns="91432" tIns="45716" rIns="91432" bIns="45716"/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9881A-3196-4163-852B-7E44700C523C}" type="slidenum">
              <a:rPr lang="ar-SA"/>
              <a:pPr/>
              <a:t>25</a:t>
            </a:fld>
            <a:endParaRPr lang="en-US"/>
          </a:p>
        </p:txBody>
      </p:sp>
      <p:sp>
        <p:nvSpPr>
          <p:cNvPr id="166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lIns="91432" tIns="45716" rIns="91432" bIns="45716"/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7653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B3235-B515-4465-ADA9-137A316ED4CB}" type="slidenum">
              <a:rPr lang="ar-SA"/>
              <a:pPr/>
              <a:t>27</a:t>
            </a:fld>
            <a:endParaRPr 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lIns="91432" tIns="45716" rIns="91432" bIns="45716"/>
          <a:lstStyle/>
          <a:p>
            <a:r>
              <a:rPr lang="en-US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717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0FF3-77A6-48F5-9DB9-2FD64695B73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5EF0-B8FF-4949-AB85-62F0EC1691BB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F548-39EE-46B3-B754-79F3071417F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99F3-07BD-4C63-B04A-1C8CDAD8626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0550-ACF2-46F9-8F54-F08EA454E23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1" y="247650"/>
            <a:ext cx="11537949" cy="869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6551" y="1558926"/>
            <a:ext cx="5666316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068" y="1558926"/>
            <a:ext cx="5668433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10338"/>
            <a:ext cx="28448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Dr. M. Hrairi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93533" y="6453188"/>
            <a:ext cx="5353051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MTH2212 - Computational Methods and 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481763"/>
            <a:ext cx="2844800" cy="247650"/>
          </a:xfrm>
        </p:spPr>
        <p:txBody>
          <a:bodyPr/>
          <a:lstStyle>
            <a:lvl1pPr>
              <a:defRPr/>
            </a:lvl1pPr>
          </a:lstStyle>
          <a:p>
            <a:fld id="{FBFDBE6F-AD0D-44FD-802F-449AEAF7A935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1" y="247650"/>
            <a:ext cx="11537949" cy="869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6551" y="1558926"/>
            <a:ext cx="5666316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06068" y="1558926"/>
            <a:ext cx="5668433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06068" y="3976688"/>
            <a:ext cx="5668433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10338"/>
            <a:ext cx="28448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Dr. M. Hrairi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93533" y="6453188"/>
            <a:ext cx="5353051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MTH2212 - Computational Methods and Statistics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47200" y="6481763"/>
            <a:ext cx="2844800" cy="247650"/>
          </a:xfrm>
        </p:spPr>
        <p:txBody>
          <a:bodyPr/>
          <a:lstStyle>
            <a:lvl1pPr>
              <a:defRPr/>
            </a:lvl1pPr>
          </a:lstStyle>
          <a:p>
            <a:fld id="{C8DC0CC2-B454-4BD6-A97C-6797C77FE356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4EA1-6C7F-4246-8CAC-D45D5F57C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1002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239D-5F8A-46EE-95F7-B1FAFFC5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8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3C93-BCCC-4292-A6D1-50E45703B8C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E08E-0623-4D76-87FD-6E0F4DDA24DE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ECB1273F-6E1B-42BC-BCB6-91C882F71BB3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39DE-B0C0-46FD-B6FD-11F7BDCA91D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C3B7-3BDE-4686-9071-DA1A2F998FB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BF93-28DB-4739-99A0-839E5394F7F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02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842985" rtl="0" eaLnBrk="1" latinLnBrk="0" hangingPunct="1">
        <a:spcBef>
          <a:spcPct val="0"/>
        </a:spcBef>
        <a:buNone/>
        <a:defRPr sz="4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120" indent="-316120" algn="l" defTabSz="842985" rtl="0" eaLnBrk="1" latinLnBrk="0" hangingPunct="1">
        <a:spcBef>
          <a:spcPct val="20000"/>
        </a:spcBef>
        <a:buFont typeface="Arial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684926" indent="-263433" algn="l" defTabSz="842985" rtl="0" eaLnBrk="1" latinLnBrk="0" hangingPunct="1">
        <a:spcBef>
          <a:spcPct val="20000"/>
        </a:spcBef>
        <a:buFont typeface="Arial" pitchFamily="34" charset="0"/>
        <a:buChar char="–"/>
        <a:defRPr sz="2581" kern="1200">
          <a:solidFill>
            <a:schemeClr val="tx1"/>
          </a:solidFill>
          <a:latin typeface="+mn-lt"/>
          <a:ea typeface="+mn-ea"/>
          <a:cs typeface="+mn-cs"/>
        </a:defRPr>
      </a:lvl2pPr>
      <a:lvl3pPr marL="105373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475224" indent="-210746" algn="l" defTabSz="842985" rtl="0" eaLnBrk="1" latinLnBrk="0" hangingPunct="1">
        <a:spcBef>
          <a:spcPct val="20000"/>
        </a:spcBef>
        <a:buFont typeface="Arial" pitchFamily="34" charset="0"/>
        <a:buChar char="–"/>
        <a:defRPr sz="1844" kern="1200">
          <a:solidFill>
            <a:schemeClr val="tx1"/>
          </a:solidFill>
          <a:latin typeface="+mn-lt"/>
          <a:ea typeface="+mn-ea"/>
          <a:cs typeface="+mn-cs"/>
        </a:defRPr>
      </a:lvl4pPr>
      <a:lvl5pPr marL="1896717" indent="-210746" algn="l" defTabSz="842985" rtl="0" eaLnBrk="1" latinLnBrk="0" hangingPunct="1">
        <a:spcBef>
          <a:spcPct val="20000"/>
        </a:spcBef>
        <a:buFont typeface="Arial" pitchFamily="34" charset="0"/>
        <a:buChar char="»"/>
        <a:defRPr sz="1844" kern="1200">
          <a:solidFill>
            <a:schemeClr val="tx1"/>
          </a:solidFill>
          <a:latin typeface="+mn-lt"/>
          <a:ea typeface="+mn-ea"/>
          <a:cs typeface="+mn-cs"/>
        </a:defRPr>
      </a:lvl5pPr>
      <a:lvl6pPr marL="2318210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6pPr>
      <a:lvl7pPr marL="273970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7pPr>
      <a:lvl8pPr marL="3161195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8pPr>
      <a:lvl9pPr marL="3582688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2149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2pPr>
      <a:lvl3pPr marL="842985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264478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4pPr>
      <a:lvl5pPr marL="168597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5pPr>
      <a:lvl6pPr marL="210746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6pPr>
      <a:lvl7pPr marL="2528956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7pPr>
      <a:lvl8pPr marL="2950449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8pPr>
      <a:lvl9pPr marL="337194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6686FD-D747-40B8-A7C4-52C52ED78151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049236" y="762195"/>
            <a:ext cx="7481813" cy="661989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Lucida Calligraphy" pitchFamily="66" charset="0"/>
              </a:rPr>
              <a:t>Numerical Differentiation</a:t>
            </a:r>
            <a:endParaRPr lang="en-US" sz="4000" b="1" dirty="0">
              <a:solidFill>
                <a:srgbClr val="FF0000"/>
              </a:solidFill>
              <a:latin typeface="Old English Text MT" pitchFamily="66" charset="0"/>
              <a:cs typeface="Times New Roman" pitchFamily="18" charset="0"/>
            </a:endParaRPr>
          </a:p>
        </p:txBody>
      </p:sp>
      <p:sp>
        <p:nvSpPr>
          <p:cNvPr id="205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11F3FE-712B-4293-9812-BF6317EACC36}" type="slidenum">
              <a:rPr lang="en-US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2" name="Picture 8" descr="iit mandi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53134" y="168276"/>
            <a:ext cx="1936751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17183" y="6283081"/>
            <a:ext cx="3799417" cy="42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950" b="1" i="1" dirty="0">
                <a:latin typeface="Times New Roman" pitchFamily="18" charset="0"/>
                <a:cs typeface="Times New Roman" pitchFamily="18" charset="0"/>
              </a:rPr>
              <a:t>himanshu@iitmandi.ac.in</a:t>
            </a:r>
          </a:p>
        </p:txBody>
      </p:sp>
      <p:pic>
        <p:nvPicPr>
          <p:cNvPr id="2056" name="Picture 2" descr="Airbus_A320_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1" y="2370138"/>
            <a:ext cx="283633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Image result for finite element 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6351"/>
            <a:ext cx="291676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" descr="https://5.imimg.com/data5/WC/KV/MY-14000940/finite-element-analysis-500x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3609" y="2983707"/>
            <a:ext cx="2899050" cy="19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Subtitle 2"/>
          <p:cNvSpPr txBox="1">
            <a:spLocks noChangeArrowheads="1"/>
          </p:cNvSpPr>
          <p:nvPr/>
        </p:nvSpPr>
        <p:spPr bwMode="auto">
          <a:xfrm>
            <a:off x="-19050" y="5919314"/>
            <a:ext cx="117834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Dr. Himanshu Pathak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" name="Picture 9" descr="Derivative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4581" y="1655831"/>
            <a:ext cx="3519578" cy="38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76944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Forward Difference Formulas- 1</a:t>
            </a:r>
            <a:r>
              <a:rPr lang="en-US" baseline="30000"/>
              <a:t>st</a:t>
            </a:r>
            <a:r>
              <a:rPr lang="en-US"/>
              <a:t> derivative</a:t>
            </a:r>
          </a:p>
        </p:txBody>
      </p:sp>
      <p:sp>
        <p:nvSpPr>
          <p:cNvPr id="171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Taylor series expansion of </a:t>
            </a:r>
            <a:r>
              <a:rPr lang="en-US" i="1" dirty="0"/>
              <a:t>f</a:t>
            </a:r>
            <a:r>
              <a:rPr lang="en-US" dirty="0"/>
              <a:t>(x) can be written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the first derivative can be expressed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/>
              <a:t>that </a:t>
            </a:r>
            <a:r>
              <a:rPr lang="en-US" i="1" dirty="0"/>
              <a:t>f</a:t>
            </a:r>
            <a:r>
              <a:rPr lang="en-US" dirty="0"/>
              <a:t>“(x) can be approximated by: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C13-F6D3-450B-A767-F3A8097CD6DC}" type="slidenum">
              <a:rPr lang="ar-SA"/>
              <a:pPr/>
              <a:t>10</a:t>
            </a:fld>
            <a:endParaRPr lang="en-US"/>
          </a:p>
        </p:txBody>
      </p:sp>
      <p:graphicFrame>
        <p:nvGraphicFramePr>
          <p:cNvPr id="1716228" name="Object 4"/>
          <p:cNvGraphicFramePr>
            <a:graphicFrameLocks noChangeAspect="1"/>
          </p:cNvGraphicFramePr>
          <p:nvPr/>
        </p:nvGraphicFramePr>
        <p:xfrm>
          <a:off x="1426634" y="2216533"/>
          <a:ext cx="7922684" cy="808037"/>
        </p:xfrm>
        <a:graphic>
          <a:graphicData uri="http://schemas.openxmlformats.org/presentationml/2006/ole">
            <p:oleObj spid="_x0000_s152578" name="Equation" r:id="rId3" imgW="2984400" imgH="406080" progId="Equation.3">
              <p:embed/>
            </p:oleObj>
          </a:graphicData>
        </a:graphic>
      </p:graphicFrame>
      <p:graphicFrame>
        <p:nvGraphicFramePr>
          <p:cNvPr id="1716229" name="Object 5"/>
          <p:cNvGraphicFramePr>
            <a:graphicFrameLocks noChangeAspect="1"/>
          </p:cNvGraphicFramePr>
          <p:nvPr/>
        </p:nvGraphicFramePr>
        <p:xfrm>
          <a:off x="1519767" y="3786990"/>
          <a:ext cx="7518400" cy="808038"/>
        </p:xfrm>
        <a:graphic>
          <a:graphicData uri="http://schemas.openxmlformats.org/presentationml/2006/ole">
            <p:oleObj spid="_x0000_s152579" name="Equation" r:id="rId4" imgW="2831760" imgH="406080" progId="Equation.3">
              <p:embed/>
            </p:oleObj>
          </a:graphicData>
        </a:graphic>
      </p:graphicFrame>
      <p:graphicFrame>
        <p:nvGraphicFramePr>
          <p:cNvPr id="1716230" name="Object 6"/>
          <p:cNvGraphicFramePr>
            <a:graphicFrameLocks noChangeAspect="1"/>
          </p:cNvGraphicFramePr>
          <p:nvPr/>
        </p:nvGraphicFramePr>
        <p:xfrm>
          <a:off x="1519767" y="5425918"/>
          <a:ext cx="7484533" cy="885825"/>
        </p:xfrm>
        <a:graphic>
          <a:graphicData uri="http://schemas.openxmlformats.org/presentationml/2006/ole">
            <p:oleObj spid="_x0000_s152580" name="Equation" r:id="rId5" imgW="2819160" imgH="444240" progId="Equation.3">
              <p:embed/>
            </p:oleObj>
          </a:graphicData>
        </a:graphic>
      </p:graphicFrame>
      <p:sp>
        <p:nvSpPr>
          <p:cNvPr id="1716231" name="Text Box 7"/>
          <p:cNvSpPr txBox="1">
            <a:spLocks noChangeArrowheads="1"/>
          </p:cNvSpPr>
          <p:nvPr/>
        </p:nvSpPr>
        <p:spPr bwMode="auto">
          <a:xfrm>
            <a:off x="10354733" y="2225675"/>
            <a:ext cx="78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/>
              <a:t>(1)</a:t>
            </a:r>
          </a:p>
        </p:txBody>
      </p:sp>
      <p:sp>
        <p:nvSpPr>
          <p:cNvPr id="1716232" name="Text Box 8"/>
          <p:cNvSpPr txBox="1">
            <a:spLocks noChangeArrowheads="1"/>
          </p:cNvSpPr>
          <p:nvPr/>
        </p:nvSpPr>
        <p:spPr bwMode="auto">
          <a:xfrm>
            <a:off x="10430933" y="3768725"/>
            <a:ext cx="78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/>
              <a:t>(2)</a:t>
            </a:r>
          </a:p>
        </p:txBody>
      </p:sp>
      <p:sp>
        <p:nvSpPr>
          <p:cNvPr id="1716233" name="Text Box 9"/>
          <p:cNvSpPr txBox="1">
            <a:spLocks noChangeArrowheads="1"/>
          </p:cNvSpPr>
          <p:nvPr/>
        </p:nvSpPr>
        <p:spPr bwMode="auto">
          <a:xfrm>
            <a:off x="10390718" y="5472113"/>
            <a:ext cx="7810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/>
              <a:t>(3)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Forward Difference Formulas- 1</a:t>
            </a:r>
            <a:r>
              <a:rPr lang="en-US" baseline="30000"/>
              <a:t>st</a:t>
            </a:r>
            <a:r>
              <a:rPr lang="en-US"/>
              <a:t> derivative</a:t>
            </a:r>
          </a:p>
        </p:txBody>
      </p:sp>
      <p:sp>
        <p:nvSpPr>
          <p:cNvPr id="1717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Substituting equation (3) into equation (2):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Collecting terms and simplifying, we have: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inclusion of the second-derivative term has improved the accuracy to O(h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C0F1-E729-4DCF-8D61-90D2769B36D0}" type="slidenum">
              <a:rPr lang="ar-SA"/>
              <a:pPr/>
              <a:t>11</a:t>
            </a:fld>
            <a:endParaRPr lang="en-US"/>
          </a:p>
        </p:txBody>
      </p:sp>
      <p:graphicFrame>
        <p:nvGraphicFramePr>
          <p:cNvPr id="1717255" name="Object 7"/>
          <p:cNvGraphicFramePr>
            <a:graphicFrameLocks noChangeAspect="1"/>
          </p:cNvGraphicFramePr>
          <p:nvPr/>
        </p:nvGraphicFramePr>
        <p:xfrm>
          <a:off x="791634" y="2174875"/>
          <a:ext cx="10928351" cy="884238"/>
        </p:xfrm>
        <a:graphic>
          <a:graphicData uri="http://schemas.openxmlformats.org/presentationml/2006/ole">
            <p:oleObj spid="_x0000_s153602" name="Equation" r:id="rId3" imgW="4114800" imgH="444240" progId="Equation.3">
              <p:embed/>
            </p:oleObj>
          </a:graphicData>
        </a:graphic>
      </p:graphicFrame>
      <p:graphicFrame>
        <p:nvGraphicFramePr>
          <p:cNvPr id="1717256" name="Object 8"/>
          <p:cNvGraphicFramePr>
            <a:graphicFrameLocks noChangeAspect="1"/>
          </p:cNvGraphicFramePr>
          <p:nvPr/>
        </p:nvGraphicFramePr>
        <p:xfrm>
          <a:off x="886884" y="4219803"/>
          <a:ext cx="8092016" cy="808038"/>
        </p:xfrm>
        <a:graphic>
          <a:graphicData uri="http://schemas.openxmlformats.org/presentationml/2006/ole">
            <p:oleObj spid="_x0000_s153603" name="Equation" r:id="rId4" imgW="3047760" imgH="40608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Forward Difference Formulas- 2</a:t>
            </a:r>
            <a:r>
              <a:rPr lang="en-US" baseline="30000"/>
              <a:t>nd</a:t>
            </a:r>
            <a:r>
              <a:rPr lang="en-US"/>
              <a:t> derivative</a:t>
            </a:r>
          </a:p>
        </p:txBody>
      </p:sp>
      <p:sp>
        <p:nvSpPr>
          <p:cNvPr id="171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Lagrange interpolation polynomial for  </a:t>
            </a:r>
            <a:r>
              <a:rPr lang="en-US" i="1"/>
              <a:t>f</a:t>
            </a:r>
            <a:r>
              <a:rPr lang="en-US"/>
              <a:t>(x) based on the four points x</a:t>
            </a:r>
            <a:r>
              <a:rPr lang="en-US" baseline="-25000"/>
              <a:t>i</a:t>
            </a:r>
            <a:r>
              <a:rPr lang="en-US"/>
              <a:t>, x</a:t>
            </a:r>
            <a:r>
              <a:rPr lang="en-US" baseline="-25000"/>
              <a:t>i+1</a:t>
            </a:r>
            <a:r>
              <a:rPr lang="en-US"/>
              <a:t>, x</a:t>
            </a:r>
            <a:r>
              <a:rPr lang="en-US" baseline="-25000"/>
              <a:t>i+2</a:t>
            </a:r>
            <a:r>
              <a:rPr lang="en-US"/>
              <a:t> and x</a:t>
            </a:r>
            <a:r>
              <a:rPr lang="en-US" baseline="-25000"/>
              <a:t>i+3</a:t>
            </a:r>
            <a:r>
              <a:rPr lang="en-US"/>
              <a:t> .</a:t>
            </a:r>
          </a:p>
          <a:p>
            <a:r>
              <a:rPr lang="en-US"/>
              <a:t>Differentiate the products in the numerators twice</a:t>
            </a:r>
          </a:p>
          <a:p>
            <a:r>
              <a:rPr lang="en-US"/>
              <a:t>Substitute x = x</a:t>
            </a:r>
            <a:r>
              <a:rPr lang="en-US" baseline="-25000"/>
              <a:t>i</a:t>
            </a:r>
            <a:r>
              <a:rPr lang="en-US"/>
              <a:t> and consider the fact that x</a:t>
            </a:r>
            <a:r>
              <a:rPr lang="en-US" baseline="-25000"/>
              <a:t>j</a:t>
            </a:r>
            <a:r>
              <a:rPr lang="en-US"/>
              <a:t> - x</a:t>
            </a:r>
            <a:r>
              <a:rPr lang="en-US" baseline="-25000"/>
              <a:t>i</a:t>
            </a:r>
            <a:r>
              <a:rPr lang="en-US"/>
              <a:t> =(j- i)h</a:t>
            </a:r>
          </a:p>
          <a:p>
            <a:r>
              <a:rPr lang="en-US"/>
              <a:t>The expression of the second derivative is then:</a:t>
            </a:r>
          </a:p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7EF8-675B-43BA-811D-6B913BFAFB04}" type="slidenum">
              <a:rPr lang="ar-SA"/>
              <a:pPr/>
              <a:t>12</a:t>
            </a:fld>
            <a:endParaRPr lang="en-US"/>
          </a:p>
        </p:txBody>
      </p:sp>
      <p:graphicFrame>
        <p:nvGraphicFramePr>
          <p:cNvPr id="1718278" name="Object 6"/>
          <p:cNvGraphicFramePr>
            <a:graphicFrameLocks noChangeAspect="1"/>
          </p:cNvGraphicFramePr>
          <p:nvPr/>
        </p:nvGraphicFramePr>
        <p:xfrm>
          <a:off x="840317" y="4326069"/>
          <a:ext cx="10149416" cy="882650"/>
        </p:xfrm>
        <a:graphic>
          <a:graphicData uri="http://schemas.openxmlformats.org/presentationml/2006/ole">
            <p:oleObj spid="_x0000_s154626" name="Equation" r:id="rId3" imgW="3822480" imgH="44424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Backward Difference Formulas- 1</a:t>
            </a:r>
            <a:r>
              <a:rPr lang="en-US" baseline="30000"/>
              <a:t>st</a:t>
            </a:r>
            <a:r>
              <a:rPr lang="en-US"/>
              <a:t> derivative</a:t>
            </a:r>
          </a:p>
        </p:txBody>
      </p:sp>
      <p:sp>
        <p:nvSpPr>
          <p:cNvPr id="171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backward difference in the Taylor series expansion,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given that </a:t>
            </a:r>
            <a:r>
              <a:rPr lang="en-US" i="1" dirty="0" smtClean="0"/>
              <a:t>f </a:t>
            </a:r>
            <a:r>
              <a:rPr lang="en-US" dirty="0" smtClean="0"/>
              <a:t>“(</a:t>
            </a:r>
            <a:r>
              <a:rPr lang="en-US" dirty="0"/>
              <a:t>x) can be approximated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second-order estimate of </a:t>
            </a:r>
            <a:r>
              <a:rPr lang="en-US" i="1" dirty="0" smtClean="0"/>
              <a:t>f </a:t>
            </a:r>
            <a:r>
              <a:rPr lang="en-US" dirty="0" smtClean="0"/>
              <a:t>’(</a:t>
            </a:r>
            <a:r>
              <a:rPr lang="en-US" dirty="0"/>
              <a:t>x) can be obtained: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305F-E5EF-47CF-9C7E-59DBAA773B14}" type="slidenum">
              <a:rPr lang="ar-SA"/>
              <a:pPr/>
              <a:t>13</a:t>
            </a:fld>
            <a:endParaRPr lang="en-US"/>
          </a:p>
        </p:txBody>
      </p:sp>
      <p:graphicFrame>
        <p:nvGraphicFramePr>
          <p:cNvPr id="1719301" name="Object 5"/>
          <p:cNvGraphicFramePr>
            <a:graphicFrameLocks noChangeAspect="1"/>
          </p:cNvGraphicFramePr>
          <p:nvPr/>
        </p:nvGraphicFramePr>
        <p:xfrm>
          <a:off x="1543051" y="5860933"/>
          <a:ext cx="7586133" cy="782637"/>
        </p:xfrm>
        <a:graphic>
          <a:graphicData uri="http://schemas.openxmlformats.org/presentationml/2006/ole">
            <p:oleObj spid="_x0000_s155650" name="Equation" r:id="rId3" imgW="2857320" imgH="393480" progId="Equation.DSMT4">
              <p:embed/>
            </p:oleObj>
          </a:graphicData>
        </a:graphic>
      </p:graphicFrame>
      <p:graphicFrame>
        <p:nvGraphicFramePr>
          <p:cNvPr id="1719302" name="Object 6"/>
          <p:cNvGraphicFramePr>
            <a:graphicFrameLocks noChangeAspect="1"/>
          </p:cNvGraphicFramePr>
          <p:nvPr/>
        </p:nvGraphicFramePr>
        <p:xfrm>
          <a:off x="1623484" y="2194735"/>
          <a:ext cx="7416800" cy="782637"/>
        </p:xfrm>
        <a:graphic>
          <a:graphicData uri="http://schemas.openxmlformats.org/presentationml/2006/ole">
            <p:oleObj spid="_x0000_s155651" name="Equation" r:id="rId4" imgW="2793960" imgH="393480" progId="Equation.3">
              <p:embed/>
            </p:oleObj>
          </a:graphicData>
        </a:graphic>
      </p:graphicFrame>
      <p:graphicFrame>
        <p:nvGraphicFramePr>
          <p:cNvPr id="1719303" name="Object 7"/>
          <p:cNvGraphicFramePr>
            <a:graphicFrameLocks noChangeAspect="1"/>
          </p:cNvGraphicFramePr>
          <p:nvPr/>
        </p:nvGraphicFramePr>
        <p:xfrm>
          <a:off x="1790700" y="4002717"/>
          <a:ext cx="6978651" cy="809625"/>
        </p:xfrm>
        <a:graphic>
          <a:graphicData uri="http://schemas.openxmlformats.org/presentationml/2006/ole">
            <p:oleObj spid="_x0000_s155652" name="Equation" r:id="rId5" imgW="2628720" imgH="4060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Backward Difference Formulas- 2</a:t>
            </a:r>
            <a:r>
              <a:rPr lang="en-US" baseline="30000"/>
              <a:t>nd</a:t>
            </a:r>
            <a:r>
              <a:rPr lang="en-US"/>
              <a:t> derivative</a:t>
            </a:r>
          </a:p>
        </p:txBody>
      </p:sp>
      <p:sp>
        <p:nvSpPr>
          <p:cNvPr id="172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Lagrange interpolation polynomial for  </a:t>
            </a:r>
            <a:r>
              <a:rPr lang="en-US" i="1"/>
              <a:t>f</a:t>
            </a:r>
            <a:r>
              <a:rPr lang="en-US"/>
              <a:t>(x) based on the four points x</a:t>
            </a:r>
            <a:r>
              <a:rPr lang="en-US" baseline="-25000"/>
              <a:t>i</a:t>
            </a:r>
            <a:r>
              <a:rPr lang="en-US"/>
              <a:t>, x</a:t>
            </a:r>
            <a:r>
              <a:rPr lang="en-US" baseline="-25000"/>
              <a:t>i-1</a:t>
            </a:r>
            <a:r>
              <a:rPr lang="en-US"/>
              <a:t>, x</a:t>
            </a:r>
            <a:r>
              <a:rPr lang="en-US" baseline="-25000"/>
              <a:t>i-2</a:t>
            </a:r>
            <a:r>
              <a:rPr lang="en-US"/>
              <a:t> and x</a:t>
            </a:r>
            <a:r>
              <a:rPr lang="en-US" baseline="-25000"/>
              <a:t>i-3</a:t>
            </a:r>
            <a:r>
              <a:rPr lang="en-US"/>
              <a:t> .</a:t>
            </a:r>
          </a:p>
          <a:p>
            <a:r>
              <a:rPr lang="en-US"/>
              <a:t>Differentiate the products in the numerators twice</a:t>
            </a:r>
          </a:p>
          <a:p>
            <a:r>
              <a:rPr lang="en-US"/>
              <a:t>Substitute x = x</a:t>
            </a:r>
            <a:r>
              <a:rPr lang="en-US" baseline="-25000"/>
              <a:t>i</a:t>
            </a:r>
            <a:r>
              <a:rPr lang="en-US"/>
              <a:t> and consider the fact that x</a:t>
            </a:r>
            <a:r>
              <a:rPr lang="en-US" baseline="-25000"/>
              <a:t>j</a:t>
            </a:r>
            <a:r>
              <a:rPr lang="en-US"/>
              <a:t> - x</a:t>
            </a:r>
            <a:r>
              <a:rPr lang="en-US" baseline="-25000"/>
              <a:t>i</a:t>
            </a:r>
            <a:r>
              <a:rPr lang="en-US"/>
              <a:t> =(j- i)h</a:t>
            </a:r>
          </a:p>
          <a:p>
            <a:r>
              <a:rPr lang="en-US"/>
              <a:t>The expression of the second derivative is then: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AD76-98C0-4ACA-A020-320D3DDC92D1}" type="slidenum">
              <a:rPr lang="ar-SA"/>
              <a:pPr/>
              <a:t>14</a:t>
            </a:fld>
            <a:endParaRPr lang="en-US"/>
          </a:p>
        </p:txBody>
      </p:sp>
      <p:graphicFrame>
        <p:nvGraphicFramePr>
          <p:cNvPr id="1720324" name="Object 4"/>
          <p:cNvGraphicFramePr>
            <a:graphicFrameLocks noChangeAspect="1"/>
          </p:cNvGraphicFramePr>
          <p:nvPr/>
        </p:nvGraphicFramePr>
        <p:xfrm>
          <a:off x="1202267" y="4386394"/>
          <a:ext cx="9508067" cy="782638"/>
        </p:xfrm>
        <a:graphic>
          <a:graphicData uri="http://schemas.openxmlformats.org/presentationml/2006/ole">
            <p:oleObj spid="_x0000_s156674" name="Equation" r:id="rId3" imgW="3581280" imgH="39348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Centered Difference Formulas- 1</a:t>
            </a:r>
            <a:r>
              <a:rPr lang="en-US" baseline="30000"/>
              <a:t>st</a:t>
            </a:r>
            <a:r>
              <a:rPr lang="en-US"/>
              <a:t> derivative [O(h</a:t>
            </a:r>
            <a:r>
              <a:rPr lang="en-US" baseline="30000"/>
              <a:t>2</a:t>
            </a:r>
            <a:r>
              <a:rPr lang="en-US"/>
              <a:t>)]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the 2</a:t>
            </a:r>
            <a:r>
              <a:rPr lang="en-US" baseline="30000" dirty="0"/>
              <a:t>nd</a:t>
            </a:r>
            <a:r>
              <a:rPr lang="en-US" dirty="0"/>
              <a:t> degree Taylor expansions about x for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dirty="0" err="1"/>
              <a:t>x+h</a:t>
            </a:r>
            <a:r>
              <a:rPr lang="en-US" dirty="0"/>
              <a:t>) and </a:t>
            </a:r>
            <a:r>
              <a:rPr lang="en-US" i="1" dirty="0"/>
              <a:t>f</a:t>
            </a:r>
            <a:r>
              <a:rPr lang="en-US" dirty="0"/>
              <a:t>(x-h):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Subtract </a:t>
            </a:r>
            <a:r>
              <a:rPr lang="en-US" dirty="0" smtClean="0"/>
              <a:t>(5) </a:t>
            </a:r>
            <a:r>
              <a:rPr lang="en-US" dirty="0"/>
              <a:t>from </a:t>
            </a:r>
            <a:r>
              <a:rPr lang="en-US" dirty="0" smtClean="0"/>
              <a:t>(4)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 </a:t>
            </a:r>
          </a:p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2357-8B2B-4F54-892E-3C2189A3E6E8}" type="slidenum">
              <a:rPr lang="ar-SA"/>
              <a:pPr/>
              <a:t>15</a:t>
            </a:fld>
            <a:endParaRPr lang="en-US"/>
          </a:p>
        </p:txBody>
      </p:sp>
      <p:graphicFrame>
        <p:nvGraphicFramePr>
          <p:cNvPr id="1721349" name="Object 5"/>
          <p:cNvGraphicFramePr>
            <a:graphicFrameLocks noChangeAspect="1"/>
          </p:cNvGraphicFramePr>
          <p:nvPr/>
        </p:nvGraphicFramePr>
        <p:xfrm>
          <a:off x="1388534" y="2420939"/>
          <a:ext cx="7922684" cy="808037"/>
        </p:xfrm>
        <a:graphic>
          <a:graphicData uri="http://schemas.openxmlformats.org/presentationml/2006/ole">
            <p:oleObj spid="_x0000_s157698" name="Equation" r:id="rId3" imgW="2984400" imgH="406080" progId="Equation.3">
              <p:embed/>
            </p:oleObj>
          </a:graphicData>
        </a:graphic>
      </p:graphicFrame>
      <p:graphicFrame>
        <p:nvGraphicFramePr>
          <p:cNvPr id="1721350" name="Object 6"/>
          <p:cNvGraphicFramePr>
            <a:graphicFrameLocks noChangeAspect="1"/>
          </p:cNvGraphicFramePr>
          <p:nvPr/>
        </p:nvGraphicFramePr>
        <p:xfrm>
          <a:off x="1424517" y="3322639"/>
          <a:ext cx="7416800" cy="782637"/>
        </p:xfrm>
        <a:graphic>
          <a:graphicData uri="http://schemas.openxmlformats.org/presentationml/2006/ole">
            <p:oleObj spid="_x0000_s157699" name="Equation" r:id="rId4" imgW="2793960" imgH="393480" progId="Equation.3">
              <p:embed/>
            </p:oleObj>
          </a:graphicData>
        </a:graphic>
      </p:graphicFrame>
      <p:sp>
        <p:nvSpPr>
          <p:cNvPr id="1721351" name="Text Box 7"/>
          <p:cNvSpPr txBox="1">
            <a:spLocks noChangeArrowheads="1"/>
          </p:cNvSpPr>
          <p:nvPr/>
        </p:nvSpPr>
        <p:spPr bwMode="auto">
          <a:xfrm>
            <a:off x="10189633" y="2592388"/>
            <a:ext cx="78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 smtClean="0"/>
              <a:t>(4)</a:t>
            </a:r>
            <a:endParaRPr lang="en-US" baseline="0" dirty="0"/>
          </a:p>
        </p:txBody>
      </p:sp>
      <p:sp>
        <p:nvSpPr>
          <p:cNvPr id="1721352" name="Text Box 8"/>
          <p:cNvSpPr txBox="1">
            <a:spLocks noChangeArrowheads="1"/>
          </p:cNvSpPr>
          <p:nvPr/>
        </p:nvSpPr>
        <p:spPr bwMode="auto">
          <a:xfrm>
            <a:off x="10229852" y="3409950"/>
            <a:ext cx="7810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 smtClean="0"/>
              <a:t>(5)</a:t>
            </a:r>
            <a:endParaRPr lang="en-US" baseline="0" dirty="0"/>
          </a:p>
        </p:txBody>
      </p:sp>
      <p:graphicFrame>
        <p:nvGraphicFramePr>
          <p:cNvPr id="1721353" name="Object 9"/>
          <p:cNvGraphicFramePr>
            <a:graphicFrameLocks noChangeAspect="1"/>
          </p:cNvGraphicFramePr>
          <p:nvPr/>
        </p:nvGraphicFramePr>
        <p:xfrm>
          <a:off x="2476501" y="4865448"/>
          <a:ext cx="5899151" cy="506412"/>
        </p:xfrm>
        <a:graphic>
          <a:graphicData uri="http://schemas.openxmlformats.org/presentationml/2006/ole">
            <p:oleObj spid="_x0000_s157700" name="Equation" r:id="rId5" imgW="2222280" imgH="253800" progId="Equation.3">
              <p:embed/>
            </p:oleObj>
          </a:graphicData>
        </a:graphic>
      </p:graphicFrame>
      <p:graphicFrame>
        <p:nvGraphicFramePr>
          <p:cNvPr id="1721354" name="Object 10"/>
          <p:cNvGraphicFramePr>
            <a:graphicFrameLocks noChangeAspect="1"/>
          </p:cNvGraphicFramePr>
          <p:nvPr/>
        </p:nvGraphicFramePr>
        <p:xfrm>
          <a:off x="2731819" y="5632571"/>
          <a:ext cx="5562600" cy="784225"/>
        </p:xfrm>
        <a:graphic>
          <a:graphicData uri="http://schemas.openxmlformats.org/presentationml/2006/ole">
            <p:oleObj spid="_x0000_s157701" name="Equation" r:id="rId6" imgW="2095200" imgH="39348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Centered Difference Formulas- 1</a:t>
            </a:r>
            <a:r>
              <a:rPr lang="en-US" baseline="30000"/>
              <a:t>st</a:t>
            </a:r>
            <a:r>
              <a:rPr lang="en-US"/>
              <a:t> derivative [O(h</a:t>
            </a:r>
            <a:r>
              <a:rPr lang="en-US" baseline="30000"/>
              <a:t>4</a:t>
            </a:r>
            <a:r>
              <a:rPr lang="en-US"/>
              <a:t>)]</a:t>
            </a:r>
          </a:p>
        </p:txBody>
      </p:sp>
      <p:sp>
        <p:nvSpPr>
          <p:cNvPr id="172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difference between the 4</a:t>
            </a:r>
            <a:r>
              <a:rPr lang="en-US" baseline="30000" dirty="0"/>
              <a:t>th</a:t>
            </a:r>
            <a:r>
              <a:rPr lang="en-US" dirty="0"/>
              <a:t> degree Taylor expansions about x for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dirty="0" err="1"/>
              <a:t>x+h</a:t>
            </a:r>
            <a:r>
              <a:rPr lang="en-US" dirty="0"/>
              <a:t>) and </a:t>
            </a:r>
            <a:r>
              <a:rPr lang="en-US" i="1" dirty="0"/>
              <a:t>f</a:t>
            </a:r>
            <a:r>
              <a:rPr lang="en-US" dirty="0"/>
              <a:t>(x-h):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step size 2h, instead of h, in </a:t>
            </a:r>
            <a:r>
              <a:rPr lang="en-US" dirty="0" smtClean="0"/>
              <a:t>(6)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Multiply equation </a:t>
            </a:r>
            <a:r>
              <a:rPr lang="en-US" dirty="0" smtClean="0"/>
              <a:t>(6) </a:t>
            </a:r>
            <a:r>
              <a:rPr lang="en-US" dirty="0"/>
              <a:t>by </a:t>
            </a:r>
            <a:r>
              <a:rPr lang="en-US" dirty="0" smtClean="0"/>
              <a:t>8, </a:t>
            </a:r>
            <a:r>
              <a:rPr lang="en-US" dirty="0"/>
              <a:t>subtract (7) from it, and solve for </a:t>
            </a:r>
            <a:r>
              <a:rPr lang="en-US" i="1" dirty="0"/>
              <a:t>f</a:t>
            </a:r>
            <a:r>
              <a:rPr lang="en-US" dirty="0"/>
              <a:t>’(x)</a:t>
            </a:r>
          </a:p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4F5A-9D1C-4C51-A759-743291640B70}" type="slidenum">
              <a:rPr lang="ar-SA"/>
              <a:pPr/>
              <a:t>16</a:t>
            </a:fld>
            <a:endParaRPr lang="en-US"/>
          </a:p>
        </p:txBody>
      </p:sp>
      <p:graphicFrame>
        <p:nvGraphicFramePr>
          <p:cNvPr id="1722372" name="Object 4"/>
          <p:cNvGraphicFramePr>
            <a:graphicFrameLocks noChangeAspect="1"/>
          </p:cNvGraphicFramePr>
          <p:nvPr/>
        </p:nvGraphicFramePr>
        <p:xfrm>
          <a:off x="1236134" y="2612930"/>
          <a:ext cx="8193617" cy="782637"/>
        </p:xfrm>
        <a:graphic>
          <a:graphicData uri="http://schemas.openxmlformats.org/presentationml/2006/ole">
            <p:oleObj spid="_x0000_s158722" name="Equation" r:id="rId3" imgW="3085920" imgH="393480" progId="Equation.3">
              <p:embed/>
            </p:oleObj>
          </a:graphicData>
        </a:graphic>
      </p:graphicFrame>
      <p:sp>
        <p:nvSpPr>
          <p:cNvPr id="1722374" name="Text Box 6"/>
          <p:cNvSpPr txBox="1">
            <a:spLocks noChangeArrowheads="1"/>
          </p:cNvSpPr>
          <p:nvPr/>
        </p:nvSpPr>
        <p:spPr bwMode="auto">
          <a:xfrm>
            <a:off x="10189633" y="2592388"/>
            <a:ext cx="78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 smtClean="0"/>
              <a:t>(6)</a:t>
            </a:r>
            <a:endParaRPr lang="en-US" baseline="0" dirty="0"/>
          </a:p>
        </p:txBody>
      </p:sp>
      <p:graphicFrame>
        <p:nvGraphicFramePr>
          <p:cNvPr id="1722378" name="Object 10"/>
          <p:cNvGraphicFramePr>
            <a:graphicFrameLocks noChangeAspect="1"/>
          </p:cNvGraphicFramePr>
          <p:nvPr/>
        </p:nvGraphicFramePr>
        <p:xfrm>
          <a:off x="1068918" y="3994799"/>
          <a:ext cx="8462433" cy="782638"/>
        </p:xfrm>
        <a:graphic>
          <a:graphicData uri="http://schemas.openxmlformats.org/presentationml/2006/ole">
            <p:oleObj spid="_x0000_s158723" name="Equation" r:id="rId4" imgW="3187440" imgH="393480" progId="Equation.3">
              <p:embed/>
            </p:oleObj>
          </a:graphicData>
        </a:graphic>
      </p:graphicFrame>
      <p:sp>
        <p:nvSpPr>
          <p:cNvPr id="1722379" name="Text Box 11"/>
          <p:cNvSpPr txBox="1">
            <a:spLocks noChangeArrowheads="1"/>
          </p:cNvSpPr>
          <p:nvPr/>
        </p:nvSpPr>
        <p:spPr bwMode="auto">
          <a:xfrm>
            <a:off x="10155767" y="3905250"/>
            <a:ext cx="78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 smtClean="0"/>
              <a:t>(7)</a:t>
            </a:r>
            <a:endParaRPr lang="en-US" baseline="0" dirty="0"/>
          </a:p>
        </p:txBody>
      </p:sp>
      <p:graphicFrame>
        <p:nvGraphicFramePr>
          <p:cNvPr id="1722380" name="Object 12"/>
          <p:cNvGraphicFramePr>
            <a:graphicFrameLocks noChangeAspect="1"/>
          </p:cNvGraphicFramePr>
          <p:nvPr/>
        </p:nvGraphicFramePr>
        <p:xfrm>
          <a:off x="1367208" y="5843100"/>
          <a:ext cx="9338733" cy="782637"/>
        </p:xfrm>
        <a:graphic>
          <a:graphicData uri="http://schemas.openxmlformats.org/presentationml/2006/ole">
            <p:oleObj spid="_x0000_s158724" name="Equation" r:id="rId5" imgW="3517560" imgH="39348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Centered Difference Formulas- 2</a:t>
            </a:r>
            <a:r>
              <a:rPr lang="en-US" baseline="30000"/>
              <a:t>nd</a:t>
            </a:r>
            <a:r>
              <a:rPr lang="en-US"/>
              <a:t> derivative [O(h</a:t>
            </a:r>
            <a:r>
              <a:rPr lang="en-US" baseline="30000"/>
              <a:t>2</a:t>
            </a:r>
            <a:r>
              <a:rPr lang="en-US"/>
              <a:t>)]</a:t>
            </a:r>
          </a:p>
        </p:txBody>
      </p:sp>
      <p:sp>
        <p:nvSpPr>
          <p:cNvPr id="172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the 3</a:t>
            </a:r>
            <a:r>
              <a:rPr lang="en-US" baseline="30000"/>
              <a:t>rd</a:t>
            </a:r>
            <a:r>
              <a:rPr lang="en-US"/>
              <a:t> degree Taylor expansions about x for </a:t>
            </a:r>
            <a:r>
              <a:rPr lang="en-US" i="1"/>
              <a:t>f</a:t>
            </a:r>
            <a:r>
              <a:rPr lang="en-US"/>
              <a:t>(x+h) and </a:t>
            </a:r>
            <a:r>
              <a:rPr lang="en-US" i="1"/>
              <a:t>f</a:t>
            </a:r>
            <a:r>
              <a:rPr lang="en-US"/>
              <a:t>(x-h):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Add equations (8) and (9), and solve for </a:t>
            </a:r>
            <a:r>
              <a:rPr lang="en-US" i="1"/>
              <a:t>f</a:t>
            </a:r>
            <a:r>
              <a:rPr lang="en-US"/>
              <a:t>’’(x)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621F-D52D-4D85-B15D-A678040F011D}" type="slidenum">
              <a:rPr lang="ar-SA"/>
              <a:pPr/>
              <a:t>17</a:t>
            </a:fld>
            <a:endParaRPr lang="en-US"/>
          </a:p>
        </p:txBody>
      </p:sp>
      <p:graphicFrame>
        <p:nvGraphicFramePr>
          <p:cNvPr id="1723396" name="Object 4"/>
          <p:cNvGraphicFramePr>
            <a:graphicFrameLocks noChangeAspect="1"/>
          </p:cNvGraphicFramePr>
          <p:nvPr/>
        </p:nvGraphicFramePr>
        <p:xfrm>
          <a:off x="1456267" y="2470150"/>
          <a:ext cx="8263467" cy="685800"/>
        </p:xfrm>
        <a:graphic>
          <a:graphicData uri="http://schemas.openxmlformats.org/presentationml/2006/ole">
            <p:oleObj spid="_x0000_s159746" name="Equation" r:id="rId3" imgW="3555720" imgH="393480" progId="Equation.3">
              <p:embed/>
            </p:oleObj>
          </a:graphicData>
        </a:graphic>
      </p:graphicFrame>
      <p:sp>
        <p:nvSpPr>
          <p:cNvPr id="1723398" name="Text Box 6"/>
          <p:cNvSpPr txBox="1">
            <a:spLocks noChangeArrowheads="1"/>
          </p:cNvSpPr>
          <p:nvPr/>
        </p:nvSpPr>
        <p:spPr bwMode="auto">
          <a:xfrm>
            <a:off x="11027833" y="2606675"/>
            <a:ext cx="78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/>
              <a:t>(8)</a:t>
            </a:r>
          </a:p>
        </p:txBody>
      </p:sp>
      <p:graphicFrame>
        <p:nvGraphicFramePr>
          <p:cNvPr id="1723401" name="Object 9"/>
          <p:cNvGraphicFramePr>
            <a:graphicFrameLocks noChangeAspect="1"/>
          </p:cNvGraphicFramePr>
          <p:nvPr/>
        </p:nvGraphicFramePr>
        <p:xfrm>
          <a:off x="1940985" y="5305922"/>
          <a:ext cx="7048500" cy="784225"/>
        </p:xfrm>
        <a:graphic>
          <a:graphicData uri="http://schemas.openxmlformats.org/presentationml/2006/ole">
            <p:oleObj spid="_x0000_s159747" name="Equation" r:id="rId4" imgW="2654280" imgH="393480" progId="Equation.3">
              <p:embed/>
            </p:oleObj>
          </a:graphicData>
        </a:graphic>
      </p:graphicFrame>
      <p:graphicFrame>
        <p:nvGraphicFramePr>
          <p:cNvPr id="1723402" name="Object 10"/>
          <p:cNvGraphicFramePr>
            <a:graphicFrameLocks noChangeAspect="1"/>
          </p:cNvGraphicFramePr>
          <p:nvPr/>
        </p:nvGraphicFramePr>
        <p:xfrm>
          <a:off x="1549401" y="3303588"/>
          <a:ext cx="8233833" cy="685800"/>
        </p:xfrm>
        <a:graphic>
          <a:graphicData uri="http://schemas.openxmlformats.org/presentationml/2006/ole">
            <p:oleObj spid="_x0000_s159748" name="Equation" r:id="rId5" imgW="3543120" imgH="393480" progId="Equation.3">
              <p:embed/>
            </p:oleObj>
          </a:graphicData>
        </a:graphic>
      </p:graphicFrame>
      <p:sp>
        <p:nvSpPr>
          <p:cNvPr id="1723403" name="Text Box 11"/>
          <p:cNvSpPr txBox="1">
            <a:spLocks noChangeArrowheads="1"/>
          </p:cNvSpPr>
          <p:nvPr/>
        </p:nvSpPr>
        <p:spPr bwMode="auto">
          <a:xfrm>
            <a:off x="11106152" y="3440113"/>
            <a:ext cx="7810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/>
              <a:t>(9)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Centered Difference Formulas- 2</a:t>
            </a:r>
            <a:r>
              <a:rPr lang="en-US" baseline="30000"/>
              <a:t>nd</a:t>
            </a:r>
            <a:r>
              <a:rPr lang="en-US"/>
              <a:t> derivative [O(h</a:t>
            </a:r>
            <a:r>
              <a:rPr lang="en-US" baseline="30000"/>
              <a:t>4</a:t>
            </a:r>
            <a:r>
              <a:rPr lang="en-US"/>
              <a:t>)]</a:t>
            </a:r>
          </a:p>
        </p:txBody>
      </p:sp>
      <p:sp>
        <p:nvSpPr>
          <p:cNvPr id="172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the addition between the 5</a:t>
            </a:r>
            <a:r>
              <a:rPr lang="en-US" baseline="30000"/>
              <a:t>th</a:t>
            </a:r>
            <a:r>
              <a:rPr lang="en-US"/>
              <a:t> degree Taylor expansions about x for </a:t>
            </a:r>
            <a:r>
              <a:rPr lang="en-US" i="1"/>
              <a:t>f</a:t>
            </a:r>
            <a:r>
              <a:rPr lang="en-US"/>
              <a:t>(x+h) and </a:t>
            </a:r>
            <a:r>
              <a:rPr lang="en-US" i="1"/>
              <a:t>f</a:t>
            </a:r>
            <a:r>
              <a:rPr lang="en-US"/>
              <a:t>(x-h):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Use the step size 2h, instead of h, in (10)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Multiply equation (10) by 16, subtract (11) from it, and solve for </a:t>
            </a:r>
            <a:r>
              <a:rPr lang="en-US" i="1"/>
              <a:t>f</a:t>
            </a:r>
            <a:r>
              <a:rPr lang="en-US"/>
              <a:t>’’(x)</a:t>
            </a:r>
          </a:p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75A0-93E7-43DA-BAB6-8F47F0F3BCC5}" type="slidenum">
              <a:rPr lang="ar-SA"/>
              <a:pPr/>
              <a:t>18</a:t>
            </a:fld>
            <a:endParaRPr lang="en-US"/>
          </a:p>
        </p:txBody>
      </p:sp>
      <p:graphicFrame>
        <p:nvGraphicFramePr>
          <p:cNvPr id="1725444" name="Object 4"/>
          <p:cNvGraphicFramePr>
            <a:graphicFrameLocks noChangeAspect="1"/>
          </p:cNvGraphicFramePr>
          <p:nvPr/>
        </p:nvGraphicFramePr>
        <p:xfrm>
          <a:off x="889001" y="2622300"/>
          <a:ext cx="10013951" cy="833438"/>
        </p:xfrm>
        <a:graphic>
          <a:graphicData uri="http://schemas.openxmlformats.org/presentationml/2006/ole">
            <p:oleObj spid="_x0000_s160770" name="Equation" r:id="rId3" imgW="3771720" imgH="419040" progId="Equation.3">
              <p:embed/>
            </p:oleObj>
          </a:graphicData>
        </a:graphic>
      </p:graphicFrame>
      <p:sp>
        <p:nvSpPr>
          <p:cNvPr id="1725445" name="Text Box 5"/>
          <p:cNvSpPr txBox="1">
            <a:spLocks noChangeArrowheads="1"/>
          </p:cNvSpPr>
          <p:nvPr/>
        </p:nvSpPr>
        <p:spPr bwMode="auto">
          <a:xfrm>
            <a:off x="11171768" y="2850058"/>
            <a:ext cx="10202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/>
              <a:t>(10)</a:t>
            </a:r>
          </a:p>
        </p:txBody>
      </p:sp>
      <p:sp>
        <p:nvSpPr>
          <p:cNvPr id="1725447" name="Text Box 7"/>
          <p:cNvSpPr txBox="1">
            <a:spLocks noChangeArrowheads="1"/>
          </p:cNvSpPr>
          <p:nvPr/>
        </p:nvSpPr>
        <p:spPr bwMode="auto">
          <a:xfrm>
            <a:off x="11176000" y="4338769"/>
            <a:ext cx="101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/>
              <a:t>(11)</a:t>
            </a:r>
          </a:p>
        </p:txBody>
      </p:sp>
      <p:graphicFrame>
        <p:nvGraphicFramePr>
          <p:cNvPr id="1725448" name="Object 8"/>
          <p:cNvGraphicFramePr>
            <a:graphicFrameLocks noChangeAspect="1"/>
          </p:cNvGraphicFramePr>
          <p:nvPr/>
        </p:nvGraphicFramePr>
        <p:xfrm>
          <a:off x="406401" y="5958190"/>
          <a:ext cx="11461751" cy="808038"/>
        </p:xfrm>
        <a:graphic>
          <a:graphicData uri="http://schemas.openxmlformats.org/presentationml/2006/ole">
            <p:oleObj spid="_x0000_s160771" name="Equation" r:id="rId4" imgW="4317840" imgH="406080" progId="Equation.DSMT4">
              <p:embed/>
            </p:oleObj>
          </a:graphicData>
        </a:graphic>
      </p:graphicFrame>
      <p:graphicFrame>
        <p:nvGraphicFramePr>
          <p:cNvPr id="1725449" name="Object 9"/>
          <p:cNvGraphicFramePr>
            <a:graphicFrameLocks noChangeAspect="1"/>
          </p:cNvGraphicFramePr>
          <p:nvPr/>
        </p:nvGraphicFramePr>
        <p:xfrm>
          <a:off x="533401" y="4172140"/>
          <a:ext cx="10284884" cy="833437"/>
        </p:xfrm>
        <a:graphic>
          <a:graphicData uri="http://schemas.openxmlformats.org/presentationml/2006/ole">
            <p:oleObj spid="_x0000_s160772" name="Equation" r:id="rId5" imgW="3873240" imgH="4190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Analysis</a:t>
            </a:r>
          </a:p>
        </p:txBody>
      </p:sp>
      <p:sp>
        <p:nvSpPr>
          <p:cNvPr id="172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Generally, if numerical differentiation is performed, only about half the accuracy of which the computer is capable is obtained unless we are fortunate to find an optimal step size.</a:t>
            </a:r>
          </a:p>
          <a:p>
            <a:r>
              <a:rPr lang="en-US"/>
              <a:t>The total error has part due to round-off error plus a part due to truncation error.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CD03-3B80-4535-8AA5-A2BA76917125}" type="slidenum">
              <a:rPr lang="ar-SA"/>
              <a:pPr/>
              <a:t>19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1582400" cy="4709160"/>
          </a:xfrm>
        </p:spPr>
        <p:txBody>
          <a:bodyPr/>
          <a:lstStyle/>
          <a:p>
            <a:r>
              <a:rPr lang="en-US" dirty="0"/>
              <a:t>Calculus is the mathematics of change. Because engineers must continuously deal with systems and processes that change, calculus is an essential tool of engineering.</a:t>
            </a:r>
          </a:p>
          <a:p>
            <a:r>
              <a:rPr lang="en-US" dirty="0"/>
              <a:t>Standing in the heart of calculus are the mathematical concepts of </a:t>
            </a:r>
            <a:r>
              <a:rPr lang="en-US" i="1" dirty="0">
                <a:solidFill>
                  <a:srgbClr val="0000CC"/>
                </a:solidFill>
              </a:rPr>
              <a:t>differentiation</a:t>
            </a:r>
            <a:r>
              <a:rPr lang="en-US" dirty="0"/>
              <a:t> and </a:t>
            </a:r>
            <a:r>
              <a:rPr lang="en-US" i="1" dirty="0">
                <a:solidFill>
                  <a:srgbClr val="0000CC"/>
                </a:solidFill>
              </a:rPr>
              <a:t>integration</a:t>
            </a:r>
            <a:r>
              <a:rPr lang="en-US" dirty="0"/>
              <a:t>: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7A32-A07D-4B3E-AD63-082B8C39402F}" type="slidenum">
              <a:rPr lang="ar-SA"/>
              <a:pPr/>
              <a:t>2</a:t>
            </a:fld>
            <a:endParaRPr lang="en-US"/>
          </a:p>
        </p:txBody>
      </p:sp>
      <p:graphicFrame>
        <p:nvGraphicFramePr>
          <p:cNvPr id="1646596" name="Object 4"/>
          <p:cNvGraphicFramePr>
            <a:graphicFrameLocks noChangeAspect="1"/>
          </p:cNvGraphicFramePr>
          <p:nvPr/>
        </p:nvGraphicFramePr>
        <p:xfrm>
          <a:off x="2216151" y="4221028"/>
          <a:ext cx="4284133" cy="2200275"/>
        </p:xfrm>
        <a:graphic>
          <a:graphicData uri="http://schemas.openxmlformats.org/presentationml/2006/ole">
            <p:oleObj spid="_x0000_s147458" name="Equation" r:id="rId3" imgW="1892160" imgH="129528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Numerical Error</a:t>
            </a:r>
          </a:p>
        </p:txBody>
      </p:sp>
      <p:sp>
        <p:nvSpPr>
          <p:cNvPr id="170086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524000"/>
            <a:ext cx="11379200" cy="479425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Total numerical error = truncation error + round-off error.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Trade-off between truncation and round-off errors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B53-3B44-4667-89A6-EE46456886AA}" type="slidenum">
              <a:rPr lang="ar-SA"/>
              <a:pPr/>
              <a:t>20</a:t>
            </a:fld>
            <a:endParaRPr lang="en-US"/>
          </a:p>
        </p:txBody>
      </p:sp>
      <p:pic>
        <p:nvPicPr>
          <p:cNvPr id="1700868" name="Picture 4" descr="Fig04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2568" y="1954214"/>
            <a:ext cx="6836833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657859" name="Rectangle 3"/>
          <p:cNvSpPr>
            <a:spLocks noGrp="1" noChangeArrowheads="1"/>
          </p:cNvSpPr>
          <p:nvPr>
            <p:ph idx="1"/>
          </p:nvPr>
        </p:nvSpPr>
        <p:spPr>
          <a:xfrm>
            <a:off x="1001185" y="1558926"/>
            <a:ext cx="10763249" cy="46831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Estimate the first  and second derivatives of: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None/>
            </a:pPr>
            <a:endParaRPr lang="en-US"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at x = 0.5 and h = 0.25 using </a:t>
            </a:r>
          </a:p>
          <a:p>
            <a:pPr marL="457200" indent="-457200">
              <a:lnSpc>
                <a:spcPct val="150000"/>
              </a:lnSpc>
              <a:buFontTx/>
              <a:buAutoNum type="alphaLcParenR"/>
            </a:pPr>
            <a:r>
              <a:rPr lang="en-US">
                <a:cs typeface="Times New Roman" pitchFamily="18" charset="0"/>
              </a:rPr>
              <a:t>forward finite-divided difference</a:t>
            </a:r>
          </a:p>
          <a:p>
            <a:pPr marL="457200" indent="-457200">
              <a:lnSpc>
                <a:spcPct val="150000"/>
              </a:lnSpc>
              <a:buFontTx/>
              <a:buAutoNum type="alphaLcParenR"/>
            </a:pPr>
            <a:r>
              <a:rPr lang="en-US">
                <a:cs typeface="Times New Roman" pitchFamily="18" charset="0"/>
              </a:rPr>
              <a:t>Centered finite-divided difference </a:t>
            </a:r>
          </a:p>
          <a:p>
            <a:pPr marL="457200" indent="-457200">
              <a:lnSpc>
                <a:spcPct val="150000"/>
              </a:lnSpc>
              <a:buFontTx/>
              <a:buAutoNum type="alphaLcParenR"/>
            </a:pPr>
            <a:r>
              <a:rPr lang="en-US">
                <a:cs typeface="Times New Roman" pitchFamily="18" charset="0"/>
              </a:rPr>
              <a:t>backward finite-divided difference?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C621-11DC-459B-B038-23F649A3ADFB}" type="slidenum">
              <a:rPr lang="ar-SA"/>
              <a:pPr/>
              <a:t>21</a:t>
            </a:fld>
            <a:endParaRPr lang="en-US"/>
          </a:p>
        </p:txBody>
      </p:sp>
      <p:graphicFrame>
        <p:nvGraphicFramePr>
          <p:cNvPr id="1657860" name="Object 4"/>
          <p:cNvGraphicFramePr>
            <a:graphicFrameLocks noChangeAspect="1"/>
          </p:cNvGraphicFramePr>
          <p:nvPr/>
        </p:nvGraphicFramePr>
        <p:xfrm>
          <a:off x="2159001" y="2293938"/>
          <a:ext cx="6752167" cy="468312"/>
        </p:xfrm>
        <a:graphic>
          <a:graphicData uri="http://schemas.openxmlformats.org/presentationml/2006/ole">
            <p:oleObj spid="_x0000_s161794" name="Equation" r:id="rId4" imgW="2882880" imgH="2664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1 - Solution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371600"/>
            <a:ext cx="11379200" cy="5029200"/>
          </a:xfrm>
        </p:spPr>
        <p:txBody>
          <a:bodyPr/>
          <a:lstStyle/>
          <a:p>
            <a:pPr marL="381000" indent="-381000">
              <a:buFontTx/>
              <a:buAutoNum type="alphaLcParenR"/>
            </a:pPr>
            <a:r>
              <a:rPr lang="en-US" b="1" u="sng" dirty="0">
                <a:cs typeface="Times New Roman" pitchFamily="18" charset="0"/>
              </a:rPr>
              <a:t>Forward difference</a:t>
            </a:r>
            <a:endParaRPr lang="en-US" dirty="0">
              <a:cs typeface="Times New Roman" pitchFamily="18" charset="0"/>
            </a:endParaRPr>
          </a:p>
          <a:p>
            <a:pPr marL="381000" indent="-381000"/>
            <a:r>
              <a:rPr lang="en-US" dirty="0">
                <a:cs typeface="Times New Roman" pitchFamily="18" charset="0"/>
              </a:rPr>
              <a:t>1</a:t>
            </a:r>
            <a:r>
              <a:rPr lang="en-US" baseline="30000" dirty="0">
                <a:cs typeface="Times New Roman" pitchFamily="18" charset="0"/>
              </a:rPr>
              <a:t>st</a:t>
            </a:r>
            <a:r>
              <a:rPr lang="en-US" dirty="0">
                <a:cs typeface="Times New Roman" pitchFamily="18" charset="0"/>
              </a:rPr>
              <a:t> derivative computation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The data needed is:</a:t>
            </a:r>
          </a:p>
          <a:p>
            <a:pPr marL="381000" indent="-381000"/>
            <a:endParaRPr lang="en-US" dirty="0">
              <a:cs typeface="Times New Roman" pitchFamily="18" charset="0"/>
            </a:endParaRPr>
          </a:p>
          <a:p>
            <a:pPr marL="381000" indent="-381000"/>
            <a:endParaRPr lang="en-US" dirty="0">
              <a:cs typeface="Times New Roman" pitchFamily="18" charset="0"/>
            </a:endParaRPr>
          </a:p>
          <a:p>
            <a:pPr marL="381000" indent="-381000"/>
            <a:endParaRPr lang="en-US" dirty="0">
              <a:cs typeface="Times New Roman" pitchFamily="18" charset="0"/>
            </a:endParaRPr>
          </a:p>
          <a:p>
            <a:pPr marL="381000" indent="-381000"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First derivative:</a:t>
            </a:r>
          </a:p>
        </p:txBody>
      </p:sp>
      <p:graphicFrame>
        <p:nvGraphicFramePr>
          <p:cNvPr id="1659908" name="Rectangle 4"/>
          <p:cNvGraphicFramePr>
            <a:graphicFrameLocks/>
          </p:cNvGraphicFramePr>
          <p:nvPr>
            <p:ph sz="quarter" idx="2"/>
          </p:nvPr>
        </p:nvGraphicFramePr>
        <p:xfrm>
          <a:off x="9040813" y="2692400"/>
          <a:ext cx="0" cy="0"/>
        </p:xfrm>
        <a:graphic>
          <a:graphicData uri="http://schemas.openxmlformats.org/presentationml/2006/ole">
            <p:oleObj spid="_x0000_s162818" name="Equation" r:id="rId4" imgW="0" imgH="0" progId="Equation.3">
              <p:embed/>
            </p:oleObj>
          </a:graphicData>
        </a:graphic>
      </p:graphicFrame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3CBC-B304-4734-BB1B-BB7D22FC03B3}" type="slidenum">
              <a:rPr lang="ar-SA"/>
              <a:pPr/>
              <a:t>22</a:t>
            </a:fld>
            <a:endParaRPr lang="en-US"/>
          </a:p>
        </p:txBody>
      </p:sp>
      <p:sp>
        <p:nvSpPr>
          <p:cNvPr id="1659909" name="Text Box 5"/>
          <p:cNvSpPr txBox="1">
            <a:spLocks noChangeArrowheads="1"/>
          </p:cNvSpPr>
          <p:nvPr/>
        </p:nvSpPr>
        <p:spPr bwMode="auto">
          <a:xfrm>
            <a:off x="1016000" y="2667001"/>
            <a:ext cx="36576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1659910" name="Object 6"/>
          <p:cNvGraphicFramePr>
            <a:graphicFrameLocks noChangeAspect="1"/>
          </p:cNvGraphicFramePr>
          <p:nvPr/>
        </p:nvGraphicFramePr>
        <p:xfrm>
          <a:off x="1811867" y="3016535"/>
          <a:ext cx="5202767" cy="1200150"/>
        </p:xfrm>
        <a:graphic>
          <a:graphicData uri="http://schemas.openxmlformats.org/presentationml/2006/ole">
            <p:oleObj spid="_x0000_s162819" name="Equation" r:id="rId5" imgW="2234880" imgH="685800" progId="Equation.3">
              <p:embed/>
            </p:oleObj>
          </a:graphicData>
        </a:graphic>
      </p:graphicFrame>
      <p:graphicFrame>
        <p:nvGraphicFramePr>
          <p:cNvPr id="1659911" name="Object 7"/>
          <p:cNvGraphicFramePr>
            <a:graphicFrameLocks noChangeAspect="1"/>
          </p:cNvGraphicFramePr>
          <p:nvPr/>
        </p:nvGraphicFramePr>
        <p:xfrm>
          <a:off x="546101" y="5041726"/>
          <a:ext cx="8326967" cy="1666875"/>
        </p:xfrm>
        <a:graphic>
          <a:graphicData uri="http://schemas.openxmlformats.org/presentationml/2006/ole">
            <p:oleObj spid="_x0000_s162820" name="Equation" r:id="rId6" imgW="3136680" imgH="838080" progId="Equation.3">
              <p:embed/>
            </p:oleObj>
          </a:graphicData>
        </a:graphic>
      </p:graphicFrame>
      <p:sp>
        <p:nvSpPr>
          <p:cNvPr id="1659912" name="Rectangle 8"/>
          <p:cNvSpPr>
            <a:spLocks noChangeArrowheads="1"/>
          </p:cNvSpPr>
          <p:nvPr/>
        </p:nvSpPr>
        <p:spPr bwMode="auto">
          <a:xfrm>
            <a:off x="9378165" y="5581650"/>
            <a:ext cx="2408223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l-GR" sz="2000" baseline="0">
                <a:solidFill>
                  <a:srgbClr val="FF0000"/>
                </a:solidFill>
                <a:latin typeface="Tahoma" pitchFamily="34" charset="0"/>
              </a:rPr>
              <a:t>ε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t</a:t>
            </a:r>
            <a:r>
              <a:rPr lang="en-US" sz="2000" baseline="0">
                <a:solidFill>
                  <a:srgbClr val="FF0000"/>
                </a:solidFill>
                <a:latin typeface="Tahoma" pitchFamily="34" charset="0"/>
              </a:rPr>
              <a:t> = 5.82%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2000" baseline="0">
                <a:solidFill>
                  <a:srgbClr val="FF0000"/>
                </a:solidFill>
                <a:latin typeface="Tahoma" pitchFamily="34" charset="0"/>
              </a:rPr>
              <a:t>True value=-0.9125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1 - Solution</a:t>
            </a:r>
          </a:p>
        </p:txBody>
      </p:sp>
      <p:sp>
        <p:nvSpPr>
          <p:cNvPr id="1661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371600"/>
            <a:ext cx="11379200" cy="5029200"/>
          </a:xfrm>
        </p:spPr>
        <p:txBody>
          <a:bodyPr/>
          <a:lstStyle/>
          <a:p>
            <a:pPr marL="381000" indent="-381000"/>
            <a:r>
              <a:rPr lang="en-US">
                <a:cs typeface="Times New Roman" pitchFamily="18" charset="0"/>
              </a:rPr>
              <a:t>Second derivative computation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The data needed is:</a:t>
            </a: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Second derivative:</a:t>
            </a:r>
          </a:p>
        </p:txBody>
      </p:sp>
      <p:graphicFrame>
        <p:nvGraphicFramePr>
          <p:cNvPr id="1661956" name="Rectangle 4"/>
          <p:cNvGraphicFramePr>
            <a:graphicFrameLocks/>
          </p:cNvGraphicFramePr>
          <p:nvPr>
            <p:ph sz="quarter" idx="2"/>
          </p:nvPr>
        </p:nvGraphicFramePr>
        <p:xfrm>
          <a:off x="9040813" y="2692400"/>
          <a:ext cx="0" cy="0"/>
        </p:xfrm>
        <a:graphic>
          <a:graphicData uri="http://schemas.openxmlformats.org/presentationml/2006/ole">
            <p:oleObj spid="_x0000_s163842" name="Equation" r:id="rId4" imgW="0" imgH="0" progId="Equation.3">
              <p:embed/>
            </p:oleObj>
          </a:graphicData>
        </a:graphic>
      </p:graphicFrame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8C40-6B85-456B-8CAA-BBA11940D874}" type="slidenum">
              <a:rPr lang="ar-SA"/>
              <a:pPr/>
              <a:t>23</a:t>
            </a:fld>
            <a:endParaRPr lang="en-US"/>
          </a:p>
        </p:txBody>
      </p:sp>
      <p:sp>
        <p:nvSpPr>
          <p:cNvPr id="1661957" name="Text Box 5"/>
          <p:cNvSpPr txBox="1">
            <a:spLocks noChangeArrowheads="1"/>
          </p:cNvSpPr>
          <p:nvPr/>
        </p:nvSpPr>
        <p:spPr bwMode="auto">
          <a:xfrm>
            <a:off x="1016000" y="2667001"/>
            <a:ext cx="36576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1661958" name="Object 6"/>
          <p:cNvGraphicFramePr>
            <a:graphicFrameLocks noChangeAspect="1"/>
          </p:cNvGraphicFramePr>
          <p:nvPr/>
        </p:nvGraphicFramePr>
        <p:xfrm>
          <a:off x="2012951" y="2532979"/>
          <a:ext cx="5202767" cy="1600200"/>
        </p:xfrm>
        <a:graphic>
          <a:graphicData uri="http://schemas.openxmlformats.org/presentationml/2006/ole">
            <p:oleObj spid="_x0000_s163843" name="Equation" r:id="rId5" imgW="2234880" imgH="914400" progId="Equation.3">
              <p:embed/>
            </p:oleObj>
          </a:graphicData>
        </a:graphic>
      </p:graphicFrame>
      <p:graphicFrame>
        <p:nvGraphicFramePr>
          <p:cNvPr id="1661959" name="Object 7"/>
          <p:cNvGraphicFramePr>
            <a:graphicFrameLocks noChangeAspect="1"/>
          </p:cNvGraphicFramePr>
          <p:nvPr/>
        </p:nvGraphicFramePr>
        <p:xfrm>
          <a:off x="713318" y="5085486"/>
          <a:ext cx="10452100" cy="1716088"/>
        </p:xfrm>
        <a:graphic>
          <a:graphicData uri="http://schemas.openxmlformats.org/presentationml/2006/ole">
            <p:oleObj spid="_x0000_s163844" name="Equation" r:id="rId6" imgW="3936960" imgH="86328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0152" name="Object 8"/>
          <p:cNvGraphicFramePr>
            <a:graphicFrameLocks noChangeAspect="1"/>
          </p:cNvGraphicFramePr>
          <p:nvPr/>
        </p:nvGraphicFramePr>
        <p:xfrm>
          <a:off x="1303868" y="4658659"/>
          <a:ext cx="8360833" cy="2146300"/>
        </p:xfrm>
        <a:graphic>
          <a:graphicData uri="http://schemas.openxmlformats.org/presentationml/2006/ole">
            <p:oleObj spid="_x0000_s164868" name="Equation" r:id="rId4" imgW="3149280" imgH="1079280" progId="Equation.DSMT4">
              <p:embed/>
            </p:oleObj>
          </a:graphicData>
        </a:graphic>
      </p:graphicFrame>
      <p:sp>
        <p:nvSpPr>
          <p:cNvPr id="167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1 - Solution</a:t>
            </a:r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371600"/>
            <a:ext cx="11379200" cy="5029200"/>
          </a:xfrm>
        </p:spPr>
        <p:txBody>
          <a:bodyPr/>
          <a:lstStyle/>
          <a:p>
            <a:pPr marL="381000" indent="-381000">
              <a:buFontTx/>
              <a:buAutoNum type="alphaLcParenR" startAt="2"/>
            </a:pPr>
            <a:r>
              <a:rPr lang="en-US" b="1" u="sng">
                <a:cs typeface="Times New Roman" pitchFamily="18" charset="0"/>
              </a:rPr>
              <a:t>Centered finite-divided difference</a:t>
            </a:r>
          </a:p>
          <a:p>
            <a:pPr marL="381000" indent="-381000"/>
            <a:r>
              <a:rPr lang="en-US">
                <a:cs typeface="Times New Roman" pitchFamily="18" charset="0"/>
              </a:rPr>
              <a:t>The data needed is:</a:t>
            </a: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/>
            <a:r>
              <a:rPr lang="en-US">
                <a:cs typeface="Times New Roman" pitchFamily="18" charset="0"/>
              </a:rPr>
              <a:t>First derivative:</a:t>
            </a:r>
          </a:p>
        </p:txBody>
      </p:sp>
      <p:graphicFrame>
        <p:nvGraphicFramePr>
          <p:cNvPr id="1670148" name="Rectangle 4"/>
          <p:cNvGraphicFramePr>
            <a:graphicFrameLocks/>
          </p:cNvGraphicFramePr>
          <p:nvPr>
            <p:ph sz="quarter" idx="2"/>
          </p:nvPr>
        </p:nvGraphicFramePr>
        <p:xfrm>
          <a:off x="9040813" y="2692400"/>
          <a:ext cx="0" cy="0"/>
        </p:xfrm>
        <a:graphic>
          <a:graphicData uri="http://schemas.openxmlformats.org/presentationml/2006/ole">
            <p:oleObj spid="_x0000_s164866" name="Equation" r:id="rId5" imgW="0" imgH="0" progId="Equation.3">
              <p:embed/>
            </p:oleObj>
          </a:graphicData>
        </a:graphic>
      </p:graphicFrame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E05F-25FF-4F9D-9DDE-E05CFAF23837}" type="slidenum">
              <a:rPr lang="ar-SA"/>
              <a:pPr/>
              <a:t>24</a:t>
            </a:fld>
            <a:endParaRPr lang="en-US"/>
          </a:p>
        </p:txBody>
      </p:sp>
      <p:sp>
        <p:nvSpPr>
          <p:cNvPr id="1670149" name="Text Box 5"/>
          <p:cNvSpPr txBox="1">
            <a:spLocks noChangeArrowheads="1"/>
          </p:cNvSpPr>
          <p:nvPr/>
        </p:nvSpPr>
        <p:spPr bwMode="auto">
          <a:xfrm>
            <a:off x="1016000" y="2667001"/>
            <a:ext cx="36576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1670150" name="Object 6"/>
          <p:cNvGraphicFramePr>
            <a:graphicFrameLocks noChangeAspect="1"/>
          </p:cNvGraphicFramePr>
          <p:nvPr/>
        </p:nvGraphicFramePr>
        <p:xfrm>
          <a:off x="4339167" y="2255838"/>
          <a:ext cx="5200651" cy="1600200"/>
        </p:xfrm>
        <a:graphic>
          <a:graphicData uri="http://schemas.openxmlformats.org/presentationml/2006/ole">
            <p:oleObj spid="_x0000_s164867" name="Equation" r:id="rId6" imgW="2234880" imgH="914400" progId="Equation.3">
              <p:embed/>
            </p:oleObj>
          </a:graphicData>
        </a:graphic>
      </p:graphicFrame>
      <p:sp>
        <p:nvSpPr>
          <p:cNvPr id="1670151" name="Rectangle 7"/>
          <p:cNvSpPr>
            <a:spLocks noChangeArrowheads="1"/>
          </p:cNvSpPr>
          <p:nvPr/>
        </p:nvSpPr>
        <p:spPr bwMode="auto">
          <a:xfrm>
            <a:off x="9016214" y="6073600"/>
            <a:ext cx="2408223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l-GR" sz="2000" baseline="0" dirty="0">
                <a:solidFill>
                  <a:srgbClr val="FF0000"/>
                </a:solidFill>
                <a:latin typeface="Tahoma" pitchFamily="34" charset="0"/>
              </a:rPr>
              <a:t>ε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</a:rPr>
              <a:t>t</a:t>
            </a:r>
            <a:r>
              <a:rPr lang="en-US" sz="2000" baseline="0" dirty="0">
                <a:solidFill>
                  <a:srgbClr val="FF0000"/>
                </a:solidFill>
                <a:latin typeface="Tahoma" pitchFamily="34" charset="0"/>
              </a:rPr>
              <a:t> = 0%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2000" baseline="0" dirty="0">
                <a:solidFill>
                  <a:srgbClr val="FF0000"/>
                </a:solidFill>
                <a:latin typeface="Tahoma" pitchFamily="34" charset="0"/>
              </a:rPr>
              <a:t>True value=-0.9125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1 - Solution</a:t>
            </a:r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371600"/>
            <a:ext cx="11379200" cy="5029200"/>
          </a:xfrm>
        </p:spPr>
        <p:txBody>
          <a:bodyPr/>
          <a:lstStyle/>
          <a:p>
            <a:pPr marL="381000" indent="-381000">
              <a:buFontTx/>
              <a:buAutoNum type="alphaLcParenR" startAt="3"/>
            </a:pPr>
            <a:r>
              <a:rPr lang="en-US" b="1" u="sng">
                <a:cs typeface="Times New Roman" pitchFamily="18" charset="0"/>
              </a:rPr>
              <a:t>Backward finite-divided difference</a:t>
            </a:r>
          </a:p>
          <a:p>
            <a:pPr marL="381000" indent="-381000"/>
            <a:r>
              <a:rPr lang="en-US">
                <a:cs typeface="Times New Roman" pitchFamily="18" charset="0"/>
              </a:rPr>
              <a:t>The data needed is:</a:t>
            </a: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/>
            <a:endParaRPr lang="en-US">
              <a:cs typeface="Times New Roman" pitchFamily="18" charset="0"/>
            </a:endParaRPr>
          </a:p>
          <a:p>
            <a:pPr marL="381000" indent="-381000"/>
            <a:r>
              <a:rPr lang="en-US">
                <a:cs typeface="Times New Roman" pitchFamily="18" charset="0"/>
              </a:rPr>
              <a:t>First derivative :</a:t>
            </a:r>
          </a:p>
        </p:txBody>
      </p:sp>
      <p:graphicFrame>
        <p:nvGraphicFramePr>
          <p:cNvPr id="1668100" name="Rectangle 4"/>
          <p:cNvGraphicFramePr>
            <a:graphicFrameLocks/>
          </p:cNvGraphicFramePr>
          <p:nvPr>
            <p:ph sz="quarter" idx="2"/>
          </p:nvPr>
        </p:nvGraphicFramePr>
        <p:xfrm>
          <a:off x="9040813" y="2692400"/>
          <a:ext cx="0" cy="0"/>
        </p:xfrm>
        <a:graphic>
          <a:graphicData uri="http://schemas.openxmlformats.org/presentationml/2006/ole">
            <p:oleObj spid="_x0000_s165890" name="Equation" r:id="rId4" imgW="0" imgH="0" progId="Equation.3">
              <p:embed/>
            </p:oleObj>
          </a:graphicData>
        </a:graphic>
      </p:graphicFrame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3F6-CEBE-44FB-A594-4BEFB0BCAE3B}" type="slidenum">
              <a:rPr lang="ar-SA"/>
              <a:pPr/>
              <a:t>25</a:t>
            </a:fld>
            <a:endParaRPr lang="en-US"/>
          </a:p>
        </p:txBody>
      </p:sp>
      <p:sp>
        <p:nvSpPr>
          <p:cNvPr id="1668101" name="Text Box 5"/>
          <p:cNvSpPr txBox="1">
            <a:spLocks noChangeArrowheads="1"/>
          </p:cNvSpPr>
          <p:nvPr/>
        </p:nvSpPr>
        <p:spPr bwMode="auto">
          <a:xfrm>
            <a:off x="1016000" y="2667001"/>
            <a:ext cx="36576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1668102" name="Object 6"/>
          <p:cNvGraphicFramePr>
            <a:graphicFrameLocks noChangeAspect="1"/>
          </p:cNvGraphicFramePr>
          <p:nvPr/>
        </p:nvGraphicFramePr>
        <p:xfrm>
          <a:off x="1826684" y="2501172"/>
          <a:ext cx="5171016" cy="1200150"/>
        </p:xfrm>
        <a:graphic>
          <a:graphicData uri="http://schemas.openxmlformats.org/presentationml/2006/ole">
            <p:oleObj spid="_x0000_s165891" name="Equation" r:id="rId5" imgW="2222280" imgH="685800" progId="Equation.DSMT4">
              <p:embed/>
            </p:oleObj>
          </a:graphicData>
        </a:graphic>
      </p:graphicFrame>
      <p:sp>
        <p:nvSpPr>
          <p:cNvPr id="1668103" name="Rectangle 7"/>
          <p:cNvSpPr>
            <a:spLocks noChangeArrowheads="1"/>
          </p:cNvSpPr>
          <p:nvPr/>
        </p:nvSpPr>
        <p:spPr bwMode="auto">
          <a:xfrm>
            <a:off x="9660774" y="5993001"/>
            <a:ext cx="2408223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l-GR" sz="2000" baseline="0" dirty="0">
                <a:solidFill>
                  <a:srgbClr val="FF0000"/>
                </a:solidFill>
                <a:latin typeface="Tahoma" pitchFamily="34" charset="0"/>
              </a:rPr>
              <a:t>ε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</a:rPr>
              <a:t>t</a:t>
            </a:r>
            <a:r>
              <a:rPr lang="en-US" sz="2000" baseline="0" dirty="0">
                <a:solidFill>
                  <a:srgbClr val="FF0000"/>
                </a:solidFill>
                <a:latin typeface="Tahoma" pitchFamily="34" charset="0"/>
              </a:rPr>
              <a:t> = 3.77%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2000" baseline="0" dirty="0">
                <a:solidFill>
                  <a:srgbClr val="FF0000"/>
                </a:solidFill>
                <a:latin typeface="Tahoma" pitchFamily="34" charset="0"/>
              </a:rPr>
              <a:t>True value=-0.9125</a:t>
            </a:r>
          </a:p>
        </p:txBody>
      </p:sp>
      <p:graphicFrame>
        <p:nvGraphicFramePr>
          <p:cNvPr id="1668104" name="Object 8"/>
          <p:cNvGraphicFramePr>
            <a:graphicFrameLocks noChangeAspect="1"/>
          </p:cNvGraphicFramePr>
          <p:nvPr/>
        </p:nvGraphicFramePr>
        <p:xfrm>
          <a:off x="1181101" y="4721108"/>
          <a:ext cx="8496300" cy="1666875"/>
        </p:xfrm>
        <a:graphic>
          <a:graphicData uri="http://schemas.openxmlformats.org/presentationml/2006/ole">
            <p:oleObj spid="_x0000_s165892" name="Equation" r:id="rId6" imgW="3200400" imgH="83808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Richardson Extrapolation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44803" name="Rectangle 3"/>
          <p:cNvSpPr>
            <a:spLocks noGrp="1" noChangeArrowheads="1"/>
          </p:cNvSpPr>
          <p:nvPr>
            <p:ph idx="1"/>
          </p:nvPr>
        </p:nvSpPr>
        <p:spPr>
          <a:xfrm>
            <a:off x="136071" y="681720"/>
            <a:ext cx="11919857" cy="2109785"/>
          </a:xfrm>
        </p:spPr>
        <p:txBody>
          <a:bodyPr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 smtClean="0"/>
              <a:t>Numerical derivation can be accurate by (a) </a:t>
            </a:r>
            <a:r>
              <a:rPr lang="en-US" dirty="0" smtClean="0"/>
              <a:t>Increasing </a:t>
            </a:r>
            <a:r>
              <a:rPr lang="en-US" dirty="0" err="1" smtClean="0"/>
              <a:t>turncation</a:t>
            </a:r>
            <a:r>
              <a:rPr lang="en-US" dirty="0" smtClean="0"/>
              <a:t> order and (b) Decreasing step size</a:t>
            </a:r>
            <a:r>
              <a:rPr lang="en-US" dirty="0" smtClean="0"/>
              <a:t>.</a:t>
            </a: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r>
              <a:rPr lang="en-IN" altLang="en-US" dirty="0" smtClean="0"/>
              <a:t>Richardson </a:t>
            </a:r>
            <a:r>
              <a:rPr lang="en-IN" altLang="en-US" dirty="0" smtClean="0"/>
              <a:t>extrapolation uses </a:t>
            </a:r>
            <a:r>
              <a:rPr lang="en-IN" altLang="en-US" dirty="0" smtClean="0"/>
              <a:t>two derivative estimates to compute a third, more accurate approximation</a:t>
            </a:r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187840-6102-4595-BC9F-CB91F4030DE3}"/>
              </a:ext>
            </a:extLst>
          </p:cNvPr>
          <p:cNvSpPr txBox="1"/>
          <p:nvPr/>
        </p:nvSpPr>
        <p:spPr>
          <a:xfrm>
            <a:off x="454885" y="3038262"/>
            <a:ext cx="422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Richardson extrapolation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E567115-E059-4ECE-84F0-8E61E719F4C0}"/>
              </a:ext>
            </a:extLst>
          </p:cNvPr>
          <p:cNvSpPr txBox="1"/>
          <p:nvPr/>
        </p:nvSpPr>
        <p:spPr>
          <a:xfrm>
            <a:off x="483289" y="4342787"/>
            <a:ext cx="112406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FF00"/>
                </a:solidFill>
              </a:rPr>
              <a:t>For </a:t>
            </a:r>
            <a:r>
              <a:rPr lang="en-IN" sz="2400" dirty="0" err="1" smtClean="0">
                <a:solidFill>
                  <a:srgbClr val="FFFF00"/>
                </a:solidFill>
              </a:rPr>
              <a:t>centered</a:t>
            </a:r>
            <a:r>
              <a:rPr lang="en-IN" sz="2400" dirty="0" smtClean="0">
                <a:solidFill>
                  <a:srgbClr val="FFFF00"/>
                </a:solidFill>
              </a:rPr>
              <a:t> difference approximations with </a:t>
            </a:r>
            <a:r>
              <a:rPr lang="en-IN" sz="2400" b="1" i="1" dirty="0" smtClean="0">
                <a:solidFill>
                  <a:srgbClr val="FFC000"/>
                </a:solidFill>
              </a:rPr>
              <a:t>O(h</a:t>
            </a:r>
            <a:r>
              <a:rPr lang="en-IN" sz="2400" b="1" i="1" baseline="30000" dirty="0" smtClean="0">
                <a:solidFill>
                  <a:srgbClr val="FFC000"/>
                </a:solidFill>
              </a:rPr>
              <a:t>2</a:t>
            </a:r>
            <a:r>
              <a:rPr lang="en-IN" sz="2400" b="1" i="1" dirty="0" smtClean="0">
                <a:solidFill>
                  <a:srgbClr val="FFC000"/>
                </a:solidFill>
              </a:rPr>
              <a:t>)</a:t>
            </a:r>
            <a:r>
              <a:rPr lang="en-IN" sz="2400" dirty="0" smtClean="0">
                <a:solidFill>
                  <a:srgbClr val="FFFF00"/>
                </a:solidFill>
              </a:rPr>
              <a:t>, the application of </a:t>
            </a:r>
            <a:r>
              <a:rPr lang="en-IN" sz="2400" dirty="0" smtClean="0">
                <a:solidFill>
                  <a:srgbClr val="FFFF00"/>
                </a:solidFill>
              </a:rPr>
              <a:t>this formula will yield </a:t>
            </a:r>
            <a:r>
              <a:rPr lang="en-IN" sz="2400" dirty="0" smtClean="0">
                <a:solidFill>
                  <a:srgbClr val="FFFF00"/>
                </a:solidFill>
              </a:rPr>
              <a:t>a new derivative estimate of </a:t>
            </a:r>
            <a:r>
              <a:rPr lang="en-IN" sz="2400" b="1" i="1" dirty="0" smtClean="0">
                <a:solidFill>
                  <a:srgbClr val="FFC000"/>
                </a:solidFill>
              </a:rPr>
              <a:t>O(h</a:t>
            </a:r>
            <a:r>
              <a:rPr lang="en-IN" sz="2400" b="1" i="1" baseline="30000" dirty="0" smtClean="0">
                <a:solidFill>
                  <a:srgbClr val="FFC000"/>
                </a:solidFill>
              </a:rPr>
              <a:t>4</a:t>
            </a:r>
            <a:r>
              <a:rPr lang="en-IN" sz="2400" b="1" i="1" dirty="0" smtClean="0">
                <a:solidFill>
                  <a:srgbClr val="FFC000"/>
                </a:solidFill>
              </a:rPr>
              <a:t>)</a:t>
            </a:r>
            <a:r>
              <a:rPr lang="en-IN" sz="2400" dirty="0" smtClean="0">
                <a:solidFill>
                  <a:srgbClr val="FFFF00"/>
                </a:solidFill>
              </a:rPr>
              <a:t>.</a:t>
            </a:r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3567" y="2852379"/>
            <a:ext cx="3237480" cy="85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86828581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57859" name="Rectangle 3"/>
          <p:cNvSpPr>
            <a:spLocks noGrp="1" noChangeArrowheads="1"/>
          </p:cNvSpPr>
          <p:nvPr>
            <p:ph idx="1"/>
          </p:nvPr>
        </p:nvSpPr>
        <p:spPr>
          <a:xfrm>
            <a:off x="1001185" y="1558926"/>
            <a:ext cx="10763249" cy="46831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Estimate the first  and second derivatives of: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at x = 0.5 and </a:t>
            </a:r>
            <a:r>
              <a:rPr lang="en-US" dirty="0" smtClean="0">
                <a:cs typeface="Times New Roman" pitchFamily="18" charset="0"/>
              </a:rPr>
              <a:t>h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= </a:t>
            </a:r>
            <a:r>
              <a:rPr lang="en-US" dirty="0" smtClean="0">
                <a:cs typeface="Times New Roman" pitchFamily="18" charset="0"/>
              </a:rPr>
              <a:t>0.5; </a:t>
            </a:r>
            <a:r>
              <a:rPr lang="en-US" dirty="0" smtClean="0">
                <a:cs typeface="Times New Roman" pitchFamily="18" charset="0"/>
              </a:rPr>
              <a:t>h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= </a:t>
            </a:r>
            <a:r>
              <a:rPr lang="en-US" dirty="0" smtClean="0">
                <a:cs typeface="Times New Roman" pitchFamily="18" charset="0"/>
              </a:rPr>
              <a:t>0.25 </a:t>
            </a:r>
            <a:r>
              <a:rPr lang="en-US" dirty="0" smtClean="0">
                <a:cs typeface="Times New Roman" pitchFamily="18" charset="0"/>
              </a:rPr>
              <a:t>using </a:t>
            </a:r>
            <a:endParaRPr lang="en-US" dirty="0"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lphaLcParenR"/>
            </a:pPr>
            <a:r>
              <a:rPr lang="en-US" dirty="0" smtClean="0">
                <a:cs typeface="Times New Roman" pitchFamily="18" charset="0"/>
              </a:rPr>
              <a:t>Centered </a:t>
            </a:r>
            <a:r>
              <a:rPr lang="en-US" dirty="0">
                <a:cs typeface="Times New Roman" pitchFamily="18" charset="0"/>
              </a:rPr>
              <a:t>finite-divided difference </a:t>
            </a:r>
            <a:r>
              <a:rPr lang="en-US" dirty="0" smtClean="0">
                <a:cs typeface="Times New Roman" pitchFamily="18" charset="0"/>
              </a:rPr>
              <a:t>and Richardson extrapolation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C621-11DC-459B-B038-23F649A3ADFB}" type="slidenum">
              <a:rPr lang="ar-SA"/>
              <a:pPr/>
              <a:t>27</a:t>
            </a:fld>
            <a:endParaRPr lang="en-US"/>
          </a:p>
        </p:txBody>
      </p:sp>
      <p:graphicFrame>
        <p:nvGraphicFramePr>
          <p:cNvPr id="1657860" name="Object 4"/>
          <p:cNvGraphicFramePr>
            <a:graphicFrameLocks noChangeAspect="1"/>
          </p:cNvGraphicFramePr>
          <p:nvPr/>
        </p:nvGraphicFramePr>
        <p:xfrm>
          <a:off x="2159001" y="2293938"/>
          <a:ext cx="6752167" cy="468312"/>
        </p:xfrm>
        <a:graphic>
          <a:graphicData uri="http://schemas.openxmlformats.org/presentationml/2006/ole">
            <p:oleObj spid="_x0000_s199682" name="Equation" r:id="rId4" imgW="2882880" imgH="26640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- Solution</a:t>
            </a:r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371600"/>
            <a:ext cx="11379200" cy="5029200"/>
          </a:xfrm>
        </p:spPr>
        <p:txBody>
          <a:bodyPr/>
          <a:lstStyle/>
          <a:p>
            <a:pPr marL="381000" indent="-381000"/>
            <a:r>
              <a:rPr lang="en-US" dirty="0" smtClean="0">
                <a:cs typeface="Times New Roman" pitchFamily="18" charset="0"/>
              </a:rPr>
              <a:t>Centered </a:t>
            </a:r>
            <a:r>
              <a:rPr lang="en-US" dirty="0" smtClean="0">
                <a:cs typeface="Times New Roman" pitchFamily="18" charset="0"/>
              </a:rPr>
              <a:t>finite-divided difference</a:t>
            </a:r>
          </a:p>
          <a:p>
            <a:pPr marL="381000" indent="-381000"/>
            <a:endParaRPr lang="en-US" dirty="0">
              <a:cs typeface="Times New Roman" pitchFamily="18" charset="0"/>
            </a:endParaRPr>
          </a:p>
          <a:p>
            <a:pPr marL="381000" indent="-381000"/>
            <a:endParaRPr lang="en-US" dirty="0">
              <a:cs typeface="Times New Roman" pitchFamily="18" charset="0"/>
            </a:endParaRPr>
          </a:p>
          <a:p>
            <a:pPr marL="381000" indent="-381000"/>
            <a:endParaRPr lang="en-US" dirty="0">
              <a:cs typeface="Times New Roman" pitchFamily="18" charset="0"/>
            </a:endParaRPr>
          </a:p>
          <a:p>
            <a:pPr marL="381000" indent="-381000"/>
            <a:endParaRPr lang="en-US" dirty="0" smtClean="0">
              <a:cs typeface="Times New Roman" pitchFamily="18" charset="0"/>
            </a:endParaRPr>
          </a:p>
          <a:p>
            <a:pPr marL="381000" indent="-381000"/>
            <a:endParaRPr lang="en-US" dirty="0" smtClean="0">
              <a:cs typeface="Times New Roman" pitchFamily="18" charset="0"/>
            </a:endParaRPr>
          </a:p>
          <a:p>
            <a:pPr marL="381000" indent="-381000"/>
            <a:r>
              <a:rPr lang="en-US" dirty="0" smtClean="0">
                <a:cs typeface="Times New Roman" pitchFamily="18" charset="0"/>
              </a:rPr>
              <a:t>Richardson extrapolation :</a:t>
            </a:r>
            <a:endParaRPr lang="en-US" dirty="0">
              <a:cs typeface="Times New Roman" pitchFamily="18" charset="0"/>
            </a:endParaRPr>
          </a:p>
        </p:txBody>
      </p:sp>
      <p:graphicFrame>
        <p:nvGraphicFramePr>
          <p:cNvPr id="1670148" name="Rectangle 4"/>
          <p:cNvGraphicFramePr>
            <a:graphicFrameLocks/>
          </p:cNvGraphicFramePr>
          <p:nvPr>
            <p:ph sz="quarter" idx="2"/>
          </p:nvPr>
        </p:nvGraphicFramePr>
        <p:xfrm>
          <a:off x="9040813" y="2692400"/>
          <a:ext cx="0" cy="0"/>
        </p:xfrm>
        <a:graphic>
          <a:graphicData uri="http://schemas.openxmlformats.org/presentationml/2006/ole">
            <p:oleObj spid="_x0000_s201730" name="Equation" r:id="rId4" imgW="0" imgH="0" progId="Equation.3">
              <p:embed/>
            </p:oleObj>
          </a:graphicData>
        </a:graphic>
      </p:graphicFrame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E05F-25FF-4F9D-9DDE-E05CFAF23837}" type="slidenum">
              <a:rPr lang="ar-SA"/>
              <a:pPr/>
              <a:t>28</a:t>
            </a:fld>
            <a:endParaRPr lang="en-US"/>
          </a:p>
        </p:txBody>
      </p:sp>
      <p:sp>
        <p:nvSpPr>
          <p:cNvPr id="1670149" name="Text Box 5"/>
          <p:cNvSpPr txBox="1">
            <a:spLocks noChangeArrowheads="1"/>
          </p:cNvSpPr>
          <p:nvPr/>
        </p:nvSpPr>
        <p:spPr bwMode="auto">
          <a:xfrm>
            <a:off x="1016000" y="2667001"/>
            <a:ext cx="36576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1800" baseline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70151" name="Rectangle 7"/>
          <p:cNvSpPr>
            <a:spLocks noChangeArrowheads="1"/>
          </p:cNvSpPr>
          <p:nvPr/>
        </p:nvSpPr>
        <p:spPr bwMode="auto">
          <a:xfrm>
            <a:off x="8093188" y="5512883"/>
            <a:ext cx="2408223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l-GR" sz="2000" baseline="0" dirty="0">
                <a:solidFill>
                  <a:srgbClr val="FF0000"/>
                </a:solidFill>
                <a:latin typeface="Tahoma" pitchFamily="34" charset="0"/>
              </a:rPr>
              <a:t>ε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</a:rPr>
              <a:t>t</a:t>
            </a:r>
            <a:r>
              <a:rPr lang="en-US" sz="2000" baseline="0" dirty="0">
                <a:solidFill>
                  <a:srgbClr val="FF0000"/>
                </a:solidFill>
                <a:latin typeface="Tahoma" pitchFamily="34" charset="0"/>
              </a:rPr>
              <a:t> = 0%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en-US" sz="2000" baseline="0" dirty="0">
                <a:solidFill>
                  <a:srgbClr val="FF0000"/>
                </a:solidFill>
                <a:latin typeface="Tahoma" pitchFamily="34" charset="0"/>
              </a:rPr>
              <a:t>True value=-0.9125</a:t>
            </a:r>
          </a:p>
        </p:txBody>
      </p:sp>
      <p:pic>
        <p:nvPicPr>
          <p:cNvPr id="2017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4507" y="2012920"/>
            <a:ext cx="4858435" cy="79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9656" y="3173353"/>
            <a:ext cx="7075982" cy="66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79457" y="4459587"/>
            <a:ext cx="4893852" cy="65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Finite Divided Difference Method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idx="1"/>
          </p:nvPr>
        </p:nvSpPr>
        <p:spPr>
          <a:xfrm>
            <a:off x="136071" y="681720"/>
            <a:ext cx="11919857" cy="2109785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Divided differences is a recursive division process. The method can be used to calculate the coefficients in the interpolation polynomial in the Newton form.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ffectLst/>
              </a:rPr>
              <a:t>The Taylor series used to approximate divided differences. </a:t>
            </a: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2CC4AD2-C7CA-4B4B-93B7-22F378529E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145" y="3222549"/>
            <a:ext cx="8093380" cy="857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760EF5-FDF8-4CEE-A343-751ACB35FCF5}"/>
              </a:ext>
            </a:extLst>
          </p:cNvPr>
          <p:cNvSpPr/>
          <p:nvPr/>
        </p:nvSpPr>
        <p:spPr>
          <a:xfrm>
            <a:off x="9131617" y="4613025"/>
            <a:ext cx="266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FF00"/>
                </a:solidFill>
              </a:rPr>
              <a:t>First Forward Difference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01D9A7-4B14-4FAF-B36D-A6904F5C7D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986" y="4407809"/>
            <a:ext cx="4455590" cy="823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187840-6102-4595-BC9F-CB91F4030DE3}"/>
              </a:ext>
            </a:extLst>
          </p:cNvPr>
          <p:cNvSpPr txBox="1"/>
          <p:nvPr/>
        </p:nvSpPr>
        <p:spPr>
          <a:xfrm>
            <a:off x="480764" y="2667326"/>
            <a:ext cx="251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Taylor Series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51066B-BDFD-4031-A3EC-4FD018A29A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752" y="4437488"/>
            <a:ext cx="2933102" cy="763648"/>
          </a:xfrm>
          <a:prstGeom prst="rect">
            <a:avLst/>
          </a:prstGeom>
        </p:spPr>
      </p:pic>
      <p:sp>
        <p:nvSpPr>
          <p:cNvPr id="13" name="Arrow: Right 4">
            <a:extLst>
              <a:ext uri="{FF2B5EF4-FFF2-40B4-BE49-F238E27FC236}">
                <a16:creationId xmlns:a16="http://schemas.microsoft.com/office/drawing/2014/main" xmlns="" id="{0840085B-75DF-4C25-BC43-4C168C915789}"/>
              </a:ext>
            </a:extLst>
          </p:cNvPr>
          <p:cNvSpPr/>
          <p:nvPr/>
        </p:nvSpPr>
        <p:spPr bwMode="auto">
          <a:xfrm>
            <a:off x="5240598" y="4630560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E567115-E059-4ECE-84F0-8E61E719F4C0}"/>
              </a:ext>
            </a:extLst>
          </p:cNvPr>
          <p:cNvSpPr txBox="1"/>
          <p:nvPr/>
        </p:nvSpPr>
        <p:spPr>
          <a:xfrm>
            <a:off x="655817" y="5792025"/>
            <a:ext cx="11240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FFFF00"/>
                </a:solidFill>
              </a:rPr>
              <a:t>Δ</a:t>
            </a:r>
            <a:r>
              <a:rPr lang="en-US" sz="2400" i="1" dirty="0">
                <a:solidFill>
                  <a:srgbClr val="FFFF00"/>
                </a:solidFill>
              </a:rPr>
              <a:t>f</a:t>
            </a:r>
            <a:r>
              <a:rPr lang="en-US" sz="2400" i="1" baseline="-25000" dirty="0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is referred to as the first forward difference and </a:t>
            </a:r>
            <a:r>
              <a:rPr lang="en-US" sz="2400" i="1" dirty="0">
                <a:solidFill>
                  <a:srgbClr val="FFFF00"/>
                </a:solidFill>
              </a:rPr>
              <a:t>h</a:t>
            </a:r>
            <a:r>
              <a:rPr lang="en-US" sz="2400" dirty="0">
                <a:solidFill>
                  <a:srgbClr val="FFFF00"/>
                </a:solidFill>
              </a:rPr>
              <a:t> is called the step size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828581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13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Integration and differentiation are closely linked processes. They are, in fact, inversely related.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Types of functions to be differentiated or integrated: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>
                <a:latin typeface="Palatino Linotype" pitchFamily="18" charset="0"/>
              </a:rPr>
              <a:t>Simple polynomial, exponential, trigonometric </a:t>
            </a:r>
            <a:r>
              <a:rPr lang="en-US" dirty="0">
                <a:latin typeface="Palatino Linotype" pitchFamily="18" charset="0"/>
                <a:sym typeface="Wingdings" pitchFamily="2" charset="2"/>
              </a:rPr>
              <a:t> analytically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>
                <a:latin typeface="Palatino Linotype" pitchFamily="18" charset="0"/>
                <a:sym typeface="Wingdings" pitchFamily="2" charset="2"/>
              </a:rPr>
              <a:t>Complex function  numerically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>
                <a:latin typeface="Palatino Linotype" pitchFamily="18" charset="0"/>
                <a:sym typeface="Wingdings" pitchFamily="2" charset="2"/>
              </a:rPr>
              <a:t>Tabulated function of experimental data  numerically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endParaRPr lang="en-US" dirty="0">
              <a:latin typeface="Palatino Linotype" pitchFamily="18" charset="0"/>
              <a:sym typeface="Wingdings" pitchFamily="2" charset="2"/>
            </a:endParaRP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457200" indent="-45720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44FF-4861-479B-B718-1EC4E14F2EAC}" type="slidenum">
              <a:rPr lang="ar-SA"/>
              <a:pPr/>
              <a:t>3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Finite Divided Difference Table</a:t>
            </a:r>
          </a:p>
        </p:txBody>
      </p:sp>
      <p:pic>
        <p:nvPicPr>
          <p:cNvPr id="66562" name="Picture 2" descr="2.2.2)Newton Divided Difference Table:">
            <a:extLst>
              <a:ext uri="{FF2B5EF4-FFF2-40B4-BE49-F238E27FC236}">
                <a16:creationId xmlns:a16="http://schemas.microsoft.com/office/drawing/2014/main" xmlns="" id="{D4000419-5977-4AF9-A26F-8DF34132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499" y="734787"/>
            <a:ext cx="6411134" cy="3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 descr="2.2.2)Newton Divided Difference Table:">
            <a:extLst>
              <a:ext uri="{FF2B5EF4-FFF2-40B4-BE49-F238E27FC236}">
                <a16:creationId xmlns:a16="http://schemas.microsoft.com/office/drawing/2014/main" xmlns="" id="{D4FFA149-962D-4B7A-A808-05F6BE15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1633" y="3602365"/>
            <a:ext cx="5536046" cy="3070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Bent 1">
            <a:extLst>
              <a:ext uri="{FF2B5EF4-FFF2-40B4-BE49-F238E27FC236}">
                <a16:creationId xmlns:a16="http://schemas.microsoft.com/office/drawing/2014/main" xmlns="" id="{E7F06A36-46CB-4F81-BA97-94E203D62553}"/>
              </a:ext>
            </a:extLst>
          </p:cNvPr>
          <p:cNvSpPr/>
          <p:nvPr/>
        </p:nvSpPr>
        <p:spPr bwMode="auto">
          <a:xfrm rot="10800000" flipH="1">
            <a:off x="3713017" y="4204853"/>
            <a:ext cx="2290619" cy="1173019"/>
          </a:xfrm>
          <a:prstGeom prst="ben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074250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08CFEDA9-6B88-4002-B131-05E42011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6344012"/>
              </p:ext>
            </p:extLst>
          </p:nvPr>
        </p:nvGraphicFramePr>
        <p:xfrm>
          <a:off x="2404844" y="1336910"/>
          <a:ext cx="5486400" cy="73152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2890124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7637901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5053206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368164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0902077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16820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i="1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3363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i="1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84518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0C14276-4F85-429F-A6AE-22F11A0A9495}"/>
              </a:ext>
            </a:extLst>
          </p:cNvPr>
          <p:cNvSpPr/>
          <p:nvPr/>
        </p:nvSpPr>
        <p:spPr>
          <a:xfrm>
            <a:off x="449033" y="823126"/>
            <a:ext cx="11572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Compute f(0.3) for the data using Newton's divided difference formula.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E9570E-F329-4665-B4BE-F1F51F8F463C}"/>
              </a:ext>
            </a:extLst>
          </p:cNvPr>
          <p:cNvSpPr txBox="1"/>
          <p:nvPr/>
        </p:nvSpPr>
        <p:spPr>
          <a:xfrm>
            <a:off x="36331" y="2234123"/>
            <a:ext cx="3445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2400" b="1" i="1" dirty="0">
                <a:solidFill>
                  <a:srgbClr val="FFC000"/>
                </a:solidFill>
              </a:rPr>
              <a:t>Divided difference table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8B5AB7B-883A-4CD8-961D-114C87E2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446422"/>
              </p:ext>
            </p:extLst>
          </p:nvPr>
        </p:nvGraphicFramePr>
        <p:xfrm>
          <a:off x="189288" y="3136962"/>
          <a:ext cx="3810000" cy="31394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17944604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825875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1100380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9028007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602619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b="1" i="1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IN" sz="2000" b="1" i="1" kern="1200" baseline="-25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i="1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IN" sz="2000" b="1" i="1" kern="1200" baseline="-250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5777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75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551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763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386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678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597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847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095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b="0" kern="12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8919719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6E011B48-90FC-4E4F-8DB6-02143341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354" y="29091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xmlns="" id="{A14EAC38-C6B3-4FBE-913B-B7631A58E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129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3C64317-15B0-4F08-8132-B09ED8BD38F8}"/>
              </a:ext>
            </a:extLst>
          </p:cNvPr>
          <p:cNvSpPr txBox="1"/>
          <p:nvPr/>
        </p:nvSpPr>
        <p:spPr>
          <a:xfrm>
            <a:off x="3873216" y="2701515"/>
            <a:ext cx="82382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f(x) = f [x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+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f [x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+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f [x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+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  	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(x -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)f [x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 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x</a:t>
            </a:r>
            <a:r>
              <a:rPr lang="en-I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C27F493-D4B2-4DFB-9BEA-08B1255D8FCD}"/>
              </a:ext>
            </a:extLst>
          </p:cNvPr>
          <p:cNvSpPr txBox="1"/>
          <p:nvPr/>
        </p:nvSpPr>
        <p:spPr>
          <a:xfrm>
            <a:off x="4166042" y="4398499"/>
            <a:ext cx="78989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f(0.3) = 1 + (0.3 - 0) 2 + (0.3)(0.3 - 1) 7 + 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(0.3) (0.3 - 1) (0.3 - 3) 3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=1.831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44524"/>
            <a:ext cx="109728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51206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0456" y="5550326"/>
            <a:ext cx="4800600" cy="8583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842985">
              <a:defRPr/>
            </a:pPr>
            <a:r>
              <a:rPr lang="en-US" sz="4978" dirty="0">
                <a:ln/>
                <a:solidFill>
                  <a:srgbClr val="9BBB59"/>
                </a:solidFill>
                <a:latin typeface="Calibri"/>
              </a:rPr>
              <a:t>Questions??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3801" y="205609"/>
            <a:ext cx="3273910" cy="8583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842985">
              <a:defRPr/>
            </a:pPr>
            <a:r>
              <a:rPr lang="en-US" sz="4978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/>
              </a:rPr>
              <a:t>THANK YOU</a:t>
            </a:r>
          </a:p>
        </p:txBody>
      </p:sp>
      <p:pic>
        <p:nvPicPr>
          <p:cNvPr id="30725" name="Picture 8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2779" y="1360445"/>
            <a:ext cx="6216112" cy="374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560" y="1360446"/>
            <a:ext cx="5480813" cy="3653875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Differentiation has so many engineering applications (heat transfer, fluid dynamics, chemical reaction kinetics, etc…)</a:t>
            </a:r>
          </a:p>
          <a:p>
            <a:endParaRPr lang="en-US"/>
          </a:p>
          <a:p>
            <a:r>
              <a:rPr lang="en-US"/>
              <a:t>Integration is equally used in engineering (compute work in ME, nonuniform force in SE, cross-sectional area of a river, etc…)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3F0-C390-493A-A1EA-3BFD6A0256F7}" type="slidenum">
              <a:rPr lang="ar-SA"/>
              <a:pPr/>
              <a:t>4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E953-2460-4631-852A-378AF471D6D5}" type="slidenum">
              <a:rPr lang="ar-SA"/>
              <a:pPr/>
              <a:t>5</a:t>
            </a:fld>
            <a:endParaRPr lang="en-US"/>
          </a:p>
        </p:txBody>
      </p:sp>
      <p:pic>
        <p:nvPicPr>
          <p:cNvPr id="1651715" name="Picture 3" descr="FigPT06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1676401"/>
            <a:ext cx="11700933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1716" name="Text Box 4"/>
          <p:cNvSpPr txBox="1">
            <a:spLocks noChangeArrowheads="1"/>
          </p:cNvSpPr>
          <p:nvPr/>
        </p:nvSpPr>
        <p:spPr bwMode="auto">
          <a:xfrm>
            <a:off x="1422400" y="5486401"/>
            <a:ext cx="10261600" cy="900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</a:pPr>
            <a:endParaRPr lang="en-US" sz="2000" baseline="0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</a:pPr>
            <a:r>
              <a:rPr lang="en-US" sz="2200" baseline="0">
                <a:latin typeface="Times New Roman" pitchFamily="18" charset="0"/>
                <a:cs typeface="Times New Roman" pitchFamily="18" charset="0"/>
              </a:rPr>
              <a:t>The finite difference becomes a derivative as </a:t>
            </a:r>
            <a:r>
              <a:rPr lang="el-GR" sz="2200" baseline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200" baseline="0">
                <a:latin typeface="Times New Roman" pitchFamily="18" charset="0"/>
                <a:cs typeface="Times New Roman" pitchFamily="18" charset="0"/>
              </a:rPr>
              <a:t>x approaches zero.</a:t>
            </a:r>
            <a:endParaRPr lang="el-GR" sz="2200" baseline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51717" name="Object 5"/>
          <p:cNvGraphicFramePr>
            <a:graphicFrameLocks noChangeAspect="1"/>
          </p:cNvGraphicFramePr>
          <p:nvPr/>
        </p:nvGraphicFramePr>
        <p:xfrm>
          <a:off x="2743200" y="5181601"/>
          <a:ext cx="3242733" cy="593725"/>
        </p:xfrm>
        <a:graphic>
          <a:graphicData uri="http://schemas.openxmlformats.org/presentationml/2006/ole">
            <p:oleObj spid="_x0000_s148482" name="Equation" r:id="rId4" imgW="1612800" imgH="393480" progId="Equation.3">
              <p:embed/>
            </p:oleObj>
          </a:graphicData>
        </a:graphic>
      </p:graphicFrame>
      <p:graphicFrame>
        <p:nvGraphicFramePr>
          <p:cNvPr id="1651718" name="Object 6"/>
          <p:cNvGraphicFramePr>
            <a:graphicFrameLocks noChangeAspect="1"/>
          </p:cNvGraphicFramePr>
          <p:nvPr/>
        </p:nvGraphicFramePr>
        <p:xfrm>
          <a:off x="8128001" y="5181601"/>
          <a:ext cx="3754967" cy="593725"/>
        </p:xfrm>
        <a:graphic>
          <a:graphicData uri="http://schemas.openxmlformats.org/presentationml/2006/ole">
            <p:oleObj spid="_x0000_s148483" name="Equation" r:id="rId5" imgW="186660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Taylor Series Expansion</a:t>
            </a:r>
          </a:p>
        </p:txBody>
      </p:sp>
      <p:sp>
        <p:nvSpPr>
          <p:cNvPr id="171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Non-elementary functions such as trigonometric, exponential, and others are expressed in an approximate fashion using Taylor series when their values, derivatives, and integrals are computed.</a:t>
            </a:r>
          </a:p>
          <a:p>
            <a:endParaRPr lang="en-US"/>
          </a:p>
          <a:p>
            <a:r>
              <a:rPr lang="en-US"/>
              <a:t>Any smooth function can be approximated as a polynomial. Taylor series provides a means to predict the value of a function at one point in terms of the function value and its derivatives at another point.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A22-C4B0-49C5-BE56-ED3618B6AC3A}" type="slidenum">
              <a:rPr lang="ar-SA"/>
              <a:pPr/>
              <a:t>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Application of Taylor Series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dirty="0"/>
              <a:t> (x) and its first n+1 derivatives are continuous on an interval containing x</a:t>
            </a:r>
            <a:r>
              <a:rPr lang="en-US" baseline="-25000" dirty="0"/>
              <a:t>i+1</a:t>
            </a:r>
            <a:r>
              <a:rPr lang="en-US" dirty="0"/>
              <a:t> and x</a:t>
            </a:r>
            <a:r>
              <a:rPr lang="en-US" baseline="-25000" dirty="0"/>
              <a:t>i</a:t>
            </a:r>
            <a:r>
              <a:rPr lang="en-US" dirty="0"/>
              <a:t> , then: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Where the remainder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is defined as:</a:t>
            </a:r>
          </a:p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4B91-118B-454B-B27F-7F09261C6BBD}" type="slidenum">
              <a:rPr lang="ar-SA"/>
              <a:pPr/>
              <a:t>7</a:t>
            </a:fld>
            <a:endParaRPr lang="en-US"/>
          </a:p>
        </p:txBody>
      </p:sp>
      <p:graphicFrame>
        <p:nvGraphicFramePr>
          <p:cNvPr id="1712132" name="Object 4"/>
          <p:cNvGraphicFramePr>
            <a:graphicFrameLocks noChangeAspect="1"/>
          </p:cNvGraphicFramePr>
          <p:nvPr/>
        </p:nvGraphicFramePr>
        <p:xfrm>
          <a:off x="1794934" y="2726234"/>
          <a:ext cx="8373533" cy="1508125"/>
        </p:xfrm>
        <a:graphic>
          <a:graphicData uri="http://schemas.openxmlformats.org/presentationml/2006/ole">
            <p:oleObj spid="_x0000_s149506" name="Equation" r:id="rId3" imgW="3873240" imgH="927000" progId="Equation.3">
              <p:embed/>
            </p:oleObj>
          </a:graphicData>
        </a:graphic>
      </p:graphicFrame>
      <p:graphicFrame>
        <p:nvGraphicFramePr>
          <p:cNvPr id="1712133" name="Object 5"/>
          <p:cNvGraphicFramePr>
            <a:graphicFrameLocks noChangeAspect="1"/>
          </p:cNvGraphicFramePr>
          <p:nvPr/>
        </p:nvGraphicFramePr>
        <p:xfrm>
          <a:off x="2238157" y="5286435"/>
          <a:ext cx="4307417" cy="922338"/>
        </p:xfrm>
        <a:graphic>
          <a:graphicData uri="http://schemas.openxmlformats.org/presentationml/2006/ole">
            <p:oleObj spid="_x0000_s149507" name="Equation" r:id="rId4" imgW="1765080" imgH="4824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1536643" y="6392895"/>
            <a:ext cx="7130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l-GR" sz="2200" dirty="0" smtClean="0">
                <a:cs typeface="Times New Roman" pitchFamily="18" charset="0"/>
              </a:rPr>
              <a:t>ξ</a:t>
            </a:r>
            <a:r>
              <a:rPr lang="en-US" sz="2200" dirty="0" smtClean="0">
                <a:cs typeface="Times New Roman" pitchFamily="18" charset="0"/>
              </a:rPr>
              <a:t> is a value of x that lies somewhere between x</a:t>
            </a:r>
            <a:r>
              <a:rPr lang="en-US" sz="2200" baseline="-25000" dirty="0" smtClean="0">
                <a:cs typeface="Times New Roman" pitchFamily="18" charset="0"/>
              </a:rPr>
              <a:t>i</a:t>
            </a:r>
            <a:r>
              <a:rPr lang="en-US" sz="2200" dirty="0" smtClean="0">
                <a:cs typeface="Times New Roman" pitchFamily="18" charset="0"/>
              </a:rPr>
              <a:t> and x</a:t>
            </a:r>
            <a:r>
              <a:rPr lang="en-US" sz="2200" baseline="-25000" dirty="0" smtClean="0">
                <a:cs typeface="Times New Roman" pitchFamily="18" charset="0"/>
              </a:rPr>
              <a:t>i+1</a:t>
            </a:r>
            <a:r>
              <a:rPr lang="en-US" sz="2200" dirty="0" smtClean="0">
                <a:cs typeface="Times New Roman" pitchFamily="18" charset="0"/>
              </a:rPr>
              <a:t>.</a:t>
            </a:r>
            <a:endParaRPr lang="en-US" sz="2200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Taylor Series </a:t>
            </a:r>
            <a:r>
              <a:rPr lang="el-GR"/>
              <a:t>ξ</a:t>
            </a:r>
            <a:r>
              <a:rPr lang="en-US"/>
              <a:t> in the Remainder Term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6552" y="1558926"/>
            <a:ext cx="11434233" cy="4683125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cs typeface="Times New Roman" pitchFamily="18" charset="0"/>
              </a:rPr>
              <a:t>Limitations</a:t>
            </a:r>
          </a:p>
          <a:p>
            <a:pPr lvl="1">
              <a:buFont typeface="Wingdings" pitchFamily="2" charset="2"/>
              <a:buChar char="Ø"/>
            </a:pPr>
            <a:r>
              <a:rPr lang="el-GR" dirty="0">
                <a:latin typeface="Palatino Linotype" pitchFamily="18" charset="0"/>
              </a:rPr>
              <a:t>ξ</a:t>
            </a:r>
            <a:r>
              <a:rPr lang="en-US" dirty="0">
                <a:latin typeface="Palatino Linotype" pitchFamily="18" charset="0"/>
              </a:rPr>
              <a:t> is not exactly known but lies somewhere between x</a:t>
            </a:r>
            <a:r>
              <a:rPr lang="en-US" baseline="-25000" dirty="0">
                <a:latin typeface="Palatino Linotype" pitchFamily="18" charset="0"/>
              </a:rPr>
              <a:t>i</a:t>
            </a:r>
            <a:r>
              <a:rPr lang="en-US" dirty="0">
                <a:latin typeface="Palatino Linotype" pitchFamily="18" charset="0"/>
              </a:rPr>
              <a:t> and x</a:t>
            </a:r>
            <a:r>
              <a:rPr lang="en-US" baseline="-25000" dirty="0">
                <a:latin typeface="Palatino Linotype" pitchFamily="18" charset="0"/>
              </a:rPr>
              <a:t>i+1</a:t>
            </a:r>
            <a:endParaRPr lang="en-US" dirty="0">
              <a:latin typeface="Palatino Linotype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Palatino Linotype" pitchFamily="18" charset="0"/>
              </a:rPr>
              <a:t>To evaluate </a:t>
            </a:r>
            <a:r>
              <a:rPr lang="en-US" dirty="0" err="1">
                <a:latin typeface="Palatino Linotype" pitchFamily="18" charset="0"/>
              </a:rPr>
              <a:t>R</a:t>
            </a:r>
            <a:r>
              <a:rPr lang="en-US" baseline="-25000" dirty="0" err="1">
                <a:latin typeface="Palatino Linotype" pitchFamily="18" charset="0"/>
              </a:rPr>
              <a:t>n</a:t>
            </a:r>
            <a:r>
              <a:rPr lang="en-US" dirty="0">
                <a:latin typeface="Palatino Linotype" pitchFamily="18" charset="0"/>
              </a:rPr>
              <a:t>, the (n+1) derivative of </a:t>
            </a:r>
            <a:r>
              <a:rPr lang="en-US" i="1" dirty="0">
                <a:latin typeface="Palatino Linotype" pitchFamily="18" charset="0"/>
              </a:rPr>
              <a:t>f</a:t>
            </a:r>
            <a:r>
              <a:rPr lang="en-US" dirty="0">
                <a:latin typeface="Palatino Linotype" pitchFamily="18" charset="0"/>
              </a:rPr>
              <a:t> (x) has to be determined. To do this </a:t>
            </a:r>
            <a:r>
              <a:rPr lang="en-US" i="1" dirty="0">
                <a:latin typeface="Palatino Linotype" pitchFamily="18" charset="0"/>
              </a:rPr>
              <a:t>f</a:t>
            </a:r>
            <a:r>
              <a:rPr lang="en-US" dirty="0">
                <a:latin typeface="Palatino Linotype" pitchFamily="18" charset="0"/>
              </a:rPr>
              <a:t> (x) must be known</a:t>
            </a:r>
          </a:p>
          <a:p>
            <a:pPr lvl="1">
              <a:buFont typeface="Wingdings" pitchFamily="2" charset="2"/>
              <a:buChar char="è"/>
            </a:pPr>
            <a:r>
              <a:rPr lang="en-US" dirty="0" smtClean="0">
                <a:latin typeface="Palatino Linotype" pitchFamily="18" charset="0"/>
              </a:rPr>
              <a:t>if </a:t>
            </a:r>
            <a:r>
              <a:rPr lang="en-US" i="1" dirty="0">
                <a:latin typeface="Palatino Linotype" pitchFamily="18" charset="0"/>
              </a:rPr>
              <a:t>f </a:t>
            </a:r>
            <a:r>
              <a:rPr lang="en-US" dirty="0">
                <a:latin typeface="Palatino Linotype" pitchFamily="18" charset="0"/>
              </a:rPr>
              <a:t>(x) was known there would be no need to perform the Taylor series expansion</a:t>
            </a:r>
            <a:r>
              <a:rPr lang="en-US" dirty="0" smtClean="0">
                <a:latin typeface="Palatino Linotype" pitchFamily="18" charset="0"/>
              </a:rPr>
              <a:t>!!!</a:t>
            </a:r>
          </a:p>
          <a:p>
            <a:pPr lvl="1">
              <a:buNone/>
            </a:pPr>
            <a:endParaRPr lang="el-GR" dirty="0">
              <a:latin typeface="Palatino Linotype" pitchFamily="18" charset="0"/>
            </a:endParaRPr>
          </a:p>
          <a:p>
            <a:r>
              <a:rPr lang="en-US" u="sng" dirty="0">
                <a:cs typeface="Times New Roman" pitchFamily="18" charset="0"/>
              </a:rPr>
              <a:t>Modification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latin typeface="Palatino Linotype" pitchFamily="18" charset="0"/>
              </a:rPr>
              <a:t>R</a:t>
            </a:r>
            <a:r>
              <a:rPr lang="en-US" baseline="-25000" dirty="0" err="1">
                <a:latin typeface="Palatino Linotype" pitchFamily="18" charset="0"/>
              </a:rPr>
              <a:t>n</a:t>
            </a:r>
            <a:r>
              <a:rPr lang="en-US" dirty="0">
                <a:latin typeface="Palatino Linotype" pitchFamily="18" charset="0"/>
              </a:rPr>
              <a:t> = O(h</a:t>
            </a:r>
            <a:r>
              <a:rPr lang="en-US" baseline="30000" dirty="0">
                <a:latin typeface="Palatino Linotype" pitchFamily="18" charset="0"/>
              </a:rPr>
              <a:t>n+1</a:t>
            </a:r>
            <a:r>
              <a:rPr lang="en-US" dirty="0">
                <a:latin typeface="Palatino Linotype" pitchFamily="18" charset="0"/>
              </a:rPr>
              <a:t>) the truncation error is of the order of h</a:t>
            </a:r>
            <a:r>
              <a:rPr lang="en-US" baseline="30000" dirty="0">
                <a:latin typeface="Palatino Linotype" pitchFamily="18" charset="0"/>
              </a:rPr>
              <a:t>n+1 .    </a:t>
            </a:r>
            <a:r>
              <a:rPr lang="en-US" dirty="0">
                <a:latin typeface="Palatino Linotype" pitchFamily="18" charset="0"/>
              </a:rPr>
              <a:t>(h = x</a:t>
            </a:r>
            <a:r>
              <a:rPr lang="en-US" baseline="-25000" dirty="0">
                <a:latin typeface="Palatino Linotype" pitchFamily="18" charset="0"/>
              </a:rPr>
              <a:t>i+1</a:t>
            </a:r>
            <a:r>
              <a:rPr lang="en-US" dirty="0">
                <a:latin typeface="Palatino Linotype" pitchFamily="18" charset="0"/>
              </a:rPr>
              <a:t> – x</a:t>
            </a:r>
            <a:r>
              <a:rPr lang="en-US" baseline="-25000" dirty="0">
                <a:latin typeface="Palatino Linotype" pitchFamily="18" charset="0"/>
              </a:rPr>
              <a:t>i</a:t>
            </a:r>
            <a:r>
              <a:rPr lang="en-US" dirty="0">
                <a:latin typeface="Palatino Linotype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Palatino Linotype" pitchFamily="18" charset="0"/>
              </a:rPr>
              <a:t> If the error is O(h), halving the step size will halve the error.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Palatino Linotype" pitchFamily="18" charset="0"/>
              </a:rPr>
              <a:t> If the error is O(h</a:t>
            </a:r>
            <a:r>
              <a:rPr lang="en-US" baseline="30000" dirty="0">
                <a:latin typeface="Palatino Linotype" pitchFamily="18" charset="0"/>
              </a:rPr>
              <a:t>2</a:t>
            </a:r>
            <a:r>
              <a:rPr lang="en-US" dirty="0">
                <a:latin typeface="Palatino Linotype" pitchFamily="18" charset="0"/>
              </a:rPr>
              <a:t>), halving the step size will quarter the error.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Palatino Linotype" pitchFamily="18" charset="0"/>
              </a:rPr>
              <a:t> In general, the truncation error is decreased by addition of more terms in the Taylor series.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29B-DD64-45E8-99B9-DB68B179AE58}" type="slidenum">
              <a:rPr lang="ar-SA"/>
              <a:pPr/>
              <a:t>8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Application of Taylor Series</a:t>
            </a:r>
          </a:p>
        </p:txBody>
      </p:sp>
      <p:sp>
        <p:nvSpPr>
          <p:cNvPr id="171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series is built term </a:t>
            </a:r>
            <a:r>
              <a:rPr lang="en-US" dirty="0" smtClean="0"/>
              <a:t>by: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Continuing the addition of more terms to get better approximation we have: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F4CC-5496-4E69-B606-43A442C8EA17}" type="slidenum">
              <a:rPr lang="ar-SA"/>
              <a:pPr/>
              <a:t>9</a:t>
            </a:fld>
            <a:endParaRPr lang="en-US"/>
          </a:p>
        </p:txBody>
      </p:sp>
      <p:graphicFrame>
        <p:nvGraphicFramePr>
          <p:cNvPr id="1713158" name="Object 6"/>
          <p:cNvGraphicFramePr>
            <a:graphicFrameLocks noChangeAspect="1"/>
          </p:cNvGraphicFramePr>
          <p:nvPr/>
        </p:nvGraphicFramePr>
        <p:xfrm>
          <a:off x="2982064" y="2371426"/>
          <a:ext cx="2311400" cy="406400"/>
        </p:xfrm>
        <a:graphic>
          <a:graphicData uri="http://schemas.openxmlformats.org/presentationml/2006/ole">
            <p:oleObj spid="_x0000_s150530" name="Equation" r:id="rId3" imgW="1015920" imgH="228600" progId="Equation.3">
              <p:embed/>
            </p:oleObj>
          </a:graphicData>
        </a:graphic>
      </p:graphicFrame>
      <p:graphicFrame>
        <p:nvGraphicFramePr>
          <p:cNvPr id="1713159" name="Object 7"/>
          <p:cNvGraphicFramePr>
            <a:graphicFrameLocks noChangeAspect="1"/>
          </p:cNvGraphicFramePr>
          <p:nvPr/>
        </p:nvGraphicFramePr>
        <p:xfrm>
          <a:off x="1825328" y="4577750"/>
          <a:ext cx="4946649" cy="431800"/>
        </p:xfrm>
        <a:graphic>
          <a:graphicData uri="http://schemas.openxmlformats.org/presentationml/2006/ole">
            <p:oleObj spid="_x0000_s150531" name="Equation" r:id="rId4" imgW="2184120" imgH="253800" progId="Equation.3">
              <p:embed/>
            </p:oleObj>
          </a:graphicData>
        </a:graphic>
      </p:graphicFrame>
      <p:graphicFrame>
        <p:nvGraphicFramePr>
          <p:cNvPr id="1713160" name="Object 8"/>
          <p:cNvGraphicFramePr>
            <a:graphicFrameLocks noChangeAspect="1"/>
          </p:cNvGraphicFramePr>
          <p:nvPr/>
        </p:nvGraphicFramePr>
        <p:xfrm>
          <a:off x="952542" y="5234348"/>
          <a:ext cx="7672916" cy="755650"/>
        </p:xfrm>
        <a:graphic>
          <a:graphicData uri="http://schemas.openxmlformats.org/presentationml/2006/ole">
            <p:oleObj spid="_x0000_s150532" name="Equation" r:id="rId5" imgW="3479760" imgH="457200" progId="Equation.3">
              <p:embed/>
            </p:oleObj>
          </a:graphicData>
        </a:graphic>
      </p:graphicFrame>
      <p:sp>
        <p:nvSpPr>
          <p:cNvPr id="1713161" name="Text Box 9"/>
          <p:cNvSpPr txBox="1">
            <a:spLocks noChangeArrowheads="1"/>
          </p:cNvSpPr>
          <p:nvPr/>
        </p:nvSpPr>
        <p:spPr bwMode="auto">
          <a:xfrm>
            <a:off x="6052869" y="2370109"/>
            <a:ext cx="505883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 dirty="0">
                <a:solidFill>
                  <a:srgbClr val="FF0000"/>
                </a:solidFill>
              </a:rPr>
              <a:t>zero order approximation</a:t>
            </a:r>
          </a:p>
        </p:txBody>
      </p:sp>
      <p:sp>
        <p:nvSpPr>
          <p:cNvPr id="1713162" name="Text Box 10"/>
          <p:cNvSpPr txBox="1">
            <a:spLocks noChangeArrowheads="1"/>
          </p:cNvSpPr>
          <p:nvPr/>
        </p:nvSpPr>
        <p:spPr bwMode="auto">
          <a:xfrm>
            <a:off x="7107288" y="4584162"/>
            <a:ext cx="474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 dirty="0">
                <a:solidFill>
                  <a:srgbClr val="FF0000"/>
                </a:solidFill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baseline="0" dirty="0">
                <a:solidFill>
                  <a:srgbClr val="FF0000"/>
                </a:solidFill>
              </a:rPr>
              <a:t>  order approximation</a:t>
            </a:r>
          </a:p>
        </p:txBody>
      </p:sp>
      <p:sp>
        <p:nvSpPr>
          <p:cNvPr id="1713163" name="Text Box 11"/>
          <p:cNvSpPr txBox="1">
            <a:spLocks noChangeArrowheads="1"/>
          </p:cNvSpPr>
          <p:nvPr/>
        </p:nvSpPr>
        <p:spPr bwMode="auto">
          <a:xfrm>
            <a:off x="8868475" y="5269842"/>
            <a:ext cx="256328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solidFill>
                  <a:srgbClr val="FF0000"/>
                </a:solidFill>
              </a:rPr>
              <a:t>2</a:t>
            </a:r>
            <a:r>
              <a:rPr lang="en-US" sz="2000" baseline="30000">
                <a:solidFill>
                  <a:srgbClr val="FF0000"/>
                </a:solidFill>
              </a:rPr>
              <a:t>nd</a:t>
            </a:r>
            <a:r>
              <a:rPr lang="en-US" sz="2000" baseline="0">
                <a:solidFill>
                  <a:srgbClr val="FF0000"/>
                </a:solidFill>
              </a:rPr>
              <a:t> order approximation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1418</Words>
  <Application>Microsoft Office PowerPoint</Application>
  <PresentationFormat>Custom</PresentationFormat>
  <Paragraphs>341</Paragraphs>
  <Slides>32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1_Office Theme</vt:lpstr>
      <vt:lpstr>Apex</vt:lpstr>
      <vt:lpstr>Equation</vt:lpstr>
      <vt:lpstr>MathType 6.0 Equation</vt:lpstr>
      <vt:lpstr>Numerical Differentiation</vt:lpstr>
      <vt:lpstr>Introduction</vt:lpstr>
      <vt:lpstr>Introduction</vt:lpstr>
      <vt:lpstr>Applications</vt:lpstr>
      <vt:lpstr>Differentiation</vt:lpstr>
      <vt:lpstr>Taylor Series Expansion</vt:lpstr>
      <vt:lpstr>Numerical Application of Taylor Series</vt:lpstr>
      <vt:lpstr>Taylor Series ξ in the Remainder Term</vt:lpstr>
      <vt:lpstr>Numerical Application of Taylor Series</vt:lpstr>
      <vt:lpstr>Forward Difference Formulas- 1st derivative</vt:lpstr>
      <vt:lpstr>Forward Difference Formulas- 1st derivative</vt:lpstr>
      <vt:lpstr>Forward Difference Formulas- 2nd derivative</vt:lpstr>
      <vt:lpstr>Backward Difference Formulas- 1st derivative</vt:lpstr>
      <vt:lpstr>Backward Difference Formulas- 2nd derivative</vt:lpstr>
      <vt:lpstr>Centered Difference Formulas- 1st derivative [O(h2)]</vt:lpstr>
      <vt:lpstr>Centered Difference Formulas- 1st derivative [O(h4)]</vt:lpstr>
      <vt:lpstr>Centered Difference Formulas- 2nd derivative [O(h2)]</vt:lpstr>
      <vt:lpstr>Centered Difference Formulas- 2nd derivative [O(h4)]</vt:lpstr>
      <vt:lpstr>Error Analysis</vt:lpstr>
      <vt:lpstr>Total Numerical Error</vt:lpstr>
      <vt:lpstr>Example 1</vt:lpstr>
      <vt:lpstr>Example 1 - Solution</vt:lpstr>
      <vt:lpstr>Example 1 - Solution</vt:lpstr>
      <vt:lpstr>Example 1 - Solution</vt:lpstr>
      <vt:lpstr>Example 1 - Solution</vt:lpstr>
      <vt:lpstr>Richardson Extrapolation</vt:lpstr>
      <vt:lpstr>Example 2</vt:lpstr>
      <vt:lpstr>Example 2 - Solution</vt:lpstr>
      <vt:lpstr>Finite Divided Difference Method</vt:lpstr>
      <vt:lpstr>Finite Divided Difference Table</vt:lpstr>
      <vt:lpstr>Example 3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Pathak</dc:creator>
  <cp:lastModifiedBy>Himanshu Pathak</cp:lastModifiedBy>
  <cp:revision>183</cp:revision>
  <dcterms:created xsi:type="dcterms:W3CDTF">2015-08-10T09:08:50Z</dcterms:created>
  <dcterms:modified xsi:type="dcterms:W3CDTF">2021-10-24T13:00:14Z</dcterms:modified>
</cp:coreProperties>
</file>