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9"/>
  </p:notesMasterIdLst>
  <p:sldIdLst>
    <p:sldId id="299" r:id="rId3"/>
    <p:sldId id="259" r:id="rId4"/>
    <p:sldId id="361" r:id="rId5"/>
    <p:sldId id="401" r:id="rId6"/>
    <p:sldId id="362" r:id="rId7"/>
    <p:sldId id="384" r:id="rId8"/>
    <p:sldId id="385" r:id="rId9"/>
    <p:sldId id="386" r:id="rId10"/>
    <p:sldId id="358" r:id="rId11"/>
    <p:sldId id="367" r:id="rId12"/>
    <p:sldId id="387" r:id="rId13"/>
    <p:sldId id="388" r:id="rId14"/>
    <p:sldId id="389" r:id="rId15"/>
    <p:sldId id="390" r:id="rId16"/>
    <p:sldId id="391" r:id="rId17"/>
    <p:sldId id="392" r:id="rId18"/>
    <p:sldId id="393" r:id="rId19"/>
    <p:sldId id="394" r:id="rId20"/>
    <p:sldId id="395" r:id="rId21"/>
    <p:sldId id="398" r:id="rId22"/>
    <p:sldId id="396" r:id="rId23"/>
    <p:sldId id="397" r:id="rId24"/>
    <p:sldId id="399" r:id="rId25"/>
    <p:sldId id="402" r:id="rId26"/>
    <p:sldId id="400" r:id="rId27"/>
    <p:sldId id="32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manshu Pathak" initials="H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5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84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7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3068B-A598-447C-83AD-76A159F1925F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5777E-444A-4999-80D0-303375DFC2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48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7AD56-BF23-4D42-ADC1-5D20586B7B24}" type="slidenum">
              <a:rPr lang="en-US" altLang="en-US">
                <a:solidFill>
                  <a:srgbClr val="000000"/>
                </a:solidFill>
              </a:rPr>
              <a:pPr/>
              <a:t>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3558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7AD56-BF23-4D42-ADC1-5D20586B7B24}" type="slidenum">
              <a:rPr lang="en-US" altLang="en-US">
                <a:solidFill>
                  <a:srgbClr val="000000"/>
                </a:solidFill>
              </a:rPr>
              <a:pPr/>
              <a:t>11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6537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7AD56-BF23-4D42-ADC1-5D20586B7B24}" type="slidenum">
              <a:rPr lang="en-US" altLang="en-US">
                <a:solidFill>
                  <a:srgbClr val="000000"/>
                </a:solidFill>
              </a:rPr>
              <a:pPr/>
              <a:t>12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3075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7AD56-BF23-4D42-ADC1-5D20586B7B24}" type="slidenum">
              <a:rPr lang="en-US" altLang="en-US">
                <a:solidFill>
                  <a:srgbClr val="000000"/>
                </a:solidFill>
              </a:rPr>
              <a:pPr/>
              <a:t>13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606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7AD56-BF23-4D42-ADC1-5D20586B7B24}" type="slidenum">
              <a:rPr lang="en-US" altLang="en-US">
                <a:solidFill>
                  <a:srgbClr val="000000"/>
                </a:solidFill>
              </a:rPr>
              <a:pPr/>
              <a:t>14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3075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7AD56-BF23-4D42-ADC1-5D20586B7B24}" type="slidenum">
              <a:rPr lang="en-US" altLang="en-US">
                <a:solidFill>
                  <a:srgbClr val="000000"/>
                </a:solidFill>
              </a:rPr>
              <a:pPr/>
              <a:t>15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6537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7AD56-BF23-4D42-ADC1-5D20586B7B24}" type="slidenum">
              <a:rPr lang="en-US" altLang="en-US">
                <a:solidFill>
                  <a:srgbClr val="000000"/>
                </a:solidFill>
              </a:rPr>
              <a:pPr/>
              <a:t>16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3075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7AD56-BF23-4D42-ADC1-5D20586B7B24}" type="slidenum">
              <a:rPr lang="en-US" altLang="en-US">
                <a:solidFill>
                  <a:srgbClr val="000000"/>
                </a:solidFill>
              </a:rPr>
              <a:pPr/>
              <a:t>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30751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87158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87158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7AD56-BF23-4D42-ADC1-5D20586B7B24}" type="slidenum">
              <a:rPr lang="en-US" altLang="en-US">
                <a:solidFill>
                  <a:srgbClr val="000000"/>
                </a:solidFill>
              </a:rPr>
              <a:pPr/>
              <a:t>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6537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7AD56-BF23-4D42-ADC1-5D20586B7B24}" type="slidenum">
              <a:rPr lang="en-US" altLang="en-US">
                <a:solidFill>
                  <a:srgbClr val="000000"/>
                </a:solidFill>
              </a:rPr>
              <a:pPr/>
              <a:t>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18199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7AD56-BF23-4D42-ADC1-5D20586B7B24}" type="slidenum">
              <a:rPr lang="en-US" altLang="en-US">
                <a:solidFill>
                  <a:srgbClr val="000000"/>
                </a:solidFill>
              </a:rPr>
              <a:pPr/>
              <a:t>21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18199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7AD56-BF23-4D42-ADC1-5D20586B7B24}" type="slidenum">
              <a:rPr lang="en-US" altLang="en-US">
                <a:solidFill>
                  <a:srgbClr val="000000"/>
                </a:solidFill>
              </a:rPr>
              <a:pPr/>
              <a:t>22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65373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7AD56-BF23-4D42-ADC1-5D20586B7B24}" type="slidenum">
              <a:rPr lang="en-US" altLang="en-US">
                <a:solidFill>
                  <a:srgbClr val="000000"/>
                </a:solidFill>
              </a:rPr>
              <a:pPr/>
              <a:t>23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30751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7AD56-BF23-4D42-ADC1-5D20586B7B24}" type="slidenum">
              <a:rPr lang="en-US" altLang="en-US">
                <a:solidFill>
                  <a:srgbClr val="000000"/>
                </a:solidFill>
              </a:rPr>
              <a:pPr/>
              <a:t>24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30751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7AD56-BF23-4D42-ADC1-5D20586B7B24}" type="slidenum">
              <a:rPr lang="en-US" altLang="en-US">
                <a:solidFill>
                  <a:srgbClr val="000000"/>
                </a:solidFill>
              </a:rPr>
              <a:pPr/>
              <a:t>25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3075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7AD56-BF23-4D42-ADC1-5D20586B7B24}" type="slidenum">
              <a:rPr lang="en-US" altLang="en-US">
                <a:solidFill>
                  <a:srgbClr val="000000"/>
                </a:solidFill>
              </a:rPr>
              <a:pPr/>
              <a:t>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6537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7AD56-BF23-4D42-ADC1-5D20586B7B24}" type="slidenum">
              <a:rPr lang="en-US" altLang="en-US">
                <a:solidFill>
                  <a:srgbClr val="000000"/>
                </a:solidFill>
              </a:rPr>
              <a:pPr/>
              <a:t>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6537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7AD56-BF23-4D42-ADC1-5D20586B7B24}" type="slidenum">
              <a:rPr lang="en-US" altLang="en-US">
                <a:solidFill>
                  <a:srgbClr val="000000"/>
                </a:solidFill>
              </a:rPr>
              <a:pPr/>
              <a:t>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5412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7AD56-BF23-4D42-ADC1-5D20586B7B24}" type="slidenum">
              <a:rPr lang="en-US" altLang="en-US">
                <a:solidFill>
                  <a:srgbClr val="000000"/>
                </a:solidFill>
              </a:rPr>
              <a:pPr/>
              <a:t>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606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7AD56-BF23-4D42-ADC1-5D20586B7B24}" type="slidenum">
              <a:rPr lang="en-US" altLang="en-US">
                <a:solidFill>
                  <a:srgbClr val="000000"/>
                </a:solidFill>
              </a:rPr>
              <a:pPr/>
              <a:t>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3075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8715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0518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3C93-BCCC-4292-A6D1-50E45703B8C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820756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699F3-07BD-4C63-B04A-1C8CDAD8626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803127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0"/>
            <a:ext cx="27432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0"/>
            <a:ext cx="80264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6F0550-ACF2-46F9-8F54-F08EA454E23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506873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7171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24EA1-6C7F-4246-8CAC-D45D5F57C2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0023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1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38591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1" y="3938591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D239D-5F8A-46EE-95F7-B1FAFFC59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4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57E08E-0623-4D76-87FD-6E0F4DDA24D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481897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B1273F-6E1B-42BC-BCB6-91C882F71BB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89335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C639DE-B0C0-46FD-B6FD-11F7BDCA91D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665317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B8C3B7-3BDE-4686-9071-DA1A2F998FB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541751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DEBF93-28DB-4739-99A0-839E5394F7F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610398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870FF3-77A6-48F5-9DB9-2FD64695B73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85839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7D5EF0-B8FF-4949-AB85-62F0EC1691B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317998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D8F548-39EE-46B3-B754-79F3071417F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057296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0"/>
            <a:ext cx="109728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10972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effectLst/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effectLst/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effectLst/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26686FD-D747-40B8-A7C4-52C52ED78151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45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/>
  </p:transition>
  <p:txStyles>
    <p:titleStyle>
      <a:lvl1pPr algn="ctr" rtl="0" fontAlgn="base">
        <a:spcBef>
          <a:spcPct val="0"/>
        </a:spcBef>
        <a:spcAft>
          <a:spcPct val="0"/>
        </a:spcAft>
        <a:defRPr sz="2800" b="1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9pPr>
    </p:titleStyle>
    <p:bodyStyle>
      <a:lvl1pPr marL="400050" indent="-400050" algn="l" rtl="0" fontAlgn="base">
        <a:spcBef>
          <a:spcPct val="20000"/>
        </a:spcBef>
        <a:spcAft>
          <a:spcPct val="0"/>
        </a:spcAft>
        <a:buClr>
          <a:srgbClr val="FF9900"/>
        </a:buClr>
        <a:buSzPct val="85000"/>
        <a:buFont typeface="Wingdings" panose="05000000000000000000" pitchFamily="2" charset="2"/>
        <a:buChar char="u"/>
        <a:defRPr sz="2400" b="1" kern="12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14400" indent="-400050" algn="l" rtl="0" fontAlgn="base">
        <a:spcBef>
          <a:spcPct val="20000"/>
        </a:spcBef>
        <a:spcAft>
          <a:spcPct val="0"/>
        </a:spcAft>
        <a:buClr>
          <a:srgbClr val="FF9900"/>
        </a:buClr>
        <a:buFont typeface="Arial Unicode MS" panose="020B0604020202020204" pitchFamily="34" charset="-128"/>
        <a:buChar char="✦"/>
        <a:defRPr sz="2300" b="1" kern="12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427163" indent="-398463" algn="l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ª"/>
        <a:defRPr sz="2200" b="1" kern="12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939925" indent="-398463" algn="l" rtl="0" fontAlgn="base">
        <a:spcBef>
          <a:spcPct val="20000"/>
        </a:spcBef>
        <a:spcAft>
          <a:spcPct val="0"/>
        </a:spcAft>
        <a:buClr>
          <a:srgbClr val="FF9900"/>
        </a:buClr>
        <a:buFont typeface="Arial Unicode MS" panose="020B0604020202020204" pitchFamily="34" charset="-128"/>
        <a:buChar char="❖"/>
        <a:defRPr sz="2000" b="1" kern="12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406650" indent="-352425" algn="l" rtl="0" fontAlgn="base">
        <a:spcBef>
          <a:spcPct val="20000"/>
        </a:spcBef>
        <a:spcAft>
          <a:spcPct val="0"/>
        </a:spcAft>
        <a:buClr>
          <a:srgbClr val="FF9900"/>
        </a:buClr>
        <a:buFont typeface="Arial Unicode MS" panose="020B0604020202020204" pitchFamily="34" charset="-128"/>
        <a:buChar char="✥"/>
        <a:defRPr sz="1900" b="1" kern="12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026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 ftr="0" dt="0"/>
  <p:txStyles>
    <p:titleStyle>
      <a:lvl1pPr algn="ctr" defTabSz="842985" rtl="0" eaLnBrk="1" latinLnBrk="0" hangingPunct="1">
        <a:spcBef>
          <a:spcPct val="0"/>
        </a:spcBef>
        <a:buNone/>
        <a:defRPr sz="40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120" indent="-316120" algn="l" defTabSz="842985" rtl="0" eaLnBrk="1" latinLnBrk="0" hangingPunct="1">
        <a:spcBef>
          <a:spcPct val="20000"/>
        </a:spcBef>
        <a:buFont typeface="Arial" pitchFamily="34" charset="0"/>
        <a:buChar char="•"/>
        <a:defRPr sz="2950" kern="1200">
          <a:solidFill>
            <a:schemeClr val="tx1"/>
          </a:solidFill>
          <a:latin typeface="+mn-lt"/>
          <a:ea typeface="+mn-ea"/>
          <a:cs typeface="+mn-cs"/>
        </a:defRPr>
      </a:lvl1pPr>
      <a:lvl2pPr marL="684926" indent="-263433" algn="l" defTabSz="842985" rtl="0" eaLnBrk="1" latinLnBrk="0" hangingPunct="1">
        <a:spcBef>
          <a:spcPct val="20000"/>
        </a:spcBef>
        <a:buFont typeface="Arial" pitchFamily="34" charset="0"/>
        <a:buChar char="–"/>
        <a:defRPr sz="2581" kern="1200">
          <a:solidFill>
            <a:schemeClr val="tx1"/>
          </a:solidFill>
          <a:latin typeface="+mn-lt"/>
          <a:ea typeface="+mn-ea"/>
          <a:cs typeface="+mn-cs"/>
        </a:defRPr>
      </a:lvl2pPr>
      <a:lvl3pPr marL="1053732" indent="-210746" algn="l" defTabSz="842985" rtl="0" eaLnBrk="1" latinLnBrk="0" hangingPunct="1">
        <a:spcBef>
          <a:spcPct val="20000"/>
        </a:spcBef>
        <a:buFont typeface="Arial" pitchFamily="34" charset="0"/>
        <a:buChar char="•"/>
        <a:defRPr sz="2213" kern="1200">
          <a:solidFill>
            <a:schemeClr val="tx1"/>
          </a:solidFill>
          <a:latin typeface="+mn-lt"/>
          <a:ea typeface="+mn-ea"/>
          <a:cs typeface="+mn-cs"/>
        </a:defRPr>
      </a:lvl3pPr>
      <a:lvl4pPr marL="1475224" indent="-210746" algn="l" defTabSz="842985" rtl="0" eaLnBrk="1" latinLnBrk="0" hangingPunct="1">
        <a:spcBef>
          <a:spcPct val="20000"/>
        </a:spcBef>
        <a:buFont typeface="Arial" pitchFamily="34" charset="0"/>
        <a:buChar char="–"/>
        <a:defRPr sz="1844" kern="1200">
          <a:solidFill>
            <a:schemeClr val="tx1"/>
          </a:solidFill>
          <a:latin typeface="+mn-lt"/>
          <a:ea typeface="+mn-ea"/>
          <a:cs typeface="+mn-cs"/>
        </a:defRPr>
      </a:lvl4pPr>
      <a:lvl5pPr marL="1896717" indent="-210746" algn="l" defTabSz="842985" rtl="0" eaLnBrk="1" latinLnBrk="0" hangingPunct="1">
        <a:spcBef>
          <a:spcPct val="20000"/>
        </a:spcBef>
        <a:buFont typeface="Arial" pitchFamily="34" charset="0"/>
        <a:buChar char="»"/>
        <a:defRPr sz="1844" kern="1200">
          <a:solidFill>
            <a:schemeClr val="tx1"/>
          </a:solidFill>
          <a:latin typeface="+mn-lt"/>
          <a:ea typeface="+mn-ea"/>
          <a:cs typeface="+mn-cs"/>
        </a:defRPr>
      </a:lvl5pPr>
      <a:lvl6pPr marL="2318210" indent="-210746" algn="l" defTabSz="842985" rtl="0" eaLnBrk="1" latinLnBrk="0" hangingPunct="1">
        <a:spcBef>
          <a:spcPct val="20000"/>
        </a:spcBef>
        <a:buFont typeface="Arial" pitchFamily="34" charset="0"/>
        <a:buChar char="•"/>
        <a:defRPr sz="1844" kern="1200">
          <a:solidFill>
            <a:schemeClr val="tx1"/>
          </a:solidFill>
          <a:latin typeface="+mn-lt"/>
          <a:ea typeface="+mn-ea"/>
          <a:cs typeface="+mn-cs"/>
        </a:defRPr>
      </a:lvl6pPr>
      <a:lvl7pPr marL="2739702" indent="-210746" algn="l" defTabSz="842985" rtl="0" eaLnBrk="1" latinLnBrk="0" hangingPunct="1">
        <a:spcBef>
          <a:spcPct val="20000"/>
        </a:spcBef>
        <a:buFont typeface="Arial" pitchFamily="34" charset="0"/>
        <a:buChar char="•"/>
        <a:defRPr sz="1844" kern="1200">
          <a:solidFill>
            <a:schemeClr val="tx1"/>
          </a:solidFill>
          <a:latin typeface="+mn-lt"/>
          <a:ea typeface="+mn-ea"/>
          <a:cs typeface="+mn-cs"/>
        </a:defRPr>
      </a:lvl7pPr>
      <a:lvl8pPr marL="3161195" indent="-210746" algn="l" defTabSz="842985" rtl="0" eaLnBrk="1" latinLnBrk="0" hangingPunct="1">
        <a:spcBef>
          <a:spcPct val="20000"/>
        </a:spcBef>
        <a:buFont typeface="Arial" pitchFamily="34" charset="0"/>
        <a:buChar char="•"/>
        <a:defRPr sz="1844" kern="1200">
          <a:solidFill>
            <a:schemeClr val="tx1"/>
          </a:solidFill>
          <a:latin typeface="+mn-lt"/>
          <a:ea typeface="+mn-ea"/>
          <a:cs typeface="+mn-cs"/>
        </a:defRPr>
      </a:lvl8pPr>
      <a:lvl9pPr marL="3582688" indent="-210746" algn="l" defTabSz="842985" rtl="0" eaLnBrk="1" latinLnBrk="0" hangingPunct="1">
        <a:spcBef>
          <a:spcPct val="20000"/>
        </a:spcBef>
        <a:buFont typeface="Arial" pitchFamily="34" charset="0"/>
        <a:buChar char="•"/>
        <a:defRPr sz="1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2985" rtl="0" eaLnBrk="1" latinLnBrk="0" hangingPunct="1">
        <a:defRPr sz="1659" kern="1200">
          <a:solidFill>
            <a:schemeClr val="tx1"/>
          </a:solidFill>
          <a:latin typeface="+mn-lt"/>
          <a:ea typeface="+mn-ea"/>
          <a:cs typeface="+mn-cs"/>
        </a:defRPr>
      </a:lvl1pPr>
      <a:lvl2pPr marL="421493" algn="l" defTabSz="842985" rtl="0" eaLnBrk="1" latinLnBrk="0" hangingPunct="1">
        <a:defRPr sz="1659" kern="1200">
          <a:solidFill>
            <a:schemeClr val="tx1"/>
          </a:solidFill>
          <a:latin typeface="+mn-lt"/>
          <a:ea typeface="+mn-ea"/>
          <a:cs typeface="+mn-cs"/>
        </a:defRPr>
      </a:lvl2pPr>
      <a:lvl3pPr marL="842985" algn="l" defTabSz="842985" rtl="0" eaLnBrk="1" latinLnBrk="0" hangingPunct="1">
        <a:defRPr sz="1659" kern="1200">
          <a:solidFill>
            <a:schemeClr val="tx1"/>
          </a:solidFill>
          <a:latin typeface="+mn-lt"/>
          <a:ea typeface="+mn-ea"/>
          <a:cs typeface="+mn-cs"/>
        </a:defRPr>
      </a:lvl3pPr>
      <a:lvl4pPr marL="1264478" algn="l" defTabSz="842985" rtl="0" eaLnBrk="1" latinLnBrk="0" hangingPunct="1">
        <a:defRPr sz="1659" kern="1200">
          <a:solidFill>
            <a:schemeClr val="tx1"/>
          </a:solidFill>
          <a:latin typeface="+mn-lt"/>
          <a:ea typeface="+mn-ea"/>
          <a:cs typeface="+mn-cs"/>
        </a:defRPr>
      </a:lvl4pPr>
      <a:lvl5pPr marL="1685971" algn="l" defTabSz="842985" rtl="0" eaLnBrk="1" latinLnBrk="0" hangingPunct="1">
        <a:defRPr sz="1659" kern="1200">
          <a:solidFill>
            <a:schemeClr val="tx1"/>
          </a:solidFill>
          <a:latin typeface="+mn-lt"/>
          <a:ea typeface="+mn-ea"/>
          <a:cs typeface="+mn-cs"/>
        </a:defRPr>
      </a:lvl5pPr>
      <a:lvl6pPr marL="2107463" algn="l" defTabSz="842985" rtl="0" eaLnBrk="1" latinLnBrk="0" hangingPunct="1">
        <a:defRPr sz="1659" kern="1200">
          <a:solidFill>
            <a:schemeClr val="tx1"/>
          </a:solidFill>
          <a:latin typeface="+mn-lt"/>
          <a:ea typeface="+mn-ea"/>
          <a:cs typeface="+mn-cs"/>
        </a:defRPr>
      </a:lvl6pPr>
      <a:lvl7pPr marL="2528956" algn="l" defTabSz="842985" rtl="0" eaLnBrk="1" latinLnBrk="0" hangingPunct="1">
        <a:defRPr sz="1659" kern="1200">
          <a:solidFill>
            <a:schemeClr val="tx1"/>
          </a:solidFill>
          <a:latin typeface="+mn-lt"/>
          <a:ea typeface="+mn-ea"/>
          <a:cs typeface="+mn-cs"/>
        </a:defRPr>
      </a:lvl7pPr>
      <a:lvl8pPr marL="2950449" algn="l" defTabSz="842985" rtl="0" eaLnBrk="1" latinLnBrk="0" hangingPunct="1">
        <a:defRPr sz="1659" kern="1200">
          <a:solidFill>
            <a:schemeClr val="tx1"/>
          </a:solidFill>
          <a:latin typeface="+mn-lt"/>
          <a:ea typeface="+mn-ea"/>
          <a:cs typeface="+mn-cs"/>
        </a:defRPr>
      </a:lvl8pPr>
      <a:lvl9pPr marL="3371941" algn="l" defTabSz="842985" rtl="0" eaLnBrk="1" latinLnBrk="0" hangingPunct="1">
        <a:defRPr sz="16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34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0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6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8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6.png"/><Relationship Id="rId4" Type="http://schemas.openxmlformats.org/officeDocument/2006/relationships/image" Target="../media/image85.png"/><Relationship Id="rId9" Type="http://schemas.openxmlformats.org/officeDocument/2006/relationships/image" Target="../media/image8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91.wmf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88.wmf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4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90.wmf"/><Relationship Id="rId5" Type="http://schemas.openxmlformats.org/officeDocument/2006/relationships/image" Target="../media/image87.wmf"/><Relationship Id="rId15" Type="http://schemas.openxmlformats.org/officeDocument/2006/relationships/oleObject" Target="../embeddings/oleObject15.bin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89.wmf"/><Relationship Id="rId14" Type="http://schemas.openxmlformats.org/officeDocument/2006/relationships/image" Target="../media/image9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94.wmf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90.wmf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93.wmf"/><Relationship Id="rId5" Type="http://schemas.openxmlformats.org/officeDocument/2006/relationships/image" Target="../media/image87.wmf"/><Relationship Id="rId15" Type="http://schemas.openxmlformats.org/officeDocument/2006/relationships/image" Target="../media/image95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91.wmf"/><Relationship Id="rId14" Type="http://schemas.openxmlformats.org/officeDocument/2006/relationships/oleObject" Target="../embeddings/oleObject21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9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94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9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jpeg"/><Relationship Id="rId2" Type="http://schemas.openxmlformats.org/officeDocument/2006/relationships/image" Target="../media/image98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19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2049236" y="762195"/>
            <a:ext cx="7481813" cy="661989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  <a:latin typeface="Lucida Calligraphy" pitchFamily="66" charset="0"/>
              </a:rPr>
              <a:t>Numerical Integration</a:t>
            </a:r>
            <a:endParaRPr lang="en-US" sz="4000" b="1" dirty="0">
              <a:solidFill>
                <a:srgbClr val="FF0000"/>
              </a:solidFill>
              <a:latin typeface="Old English Text MT" pitchFamily="66" charset="0"/>
              <a:cs typeface="Times New Roman" pitchFamily="18" charset="0"/>
            </a:endParaRPr>
          </a:p>
        </p:txBody>
      </p:sp>
      <p:sp>
        <p:nvSpPr>
          <p:cNvPr id="2051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111F3FE-712B-4293-9812-BF6317EACC36}" type="slidenum">
              <a:rPr lang="en-US">
                <a:solidFill>
                  <a:srgbClr val="898989"/>
                </a:solidFill>
                <a:latin typeface="Calibri" pitchFamily="34" charset="0"/>
              </a:rPr>
              <a:pPr/>
              <a:t>1</a:t>
            </a:fld>
            <a:endParaRPr lang="en-US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052" name="Picture 8" descr="iit mandi 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134" y="168276"/>
            <a:ext cx="1936751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417183" y="6283081"/>
            <a:ext cx="3799417" cy="422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1950" b="1" i="1" dirty="0">
                <a:latin typeface="Times New Roman" pitchFamily="18" charset="0"/>
                <a:cs typeface="Times New Roman" pitchFamily="18" charset="0"/>
              </a:rPr>
              <a:t>himanshu@iitmandi.ac.in</a:t>
            </a:r>
          </a:p>
        </p:txBody>
      </p:sp>
      <p:pic>
        <p:nvPicPr>
          <p:cNvPr id="2056" name="Picture 2" descr="Airbus_A320_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1" y="2370138"/>
            <a:ext cx="2836333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8" descr="Image result for finite element analysi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1" y="3816351"/>
            <a:ext cx="2916767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2" descr="https://5.imimg.com/data5/WC/KV/MY-14000940/finite-element-analysis-500x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3609" y="2983707"/>
            <a:ext cx="2899050" cy="196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0" name="Subtitle 2"/>
          <p:cNvSpPr txBox="1">
            <a:spLocks noChangeArrowheads="1"/>
          </p:cNvSpPr>
          <p:nvPr/>
        </p:nvSpPr>
        <p:spPr bwMode="auto">
          <a:xfrm>
            <a:off x="-19050" y="5919314"/>
            <a:ext cx="11783484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Dr. Himanshu Pathak</a:t>
            </a:r>
          </a:p>
          <a:p>
            <a:pPr algn="ctr"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endParaRPr lang="en-US" sz="2400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2485701E-D802-4F95-978E-CA1659CB1FD1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52837" y="2392877"/>
            <a:ext cx="48863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9443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261888" y="78883"/>
            <a:ext cx="3569594" cy="638287"/>
          </a:xfrm>
        </p:spPr>
        <p:txBody>
          <a:bodyPr/>
          <a:lstStyle/>
          <a:p>
            <a:r>
              <a:rPr lang="en-US" altLang="en-US" dirty="0"/>
              <a:t>Simpson’s Rule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36071" y="681720"/>
            <a:ext cx="11919857" cy="84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005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  <a:defRPr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✦"/>
              <a:defRPr sz="23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7163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ª"/>
              <a:defRPr sz="2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939925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❖"/>
              <a:defRPr sz="2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406650" indent="-352425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✥"/>
              <a:defRPr sz="19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Aft>
                <a:spcPts val="0"/>
              </a:spcAft>
              <a:defRPr/>
            </a:pPr>
            <a:r>
              <a:rPr lang="en-US" dirty="0" smtClean="0"/>
              <a:t>One way to improve the accuracy of the trapezoidal rule is to use higher order polynomial in function approximation.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en-US" dirty="0" smtClean="0"/>
              <a:t>As compared with Trapezoidal rule (function is approximated by first order polynomial); Simpson’s 1/3 rule use second-order Lagrange polynomial for each integrant segment. 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en-US" dirty="0"/>
              <a:t>Simpson’s </a:t>
            </a:r>
            <a:r>
              <a:rPr lang="en-US" dirty="0" smtClean="0"/>
              <a:t>3/8 </a:t>
            </a:r>
            <a:r>
              <a:rPr lang="en-US" dirty="0"/>
              <a:t>rule </a:t>
            </a:r>
            <a:r>
              <a:rPr lang="en-US" dirty="0" smtClean="0"/>
              <a:t>use third-order Lagrange polynomial </a:t>
            </a:r>
            <a:r>
              <a:rPr lang="en-US" dirty="0"/>
              <a:t>for each integrant segment. </a:t>
            </a:r>
          </a:p>
          <a:p>
            <a:pPr marL="0" indent="0" algn="just" fontAlgn="auto">
              <a:spcAft>
                <a:spcPts val="0"/>
              </a:spcAft>
              <a:buNone/>
              <a:defRPr/>
            </a:pPr>
            <a:endParaRPr lang="en-US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tx1"/>
              </a:solidFill>
              <a:effectLst/>
            </a:endParaRPr>
          </a:p>
        </p:txBody>
      </p:sp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586" y="3464656"/>
            <a:ext cx="3518127" cy="2803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4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177" y="3435032"/>
            <a:ext cx="3495675" cy="2833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38A72E5-DB0B-4FD2-92A2-DF8D6D4120F7}"/>
              </a:ext>
            </a:extLst>
          </p:cNvPr>
          <p:cNvSpPr/>
          <p:nvPr/>
        </p:nvSpPr>
        <p:spPr>
          <a:xfrm>
            <a:off x="1983776" y="6355136"/>
            <a:ext cx="2525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solidFill>
                  <a:srgbClr val="FFFF00"/>
                </a:solidFill>
              </a:rPr>
              <a:t>2</a:t>
            </a:r>
            <a:r>
              <a:rPr lang="en-US" altLang="en-US" baseline="30000" dirty="0" smtClean="0">
                <a:solidFill>
                  <a:srgbClr val="FFFF00"/>
                </a:solidFill>
              </a:rPr>
              <a:t>nd</a:t>
            </a:r>
            <a:r>
              <a:rPr lang="en-US" altLang="en-US" dirty="0" smtClean="0">
                <a:solidFill>
                  <a:srgbClr val="FFFF00"/>
                </a:solidFill>
              </a:rPr>
              <a:t> order (Simpson’s 1/3)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38A72E5-DB0B-4FD2-92A2-DF8D6D4120F7}"/>
              </a:ext>
            </a:extLst>
          </p:cNvPr>
          <p:cNvSpPr/>
          <p:nvPr/>
        </p:nvSpPr>
        <p:spPr>
          <a:xfrm>
            <a:off x="7361319" y="6355136"/>
            <a:ext cx="2557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solidFill>
                  <a:srgbClr val="FFFF00"/>
                </a:solidFill>
              </a:rPr>
              <a:t>3</a:t>
            </a:r>
            <a:r>
              <a:rPr lang="en-US" altLang="en-US" baseline="30000" dirty="0" smtClean="0">
                <a:solidFill>
                  <a:srgbClr val="FFFF00"/>
                </a:solidFill>
              </a:rPr>
              <a:t>rd</a:t>
            </a:r>
            <a:r>
              <a:rPr lang="en-US" altLang="en-US" dirty="0" smtClean="0">
                <a:solidFill>
                  <a:srgbClr val="FFFF00"/>
                </a:solidFill>
              </a:rPr>
              <a:t>  order (Simpson’s 3/8)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6283181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071" y="681720"/>
            <a:ext cx="11919857" cy="847979"/>
          </a:xfrm>
        </p:spPr>
        <p:txBody>
          <a:bodyPr/>
          <a:lstStyle/>
          <a:p>
            <a:pPr algn="just" fontAlgn="auto">
              <a:spcAft>
                <a:spcPts val="0"/>
              </a:spcAft>
              <a:defRPr/>
            </a:pPr>
            <a:r>
              <a:rPr lang="en-IN" dirty="0" smtClean="0"/>
              <a:t>A </a:t>
            </a:r>
            <a:r>
              <a:rPr lang="en-IN" dirty="0"/>
              <a:t>second-order interpolating polynomial is </a:t>
            </a:r>
            <a:r>
              <a:rPr lang="en-IN" dirty="0" smtClean="0"/>
              <a:t>substituted the integrant</a:t>
            </a:r>
            <a:r>
              <a:rPr lang="en-US" dirty="0" smtClean="0"/>
              <a:t>. </a:t>
            </a:r>
            <a:endParaRPr lang="en-US" altLang="en-US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alt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F187840-6102-4595-BC9F-CB91F4030DE3}"/>
              </a:ext>
            </a:extLst>
          </p:cNvPr>
          <p:cNvSpPr txBox="1"/>
          <p:nvPr/>
        </p:nvSpPr>
        <p:spPr>
          <a:xfrm>
            <a:off x="117195" y="1539841"/>
            <a:ext cx="30015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1" i="1" dirty="0">
                <a:solidFill>
                  <a:srgbClr val="FFC000"/>
                </a:solidFill>
              </a:rPr>
              <a:t>Simpson’s 1/3 Rule</a:t>
            </a:r>
            <a:endParaRPr lang="en-IN" sz="2400" dirty="0"/>
          </a:p>
        </p:txBody>
      </p:sp>
      <p:sp>
        <p:nvSpPr>
          <p:cNvPr id="13" name="Arrow: Right 4">
            <a:extLst>
              <a:ext uri="{FF2B5EF4-FFF2-40B4-BE49-F238E27FC236}">
                <a16:creationId xmlns="" xmlns:a16="http://schemas.microsoft.com/office/drawing/2014/main" id="{0840085B-75DF-4C25-BC43-4C168C915789}"/>
              </a:ext>
            </a:extLst>
          </p:cNvPr>
          <p:cNvSpPr/>
          <p:nvPr/>
        </p:nvSpPr>
        <p:spPr bwMode="auto">
          <a:xfrm>
            <a:off x="1220424" y="3432993"/>
            <a:ext cx="629174" cy="377504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4261888" y="78883"/>
            <a:ext cx="3569594" cy="638287"/>
          </a:xfrm>
        </p:spPr>
        <p:txBody>
          <a:bodyPr/>
          <a:lstStyle/>
          <a:p>
            <a:r>
              <a:rPr lang="en-US" altLang="en-US" dirty="0" smtClean="0"/>
              <a:t>Simpson’s 1/3 </a:t>
            </a:r>
            <a:r>
              <a:rPr lang="en-US" altLang="en-US" dirty="0"/>
              <a:t>Rule</a:t>
            </a:r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278" y="1410587"/>
            <a:ext cx="311467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8600" y="2232664"/>
            <a:ext cx="117728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i="1" dirty="0">
                <a:solidFill>
                  <a:srgbClr val="FFFF00"/>
                </a:solidFill>
              </a:rPr>
              <a:t>If a and b are designated as x</a:t>
            </a:r>
            <a:r>
              <a:rPr lang="en-IN" sz="2400" i="1" baseline="-25000" dirty="0">
                <a:solidFill>
                  <a:srgbClr val="FFFF00"/>
                </a:solidFill>
              </a:rPr>
              <a:t>0</a:t>
            </a:r>
            <a:r>
              <a:rPr lang="en-IN" sz="2400" i="1" dirty="0">
                <a:solidFill>
                  <a:srgbClr val="FFFF00"/>
                </a:solidFill>
              </a:rPr>
              <a:t> and x</a:t>
            </a:r>
            <a:r>
              <a:rPr lang="en-IN" sz="2400" i="1" baseline="-25000" dirty="0">
                <a:solidFill>
                  <a:srgbClr val="FFFF00"/>
                </a:solidFill>
              </a:rPr>
              <a:t>2</a:t>
            </a:r>
            <a:r>
              <a:rPr lang="en-IN" sz="2400" i="1" dirty="0">
                <a:solidFill>
                  <a:srgbClr val="FFFF00"/>
                </a:solidFill>
              </a:rPr>
              <a:t> and f</a:t>
            </a:r>
            <a:r>
              <a:rPr lang="en-IN" sz="2400" i="1" baseline="-25000" dirty="0">
                <a:solidFill>
                  <a:srgbClr val="FFFF00"/>
                </a:solidFill>
              </a:rPr>
              <a:t>2</a:t>
            </a:r>
            <a:r>
              <a:rPr lang="en-IN" sz="2400" i="1" dirty="0">
                <a:solidFill>
                  <a:srgbClr val="FFFF00"/>
                </a:solidFill>
              </a:rPr>
              <a:t>(x) is represented by a second-order Lagrange</a:t>
            </a:r>
            <a:br>
              <a:rPr lang="en-IN" sz="2400" i="1" dirty="0">
                <a:solidFill>
                  <a:srgbClr val="FFFF00"/>
                </a:solidFill>
              </a:rPr>
            </a:br>
            <a:r>
              <a:rPr lang="en-IN" sz="2400" i="1" dirty="0" smtClean="0">
                <a:solidFill>
                  <a:srgbClr val="FFFF00"/>
                </a:solidFill>
              </a:rPr>
              <a:t>polynomial. </a:t>
            </a:r>
            <a:r>
              <a:rPr lang="en-IN" sz="2400" i="1" dirty="0">
                <a:solidFill>
                  <a:srgbClr val="FFFF00"/>
                </a:solidFill>
              </a:rPr>
              <a:t/>
            </a:r>
            <a:br>
              <a:rPr lang="en-IN" sz="2400" i="1" dirty="0">
                <a:solidFill>
                  <a:srgbClr val="FFFF00"/>
                </a:solidFill>
              </a:rPr>
            </a:br>
            <a:endParaRPr lang="en-IN" sz="2400" i="1" dirty="0">
              <a:solidFill>
                <a:srgbClr val="FFFF00"/>
              </a:solidFill>
            </a:endParaRPr>
          </a:p>
        </p:txBody>
      </p:sp>
      <p:pic>
        <p:nvPicPr>
          <p:cNvPr id="11366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99" y="2732510"/>
            <a:ext cx="6253101" cy="1600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99" y="4479471"/>
            <a:ext cx="355282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43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220" y="4477171"/>
            <a:ext cx="406717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Arrow: Right 4">
            <a:extLst>
              <a:ext uri="{FF2B5EF4-FFF2-40B4-BE49-F238E27FC236}">
                <a16:creationId xmlns="" xmlns:a16="http://schemas.microsoft.com/office/drawing/2014/main" id="{0840085B-75DF-4C25-BC43-4C168C915789}"/>
              </a:ext>
            </a:extLst>
          </p:cNvPr>
          <p:cNvSpPr/>
          <p:nvPr/>
        </p:nvSpPr>
        <p:spPr bwMode="auto">
          <a:xfrm>
            <a:off x="5691731" y="4724732"/>
            <a:ext cx="629174" cy="377504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112644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4" y="5804805"/>
            <a:ext cx="272415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2019692"/>
      </p:ext>
    </p:extLst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F187840-6102-4595-BC9F-CB91F4030DE3}"/>
              </a:ext>
            </a:extLst>
          </p:cNvPr>
          <p:cNvSpPr txBox="1"/>
          <p:nvPr/>
        </p:nvSpPr>
        <p:spPr>
          <a:xfrm>
            <a:off x="310951" y="1988908"/>
            <a:ext cx="52006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1" i="1" dirty="0">
                <a:solidFill>
                  <a:srgbClr val="FFC000"/>
                </a:solidFill>
              </a:rPr>
              <a:t>Simpson’s 1/3 Rule</a:t>
            </a:r>
            <a:endParaRPr lang="en-IN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3DB7C20-DAAA-4D04-AF59-AE2805050922}"/>
              </a:ext>
            </a:extLst>
          </p:cNvPr>
          <p:cNvSpPr/>
          <p:nvPr/>
        </p:nvSpPr>
        <p:spPr>
          <a:xfrm>
            <a:off x="405644" y="567361"/>
            <a:ext cx="11572391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</a:pPr>
            <a:r>
              <a:rPr lang="en-US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Example: Numerically integrate the following polynomial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</a:pPr>
            <a:r>
              <a:rPr lang="en-US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f(x)= 0.2 + 25x - 200x</a:t>
            </a:r>
            <a:r>
              <a:rPr lang="en-US" altLang="en-US" sz="2400" b="1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+ 675x</a:t>
            </a:r>
            <a:r>
              <a:rPr lang="en-US" altLang="en-US" sz="2400" b="1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- 900x</a:t>
            </a:r>
            <a:r>
              <a:rPr lang="en-US" altLang="en-US" sz="2400" b="1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+ 400x</a:t>
            </a:r>
            <a:r>
              <a:rPr lang="en-US" altLang="en-US" sz="2400" b="1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 </a:t>
            </a:r>
            <a:r>
              <a:rPr lang="en-US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from a = 0 to b = 0.8.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</a:pPr>
            <a:r>
              <a:rPr lang="en-US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exact value of the integral can be determined analytically to be 1.640533.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1DC1DB90-7113-48BD-8413-AF4EA80821C8}"/>
              </a:ext>
            </a:extLst>
          </p:cNvPr>
          <p:cNvSpPr txBox="1"/>
          <p:nvPr/>
        </p:nvSpPr>
        <p:spPr>
          <a:xfrm>
            <a:off x="235650" y="4108923"/>
            <a:ext cx="13716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Integral</a:t>
            </a:r>
            <a:endParaRPr lang="en-IN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DD9027D9-EAAD-4D4F-9164-34B03A646511}"/>
              </a:ext>
            </a:extLst>
          </p:cNvPr>
          <p:cNvSpPr txBox="1"/>
          <p:nvPr/>
        </p:nvSpPr>
        <p:spPr>
          <a:xfrm>
            <a:off x="190781" y="4616931"/>
            <a:ext cx="26090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Truncation </a:t>
            </a:r>
            <a:r>
              <a:rPr lang="en-US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Error</a:t>
            </a:r>
            <a:endParaRPr lang="en-IN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4261888" y="78883"/>
            <a:ext cx="3569594" cy="638287"/>
          </a:xfrm>
        </p:spPr>
        <p:txBody>
          <a:bodyPr/>
          <a:lstStyle/>
          <a:p>
            <a:r>
              <a:rPr lang="en-US" altLang="en-US" dirty="0" smtClean="0"/>
              <a:t>Simpson’s 1/3 </a:t>
            </a:r>
            <a:r>
              <a:rPr lang="en-US" altLang="en-US" dirty="0"/>
              <a:t>Rule</a:t>
            </a:r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315" y="3301093"/>
            <a:ext cx="58102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115" y="1915422"/>
            <a:ext cx="406717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66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315" y="3927049"/>
            <a:ext cx="50482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66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5136697"/>
            <a:ext cx="65151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58557" y="6160566"/>
            <a:ext cx="100665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>
                <a:solidFill>
                  <a:srgbClr val="FFFF00"/>
                </a:solidFill>
              </a:rPr>
              <a:t>Approximately </a:t>
            </a:r>
            <a:r>
              <a:rPr lang="en-IN" sz="2000" b="1" dirty="0">
                <a:solidFill>
                  <a:srgbClr val="FFFF00"/>
                </a:solidFill>
              </a:rPr>
              <a:t>5 times more accurate than for a single application of the </a:t>
            </a:r>
            <a:r>
              <a:rPr lang="en-IN" sz="2000" b="1" dirty="0" smtClean="0">
                <a:solidFill>
                  <a:srgbClr val="FFFF00"/>
                </a:solidFill>
              </a:rPr>
              <a:t>Trapezoidal rule</a:t>
            </a:r>
            <a:endParaRPr lang="en-IN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858478"/>
      </p:ext>
    </p:extLst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1644"/>
            <a:ext cx="10972800" cy="653143"/>
          </a:xfrm>
        </p:spPr>
        <p:txBody>
          <a:bodyPr/>
          <a:lstStyle/>
          <a:p>
            <a:r>
              <a:rPr lang="en-US" altLang="en-US" dirty="0"/>
              <a:t>Multiple-Application Simpson’s 1/3 Rule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9705" y="624570"/>
            <a:ext cx="11919857" cy="847979"/>
          </a:xfrm>
        </p:spPr>
        <p:txBody>
          <a:bodyPr/>
          <a:lstStyle/>
          <a:p>
            <a:pPr algn="just" fontAlgn="auto">
              <a:spcAft>
                <a:spcPts val="0"/>
              </a:spcAft>
              <a:defRPr/>
            </a:pPr>
            <a:r>
              <a:rPr lang="en-US" dirty="0"/>
              <a:t>One way to improve the accuracy of the </a:t>
            </a:r>
            <a:r>
              <a:rPr lang="en-US" altLang="en-US" dirty="0"/>
              <a:t>Simpson’s 1/3 Rule </a:t>
            </a:r>
            <a:r>
              <a:rPr lang="en-US" dirty="0" smtClean="0"/>
              <a:t>is </a:t>
            </a:r>
            <a:r>
              <a:rPr lang="en-US" dirty="0"/>
              <a:t>to divide the integration interval from a to b into a number of segments and apply the method to each segment.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en-US" dirty="0"/>
              <a:t>The areas of individual segments can then be added to yield the integral for the entire interval. </a:t>
            </a:r>
          </a:p>
          <a:p>
            <a:pPr marL="0" indent="0">
              <a:buNone/>
            </a:pPr>
            <a:endParaRPr lang="en-US" alt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Arrow: Right 4">
            <a:extLst>
              <a:ext uri="{FF2B5EF4-FFF2-40B4-BE49-F238E27FC236}">
                <a16:creationId xmlns="" xmlns:a16="http://schemas.microsoft.com/office/drawing/2014/main" id="{0840085B-75DF-4C25-BC43-4C168C915789}"/>
              </a:ext>
            </a:extLst>
          </p:cNvPr>
          <p:cNvSpPr/>
          <p:nvPr/>
        </p:nvSpPr>
        <p:spPr bwMode="auto">
          <a:xfrm>
            <a:off x="617667" y="5933029"/>
            <a:ext cx="629174" cy="377504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8" name="Arrow: Right 4">
            <a:extLst>
              <a:ext uri="{FF2B5EF4-FFF2-40B4-BE49-F238E27FC236}">
                <a16:creationId xmlns="" xmlns:a16="http://schemas.microsoft.com/office/drawing/2014/main" id="{58B65D94-30D7-4594-A164-BDBD68E8E2DF}"/>
              </a:ext>
            </a:extLst>
          </p:cNvPr>
          <p:cNvSpPr/>
          <p:nvPr/>
        </p:nvSpPr>
        <p:spPr bwMode="auto">
          <a:xfrm>
            <a:off x="7534513" y="2309587"/>
            <a:ext cx="629174" cy="377504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8BB3B76-6FE0-4B0A-9C00-24CED72BDEE0}"/>
              </a:ext>
            </a:extLst>
          </p:cNvPr>
          <p:cNvSpPr/>
          <p:nvPr/>
        </p:nvSpPr>
        <p:spPr>
          <a:xfrm>
            <a:off x="533650" y="2233070"/>
            <a:ext cx="73154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i="1" dirty="0">
                <a:solidFill>
                  <a:srgbClr val="FFFF00"/>
                </a:solidFill>
              </a:rPr>
              <a:t>n + 1 equally spaced base points (x0, x1, x2, . . . , </a:t>
            </a:r>
            <a:r>
              <a:rPr lang="en-US" altLang="en-US" sz="2400" i="1" dirty="0" err="1">
                <a:solidFill>
                  <a:srgbClr val="FFFF00"/>
                </a:solidFill>
              </a:rPr>
              <a:t>xn</a:t>
            </a:r>
            <a:r>
              <a:rPr lang="en-US" altLang="en-US" sz="2400" i="1" dirty="0">
                <a:solidFill>
                  <a:srgbClr val="FFFF00"/>
                </a:solidFill>
              </a:rPr>
              <a:t>).</a:t>
            </a:r>
            <a:endParaRPr lang="en-IN" sz="2400" i="1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C5717CD9-580A-4443-86C8-62E30B8AC8B1}"/>
              </a:ext>
            </a:extLst>
          </p:cNvPr>
          <p:cNvSpPr txBox="1"/>
          <p:nvPr/>
        </p:nvSpPr>
        <p:spPr>
          <a:xfrm>
            <a:off x="8455905" y="2214635"/>
            <a:ext cx="35320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FFFF00"/>
                </a:solidFill>
              </a:rPr>
              <a:t>n segments of equal width</a:t>
            </a:r>
            <a:endParaRPr lang="en-IN" sz="2400" i="1" dirty="0">
              <a:solidFill>
                <a:srgbClr val="FFFF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F4A1D654-CBFB-4DDD-9CCF-22FC7A867B7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92224" y="2733982"/>
            <a:ext cx="1314450" cy="60007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52AA3FC-75D6-4225-8CFE-92AE49E43D9E}"/>
              </a:ext>
            </a:extLst>
          </p:cNvPr>
          <p:cNvSpPr txBox="1"/>
          <p:nvPr/>
        </p:nvSpPr>
        <p:spPr>
          <a:xfrm>
            <a:off x="316266" y="2733982"/>
            <a:ext cx="22759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i="1" dirty="0">
                <a:solidFill>
                  <a:srgbClr val="FFFF00"/>
                </a:solidFill>
              </a:rPr>
              <a:t>Segment Width</a:t>
            </a:r>
            <a:endParaRPr lang="en-IN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36E868E-81E2-4A0C-BBDA-E2B0D45E441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83478" y="3398394"/>
            <a:ext cx="4564836" cy="8098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C0551CC-8268-49D5-8718-DC9C0734CFCC}"/>
              </a:ext>
            </a:extLst>
          </p:cNvPr>
          <p:cNvSpPr txBox="1"/>
          <p:nvPr/>
        </p:nvSpPr>
        <p:spPr>
          <a:xfrm>
            <a:off x="422402" y="3412254"/>
            <a:ext cx="22759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i="1" dirty="0">
                <a:solidFill>
                  <a:srgbClr val="FFFF00"/>
                </a:solidFill>
              </a:rPr>
              <a:t>Total Integrals</a:t>
            </a:r>
            <a:endParaRPr lang="en-IN" sz="2400" dirty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107" y="4268881"/>
            <a:ext cx="5241473" cy="1224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69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108" y="5563239"/>
            <a:ext cx="5241472" cy="1254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692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950" y="2906922"/>
            <a:ext cx="3336697" cy="2289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Arrow: Right 4">
            <a:extLst>
              <a:ext uri="{FF2B5EF4-FFF2-40B4-BE49-F238E27FC236}">
                <a16:creationId xmlns="" xmlns:a16="http://schemas.microsoft.com/office/drawing/2014/main" id="{58B65D94-30D7-4594-A164-BDBD68E8E2DF}"/>
              </a:ext>
            </a:extLst>
          </p:cNvPr>
          <p:cNvSpPr/>
          <p:nvPr/>
        </p:nvSpPr>
        <p:spPr bwMode="auto">
          <a:xfrm>
            <a:off x="7036467" y="4544750"/>
            <a:ext cx="1625839" cy="377504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114693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467" y="5697918"/>
            <a:ext cx="24860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6150459"/>
      </p:ext>
    </p:extLst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F187840-6102-4595-BC9F-CB91F4030DE3}"/>
              </a:ext>
            </a:extLst>
          </p:cNvPr>
          <p:cNvSpPr txBox="1"/>
          <p:nvPr/>
        </p:nvSpPr>
        <p:spPr>
          <a:xfrm>
            <a:off x="310950" y="1988908"/>
            <a:ext cx="62041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1" i="1" dirty="0">
                <a:solidFill>
                  <a:srgbClr val="FFC000"/>
                </a:solidFill>
              </a:rPr>
              <a:t>Multiple-Application Simpson’s 1/3 Rule</a:t>
            </a:r>
            <a:endParaRPr lang="en-IN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3DB7C20-DAAA-4D04-AF59-AE2805050922}"/>
              </a:ext>
            </a:extLst>
          </p:cNvPr>
          <p:cNvSpPr/>
          <p:nvPr/>
        </p:nvSpPr>
        <p:spPr>
          <a:xfrm>
            <a:off x="405644" y="567361"/>
            <a:ext cx="11572391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</a:pPr>
            <a:r>
              <a:rPr lang="en-US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Example: Numerically integrate the following polynomial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</a:pPr>
            <a:r>
              <a:rPr lang="en-US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f(x)= 0.2 + 25x - 200x</a:t>
            </a:r>
            <a:r>
              <a:rPr lang="en-US" altLang="en-US" sz="2400" b="1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+ 675x</a:t>
            </a:r>
            <a:r>
              <a:rPr lang="en-US" altLang="en-US" sz="2400" b="1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- 900x</a:t>
            </a:r>
            <a:r>
              <a:rPr lang="en-US" altLang="en-US" sz="2400" b="1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+ 400x</a:t>
            </a:r>
            <a:r>
              <a:rPr lang="en-US" altLang="en-US" sz="2400" b="1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 </a:t>
            </a:r>
            <a:r>
              <a:rPr lang="en-US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from a = 0 to b = 0.8.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</a:pPr>
            <a:r>
              <a:rPr lang="en-US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exact value of the integral can be determined analytically to be 1.640533.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1DC1DB90-7113-48BD-8413-AF4EA80821C8}"/>
              </a:ext>
            </a:extLst>
          </p:cNvPr>
          <p:cNvSpPr txBox="1"/>
          <p:nvPr/>
        </p:nvSpPr>
        <p:spPr>
          <a:xfrm>
            <a:off x="866121" y="4414890"/>
            <a:ext cx="13716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Integral</a:t>
            </a:r>
            <a:endParaRPr lang="en-IN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DD9027D9-EAAD-4D4F-9164-34B03A646511}"/>
              </a:ext>
            </a:extLst>
          </p:cNvPr>
          <p:cNvSpPr txBox="1"/>
          <p:nvPr/>
        </p:nvSpPr>
        <p:spPr>
          <a:xfrm>
            <a:off x="558172" y="5610383"/>
            <a:ext cx="26090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Truncation </a:t>
            </a:r>
            <a:r>
              <a:rPr lang="en-US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Error</a:t>
            </a:r>
            <a:endParaRPr lang="en-IN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1644"/>
            <a:ext cx="10972800" cy="653143"/>
          </a:xfrm>
        </p:spPr>
        <p:txBody>
          <a:bodyPr/>
          <a:lstStyle/>
          <a:p>
            <a:r>
              <a:rPr lang="en-US" altLang="en-US" dirty="0"/>
              <a:t>Multiple-Application Simpson’s 1/3 Rule</a:t>
            </a:r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157" y="2072102"/>
            <a:ext cx="19050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824" y="2441915"/>
            <a:ext cx="6444428" cy="1542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71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493" y="2660338"/>
            <a:ext cx="3807279" cy="1065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532" y="4288536"/>
            <a:ext cx="74676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717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557" y="5662473"/>
            <a:ext cx="630555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0035795"/>
      </p:ext>
    </p:extLst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072" y="681721"/>
            <a:ext cx="10934700" cy="575580"/>
          </a:xfrm>
        </p:spPr>
        <p:txBody>
          <a:bodyPr/>
          <a:lstStyle/>
          <a:p>
            <a:pPr algn="just" fontAlgn="auto">
              <a:spcAft>
                <a:spcPts val="0"/>
              </a:spcAft>
              <a:defRPr/>
            </a:pPr>
            <a:r>
              <a:rPr lang="en-IN" dirty="0" smtClean="0"/>
              <a:t>A third order </a:t>
            </a:r>
            <a:r>
              <a:rPr lang="en-IN" dirty="0"/>
              <a:t>Lagrange polynomial can be </a:t>
            </a:r>
            <a:r>
              <a:rPr lang="en-IN" dirty="0" smtClean="0"/>
              <a:t>fit </a:t>
            </a:r>
            <a:r>
              <a:rPr lang="en-IN" dirty="0"/>
              <a:t>to four points and </a:t>
            </a:r>
            <a:r>
              <a:rPr lang="en-IN" dirty="0" smtClean="0"/>
              <a:t>integrated.</a:t>
            </a:r>
            <a:endParaRPr lang="en-US" alt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F187840-6102-4595-BC9F-CB91F4030DE3}"/>
              </a:ext>
            </a:extLst>
          </p:cNvPr>
          <p:cNvSpPr txBox="1"/>
          <p:nvPr/>
        </p:nvSpPr>
        <p:spPr>
          <a:xfrm>
            <a:off x="117195" y="1539841"/>
            <a:ext cx="30015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1" i="1" dirty="0">
                <a:solidFill>
                  <a:srgbClr val="FFC000"/>
                </a:solidFill>
              </a:rPr>
              <a:t>Simpson’s </a:t>
            </a:r>
            <a:r>
              <a:rPr lang="en-US" altLang="en-US" sz="2400" b="1" i="1" dirty="0" smtClean="0">
                <a:solidFill>
                  <a:srgbClr val="FFC000"/>
                </a:solidFill>
              </a:rPr>
              <a:t>3/8 </a:t>
            </a:r>
            <a:r>
              <a:rPr lang="en-US" altLang="en-US" sz="2400" b="1" i="1" dirty="0">
                <a:solidFill>
                  <a:srgbClr val="FFC000"/>
                </a:solidFill>
              </a:rPr>
              <a:t>Rule</a:t>
            </a:r>
            <a:endParaRPr lang="en-IN" sz="2400" dirty="0"/>
          </a:p>
        </p:txBody>
      </p:sp>
      <p:sp>
        <p:nvSpPr>
          <p:cNvPr id="13" name="Arrow: Right 4">
            <a:extLst>
              <a:ext uri="{FF2B5EF4-FFF2-40B4-BE49-F238E27FC236}">
                <a16:creationId xmlns="" xmlns:a16="http://schemas.microsoft.com/office/drawing/2014/main" id="{0840085B-75DF-4C25-BC43-4C168C915789}"/>
              </a:ext>
            </a:extLst>
          </p:cNvPr>
          <p:cNvSpPr/>
          <p:nvPr/>
        </p:nvSpPr>
        <p:spPr bwMode="auto">
          <a:xfrm>
            <a:off x="1220424" y="3432993"/>
            <a:ext cx="629174" cy="377504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4261888" y="78883"/>
            <a:ext cx="3569594" cy="638287"/>
          </a:xfrm>
        </p:spPr>
        <p:txBody>
          <a:bodyPr/>
          <a:lstStyle/>
          <a:p>
            <a:r>
              <a:rPr lang="en-US" altLang="en-US" dirty="0" smtClean="0"/>
              <a:t>Simpson’s 3/8 </a:t>
            </a:r>
            <a:r>
              <a:rPr lang="en-US" altLang="en-US" dirty="0"/>
              <a:t>Rule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2232664"/>
            <a:ext cx="84418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i="1" dirty="0" smtClean="0">
                <a:solidFill>
                  <a:srgbClr val="FFFF00"/>
                </a:solidFill>
              </a:rPr>
              <a:t>Here, f</a:t>
            </a:r>
            <a:r>
              <a:rPr lang="en-IN" sz="2400" i="1" baseline="-25000" dirty="0" smtClean="0">
                <a:solidFill>
                  <a:srgbClr val="FFFF00"/>
                </a:solidFill>
              </a:rPr>
              <a:t>3</a:t>
            </a:r>
            <a:r>
              <a:rPr lang="en-IN" sz="2400" i="1" dirty="0" smtClean="0">
                <a:solidFill>
                  <a:srgbClr val="FFFF00"/>
                </a:solidFill>
              </a:rPr>
              <a:t>(x</a:t>
            </a:r>
            <a:r>
              <a:rPr lang="en-IN" sz="2400" i="1" dirty="0">
                <a:solidFill>
                  <a:srgbClr val="FFFF00"/>
                </a:solidFill>
              </a:rPr>
              <a:t>) is represented by a </a:t>
            </a:r>
            <a:r>
              <a:rPr lang="en-IN" sz="2400" i="1" dirty="0" smtClean="0">
                <a:solidFill>
                  <a:srgbClr val="FFFF00"/>
                </a:solidFill>
              </a:rPr>
              <a:t>third-order Lagrange polynomial. </a:t>
            </a:r>
            <a:endParaRPr lang="en-IN" sz="2400" i="1" dirty="0">
              <a:solidFill>
                <a:srgbClr val="FFFF00"/>
              </a:solidFill>
            </a:endParaRPr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968" y="1361098"/>
            <a:ext cx="318135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73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6" y="2969282"/>
            <a:ext cx="528637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74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6" y="4597854"/>
            <a:ext cx="27146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92516"/>
      </p:ext>
    </p:extLst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F187840-6102-4595-BC9F-CB91F4030DE3}"/>
              </a:ext>
            </a:extLst>
          </p:cNvPr>
          <p:cNvSpPr txBox="1"/>
          <p:nvPr/>
        </p:nvSpPr>
        <p:spPr>
          <a:xfrm>
            <a:off x="310951" y="1988908"/>
            <a:ext cx="3232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1" i="1" dirty="0" smtClean="0">
                <a:solidFill>
                  <a:srgbClr val="FFC000"/>
                </a:solidFill>
              </a:rPr>
              <a:t>(a) Simpson’s 3/8 </a:t>
            </a:r>
            <a:r>
              <a:rPr lang="en-US" altLang="en-US" sz="2400" b="1" i="1" dirty="0">
                <a:solidFill>
                  <a:srgbClr val="FFC000"/>
                </a:solidFill>
              </a:rPr>
              <a:t>Rule</a:t>
            </a:r>
            <a:endParaRPr lang="en-IN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3DB7C20-DAAA-4D04-AF59-AE2805050922}"/>
              </a:ext>
            </a:extLst>
          </p:cNvPr>
          <p:cNvSpPr/>
          <p:nvPr/>
        </p:nvSpPr>
        <p:spPr>
          <a:xfrm>
            <a:off x="114300" y="567361"/>
            <a:ext cx="11863735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</a:pPr>
            <a:r>
              <a:rPr lang="en-US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Example: Numerically integrate the following polynomial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</a:pPr>
            <a:r>
              <a:rPr lang="en-US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f(x)= 0.2 + 25x - 200x</a:t>
            </a:r>
            <a:r>
              <a:rPr lang="en-US" altLang="en-US" sz="2400" b="1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+ 675x</a:t>
            </a:r>
            <a:r>
              <a:rPr lang="en-US" altLang="en-US" sz="2400" b="1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- 900x</a:t>
            </a:r>
            <a:r>
              <a:rPr lang="en-US" altLang="en-US" sz="2400" b="1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+ 400x</a:t>
            </a:r>
            <a:r>
              <a:rPr lang="en-US" altLang="en-US" sz="2400" b="1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 </a:t>
            </a:r>
            <a:r>
              <a:rPr lang="en-US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from a = 0 to b = 0.8.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</a:pPr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(a) Use Simpson’s 3/8 rule	(b) Use Simpson’s 1/3 and Simpson’s 3/8 for total 5 segments</a:t>
            </a:r>
            <a:endParaRPr lang="en-US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1DC1DB90-7113-48BD-8413-AF4EA80821C8}"/>
              </a:ext>
            </a:extLst>
          </p:cNvPr>
          <p:cNvSpPr txBox="1"/>
          <p:nvPr/>
        </p:nvSpPr>
        <p:spPr>
          <a:xfrm>
            <a:off x="1053900" y="4184057"/>
            <a:ext cx="13716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Integral</a:t>
            </a:r>
            <a:endParaRPr lang="en-IN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DD9027D9-EAAD-4D4F-9164-34B03A646511}"/>
              </a:ext>
            </a:extLst>
          </p:cNvPr>
          <p:cNvSpPr txBox="1"/>
          <p:nvPr/>
        </p:nvSpPr>
        <p:spPr>
          <a:xfrm>
            <a:off x="1053900" y="5006226"/>
            <a:ext cx="26090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Truncation </a:t>
            </a:r>
            <a:r>
              <a:rPr lang="en-US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Error</a:t>
            </a:r>
            <a:endParaRPr lang="en-IN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4261888" y="78883"/>
            <a:ext cx="3569594" cy="638287"/>
          </a:xfrm>
        </p:spPr>
        <p:txBody>
          <a:bodyPr/>
          <a:lstStyle/>
          <a:p>
            <a:r>
              <a:rPr lang="en-US" altLang="en-US" dirty="0" smtClean="0"/>
              <a:t>Simpson’s 3/8 </a:t>
            </a:r>
            <a:r>
              <a:rPr lang="en-US" altLang="en-US" dirty="0"/>
              <a:t>Rule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543301" y="2019685"/>
            <a:ext cx="42290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>
                <a:solidFill>
                  <a:srgbClr val="FFFF00"/>
                </a:solidFill>
              </a:rPr>
              <a:t>Requires four equally spaced points</a:t>
            </a:r>
            <a:endParaRPr lang="en-IN" sz="2000" b="1" dirty="0">
              <a:solidFill>
                <a:srgbClr val="FFFF00"/>
              </a:solidFill>
            </a:endParaRPr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32" y="2548544"/>
            <a:ext cx="5791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76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739" y="2450573"/>
            <a:ext cx="523875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76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427" y="4076752"/>
            <a:ext cx="67722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765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1" y="5056083"/>
            <a:ext cx="63341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2699386"/>
      </p:ext>
    </p:extLst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F187840-6102-4595-BC9F-CB91F4030DE3}"/>
              </a:ext>
            </a:extLst>
          </p:cNvPr>
          <p:cNvSpPr txBox="1"/>
          <p:nvPr/>
        </p:nvSpPr>
        <p:spPr>
          <a:xfrm>
            <a:off x="310950" y="1988908"/>
            <a:ext cx="50611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1" i="1" dirty="0" smtClean="0">
                <a:solidFill>
                  <a:srgbClr val="FFC000"/>
                </a:solidFill>
              </a:rPr>
              <a:t>(b) </a:t>
            </a:r>
            <a:r>
              <a:rPr lang="en-IN" altLang="en-US" sz="2400" b="1" i="1" dirty="0">
                <a:solidFill>
                  <a:srgbClr val="FFC000"/>
                </a:solidFill>
              </a:rPr>
              <a:t>Simpson’s 1/3 and Simpson’s 3/8 </a:t>
            </a:r>
            <a:endParaRPr lang="en-IN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3DB7C20-DAAA-4D04-AF59-AE2805050922}"/>
              </a:ext>
            </a:extLst>
          </p:cNvPr>
          <p:cNvSpPr/>
          <p:nvPr/>
        </p:nvSpPr>
        <p:spPr>
          <a:xfrm>
            <a:off x="114300" y="567361"/>
            <a:ext cx="11863735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</a:pPr>
            <a:r>
              <a:rPr lang="en-US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Example: Numerically integrate the following polynomial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</a:pPr>
            <a:r>
              <a:rPr lang="en-US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f(x)= 0.2 + 25x - 200x</a:t>
            </a:r>
            <a:r>
              <a:rPr lang="en-US" altLang="en-US" sz="2400" b="1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+ 675x</a:t>
            </a:r>
            <a:r>
              <a:rPr lang="en-US" altLang="en-US" sz="2400" b="1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- 900x</a:t>
            </a:r>
            <a:r>
              <a:rPr lang="en-US" altLang="en-US" sz="2400" b="1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+ 400x</a:t>
            </a:r>
            <a:r>
              <a:rPr lang="en-US" altLang="en-US" sz="2400" b="1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 </a:t>
            </a:r>
            <a:r>
              <a:rPr lang="en-US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from a = 0 to b = 0.8.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</a:pPr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(a) Use Simpson’s 3/8 rule	(b) Use Simpson’s 1/3 and Simpson’s 3/8 for total 5 segments</a:t>
            </a:r>
            <a:endParaRPr lang="en-US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1DC1DB90-7113-48BD-8413-AF4EA80821C8}"/>
              </a:ext>
            </a:extLst>
          </p:cNvPr>
          <p:cNvSpPr txBox="1"/>
          <p:nvPr/>
        </p:nvSpPr>
        <p:spPr>
          <a:xfrm>
            <a:off x="282020" y="3845378"/>
            <a:ext cx="101801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Integral </a:t>
            </a:r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 the </a:t>
            </a:r>
            <a:r>
              <a:rPr lang="en-I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first </a:t>
            </a:r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two segments is obtained using Simpson’s </a:t>
            </a:r>
            <a:r>
              <a:rPr lang="en-I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1/3 </a:t>
            </a:r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rule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DD9027D9-EAAD-4D4F-9164-34B03A646511}"/>
              </a:ext>
            </a:extLst>
          </p:cNvPr>
          <p:cNvSpPr txBox="1"/>
          <p:nvPr/>
        </p:nvSpPr>
        <p:spPr>
          <a:xfrm>
            <a:off x="6921495" y="6272709"/>
            <a:ext cx="26090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Truncation </a:t>
            </a:r>
            <a:r>
              <a:rPr lang="en-US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Error</a:t>
            </a:r>
            <a:endParaRPr lang="en-IN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4261888" y="78883"/>
            <a:ext cx="3569594" cy="638287"/>
          </a:xfrm>
        </p:spPr>
        <p:txBody>
          <a:bodyPr/>
          <a:lstStyle/>
          <a:p>
            <a:r>
              <a:rPr lang="en-US" altLang="en-US" dirty="0" smtClean="0"/>
              <a:t>Simpson’s 3/8 </a:t>
            </a:r>
            <a:r>
              <a:rPr lang="en-US" altLang="en-US" dirty="0"/>
              <a:t>Rule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72099" y="2050463"/>
            <a:ext cx="65151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>
                <a:solidFill>
                  <a:srgbClr val="FFFF00"/>
                </a:solidFill>
              </a:rPr>
              <a:t>Requires </a:t>
            </a:r>
            <a:r>
              <a:rPr lang="en-IN" sz="2000" b="1" dirty="0" err="1" smtClean="0">
                <a:solidFill>
                  <a:srgbClr val="FFFF00"/>
                </a:solidFill>
              </a:rPr>
              <a:t>atleast</a:t>
            </a:r>
            <a:r>
              <a:rPr lang="en-IN" sz="2000" b="1" dirty="0" smtClean="0">
                <a:solidFill>
                  <a:srgbClr val="FFFF00"/>
                </a:solidFill>
              </a:rPr>
              <a:t> 6 equally spaced points or 5 segments</a:t>
            </a:r>
            <a:endParaRPr lang="en-IN" sz="2000" b="1" dirty="0">
              <a:solidFill>
                <a:srgbClr val="FFFF00"/>
              </a:solidFill>
            </a:endParaRPr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89" y="2588078"/>
            <a:ext cx="524827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78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4307043"/>
            <a:ext cx="5572125" cy="646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DC1DB90-7113-48BD-8413-AF4EA80821C8}"/>
              </a:ext>
            </a:extLst>
          </p:cNvPr>
          <p:cNvSpPr txBox="1"/>
          <p:nvPr/>
        </p:nvSpPr>
        <p:spPr>
          <a:xfrm>
            <a:off x="282019" y="4958782"/>
            <a:ext cx="101801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Integral </a:t>
            </a:r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 the </a:t>
            </a:r>
            <a:r>
              <a:rPr lang="en-I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last three </a:t>
            </a:r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segments is obtained using Simpson’s </a:t>
            </a:r>
            <a:r>
              <a:rPr lang="en-I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3/8 </a:t>
            </a:r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rule </a:t>
            </a:r>
          </a:p>
        </p:txBody>
      </p:sp>
      <p:pic>
        <p:nvPicPr>
          <p:cNvPr id="11878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5420447"/>
            <a:ext cx="6959372" cy="66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78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067" y="6362899"/>
            <a:ext cx="44958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10950" y="6317805"/>
            <a:ext cx="19934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Total Integral</a:t>
            </a:r>
          </a:p>
        </p:txBody>
      </p:sp>
      <p:pic>
        <p:nvPicPr>
          <p:cNvPr id="11879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061" y="6317805"/>
            <a:ext cx="1581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3165756"/>
      </p:ext>
    </p:extLst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747188" y="6182"/>
            <a:ext cx="2797126" cy="65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r>
              <a:rPr lang="en-US" altLang="en-US" i="1"/>
              <a:t>MATLAB</a:t>
            </a:r>
            <a:r>
              <a:rPr lang="en-US" altLang="en-US" i="1" baseline="30000"/>
              <a:t>©</a:t>
            </a:r>
            <a:r>
              <a:rPr lang="en-US" altLang="en-US" i="1"/>
              <a:t> Script</a:t>
            </a:r>
            <a:endParaRPr lang="en-US" altLang="en-US" i="1" dirty="0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186839" y="615129"/>
            <a:ext cx="8918524" cy="38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005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  <a:defRPr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✦"/>
              <a:defRPr sz="23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7163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ª"/>
              <a:defRPr sz="2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939925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❖"/>
              <a:defRPr sz="2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406650" indent="-352425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✥"/>
              <a:defRPr sz="19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indent="-404813">
              <a:lnSpc>
                <a:spcPct val="90000"/>
              </a:lnSpc>
              <a:buNone/>
            </a:pPr>
            <a:r>
              <a:rPr lang="en-US" altLang="en-US" b="0" i="1" u="sng" dirty="0"/>
              <a:t>MATLAB Program for </a:t>
            </a:r>
            <a:r>
              <a:rPr lang="en-US" altLang="en-US" b="0" i="1" u="sng" dirty="0" smtClean="0"/>
              <a:t>Simpson’s 1/3 Rule</a:t>
            </a:r>
            <a:endParaRPr lang="en-US" altLang="en-US" b="0" i="1" u="sng" dirty="0"/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200" i="1" dirty="0">
              <a:solidFill>
                <a:srgbClr val="FFFF00"/>
              </a:solidFill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IN" altLang="en-US" sz="2000" b="0" i="1" dirty="0" smtClean="0">
                <a:solidFill>
                  <a:srgbClr val="FFFF00"/>
                </a:solidFill>
                <a:effectLst/>
              </a:rPr>
              <a:t>clear </a:t>
            </a:r>
            <a:r>
              <a:rPr lang="en-IN" altLang="en-US" sz="2000" b="0" i="1" dirty="0">
                <a:solidFill>
                  <a:srgbClr val="FFFF00"/>
                </a:solidFill>
                <a:effectLst/>
              </a:rPr>
              <a:t>all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altLang="en-US" sz="2000" b="0" i="1" dirty="0" err="1">
                <a:solidFill>
                  <a:srgbClr val="FFFF00"/>
                </a:solidFill>
                <a:effectLst/>
              </a:rPr>
              <a:t>clc</a:t>
            </a:r>
            <a:endParaRPr lang="en-IN" altLang="en-US" sz="2000" b="0" i="1" dirty="0">
              <a:solidFill>
                <a:srgbClr val="FFFF00"/>
              </a:solidFill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IN" altLang="en-US" sz="2000" b="0" i="1" dirty="0">
                <a:solidFill>
                  <a:srgbClr val="FFFF00"/>
                </a:solidFill>
                <a:effectLst/>
              </a:rPr>
              <a:t>a= 0; % lower limit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altLang="en-US" sz="2000" b="0" i="1" dirty="0">
                <a:solidFill>
                  <a:srgbClr val="FFFF00"/>
                </a:solidFill>
                <a:effectLst/>
              </a:rPr>
              <a:t>b = 0.8; % upper limit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altLang="en-US" sz="2000" b="0" i="1" dirty="0">
                <a:solidFill>
                  <a:srgbClr val="FFFF00"/>
                </a:solidFill>
                <a:effectLst/>
              </a:rPr>
              <a:t>x=</a:t>
            </a:r>
            <a:r>
              <a:rPr lang="en-IN" altLang="en-US" sz="2000" b="0" i="1" dirty="0" err="1">
                <a:solidFill>
                  <a:srgbClr val="FFFF00"/>
                </a:solidFill>
                <a:effectLst/>
              </a:rPr>
              <a:t>linspace</a:t>
            </a:r>
            <a:r>
              <a:rPr lang="en-IN" altLang="en-US" sz="2000" b="0" i="1" dirty="0">
                <a:solidFill>
                  <a:srgbClr val="FFFF00"/>
                </a:solidFill>
                <a:effectLst/>
              </a:rPr>
              <a:t>(a,b,3);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altLang="en-US" sz="2000" b="0" i="1" dirty="0">
                <a:solidFill>
                  <a:srgbClr val="FFFF00"/>
                </a:solidFill>
                <a:effectLst/>
              </a:rPr>
              <a:t>y = </a:t>
            </a:r>
            <a:r>
              <a:rPr lang="en-IN" altLang="en-US" sz="2000" b="0" i="1" dirty="0" err="1">
                <a:solidFill>
                  <a:srgbClr val="FFFF00"/>
                </a:solidFill>
                <a:effectLst/>
              </a:rPr>
              <a:t>int_fun</a:t>
            </a:r>
            <a:r>
              <a:rPr lang="en-IN" altLang="en-US" sz="2000" b="0" i="1" dirty="0">
                <a:solidFill>
                  <a:srgbClr val="FFFF00"/>
                </a:solidFill>
                <a:effectLst/>
              </a:rPr>
              <a:t>(x);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altLang="en-US" sz="2000" b="0" i="1" dirty="0">
                <a:solidFill>
                  <a:srgbClr val="FFFF00"/>
                </a:solidFill>
                <a:effectLst/>
              </a:rPr>
              <a:t>Integral = (b-a)*(y(1) + 4*y(2) + y(3))/6</a:t>
            </a:r>
            <a:endParaRPr lang="en-US" altLang="en-US" sz="2000" b="0" i="1" dirty="0">
              <a:solidFill>
                <a:srgbClr val="FFFF00"/>
              </a:solidFill>
              <a:effectLst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962946" y="1096209"/>
            <a:ext cx="6651843" cy="5521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005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  <a:defRPr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✦"/>
              <a:defRPr sz="23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7163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ª"/>
              <a:defRPr sz="2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939925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❖"/>
              <a:defRPr sz="2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406650" indent="-352425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✥"/>
              <a:defRPr sz="19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altLang="en-US" sz="2000" b="0" i="1" dirty="0">
                <a:solidFill>
                  <a:srgbClr val="FFFF00"/>
                </a:solidFill>
                <a:effectLst/>
              </a:rPr>
              <a:t>clear all</a:t>
            </a:r>
          </a:p>
          <a:p>
            <a:pPr marL="0" indent="0">
              <a:buNone/>
            </a:pPr>
            <a:r>
              <a:rPr lang="en-IN" altLang="en-US" sz="2000" b="0" i="1" dirty="0" err="1">
                <a:solidFill>
                  <a:srgbClr val="FFFF00"/>
                </a:solidFill>
                <a:effectLst/>
              </a:rPr>
              <a:t>clc</a:t>
            </a:r>
            <a:endParaRPr lang="en-IN" altLang="en-US" sz="2000" b="0" i="1" dirty="0">
              <a:solidFill>
                <a:srgbClr val="FFFF00"/>
              </a:solidFill>
              <a:effectLst/>
            </a:endParaRPr>
          </a:p>
          <a:p>
            <a:pPr marL="0" indent="0">
              <a:buNone/>
            </a:pPr>
            <a:r>
              <a:rPr lang="en-IN" altLang="en-US" sz="2000" b="0" i="1" dirty="0">
                <a:solidFill>
                  <a:srgbClr val="FFFF00"/>
                </a:solidFill>
                <a:effectLst/>
              </a:rPr>
              <a:t>a= 0; % lower limit</a:t>
            </a:r>
          </a:p>
          <a:p>
            <a:pPr marL="0" indent="0">
              <a:buNone/>
            </a:pPr>
            <a:r>
              <a:rPr lang="en-IN" altLang="en-US" sz="2000" b="0" i="1" dirty="0">
                <a:solidFill>
                  <a:srgbClr val="FFFF00"/>
                </a:solidFill>
                <a:effectLst/>
              </a:rPr>
              <a:t>b = 0.8; % upper limit</a:t>
            </a:r>
          </a:p>
          <a:p>
            <a:pPr marL="0" indent="0">
              <a:buNone/>
            </a:pPr>
            <a:r>
              <a:rPr lang="en-IN" altLang="en-US" sz="2000" b="0" i="1" dirty="0">
                <a:solidFill>
                  <a:srgbClr val="FFFF00"/>
                </a:solidFill>
                <a:effectLst/>
              </a:rPr>
              <a:t>c = 2; % No of segments</a:t>
            </a:r>
          </a:p>
          <a:p>
            <a:pPr marL="0" indent="0">
              <a:buNone/>
            </a:pPr>
            <a:r>
              <a:rPr lang="en-IN" altLang="en-US" sz="2000" b="0" i="1" dirty="0">
                <a:solidFill>
                  <a:srgbClr val="FFFF00"/>
                </a:solidFill>
                <a:effectLst/>
              </a:rPr>
              <a:t>x=</a:t>
            </a:r>
            <a:r>
              <a:rPr lang="en-IN" altLang="en-US" sz="2000" b="0" i="1" dirty="0" err="1">
                <a:solidFill>
                  <a:srgbClr val="FFFF00"/>
                </a:solidFill>
                <a:effectLst/>
              </a:rPr>
              <a:t>linspace</a:t>
            </a:r>
            <a:r>
              <a:rPr lang="en-IN" altLang="en-US" sz="2000" b="0" i="1" dirty="0">
                <a:solidFill>
                  <a:srgbClr val="FFFF00"/>
                </a:solidFill>
                <a:effectLst/>
              </a:rPr>
              <a:t>(a,b,2*c+1); % point generation</a:t>
            </a:r>
          </a:p>
          <a:p>
            <a:pPr marL="0" indent="0">
              <a:buNone/>
            </a:pPr>
            <a:r>
              <a:rPr lang="en-IN" altLang="en-US" sz="2000" b="0" i="1" dirty="0">
                <a:solidFill>
                  <a:srgbClr val="FFFF00"/>
                </a:solidFill>
                <a:effectLst/>
              </a:rPr>
              <a:t>n=length(x);</a:t>
            </a:r>
          </a:p>
          <a:p>
            <a:pPr marL="0" indent="0">
              <a:buNone/>
            </a:pPr>
            <a:r>
              <a:rPr lang="en-IN" altLang="en-US" sz="2000" b="0" i="1" dirty="0">
                <a:solidFill>
                  <a:srgbClr val="FFFF00"/>
                </a:solidFill>
                <a:effectLst/>
              </a:rPr>
              <a:t>h = (b-a)/(n-1);</a:t>
            </a:r>
          </a:p>
          <a:p>
            <a:pPr marL="0" indent="0">
              <a:buNone/>
            </a:pPr>
            <a:r>
              <a:rPr lang="en-IN" altLang="en-US" sz="2000" b="0" i="1" dirty="0">
                <a:solidFill>
                  <a:srgbClr val="FFFF00"/>
                </a:solidFill>
                <a:effectLst/>
              </a:rPr>
              <a:t>for i=1:n</a:t>
            </a:r>
          </a:p>
          <a:p>
            <a:pPr marL="0" indent="0">
              <a:buNone/>
            </a:pPr>
            <a:r>
              <a:rPr lang="en-IN" altLang="en-US" sz="2000" b="0" i="1" dirty="0">
                <a:solidFill>
                  <a:srgbClr val="FFFF00"/>
                </a:solidFill>
                <a:effectLst/>
              </a:rPr>
              <a:t>    y(i) = </a:t>
            </a:r>
            <a:r>
              <a:rPr lang="en-IN" altLang="en-US" sz="2000" b="0" i="1" dirty="0" err="1">
                <a:solidFill>
                  <a:srgbClr val="FFFF00"/>
                </a:solidFill>
                <a:effectLst/>
              </a:rPr>
              <a:t>int_fun</a:t>
            </a:r>
            <a:r>
              <a:rPr lang="en-IN" altLang="en-US" sz="2000" b="0" i="1" dirty="0">
                <a:solidFill>
                  <a:srgbClr val="FFFF00"/>
                </a:solidFill>
                <a:effectLst/>
              </a:rPr>
              <a:t>(x(i));</a:t>
            </a:r>
          </a:p>
          <a:p>
            <a:pPr marL="0" indent="0">
              <a:buNone/>
            </a:pPr>
            <a:r>
              <a:rPr lang="en-IN" altLang="en-US" sz="2000" b="0" i="1" dirty="0">
                <a:solidFill>
                  <a:srgbClr val="FFFF00"/>
                </a:solidFill>
                <a:effectLst/>
              </a:rPr>
              <a:t>end</a:t>
            </a:r>
          </a:p>
          <a:p>
            <a:pPr marL="0" indent="0">
              <a:buNone/>
            </a:pPr>
            <a:r>
              <a:rPr lang="en-IN" altLang="en-US" sz="2000" b="0" i="1" dirty="0">
                <a:solidFill>
                  <a:srgbClr val="FFFF00"/>
                </a:solidFill>
                <a:effectLst/>
              </a:rPr>
              <a:t>Segment=sum(y(:,1:2:end-2)+4*y(:,2:2:end-1)+y(:,3:2:end),1)*h/3;</a:t>
            </a:r>
          </a:p>
          <a:p>
            <a:pPr marL="0" indent="0">
              <a:buNone/>
            </a:pPr>
            <a:r>
              <a:rPr lang="en-IN" altLang="en-US" sz="2000" b="0" i="1" dirty="0">
                <a:solidFill>
                  <a:srgbClr val="FFFF00"/>
                </a:solidFill>
                <a:effectLst/>
              </a:rPr>
              <a:t>Integral = sum(Segment)</a:t>
            </a:r>
            <a:endParaRPr lang="en-US" altLang="en-US" sz="2200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56498873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800" decel="1000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 decel="1000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800" decel="1000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00" decel="100000" fill="hold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747188" y="6182"/>
            <a:ext cx="2797126" cy="65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r>
              <a:rPr lang="en-US" altLang="en-US" i="1"/>
              <a:t>MATLAB</a:t>
            </a:r>
            <a:r>
              <a:rPr lang="en-US" altLang="en-US" i="1" baseline="30000"/>
              <a:t>©</a:t>
            </a:r>
            <a:r>
              <a:rPr lang="en-US" altLang="en-US" i="1"/>
              <a:t> Script</a:t>
            </a:r>
            <a:endParaRPr lang="en-US" altLang="en-US" i="1" dirty="0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186839" y="615129"/>
            <a:ext cx="8918524" cy="38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005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  <a:defRPr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✦"/>
              <a:defRPr sz="23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7163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ª"/>
              <a:defRPr sz="2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939925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❖"/>
              <a:defRPr sz="2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406650" indent="-352425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✥"/>
              <a:defRPr sz="19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indent="-404813">
              <a:lnSpc>
                <a:spcPct val="90000"/>
              </a:lnSpc>
              <a:buNone/>
            </a:pPr>
            <a:r>
              <a:rPr lang="en-US" altLang="en-US" b="0" i="1" u="sng" dirty="0"/>
              <a:t>MATLAB Program for </a:t>
            </a:r>
            <a:r>
              <a:rPr lang="en-US" altLang="en-US" b="0" i="1" u="sng" dirty="0" smtClean="0"/>
              <a:t>Simpson’s 3/8 Rule</a:t>
            </a:r>
            <a:endParaRPr lang="en-US" altLang="en-US" b="0" i="1" u="sng" dirty="0"/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200" i="1" dirty="0">
              <a:solidFill>
                <a:srgbClr val="FFFF00"/>
              </a:solidFill>
              <a:effectLst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200" b="0" i="1" dirty="0"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b="0" i="1" dirty="0" smtClean="0">
                <a:solidFill>
                  <a:srgbClr val="FFFF00"/>
                </a:solidFill>
                <a:effectLst/>
              </a:rPr>
              <a:t>clear </a:t>
            </a:r>
            <a:r>
              <a:rPr lang="en-US" altLang="en-US" sz="2000" b="0" i="1" dirty="0">
                <a:solidFill>
                  <a:srgbClr val="FFFF00"/>
                </a:solidFill>
                <a:effectLst/>
              </a:rPr>
              <a:t>all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b="0" i="1" dirty="0" err="1">
                <a:solidFill>
                  <a:srgbClr val="FFFF00"/>
                </a:solidFill>
                <a:effectLst/>
              </a:rPr>
              <a:t>clc</a:t>
            </a:r>
            <a:endParaRPr lang="en-US" altLang="en-US" sz="2000" b="0" i="1" dirty="0">
              <a:solidFill>
                <a:srgbClr val="FFFF00"/>
              </a:solidFill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b="0" i="1" dirty="0">
                <a:solidFill>
                  <a:srgbClr val="FFFF00"/>
                </a:solidFill>
                <a:effectLst/>
              </a:rPr>
              <a:t>a= 0; % lower limit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b="0" i="1" dirty="0">
                <a:solidFill>
                  <a:srgbClr val="FFFF00"/>
                </a:solidFill>
                <a:effectLst/>
              </a:rPr>
              <a:t>b = 0.8; % upper limit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b="0" i="1" dirty="0">
                <a:solidFill>
                  <a:srgbClr val="FFFF00"/>
                </a:solidFill>
                <a:effectLst/>
              </a:rPr>
              <a:t>x=</a:t>
            </a:r>
            <a:r>
              <a:rPr lang="en-US" altLang="en-US" sz="2000" b="0" i="1" dirty="0" err="1">
                <a:solidFill>
                  <a:srgbClr val="FFFF00"/>
                </a:solidFill>
                <a:effectLst/>
              </a:rPr>
              <a:t>linspace</a:t>
            </a:r>
            <a:r>
              <a:rPr lang="en-US" altLang="en-US" sz="2000" b="0" i="1" dirty="0">
                <a:solidFill>
                  <a:srgbClr val="FFFF00"/>
                </a:solidFill>
                <a:effectLst/>
              </a:rPr>
              <a:t>(a,b,4);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b="0" i="1" dirty="0">
                <a:solidFill>
                  <a:srgbClr val="FFFF00"/>
                </a:solidFill>
                <a:effectLst/>
              </a:rPr>
              <a:t>y = </a:t>
            </a:r>
            <a:r>
              <a:rPr lang="en-US" altLang="en-US" sz="2000" b="0" i="1" dirty="0" err="1">
                <a:solidFill>
                  <a:srgbClr val="FFFF00"/>
                </a:solidFill>
                <a:effectLst/>
              </a:rPr>
              <a:t>int_fun</a:t>
            </a:r>
            <a:r>
              <a:rPr lang="en-US" altLang="en-US" sz="2000" b="0" i="1" dirty="0">
                <a:solidFill>
                  <a:srgbClr val="FFFF00"/>
                </a:solidFill>
                <a:effectLst/>
              </a:rPr>
              <a:t>(x);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b="0" i="1" dirty="0">
                <a:solidFill>
                  <a:srgbClr val="FFFF00"/>
                </a:solidFill>
                <a:effectLst/>
              </a:rPr>
              <a:t>Integral = (b-a)*(y(1) + 3*y(2) + 3*y(3) + y(4))/8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0" dirty="0">
                <a:effectLst/>
              </a:rPr>
              <a:t>	</a:t>
            </a: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5023757" y="1212013"/>
            <a:ext cx="69369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i="1" dirty="0">
                <a:solidFill>
                  <a:srgbClr val="FFFF00"/>
                </a:solidFill>
              </a:rPr>
              <a:t>function y = </a:t>
            </a:r>
            <a:r>
              <a:rPr lang="en-IN" sz="2000" i="1" dirty="0" err="1">
                <a:solidFill>
                  <a:srgbClr val="FFFF00"/>
                </a:solidFill>
              </a:rPr>
              <a:t>int_fun</a:t>
            </a:r>
            <a:r>
              <a:rPr lang="en-IN" sz="2000" i="1" dirty="0">
                <a:solidFill>
                  <a:srgbClr val="FFFF00"/>
                </a:solidFill>
              </a:rPr>
              <a:t>(x)</a:t>
            </a:r>
          </a:p>
          <a:p>
            <a:r>
              <a:rPr lang="en-IN" sz="2000" i="1" dirty="0">
                <a:solidFill>
                  <a:srgbClr val="FFFF00"/>
                </a:solidFill>
              </a:rPr>
              <a:t>% Function for integration purpose</a:t>
            </a:r>
          </a:p>
          <a:p>
            <a:r>
              <a:rPr lang="es-ES" sz="2000" i="1" dirty="0">
                <a:solidFill>
                  <a:srgbClr val="FFFF00"/>
                </a:solidFill>
              </a:rPr>
              <a:t>y = 0.2 + 25*x - 200*x.^2 + 675*x.^3 - 900*x.^4 + 400*x.^5; </a:t>
            </a:r>
          </a:p>
        </p:txBody>
      </p:sp>
    </p:spTree>
    <p:extLst>
      <p:ext uri="{BB962C8B-B14F-4D97-AF65-F5344CB8AC3E}">
        <p14:creationId xmlns:p14="http://schemas.microsoft.com/office/powerpoint/2010/main" val="455667439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800" decel="1000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 decel="1000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800" decel="1000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00" decel="100000" fill="hold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800" decel="1000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800" decel="100000" fill="hold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00" decel="100000" fill="hold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00" decel="100000" fill="hold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1644"/>
            <a:ext cx="10972800" cy="653143"/>
          </a:xfrm>
        </p:spPr>
        <p:txBody>
          <a:bodyPr/>
          <a:lstStyle/>
          <a:p>
            <a:r>
              <a:rPr lang="en-US" altLang="en-US" dirty="0"/>
              <a:t>Numerical Integration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8873" y="648592"/>
            <a:ext cx="11919857" cy="117792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</a:pPr>
            <a:r>
              <a:rPr lang="en-US" altLang="en-US" sz="2400" dirty="0"/>
              <a:t>Evaluate the integral,                   without doing the calculation analytically.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en-US" dirty="0"/>
              <a:t>In essence, Integrand is too complicated to integrate analytically.</a:t>
            </a:r>
            <a:r>
              <a:rPr lang="en-IN" dirty="0"/>
              <a:t> </a:t>
            </a:r>
            <a:endParaRPr lang="en-US" altLang="en-US" dirty="0">
              <a:solidFill>
                <a:schemeClr val="tx1"/>
              </a:solidFill>
              <a:effectLst/>
            </a:endParaRPr>
          </a:p>
          <a:p>
            <a:endParaRPr lang="en-US" altLang="en-US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altLang="en-US" dirty="0">
              <a:solidFill>
                <a:schemeClr val="tx1"/>
              </a:solidFill>
              <a:effectLst/>
            </a:endParaRPr>
          </a:p>
        </p:txBody>
      </p:sp>
      <p:grpSp>
        <p:nvGrpSpPr>
          <p:cNvPr id="16" name="Group 31">
            <a:extLst>
              <a:ext uri="{FF2B5EF4-FFF2-40B4-BE49-F238E27FC236}">
                <a16:creationId xmlns="" xmlns:a16="http://schemas.microsoft.com/office/drawing/2014/main" id="{716A6186-BEF1-452E-A900-57EBBD1F9455}"/>
              </a:ext>
            </a:extLst>
          </p:cNvPr>
          <p:cNvGrpSpPr>
            <a:grpSpLocks/>
          </p:cNvGrpSpPr>
          <p:nvPr/>
        </p:nvGrpSpPr>
        <p:grpSpPr bwMode="auto">
          <a:xfrm>
            <a:off x="1343638" y="1777531"/>
            <a:ext cx="8295313" cy="3194966"/>
            <a:chOff x="672" y="1872"/>
            <a:chExt cx="4704" cy="2112"/>
          </a:xfrm>
        </p:grpSpPr>
        <p:sp>
          <p:nvSpPr>
            <p:cNvPr id="17" name="Text Box 6">
              <a:extLst>
                <a:ext uri="{FF2B5EF4-FFF2-40B4-BE49-F238E27FC236}">
                  <a16:creationId xmlns="" xmlns:a16="http://schemas.microsoft.com/office/drawing/2014/main" id="{409C9607-F2AE-4481-89F0-AA2598F3FB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872"/>
              <a:ext cx="33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0" name="Object 1026">
              <a:extLst>
                <a:ext uri="{FF2B5EF4-FFF2-40B4-BE49-F238E27FC236}">
                  <a16:creationId xmlns="" xmlns:a16="http://schemas.microsoft.com/office/drawing/2014/main" id="{2C7EE974-5F7B-46FD-BA61-0973EBFB6C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2304"/>
            <a:ext cx="2322" cy="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862" name="Equation" r:id="rId4" imgW="1701800" imgH="431800" progId="Equation.3">
                    <p:embed/>
                  </p:oleObj>
                </mc:Choice>
                <mc:Fallback>
                  <p:oleObj name="Equation" r:id="rId4" imgW="1701800" imgH="431800" progId="Equation.3">
                    <p:embed/>
                    <p:pic>
                      <p:nvPicPr>
                        <p:cNvPr id="0" name="Picture 1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304"/>
                          <a:ext cx="2322" cy="58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Text Box 8">
              <a:extLst>
                <a:ext uri="{FF2B5EF4-FFF2-40B4-BE49-F238E27FC236}">
                  <a16:creationId xmlns="" xmlns:a16="http://schemas.microsoft.com/office/drawing/2014/main" id="{F38539F2-9724-448F-A665-FD76893BBE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648"/>
              <a:ext cx="24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sum of height </a:t>
              </a:r>
              <a:r>
                <a: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Symbol" panose="05050102010706020507" pitchFamily="18" charset="2"/>
                </a:rPr>
                <a:t> width</a:t>
              </a:r>
              <a:endPara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pSp>
          <p:nvGrpSpPr>
            <p:cNvPr id="22" name="Group 28">
              <a:extLst>
                <a:ext uri="{FF2B5EF4-FFF2-40B4-BE49-F238E27FC236}">
                  <a16:creationId xmlns="" xmlns:a16="http://schemas.microsoft.com/office/drawing/2014/main" id="{F67F234C-9B92-4CBE-BF06-B1FA3B9F6D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1996"/>
              <a:ext cx="1728" cy="1988"/>
              <a:chOff x="3648" y="1996"/>
              <a:chExt cx="1728" cy="1988"/>
            </a:xfrm>
          </p:grpSpPr>
          <p:sp>
            <p:nvSpPr>
              <p:cNvPr id="25" name="Rectangle 12">
                <a:extLst>
                  <a:ext uri="{FF2B5EF4-FFF2-40B4-BE49-F238E27FC236}">
                    <a16:creationId xmlns="" xmlns:a16="http://schemas.microsoft.com/office/drawing/2014/main" id="{E66DC041-58E6-47AE-A224-05EEDF3D8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2832"/>
                <a:ext cx="336" cy="864"/>
              </a:xfrm>
              <a:prstGeom prst="rect">
                <a:avLst/>
              </a:prstGeom>
              <a:solidFill>
                <a:srgbClr val="FFEBD7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" name="Rectangle 13">
                <a:extLst>
                  <a:ext uri="{FF2B5EF4-FFF2-40B4-BE49-F238E27FC236}">
                    <a16:creationId xmlns="" xmlns:a16="http://schemas.microsoft.com/office/drawing/2014/main" id="{D4AAF690-C0B3-49C5-8C4C-0F4D84CA4B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2640"/>
                <a:ext cx="336" cy="1056"/>
              </a:xfrm>
              <a:prstGeom prst="rect">
                <a:avLst/>
              </a:prstGeom>
              <a:solidFill>
                <a:srgbClr val="FFEBD7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" name="Rectangle 14">
                <a:extLst>
                  <a:ext uri="{FF2B5EF4-FFF2-40B4-BE49-F238E27FC236}">
                    <a16:creationId xmlns="" xmlns:a16="http://schemas.microsoft.com/office/drawing/2014/main" id="{00647C1A-9223-490E-ABB9-2893FDCB1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2496"/>
                <a:ext cx="336" cy="1200"/>
              </a:xfrm>
              <a:prstGeom prst="rect">
                <a:avLst/>
              </a:prstGeom>
              <a:solidFill>
                <a:srgbClr val="FFEBD7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" name="Rectangle 15">
                <a:extLst>
                  <a:ext uri="{FF2B5EF4-FFF2-40B4-BE49-F238E27FC236}">
                    <a16:creationId xmlns="" xmlns:a16="http://schemas.microsoft.com/office/drawing/2014/main" id="{D54A154E-9AE3-413C-83EC-2995067101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2400"/>
                <a:ext cx="336" cy="1296"/>
              </a:xfrm>
              <a:prstGeom prst="rect">
                <a:avLst/>
              </a:prstGeom>
              <a:solidFill>
                <a:srgbClr val="FFEBD7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" name="Rectangle 16">
                <a:extLst>
                  <a:ext uri="{FF2B5EF4-FFF2-40B4-BE49-F238E27FC236}">
                    <a16:creationId xmlns="" xmlns:a16="http://schemas.microsoft.com/office/drawing/2014/main" id="{BCF25B8A-21E1-41FF-83AF-46C01AFF54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2352"/>
                <a:ext cx="384" cy="1344"/>
              </a:xfrm>
              <a:prstGeom prst="rect">
                <a:avLst/>
              </a:prstGeom>
              <a:solidFill>
                <a:srgbClr val="FFEBD7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="" xmlns:a16="http://schemas.microsoft.com/office/drawing/2014/main" id="{FA17E3D1-1324-42D4-9796-2209F45EF9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8" y="2352"/>
                <a:ext cx="1728" cy="624"/>
              </a:xfrm>
              <a:custGeom>
                <a:avLst/>
                <a:gdLst>
                  <a:gd name="T0" fmla="*/ 0 w 1728"/>
                  <a:gd name="T1" fmla="*/ 624 h 624"/>
                  <a:gd name="T2" fmla="*/ 432 w 1728"/>
                  <a:gd name="T3" fmla="*/ 336 h 624"/>
                  <a:gd name="T4" fmla="*/ 1008 w 1728"/>
                  <a:gd name="T5" fmla="*/ 96 h 624"/>
                  <a:gd name="T6" fmla="*/ 1728 w 1728"/>
                  <a:gd name="T7" fmla="*/ 0 h 6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28"/>
                  <a:gd name="T13" fmla="*/ 0 h 624"/>
                  <a:gd name="T14" fmla="*/ 1728 w 1728"/>
                  <a:gd name="T15" fmla="*/ 624 h 6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28" h="624">
                    <a:moveTo>
                      <a:pt x="0" y="624"/>
                    </a:moveTo>
                    <a:cubicBezTo>
                      <a:pt x="132" y="524"/>
                      <a:pt x="264" y="424"/>
                      <a:pt x="432" y="336"/>
                    </a:cubicBezTo>
                    <a:cubicBezTo>
                      <a:pt x="600" y="248"/>
                      <a:pt x="792" y="152"/>
                      <a:pt x="1008" y="96"/>
                    </a:cubicBezTo>
                    <a:cubicBezTo>
                      <a:pt x="1224" y="40"/>
                      <a:pt x="1608" y="16"/>
                      <a:pt x="1728" y="0"/>
                    </a:cubicBezTo>
                  </a:path>
                </a:pathLst>
              </a:custGeom>
              <a:noFill/>
              <a:ln w="28575">
                <a:solidFill>
                  <a:srgbClr val="CC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" name="Oval 17">
                <a:extLst>
                  <a:ext uri="{FF2B5EF4-FFF2-40B4-BE49-F238E27FC236}">
                    <a16:creationId xmlns="" xmlns:a16="http://schemas.microsoft.com/office/drawing/2014/main" id="{D39AF591-3602-4D8E-BAE8-46584ECC5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784"/>
                <a:ext cx="144" cy="144"/>
              </a:xfrm>
              <a:prstGeom prst="ellipse">
                <a:avLst/>
              </a:prstGeom>
              <a:solidFill>
                <a:srgbClr val="CC00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" name="Oval 18">
                <a:extLst>
                  <a:ext uri="{FF2B5EF4-FFF2-40B4-BE49-F238E27FC236}">
                    <a16:creationId xmlns="" xmlns:a16="http://schemas.microsoft.com/office/drawing/2014/main" id="{F81A0B64-C661-465A-9040-BFDA1D48E6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2592"/>
                <a:ext cx="144" cy="144"/>
              </a:xfrm>
              <a:prstGeom prst="ellipse">
                <a:avLst/>
              </a:prstGeom>
              <a:solidFill>
                <a:srgbClr val="CC00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" name="Oval 19">
                <a:extLst>
                  <a:ext uri="{FF2B5EF4-FFF2-40B4-BE49-F238E27FC236}">
                    <a16:creationId xmlns="" xmlns:a16="http://schemas.microsoft.com/office/drawing/2014/main" id="{B752C8F5-3D0C-41EA-9672-12300BDF7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2448"/>
                <a:ext cx="144" cy="144"/>
              </a:xfrm>
              <a:prstGeom prst="ellipse">
                <a:avLst/>
              </a:prstGeom>
              <a:solidFill>
                <a:srgbClr val="CC00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" name="Oval 20">
                <a:extLst>
                  <a:ext uri="{FF2B5EF4-FFF2-40B4-BE49-F238E27FC236}">
                    <a16:creationId xmlns="" xmlns:a16="http://schemas.microsoft.com/office/drawing/2014/main" id="{AB893054-1850-492D-A6F6-9282129304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2352"/>
                <a:ext cx="144" cy="144"/>
              </a:xfrm>
              <a:prstGeom prst="ellipse">
                <a:avLst/>
              </a:prstGeom>
              <a:solidFill>
                <a:srgbClr val="CC00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" name="Oval 21">
                <a:extLst>
                  <a:ext uri="{FF2B5EF4-FFF2-40B4-BE49-F238E27FC236}">
                    <a16:creationId xmlns="" xmlns:a16="http://schemas.microsoft.com/office/drawing/2014/main" id="{6C8A9B47-8CD6-414C-9115-88D0A1D8EF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8" y="2304"/>
                <a:ext cx="144" cy="144"/>
              </a:xfrm>
              <a:prstGeom prst="ellipse">
                <a:avLst/>
              </a:prstGeom>
              <a:solidFill>
                <a:srgbClr val="CC00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" name="Text Box 22">
                <a:extLst>
                  <a:ext uri="{FF2B5EF4-FFF2-40B4-BE49-F238E27FC236}">
                    <a16:creationId xmlns="" xmlns:a16="http://schemas.microsoft.com/office/drawing/2014/main" id="{9B1B5C21-DAD3-4055-98F6-3064EE993B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36" y="1996"/>
                <a:ext cx="5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 </a:t>
                </a:r>
                <a:r>
                  <a:rPr kumimoji="0" lang="en-US" altLang="en-US" sz="2400" b="1" i="1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f</a:t>
                </a:r>
                <a:r>
                  <a:rPr kumimoji="0" lang="en-US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(</a:t>
                </a:r>
                <a:r>
                  <a:rPr kumimoji="0" lang="en-US" altLang="en-US" sz="2400" b="1" i="1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x</a:t>
                </a:r>
                <a:r>
                  <a:rPr kumimoji="0" lang="en-US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37" name="Text Box 23">
                <a:extLst>
                  <a:ext uri="{FF2B5EF4-FFF2-40B4-BE49-F238E27FC236}">
                    <a16:creationId xmlns="" xmlns:a16="http://schemas.microsoft.com/office/drawing/2014/main" id="{C8A2D5E7-A289-4B4F-B589-681A6FEDDD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4" y="3696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sym typeface="Symbol" panose="05050102010706020507" pitchFamily="18" charset="2"/>
                  </a:rPr>
                  <a:t></a:t>
                </a:r>
                <a:r>
                  <a:rPr kumimoji="0" lang="en-US" altLang="en-US" sz="2400" b="0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endParaRPr kumimoji="0" lang="en-US" altLang="en-US" sz="24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" name="Line 24">
                <a:extLst>
                  <a:ext uri="{FF2B5EF4-FFF2-40B4-BE49-F238E27FC236}">
                    <a16:creationId xmlns="" xmlns:a16="http://schemas.microsoft.com/office/drawing/2014/main" id="{B677FEAA-DB08-4239-B111-9C2A323732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3792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Line 25">
                <a:extLst>
                  <a:ext uri="{FF2B5EF4-FFF2-40B4-BE49-F238E27FC236}">
                    <a16:creationId xmlns="" xmlns:a16="http://schemas.microsoft.com/office/drawing/2014/main" id="{3859A6A1-1BEC-46F3-AEDC-337F17608F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3792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Line 26">
                <a:extLst>
                  <a:ext uri="{FF2B5EF4-FFF2-40B4-BE49-F238E27FC236}">
                    <a16:creationId xmlns="" xmlns:a16="http://schemas.microsoft.com/office/drawing/2014/main" id="{B0037F0E-3DEF-4BF1-9EE5-1B7ECA1360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3888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Line 27">
                <a:extLst>
                  <a:ext uri="{FF2B5EF4-FFF2-40B4-BE49-F238E27FC236}">
                    <a16:creationId xmlns="" xmlns:a16="http://schemas.microsoft.com/office/drawing/2014/main" id="{4DCBB2CD-793B-407E-ADE5-8BBB5E2998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20" y="3888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aphicFrame>
          <p:nvGraphicFramePr>
            <p:cNvPr id="23" name="Object 1027">
              <a:extLst>
                <a:ext uri="{FF2B5EF4-FFF2-40B4-BE49-F238E27FC236}">
                  <a16:creationId xmlns="" xmlns:a16="http://schemas.microsoft.com/office/drawing/2014/main" id="{2902A883-E1FD-4E43-A0A2-551D64D75D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3024"/>
            <a:ext cx="864" cy="4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863" name="Equation" r:id="rId6" imgW="698197" imgH="393529" progId="Equation.3">
                    <p:embed/>
                  </p:oleObj>
                </mc:Choice>
                <mc:Fallback>
                  <p:oleObj name="Equation" r:id="rId6" imgW="698197" imgH="393529" progId="Equation.3">
                    <p:embed/>
                    <p:pic>
                      <p:nvPicPr>
                        <p:cNvPr id="0" name="Picture 1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3024"/>
                          <a:ext cx="864" cy="4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Text Box 30">
              <a:extLst>
                <a:ext uri="{FF2B5EF4-FFF2-40B4-BE49-F238E27FC236}">
                  <a16:creationId xmlns="" xmlns:a16="http://schemas.microsoft.com/office/drawing/2014/main" id="{D012F80F-657E-41BE-B42C-B2181D21BD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" y="2970"/>
              <a:ext cx="6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where</a:t>
              </a:r>
            </a:p>
          </p:txBody>
        </p:sp>
      </p:grpSp>
      <p:graphicFrame>
        <p:nvGraphicFramePr>
          <p:cNvPr id="42" name="Object 1024">
            <a:extLst>
              <a:ext uri="{FF2B5EF4-FFF2-40B4-BE49-F238E27FC236}">
                <a16:creationId xmlns="" xmlns:a16="http://schemas.microsoft.com/office/drawing/2014/main" id="{F163008B-9211-43CA-8A87-25B56960E0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910803"/>
              </p:ext>
            </p:extLst>
          </p:nvPr>
        </p:nvGraphicFramePr>
        <p:xfrm>
          <a:off x="1932114" y="1589449"/>
          <a:ext cx="19050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64" name="Equation" r:id="rId8" imgW="1040948" imgH="330057" progId="Equation.DSMT4">
                  <p:embed/>
                </p:oleObj>
              </mc:Choice>
              <mc:Fallback>
                <p:oleObj name="Equation" r:id="rId8" imgW="1040948" imgH="330057" progId="Equation.DSMT4">
                  <p:embed/>
                  <p:pic>
                    <p:nvPicPr>
                      <p:cNvPr id="0" name="Picture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2114" y="1589449"/>
                        <a:ext cx="190500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1025">
            <a:extLst>
              <a:ext uri="{FF2B5EF4-FFF2-40B4-BE49-F238E27FC236}">
                <a16:creationId xmlns="" xmlns:a16="http://schemas.microsoft.com/office/drawing/2014/main" id="{74FE2260-554E-4CAC-90CB-5B4AA588CD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316964"/>
              </p:ext>
            </p:extLst>
          </p:nvPr>
        </p:nvGraphicFramePr>
        <p:xfrm>
          <a:off x="5412982" y="1581564"/>
          <a:ext cx="3048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65" name="Equation" r:id="rId10" imgW="1524000" imgH="330200" progId="Equation.3">
                  <p:embed/>
                </p:oleObj>
              </mc:Choice>
              <mc:Fallback>
                <p:oleObj name="Equation" r:id="rId10" imgW="1524000" imgH="330200" progId="Equation.3">
                  <p:embed/>
                  <p:pic>
                    <p:nvPicPr>
                      <p:cNvPr id="0" name="Picture 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2982" y="1581564"/>
                        <a:ext cx="30480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1024">
            <a:extLst>
              <a:ext uri="{FF2B5EF4-FFF2-40B4-BE49-F238E27FC236}">
                <a16:creationId xmlns="" xmlns:a16="http://schemas.microsoft.com/office/drawing/2014/main" id="{917835FD-4EFB-4582-ACBB-3F5854EECF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420201"/>
              </p:ext>
            </p:extLst>
          </p:nvPr>
        </p:nvGraphicFramePr>
        <p:xfrm>
          <a:off x="3621947" y="656808"/>
          <a:ext cx="12954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66" name="Equation" r:id="rId12" imgW="850531" imgH="330057" progId="Equation.3">
                  <p:embed/>
                </p:oleObj>
              </mc:Choice>
              <mc:Fallback>
                <p:oleObj name="Equation" r:id="rId12" imgW="850531" imgH="330057" progId="Equation.3">
                  <p:embed/>
                  <p:pic>
                    <p:nvPicPr>
                      <p:cNvPr id="0" name="Picture 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1947" y="656808"/>
                        <a:ext cx="1295400" cy="501650"/>
                      </a:xfrm>
                      <a:prstGeom prst="rect">
                        <a:avLst/>
                      </a:prstGeom>
                      <a:solidFill>
                        <a:srgbClr val="FFEBD7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1025">
            <a:extLst>
              <a:ext uri="{FF2B5EF4-FFF2-40B4-BE49-F238E27FC236}">
                <a16:creationId xmlns="" xmlns:a16="http://schemas.microsoft.com/office/drawing/2014/main" id="{587B937F-B4FF-4199-BAB7-D0E3DDC1F2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245600"/>
              </p:ext>
            </p:extLst>
          </p:nvPr>
        </p:nvGraphicFramePr>
        <p:xfrm>
          <a:off x="9276127" y="1143778"/>
          <a:ext cx="26670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67" name="Equation" r:id="rId14" imgW="1485900" imgH="457200" progId="Equation.3">
                  <p:embed/>
                </p:oleObj>
              </mc:Choice>
              <mc:Fallback>
                <p:oleObj name="Equation" r:id="rId14" imgW="1485900" imgH="457200" progId="Equation.3">
                  <p:embed/>
                  <p:pic>
                    <p:nvPicPr>
                      <p:cNvPr id="0" name="Picture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6127" y="1143778"/>
                        <a:ext cx="2667000" cy="820738"/>
                      </a:xfrm>
                      <a:prstGeom prst="rect">
                        <a:avLst/>
                      </a:prstGeom>
                      <a:solidFill>
                        <a:srgbClr val="FFEBD7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Rectangle 3">
            <a:extLst>
              <a:ext uri="{FF2B5EF4-FFF2-40B4-BE49-F238E27FC236}">
                <a16:creationId xmlns="" xmlns:a16="http://schemas.microsoft.com/office/drawing/2014/main" id="{415E2FDE-7195-4AC2-BAD5-D24FE34F5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71" y="5021481"/>
            <a:ext cx="11919857" cy="1177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005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  <a:defRPr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✦"/>
              <a:defRPr sz="23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7163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ª"/>
              <a:defRPr sz="2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939925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❖"/>
              <a:defRPr sz="2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406650" indent="-352425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✥"/>
              <a:defRPr sz="19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Aft>
                <a:spcPts val="0"/>
              </a:spcAft>
              <a:defRPr/>
            </a:pPr>
            <a:r>
              <a:rPr lang="en-US" dirty="0"/>
              <a:t>Integration is a summing process.  Thus virtually all numerical approximations can be represented by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8" name="Object 1024">
            <a:extLst>
              <a:ext uri="{FF2B5EF4-FFF2-40B4-BE49-F238E27FC236}">
                <a16:creationId xmlns="" xmlns:a16="http://schemas.microsoft.com/office/drawing/2014/main" id="{75BDD970-7D79-4525-AF5D-F2E35B376E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439832"/>
              </p:ext>
            </p:extLst>
          </p:nvPr>
        </p:nvGraphicFramePr>
        <p:xfrm>
          <a:off x="2884615" y="5487216"/>
          <a:ext cx="3802066" cy="84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68" name="Equation" r:id="rId16" imgW="1943100" imgH="431800" progId="Equation.3">
                  <p:embed/>
                </p:oleObj>
              </mc:Choice>
              <mc:Fallback>
                <p:oleObj name="Equation" r:id="rId16" imgW="1943100" imgH="431800" progId="Equation.3">
                  <p:embed/>
                  <p:pic>
                    <p:nvPicPr>
                      <p:cNvPr id="0" name="Picture 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615" y="5487216"/>
                        <a:ext cx="3802066" cy="845225"/>
                      </a:xfrm>
                      <a:prstGeom prst="rect">
                        <a:avLst/>
                      </a:prstGeom>
                      <a:solidFill>
                        <a:srgbClr val="FFEBD7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028125B3-4990-450B-855B-246304C687E7}"/>
              </a:ext>
            </a:extLst>
          </p:cNvPr>
          <p:cNvSpPr txBox="1"/>
          <p:nvPr/>
        </p:nvSpPr>
        <p:spPr>
          <a:xfrm>
            <a:off x="6845631" y="5549949"/>
            <a:ext cx="49405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en-US" sz="2400" i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</a:t>
            </a:r>
            <a:r>
              <a:rPr lang="en-US" altLang="en-US" sz="2400" i="1" baseline="-250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en-US" sz="24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are the weights, x</a:t>
            </a:r>
            <a:r>
              <a:rPr lang="en-US" altLang="en-US" sz="2400" i="1" baseline="-250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en-US" sz="24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are the sampling points, and E</a:t>
            </a:r>
            <a:r>
              <a:rPr lang="en-US" altLang="en-US" sz="2400" i="1" baseline="-250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n-US" altLang="en-US" sz="24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is the truncation error.</a:t>
            </a:r>
            <a:endParaRPr lang="en-IN" sz="2400" i="1" dirty="0">
              <a:solidFill>
                <a:srgbClr val="FFC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6999875"/>
      </p:ext>
    </p:extLst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072" y="681721"/>
            <a:ext cx="10934700" cy="575580"/>
          </a:xfrm>
        </p:spPr>
        <p:txBody>
          <a:bodyPr/>
          <a:lstStyle/>
          <a:p>
            <a:pPr algn="just" fontAlgn="auto">
              <a:spcAft>
                <a:spcPts val="0"/>
              </a:spcAft>
              <a:defRPr/>
            </a:pPr>
            <a:r>
              <a:rPr lang="en-IN" dirty="0" smtClean="0"/>
              <a:t>Integration scheme, if </a:t>
            </a:r>
            <a:r>
              <a:rPr lang="en-IN" dirty="0" err="1" smtClean="0"/>
              <a:t>segement</a:t>
            </a:r>
            <a:r>
              <a:rPr lang="en-IN" dirty="0" smtClean="0"/>
              <a:t> size is not equal.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en-IN" altLang="en-US" dirty="0" smtClean="0">
                <a:solidFill>
                  <a:schemeClr val="tx1"/>
                </a:solidFill>
                <a:effectLst/>
              </a:rPr>
              <a:t>Apply trapezoidal rule to each segment and sum the results:</a:t>
            </a:r>
            <a:endParaRPr lang="en-US" alt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F187840-6102-4595-BC9F-CB91F4030DE3}"/>
              </a:ext>
            </a:extLst>
          </p:cNvPr>
          <p:cNvSpPr txBox="1"/>
          <p:nvPr/>
        </p:nvSpPr>
        <p:spPr>
          <a:xfrm>
            <a:off x="117195" y="1539841"/>
            <a:ext cx="43323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1" i="1" dirty="0" smtClean="0">
                <a:solidFill>
                  <a:srgbClr val="FFC000"/>
                </a:solidFill>
              </a:rPr>
              <a:t>Segment wise Trapezoidal </a:t>
            </a:r>
            <a:r>
              <a:rPr lang="en-US" altLang="en-US" sz="2400" b="1" i="1" dirty="0">
                <a:solidFill>
                  <a:srgbClr val="FFC000"/>
                </a:solidFill>
              </a:rPr>
              <a:t>Rule</a:t>
            </a:r>
            <a:endParaRPr lang="en-IN" sz="2400" dirty="0"/>
          </a:p>
        </p:txBody>
      </p:sp>
      <p:sp>
        <p:nvSpPr>
          <p:cNvPr id="13" name="Arrow: Right 4">
            <a:extLst>
              <a:ext uri="{FF2B5EF4-FFF2-40B4-BE49-F238E27FC236}">
                <a16:creationId xmlns="" xmlns:a16="http://schemas.microsoft.com/office/drawing/2014/main" id="{0840085B-75DF-4C25-BC43-4C168C915789}"/>
              </a:ext>
            </a:extLst>
          </p:cNvPr>
          <p:cNvSpPr/>
          <p:nvPr/>
        </p:nvSpPr>
        <p:spPr bwMode="auto">
          <a:xfrm>
            <a:off x="1840910" y="4591661"/>
            <a:ext cx="629174" cy="377504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3057" y="78883"/>
            <a:ext cx="5943600" cy="638287"/>
          </a:xfrm>
        </p:spPr>
        <p:txBody>
          <a:bodyPr/>
          <a:lstStyle/>
          <a:p>
            <a:r>
              <a:rPr lang="en-US" altLang="en-US" dirty="0" smtClean="0"/>
              <a:t>Integration with Unequal Segments</a:t>
            </a:r>
            <a:endParaRPr lang="en-US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2232664"/>
            <a:ext cx="84418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i="1" dirty="0" smtClean="0">
                <a:solidFill>
                  <a:srgbClr val="FFFF00"/>
                </a:solidFill>
              </a:rPr>
              <a:t>Segment data:</a:t>
            </a:r>
            <a:endParaRPr lang="en-IN" sz="2400" i="1" dirty="0">
              <a:solidFill>
                <a:srgbClr val="FFFF00"/>
              </a:solidFill>
            </a:endParaRPr>
          </a:p>
        </p:txBody>
      </p:sp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684" y="1539841"/>
            <a:ext cx="74961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4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694329"/>
            <a:ext cx="5192542" cy="154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4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529" y="4455331"/>
            <a:ext cx="8153400" cy="1027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45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529" y="5729968"/>
            <a:ext cx="11525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7665693"/>
      </p:ext>
    </p:extLst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1644"/>
            <a:ext cx="10972800" cy="653143"/>
          </a:xfrm>
        </p:spPr>
        <p:txBody>
          <a:bodyPr/>
          <a:lstStyle/>
          <a:p>
            <a:r>
              <a:rPr lang="en-US" altLang="en-US" dirty="0"/>
              <a:t>Newton-Cotes Integration</a:t>
            </a:r>
          </a:p>
        </p:txBody>
      </p:sp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03" y="1245615"/>
            <a:ext cx="11941925" cy="3969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9003595"/>
      </p:ext>
    </p:extLst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072" y="681721"/>
            <a:ext cx="10934700" cy="575580"/>
          </a:xfrm>
        </p:spPr>
        <p:txBody>
          <a:bodyPr/>
          <a:lstStyle/>
          <a:p>
            <a:pPr algn="just" fontAlgn="auto">
              <a:spcAft>
                <a:spcPts val="0"/>
              </a:spcAft>
              <a:defRPr/>
            </a:pPr>
            <a:r>
              <a:rPr lang="en-IN" dirty="0" smtClean="0"/>
              <a:t>Weighted </a:t>
            </a:r>
            <a:r>
              <a:rPr lang="en-IN" dirty="0"/>
              <a:t>sum of function values at specified points within the domain of integration.</a:t>
            </a:r>
            <a:endParaRPr lang="en-US" alt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F187840-6102-4595-BC9F-CB91F4030DE3}"/>
              </a:ext>
            </a:extLst>
          </p:cNvPr>
          <p:cNvSpPr txBox="1"/>
          <p:nvPr/>
        </p:nvSpPr>
        <p:spPr>
          <a:xfrm>
            <a:off x="117194" y="1539841"/>
            <a:ext cx="62754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1" i="1" dirty="0">
                <a:solidFill>
                  <a:srgbClr val="FFC000"/>
                </a:solidFill>
              </a:rPr>
              <a:t>Gauss </a:t>
            </a:r>
            <a:r>
              <a:rPr lang="en-US" altLang="en-US" sz="2400" b="1" i="1" dirty="0" smtClean="0">
                <a:solidFill>
                  <a:srgbClr val="FFC000"/>
                </a:solidFill>
              </a:rPr>
              <a:t>Quadrature Approximation (two points)</a:t>
            </a:r>
            <a:endParaRPr lang="en-IN" sz="2400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4261888" y="78883"/>
            <a:ext cx="3569594" cy="638287"/>
          </a:xfrm>
        </p:spPr>
        <p:txBody>
          <a:bodyPr/>
          <a:lstStyle/>
          <a:p>
            <a:r>
              <a:rPr lang="en-US" altLang="en-US" dirty="0" smtClean="0"/>
              <a:t>Gauss Quadrature</a:t>
            </a:r>
            <a:endParaRPr lang="en-US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FF187840-6102-4595-BC9F-CB91F4030DE3}"/>
              </a:ext>
            </a:extLst>
          </p:cNvPr>
          <p:cNvSpPr txBox="1"/>
          <p:nvPr/>
        </p:nvSpPr>
        <p:spPr>
          <a:xfrm>
            <a:off x="117194" y="2219633"/>
            <a:ext cx="66673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1" i="1" dirty="0">
                <a:solidFill>
                  <a:srgbClr val="FFC000"/>
                </a:solidFill>
              </a:rPr>
              <a:t>Gauss </a:t>
            </a:r>
            <a:r>
              <a:rPr lang="en-US" altLang="en-US" sz="2400" b="1" i="1" dirty="0" smtClean="0">
                <a:solidFill>
                  <a:srgbClr val="FFC000"/>
                </a:solidFill>
              </a:rPr>
              <a:t>Quadrature Approximation (higher points)</a:t>
            </a:r>
            <a:endParaRPr lang="en-IN" sz="2400" dirty="0"/>
          </a:p>
        </p:txBody>
      </p:sp>
      <p:pic>
        <p:nvPicPr>
          <p:cNvPr id="113678" name="Picture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28" y="2785380"/>
            <a:ext cx="5615010" cy="561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679" name="Picture 1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540" y="2599655"/>
            <a:ext cx="5755820" cy="4161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1075" name="Object 3"/>
          <p:cNvGraphicFramePr>
            <a:graphicFrameLocks noChangeAspect="1"/>
          </p:cNvGraphicFramePr>
          <p:nvPr/>
        </p:nvGraphicFramePr>
        <p:xfrm>
          <a:off x="6185424" y="1286800"/>
          <a:ext cx="40925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0" name="Equation" r:id="rId6" imgW="2095200" imgH="482400" progId="Equation.DSMT4">
                  <p:embed/>
                </p:oleObj>
              </mc:Choice>
              <mc:Fallback>
                <p:oleObj name="Equation" r:id="rId6" imgW="2095200" imgH="482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5424" y="1286800"/>
                        <a:ext cx="4092575" cy="9429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F187840-6102-4595-BC9F-CB91F4030DE3}"/>
              </a:ext>
            </a:extLst>
          </p:cNvPr>
          <p:cNvSpPr txBox="1"/>
          <p:nvPr/>
        </p:nvSpPr>
        <p:spPr>
          <a:xfrm>
            <a:off x="244928" y="3692491"/>
            <a:ext cx="62754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1" i="1" dirty="0" smtClean="0">
                <a:solidFill>
                  <a:srgbClr val="FFC000"/>
                </a:solidFill>
              </a:rPr>
              <a:t>Limit Conversion</a:t>
            </a:r>
            <a:endParaRPr lang="en-IN" sz="24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751466"/>
              </p:ext>
            </p:extLst>
          </p:nvPr>
        </p:nvGraphicFramePr>
        <p:xfrm>
          <a:off x="244928" y="4413003"/>
          <a:ext cx="48863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1" name="Equation" r:id="rId8" imgW="2501900" imgH="482600" progId="Equation.DSMT4">
                  <p:embed/>
                </p:oleObj>
              </mc:Choice>
              <mc:Fallback>
                <p:oleObj name="Equation" r:id="rId8" imgW="2501900" imgH="482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28" y="4413003"/>
                        <a:ext cx="4886325" cy="9429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95515"/>
      </p:ext>
    </p:extLst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3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3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3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3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F187840-6102-4595-BC9F-CB91F4030DE3}"/>
              </a:ext>
            </a:extLst>
          </p:cNvPr>
          <p:cNvSpPr txBox="1"/>
          <p:nvPr/>
        </p:nvSpPr>
        <p:spPr>
          <a:xfrm>
            <a:off x="310950" y="1686829"/>
            <a:ext cx="50611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altLang="en-US" sz="2400" b="1" i="1" dirty="0" smtClean="0">
                <a:solidFill>
                  <a:srgbClr val="FFC000"/>
                </a:solidFill>
              </a:rPr>
              <a:t>Conversion of integration limit</a:t>
            </a:r>
            <a:endParaRPr lang="en-IN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3DB7C20-DAAA-4D04-AF59-AE2805050922}"/>
              </a:ext>
            </a:extLst>
          </p:cNvPr>
          <p:cNvSpPr/>
          <p:nvPr/>
        </p:nvSpPr>
        <p:spPr>
          <a:xfrm>
            <a:off x="114300" y="567361"/>
            <a:ext cx="118637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</a:pPr>
            <a:r>
              <a:rPr lang="en-US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Example: Numerically integrate the following </a:t>
            </a:r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function: </a:t>
            </a:r>
            <a:endParaRPr lang="en-US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4261888" y="78883"/>
            <a:ext cx="3569594" cy="638287"/>
          </a:xfrm>
        </p:spPr>
        <p:txBody>
          <a:bodyPr/>
          <a:lstStyle/>
          <a:p>
            <a:r>
              <a:rPr lang="en-US" altLang="en-US" dirty="0" smtClean="0"/>
              <a:t>Gauss Quadrature</a:t>
            </a:r>
            <a:endParaRPr lang="en-US" altLang="en-US" dirty="0"/>
          </a:p>
        </p:txBody>
      </p:sp>
      <p:graphicFrame>
        <p:nvGraphicFramePr>
          <p:cNvPr id="132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049121"/>
              </p:ext>
            </p:extLst>
          </p:nvPr>
        </p:nvGraphicFramePr>
        <p:xfrm>
          <a:off x="7660933" y="345716"/>
          <a:ext cx="1533285" cy="1080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52" name="Equation" r:id="rId4" imgW="685800" imgH="482400" progId="Equation.DSMT4">
                  <p:embed/>
                </p:oleObj>
              </mc:Choice>
              <mc:Fallback>
                <p:oleObj name="Equation" r:id="rId4" imgW="685800" imgH="482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0933" y="345716"/>
                        <a:ext cx="1533285" cy="108039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713353"/>
              </p:ext>
            </p:extLst>
          </p:nvPr>
        </p:nvGraphicFramePr>
        <p:xfrm>
          <a:off x="264365" y="2538978"/>
          <a:ext cx="6316049" cy="973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53" name="Equation" r:id="rId6" imgW="3136680" imgH="482400" progId="Equation.DSMT4">
                  <p:embed/>
                </p:oleObj>
              </mc:Choice>
              <mc:Fallback>
                <p:oleObj name="Equation" r:id="rId6" imgW="3136680" imgH="482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65" y="2538978"/>
                        <a:ext cx="6316049" cy="973021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525367"/>
              </p:ext>
            </p:extLst>
          </p:nvPr>
        </p:nvGraphicFramePr>
        <p:xfrm>
          <a:off x="7710925" y="2527774"/>
          <a:ext cx="4267110" cy="972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54" name="Equation" r:id="rId8" imgW="2120760" imgH="482400" progId="Equation.DSMT4">
                  <p:embed/>
                </p:oleObj>
              </mc:Choice>
              <mc:Fallback>
                <p:oleObj name="Equation" r:id="rId8" imgW="2120760" imgH="482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0925" y="2527774"/>
                        <a:ext cx="4267110" cy="97239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286086"/>
              </p:ext>
            </p:extLst>
          </p:nvPr>
        </p:nvGraphicFramePr>
        <p:xfrm>
          <a:off x="689777" y="4243349"/>
          <a:ext cx="52832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55" name="Equation" r:id="rId10" imgW="2705040" imgH="482400" progId="Equation.DSMT4">
                  <p:embed/>
                </p:oleObj>
              </mc:Choice>
              <mc:Fallback>
                <p:oleObj name="Equation" r:id="rId10" imgW="2705040" imgH="482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777" y="4243349"/>
                        <a:ext cx="5283200" cy="9429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FF187840-6102-4595-BC9F-CB91F4030DE3}"/>
              </a:ext>
            </a:extLst>
          </p:cNvPr>
          <p:cNvSpPr txBox="1"/>
          <p:nvPr/>
        </p:nvSpPr>
        <p:spPr>
          <a:xfrm>
            <a:off x="282196" y="3633678"/>
            <a:ext cx="50611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altLang="en-US" sz="2400" b="1" i="1" dirty="0" smtClean="0">
                <a:solidFill>
                  <a:srgbClr val="FFC000"/>
                </a:solidFill>
              </a:rPr>
              <a:t>Three point Gauss Quadrature</a:t>
            </a:r>
            <a:endParaRPr lang="en-IN" sz="2400" dirty="0"/>
          </a:p>
        </p:txBody>
      </p:sp>
      <p:graphicFrame>
        <p:nvGraphicFramePr>
          <p:cNvPr id="1321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068920"/>
              </p:ext>
            </p:extLst>
          </p:nvPr>
        </p:nvGraphicFramePr>
        <p:xfrm>
          <a:off x="1128109" y="5424625"/>
          <a:ext cx="4389438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56" name="Equation" r:id="rId12" imgW="2247840" imgH="457200" progId="Equation.DSMT4">
                  <p:embed/>
                </p:oleObj>
              </mc:Choice>
              <mc:Fallback>
                <p:oleObj name="Equation" r:id="rId12" imgW="2247840" imgH="457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109" y="5424625"/>
                        <a:ext cx="4389438" cy="8937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ight Arrow 4"/>
          <p:cNvSpPr/>
          <p:nvPr/>
        </p:nvSpPr>
        <p:spPr bwMode="auto">
          <a:xfrm>
            <a:off x="6637564" y="2841171"/>
            <a:ext cx="1020536" cy="253093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132138" name="Picture 4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218" y="4254954"/>
            <a:ext cx="589597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566369"/>
              </p:ext>
            </p:extLst>
          </p:nvPr>
        </p:nvGraphicFramePr>
        <p:xfrm>
          <a:off x="4491945" y="1446173"/>
          <a:ext cx="48863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57" name="Equation" r:id="rId15" imgW="2501900" imgH="482600" progId="Equation.DSMT4">
                  <p:embed/>
                </p:oleObj>
              </mc:Choice>
              <mc:Fallback>
                <p:oleObj name="Equation" r:id="rId15" imgW="2501900" imgH="482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1945" y="1446173"/>
                        <a:ext cx="4886325" cy="9429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3165756"/>
      </p:ext>
    </p:extLst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2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2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4261888" y="78883"/>
            <a:ext cx="3569594" cy="638287"/>
          </a:xfrm>
        </p:spPr>
        <p:txBody>
          <a:bodyPr/>
          <a:lstStyle/>
          <a:p>
            <a:r>
              <a:rPr lang="en-US" altLang="en-US" dirty="0" smtClean="0"/>
              <a:t>Gauss Quadrature</a:t>
            </a:r>
            <a:endParaRPr lang="en-US" altLang="en-US" dirty="0"/>
          </a:p>
        </p:txBody>
      </p:sp>
      <p:graphicFrame>
        <p:nvGraphicFramePr>
          <p:cNvPr id="132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162011"/>
              </p:ext>
            </p:extLst>
          </p:nvPr>
        </p:nvGraphicFramePr>
        <p:xfrm>
          <a:off x="8999876" y="166101"/>
          <a:ext cx="1533285" cy="1080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9" name="Equation" r:id="rId4" imgW="685800" imgH="482400" progId="Equation.DSMT4">
                  <p:embed/>
                </p:oleObj>
              </mc:Choice>
              <mc:Fallback>
                <p:oleObj name="Equation" r:id="rId4" imgW="6858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9876" y="166101"/>
                        <a:ext cx="1533285" cy="108039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404079"/>
              </p:ext>
            </p:extLst>
          </p:nvPr>
        </p:nvGraphicFramePr>
        <p:xfrm>
          <a:off x="330548" y="1238891"/>
          <a:ext cx="52832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0" name="Equation" r:id="rId6" imgW="2705040" imgH="482400" progId="Equation.DSMT4">
                  <p:embed/>
                </p:oleObj>
              </mc:Choice>
              <mc:Fallback>
                <p:oleObj name="Equation" r:id="rId6" imgW="27050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548" y="1238891"/>
                        <a:ext cx="5283200" cy="9429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4095295"/>
              </p:ext>
            </p:extLst>
          </p:nvPr>
        </p:nvGraphicFramePr>
        <p:xfrm>
          <a:off x="6214458" y="1334318"/>
          <a:ext cx="4389438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1" name="Equation" r:id="rId8" imgW="2247840" imgH="457200" progId="Equation.DSMT4">
                  <p:embed/>
                </p:oleObj>
              </mc:Choice>
              <mc:Fallback>
                <p:oleObj name="Equation" r:id="rId8" imgW="22478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4458" y="1334318"/>
                        <a:ext cx="4389438" cy="8937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307149"/>
              </p:ext>
            </p:extLst>
          </p:nvPr>
        </p:nvGraphicFramePr>
        <p:xfrm>
          <a:off x="296842" y="2535969"/>
          <a:ext cx="11984966" cy="768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2" name="Equation" r:id="rId10" imgW="7340400" imgH="469800" progId="Equation.DSMT4">
                  <p:embed/>
                </p:oleObj>
              </mc:Choice>
              <mc:Fallback>
                <p:oleObj name="Equation" r:id="rId10" imgW="73404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42" y="2535969"/>
                        <a:ext cx="11984966" cy="768141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912460"/>
              </p:ext>
            </p:extLst>
          </p:nvPr>
        </p:nvGraphicFramePr>
        <p:xfrm>
          <a:off x="290806" y="3598817"/>
          <a:ext cx="8793162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3" name="Equation" r:id="rId12" imgW="5384520" imgH="469800" progId="Equation.DSMT4">
                  <p:embed/>
                </p:oleObj>
              </mc:Choice>
              <mc:Fallback>
                <p:oleObj name="Equation" r:id="rId12" imgW="53845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06" y="3598817"/>
                        <a:ext cx="8793162" cy="7667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556747"/>
              </p:ext>
            </p:extLst>
          </p:nvPr>
        </p:nvGraphicFramePr>
        <p:xfrm>
          <a:off x="367846" y="4949599"/>
          <a:ext cx="429260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4" name="Equation" r:id="rId14" imgW="2628900" imgH="787400" progId="Equation.DSMT4">
                  <p:embed/>
                </p:oleObj>
              </mc:Choice>
              <mc:Fallback>
                <p:oleObj name="Equation" r:id="rId14" imgW="2628900" imgH="787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846" y="4949599"/>
                        <a:ext cx="4292600" cy="12858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1883647"/>
      </p:ext>
    </p:extLst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4261888" y="78883"/>
            <a:ext cx="3569594" cy="638287"/>
          </a:xfrm>
        </p:spPr>
        <p:txBody>
          <a:bodyPr/>
          <a:lstStyle/>
          <a:p>
            <a:r>
              <a:rPr lang="en-US" altLang="en-US" dirty="0" smtClean="0"/>
              <a:t>Gauss Quadrature</a:t>
            </a:r>
            <a:endParaRPr lang="en-US" altLang="en-US" dirty="0"/>
          </a:p>
        </p:txBody>
      </p:sp>
      <p:graphicFrame>
        <p:nvGraphicFramePr>
          <p:cNvPr id="1321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972888"/>
              </p:ext>
            </p:extLst>
          </p:nvPr>
        </p:nvGraphicFramePr>
        <p:xfrm>
          <a:off x="225030" y="1224243"/>
          <a:ext cx="8793162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9" name="Equation" r:id="rId4" imgW="5384520" imgH="469800" progId="Equation.DSMT4">
                  <p:embed/>
                </p:oleObj>
              </mc:Choice>
              <mc:Fallback>
                <p:oleObj name="Equation" r:id="rId4" imgW="5384520" imgH="4698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030" y="1224243"/>
                        <a:ext cx="8793162" cy="7667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481393"/>
              </p:ext>
            </p:extLst>
          </p:nvPr>
        </p:nvGraphicFramePr>
        <p:xfrm>
          <a:off x="245704" y="2621837"/>
          <a:ext cx="8067675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0" name="Equation" r:id="rId6" imgW="4940280" imgH="469800" progId="Equation.DSMT4">
                  <p:embed/>
                </p:oleObj>
              </mc:Choice>
              <mc:Fallback>
                <p:oleObj name="Equation" r:id="rId6" imgW="4940280" imgH="4698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04" y="2621837"/>
                        <a:ext cx="8067675" cy="7667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144081"/>
              </p:ext>
            </p:extLst>
          </p:nvPr>
        </p:nvGraphicFramePr>
        <p:xfrm>
          <a:off x="308169" y="3822246"/>
          <a:ext cx="24257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1" name="Equation" r:id="rId8" imgW="1485720" imgH="482400" progId="Equation.DSMT4">
                  <p:embed/>
                </p:oleObj>
              </mc:Choice>
              <mc:Fallback>
                <p:oleObj name="Equation" r:id="rId8" imgW="1485720" imgH="4824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69" y="3822246"/>
                        <a:ext cx="2425700" cy="787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366513"/>
              </p:ext>
            </p:extLst>
          </p:nvPr>
        </p:nvGraphicFramePr>
        <p:xfrm>
          <a:off x="5369789" y="4730223"/>
          <a:ext cx="63880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227"/>
                <a:gridCol w="2205894"/>
                <a:gridCol w="22058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Gauss Point (n)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Integration Value (I)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Relative Error (</a:t>
                      </a:r>
                      <a:r>
                        <a:rPr lang="el-GR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ε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1.036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15.89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0.9101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1.89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0.8942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0.03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0.8939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3165756"/>
      </p:ext>
    </p:extLst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80456" y="5550326"/>
            <a:ext cx="4800600" cy="85837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defTabSz="842985">
              <a:defRPr/>
            </a:pPr>
            <a:r>
              <a:rPr lang="en-US" sz="4978" dirty="0">
                <a:ln/>
                <a:solidFill>
                  <a:srgbClr val="9BBB59"/>
                </a:solidFill>
                <a:latin typeface="Calibri"/>
              </a:rPr>
              <a:t>Questions??</a:t>
            </a:r>
          </a:p>
        </p:txBody>
      </p:sp>
      <p:sp>
        <p:nvSpPr>
          <p:cNvPr id="3" name="Rectangle 2"/>
          <p:cNvSpPr/>
          <p:nvPr/>
        </p:nvSpPr>
        <p:spPr>
          <a:xfrm>
            <a:off x="4543801" y="205609"/>
            <a:ext cx="3273910" cy="8583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842985">
              <a:defRPr/>
            </a:pPr>
            <a:r>
              <a:rPr lang="en-US" sz="4978" dirty="0">
                <a:ln w="0"/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  <a:latin typeface="Calibri"/>
              </a:rPr>
              <a:t>THANK YOU</a:t>
            </a:r>
          </a:p>
        </p:txBody>
      </p:sp>
      <p:pic>
        <p:nvPicPr>
          <p:cNvPr id="30725" name="Picture 8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2779" y="1360445"/>
            <a:ext cx="6216112" cy="3748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12700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60" y="1360446"/>
            <a:ext cx="5480813" cy="3653875"/>
          </a:xfrm>
          <a:prstGeom prst="rect">
            <a:avLst/>
          </a:prstGeom>
          <a:effectLst>
            <a:softEdge rad="1778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1644"/>
            <a:ext cx="10972800" cy="653143"/>
          </a:xfrm>
        </p:spPr>
        <p:txBody>
          <a:bodyPr/>
          <a:lstStyle/>
          <a:p>
            <a:r>
              <a:rPr lang="en-US" altLang="en-US" dirty="0"/>
              <a:t>Newton-Cotes Integration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0000" y="5680025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FFFF00"/>
                </a:solidFill>
              </a:rPr>
              <a:t>1</a:t>
            </a:r>
            <a:r>
              <a:rPr lang="en-US" altLang="en-US" baseline="30000" dirty="0">
                <a:solidFill>
                  <a:srgbClr val="FFFF00"/>
                </a:solidFill>
              </a:rPr>
              <a:t>st</a:t>
            </a:r>
            <a:r>
              <a:rPr lang="en-US" altLang="en-US" dirty="0">
                <a:solidFill>
                  <a:srgbClr val="FFFF00"/>
                </a:solidFill>
              </a:rPr>
              <a:t> order Polynomial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02574A82-7CB7-4185-A538-7863455165BD}"/>
              </a:ext>
            </a:extLst>
          </p:cNvPr>
          <p:cNvSpPr txBox="1"/>
          <p:nvPr/>
        </p:nvSpPr>
        <p:spPr>
          <a:xfrm>
            <a:off x="309120" y="2063614"/>
            <a:ext cx="3717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1" i="1" dirty="0">
                <a:solidFill>
                  <a:srgbClr val="FFC000"/>
                </a:solidFill>
              </a:rPr>
              <a:t>By Newton-Cotes formulas </a:t>
            </a:r>
            <a:endParaRPr lang="en-IN" sz="2400" dirty="0"/>
          </a:p>
        </p:txBody>
      </p:sp>
      <p:sp>
        <p:nvSpPr>
          <p:cNvPr id="17" name="Rectangle 3">
            <a:extLst>
              <a:ext uri="{FF2B5EF4-FFF2-40B4-BE49-F238E27FC236}">
                <a16:creationId xmlns="" xmlns:a16="http://schemas.microsoft.com/office/drawing/2014/main" id="{6ECB3E43-987B-4DB9-923B-8E7673C32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873" y="648592"/>
            <a:ext cx="11403435" cy="1177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005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  <a:defRPr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✦"/>
              <a:defRPr sz="23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7163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ª"/>
              <a:defRPr sz="2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939925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❖"/>
              <a:defRPr sz="2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406650" indent="-352425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✥"/>
              <a:defRPr sz="19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Aft>
                <a:spcPts val="0"/>
              </a:spcAft>
              <a:defRPr/>
            </a:pPr>
            <a:r>
              <a:rPr lang="en-US" dirty="0"/>
              <a:t>Newton-Cotes formulas are the most common numerical integration schemes. 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en-US" dirty="0"/>
              <a:t>It replaces a complicated function with an approximating function that is easy to integrate numerically.</a:t>
            </a:r>
            <a:endParaRPr lang="en-US" altLang="en-US" dirty="0">
              <a:solidFill>
                <a:schemeClr val="tx1"/>
              </a:solidFill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3C5B89A-9CB0-4459-978F-574197DA6A2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16036" y="1996061"/>
            <a:ext cx="3152775" cy="8286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6C9C3750-9D28-4224-8217-AB2B1E3966D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3974" y="2175993"/>
            <a:ext cx="4791075" cy="419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5726A76F-69E9-47EE-B91D-3556F834D468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1373" y="3286275"/>
            <a:ext cx="2567053" cy="23695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70F9A095-A40D-42ED-9B7A-5CB03C20B00F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16208" y="3286275"/>
            <a:ext cx="2567053" cy="23937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9C0BC453-D92B-4C34-8898-E8637AD4C9C7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89668" y="3282499"/>
            <a:ext cx="2504300" cy="242351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E3C0D29E-7606-488D-A6D7-0797D4DA4A70}"/>
              </a:ext>
            </a:extLst>
          </p:cNvPr>
          <p:cNvSpPr/>
          <p:nvPr/>
        </p:nvSpPr>
        <p:spPr>
          <a:xfrm>
            <a:off x="4179074" y="5706015"/>
            <a:ext cx="2241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FFFF00"/>
                </a:solidFill>
              </a:rPr>
              <a:t>2</a:t>
            </a:r>
            <a:r>
              <a:rPr lang="en-US" altLang="en-US" baseline="30000" dirty="0">
                <a:solidFill>
                  <a:srgbClr val="FFFF00"/>
                </a:solidFill>
              </a:rPr>
              <a:t>nd</a:t>
            </a:r>
            <a:r>
              <a:rPr lang="en-US" altLang="en-US" dirty="0">
                <a:solidFill>
                  <a:srgbClr val="FFFF00"/>
                </a:solidFill>
              </a:rPr>
              <a:t>  order Polynomial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3EF21C80-8B1F-45A7-98EF-FABB21D8AF45}"/>
              </a:ext>
            </a:extLst>
          </p:cNvPr>
          <p:cNvSpPr/>
          <p:nvPr/>
        </p:nvSpPr>
        <p:spPr>
          <a:xfrm>
            <a:off x="7559714" y="5707570"/>
            <a:ext cx="25342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dirty="0">
                <a:solidFill>
                  <a:srgbClr val="FFFF00"/>
                </a:solidFill>
              </a:rPr>
              <a:t>1</a:t>
            </a:r>
            <a:r>
              <a:rPr lang="en-US" altLang="en-US" baseline="30000" dirty="0">
                <a:solidFill>
                  <a:srgbClr val="FFFF00"/>
                </a:solidFill>
              </a:rPr>
              <a:t>st</a:t>
            </a:r>
            <a:r>
              <a:rPr lang="en-US" altLang="en-US" dirty="0">
                <a:solidFill>
                  <a:srgbClr val="FFFF00"/>
                </a:solidFill>
              </a:rPr>
              <a:t> order Polynomial segment wise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9055729"/>
      </p:ext>
    </p:extLst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6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1644"/>
            <a:ext cx="10972800" cy="653143"/>
          </a:xfrm>
        </p:spPr>
        <p:txBody>
          <a:bodyPr/>
          <a:lstStyle/>
          <a:p>
            <a:r>
              <a:rPr lang="en-US" altLang="en-US" dirty="0"/>
              <a:t>Trapezoidal Rule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071" y="681720"/>
            <a:ext cx="11919857" cy="847979"/>
          </a:xfrm>
        </p:spPr>
        <p:txBody>
          <a:bodyPr/>
          <a:lstStyle/>
          <a:p>
            <a:pPr algn="just" fontAlgn="auto">
              <a:spcAft>
                <a:spcPts val="0"/>
              </a:spcAft>
              <a:defRPr/>
            </a:pPr>
            <a:r>
              <a:rPr lang="en-US" dirty="0"/>
              <a:t>The trapezoidal rule is the first order example of the Newton-Cotes closed integration formulas. </a:t>
            </a:r>
            <a:endParaRPr lang="en-US" altLang="en-US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alt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F187840-6102-4595-BC9F-CB91F4030DE3}"/>
              </a:ext>
            </a:extLst>
          </p:cNvPr>
          <p:cNvSpPr txBox="1"/>
          <p:nvPr/>
        </p:nvSpPr>
        <p:spPr>
          <a:xfrm>
            <a:off x="117195" y="1539841"/>
            <a:ext cx="25166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1" i="1" dirty="0">
                <a:solidFill>
                  <a:srgbClr val="FFC000"/>
                </a:solidFill>
              </a:rPr>
              <a:t>Trapezoidal Rule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B2BBA32-83CA-4FDE-8B87-B6E1BB6AEF6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58498" y="1401731"/>
            <a:ext cx="3067050" cy="866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902FFE1-F072-4A8B-A7BF-287FC9941C8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05675" y="1516030"/>
            <a:ext cx="4171950" cy="6381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E40CEE23-0F34-4EB7-9E2F-B21BE7FBF78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75146" y="2357050"/>
            <a:ext cx="3609232" cy="23769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F187840-6102-4595-BC9F-CB91F4030DE3}"/>
              </a:ext>
            </a:extLst>
          </p:cNvPr>
          <p:cNvSpPr txBox="1"/>
          <p:nvPr/>
        </p:nvSpPr>
        <p:spPr>
          <a:xfrm>
            <a:off x="117194" y="2590312"/>
            <a:ext cx="25166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1" i="1" dirty="0" smtClean="0">
                <a:solidFill>
                  <a:srgbClr val="FFC000"/>
                </a:solidFill>
              </a:rPr>
              <a:t>Using linear interpolation</a:t>
            </a:r>
            <a:endParaRPr lang="en-IN" sz="2400" dirty="0"/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00654"/>
            <a:ext cx="2594569" cy="2819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14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180" y="2677206"/>
            <a:ext cx="3235983" cy="74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14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970" y="4250870"/>
            <a:ext cx="3536497" cy="615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own Arrow 1"/>
          <p:cNvSpPr/>
          <p:nvPr/>
        </p:nvSpPr>
        <p:spPr bwMode="auto">
          <a:xfrm>
            <a:off x="4180114" y="3462129"/>
            <a:ext cx="285750" cy="726148"/>
          </a:xfrm>
          <a:prstGeom prst="down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5698671" y="1688736"/>
            <a:ext cx="1069522" cy="312770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 flipH="1">
            <a:off x="6980464" y="2268506"/>
            <a:ext cx="0" cy="4524180"/>
          </a:xfrm>
          <a:prstGeom prst="line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26624163"/>
      </p:ext>
    </p:extLst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1644"/>
            <a:ext cx="10972800" cy="653143"/>
          </a:xfrm>
        </p:spPr>
        <p:txBody>
          <a:bodyPr/>
          <a:lstStyle/>
          <a:p>
            <a:r>
              <a:rPr lang="en-US" altLang="en-US" dirty="0"/>
              <a:t>Trapezoidal Rule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F187840-6102-4595-BC9F-CB91F4030DE3}"/>
              </a:ext>
            </a:extLst>
          </p:cNvPr>
          <p:cNvSpPr txBox="1"/>
          <p:nvPr/>
        </p:nvSpPr>
        <p:spPr>
          <a:xfrm>
            <a:off x="117195" y="1078176"/>
            <a:ext cx="25166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1" i="1" dirty="0">
                <a:solidFill>
                  <a:srgbClr val="FFC000"/>
                </a:solidFill>
              </a:rPr>
              <a:t>Trapezoidal Rule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B2BBA32-83CA-4FDE-8B87-B6E1BB6AEF6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38623" y="1040162"/>
            <a:ext cx="3067050" cy="866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902FFE1-F072-4A8B-A7BF-287FC9941C8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89378" y="1078176"/>
            <a:ext cx="4171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E8ACACC0-E64B-45BC-82C8-EC1691DC65B5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14412" y="2381896"/>
            <a:ext cx="4533900" cy="828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2E6626E2-A8D3-4EE8-B904-428418A9C923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30161" y="3436961"/>
            <a:ext cx="2933700" cy="742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9ACD136E-C46C-43D7-976B-3820E4F26ACD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32548" y="3654141"/>
            <a:ext cx="3162300" cy="390525"/>
          </a:xfrm>
          <a:prstGeom prst="rect">
            <a:avLst/>
          </a:prstGeom>
        </p:spPr>
      </p:pic>
      <p:sp>
        <p:nvSpPr>
          <p:cNvPr id="18" name="Arrow: Right 4">
            <a:extLst>
              <a:ext uri="{FF2B5EF4-FFF2-40B4-BE49-F238E27FC236}">
                <a16:creationId xmlns="" xmlns:a16="http://schemas.microsoft.com/office/drawing/2014/main" id="{58B65D94-30D7-4594-A164-BDBD68E8E2DF}"/>
              </a:ext>
            </a:extLst>
          </p:cNvPr>
          <p:cNvSpPr/>
          <p:nvPr/>
        </p:nvSpPr>
        <p:spPr bwMode="auto">
          <a:xfrm>
            <a:off x="3971029" y="3619684"/>
            <a:ext cx="629174" cy="377504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183B2525-8292-4F9B-AE77-F2E33B046688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68261" y="5804805"/>
            <a:ext cx="2857500" cy="7429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42CD4708-716A-4DC4-B4CB-216C59FF98B2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1273" y="4550266"/>
            <a:ext cx="3314700" cy="10001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8E5B33D5-7E07-440C-ADEC-6ADD43B17832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880040" y="4219136"/>
            <a:ext cx="3109456" cy="2588053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 bwMode="auto">
          <a:xfrm>
            <a:off x="5004707" y="1975757"/>
            <a:ext cx="261257" cy="406139"/>
          </a:xfrm>
          <a:prstGeom prst="down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6" name="Left-Right Arrow 5"/>
          <p:cNvSpPr/>
          <p:nvPr/>
        </p:nvSpPr>
        <p:spPr bwMode="auto">
          <a:xfrm>
            <a:off x="5698671" y="1309008"/>
            <a:ext cx="832758" cy="230833"/>
          </a:xfrm>
          <a:prstGeom prst="left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669355"/>
      </p:ext>
    </p:extLst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1644"/>
            <a:ext cx="10972800" cy="653143"/>
          </a:xfrm>
        </p:spPr>
        <p:txBody>
          <a:bodyPr/>
          <a:lstStyle/>
          <a:p>
            <a:r>
              <a:rPr lang="en-US" altLang="en-US" dirty="0"/>
              <a:t>Trapezoidal Rule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F187840-6102-4595-BC9F-CB91F4030DE3}"/>
              </a:ext>
            </a:extLst>
          </p:cNvPr>
          <p:cNvSpPr txBox="1"/>
          <p:nvPr/>
        </p:nvSpPr>
        <p:spPr>
          <a:xfrm>
            <a:off x="405644" y="2162849"/>
            <a:ext cx="25166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1" i="1" dirty="0">
                <a:solidFill>
                  <a:srgbClr val="FFC000"/>
                </a:solidFill>
              </a:rPr>
              <a:t>Trapezoidal Rule</a:t>
            </a:r>
            <a:endParaRPr lang="en-IN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2E6626E2-A8D3-4EE8-B904-428418A9C92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18766" y="2089892"/>
            <a:ext cx="2933700" cy="7429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3DB7C20-DAAA-4D04-AF59-AE2805050922}"/>
              </a:ext>
            </a:extLst>
          </p:cNvPr>
          <p:cNvSpPr/>
          <p:nvPr/>
        </p:nvSpPr>
        <p:spPr>
          <a:xfrm>
            <a:off x="405644" y="567361"/>
            <a:ext cx="11572391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</a:pPr>
            <a:r>
              <a:rPr lang="en-US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Example: Numerically integrate the following polynomial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</a:pPr>
            <a:r>
              <a:rPr lang="en-US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f(x)= 0.2 + 25x - 200x</a:t>
            </a:r>
            <a:r>
              <a:rPr lang="en-US" altLang="en-US" sz="2400" b="1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+ 675x</a:t>
            </a:r>
            <a:r>
              <a:rPr lang="en-US" altLang="en-US" sz="2400" b="1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- 900x</a:t>
            </a:r>
            <a:r>
              <a:rPr lang="en-US" altLang="en-US" sz="2400" b="1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+ 400x</a:t>
            </a:r>
            <a:r>
              <a:rPr lang="en-US" altLang="en-US" sz="2400" b="1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 </a:t>
            </a:r>
            <a:r>
              <a:rPr lang="en-US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from a = 0 to b = 0.8.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</a:pPr>
            <a:r>
              <a:rPr lang="en-US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exact value of the integral can be determined analytically to be 1.640533.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65D138C-47A4-4182-AEAA-B0C89E617E6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91839" y="2096184"/>
            <a:ext cx="1790700" cy="790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F4D0571E-4164-44C0-98EE-FD83494BE81C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62250" y="3024888"/>
            <a:ext cx="3333750" cy="7715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69F7F54-8E77-41C1-BE32-C7663068457C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19965" y="4064492"/>
            <a:ext cx="4210050" cy="381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1DC1DB90-7113-48BD-8413-AF4EA80821C8}"/>
              </a:ext>
            </a:extLst>
          </p:cNvPr>
          <p:cNvSpPr txBox="1"/>
          <p:nvPr/>
        </p:nvSpPr>
        <p:spPr>
          <a:xfrm>
            <a:off x="1329609" y="3179817"/>
            <a:ext cx="13716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Integral</a:t>
            </a:r>
            <a:endParaRPr lang="en-IN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DD9027D9-EAAD-4D4F-9164-34B03A646511}"/>
              </a:ext>
            </a:extLst>
          </p:cNvPr>
          <p:cNvSpPr txBox="1"/>
          <p:nvPr/>
        </p:nvSpPr>
        <p:spPr>
          <a:xfrm>
            <a:off x="710896" y="3983827"/>
            <a:ext cx="26090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Turncation</a:t>
            </a:r>
            <a:r>
              <a:rPr lang="en-US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Error</a:t>
            </a:r>
            <a:endParaRPr lang="en-IN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F2CBAE0E-7F83-457C-A61E-E3BEE36B3CC3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319965" y="4574228"/>
            <a:ext cx="1409700" cy="3714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8FE751F5-8460-4881-985F-0D6F2A61CBD0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16855" y="3364763"/>
            <a:ext cx="3995512" cy="332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020781"/>
      </p:ext>
    </p:extLst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7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1644"/>
            <a:ext cx="10972800" cy="653143"/>
          </a:xfrm>
        </p:spPr>
        <p:txBody>
          <a:bodyPr/>
          <a:lstStyle/>
          <a:p>
            <a:r>
              <a:rPr lang="en-US" altLang="en-US" dirty="0"/>
              <a:t>Multiple-Application Trapezoidal Rule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071" y="681720"/>
            <a:ext cx="11919857" cy="847979"/>
          </a:xfrm>
        </p:spPr>
        <p:txBody>
          <a:bodyPr/>
          <a:lstStyle/>
          <a:p>
            <a:pPr algn="just" fontAlgn="auto">
              <a:spcAft>
                <a:spcPts val="0"/>
              </a:spcAft>
              <a:defRPr/>
            </a:pPr>
            <a:r>
              <a:rPr lang="en-US" dirty="0"/>
              <a:t>One way to improve the accuracy of the trapezoidal rule is to divide the integration interval from a to b into a number of segments and apply the method to each segment.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en-US" dirty="0"/>
              <a:t>The areas of individual segments can then be added to yield the integral for the entire interval. 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en-US" dirty="0"/>
              <a:t>The resulting equations are called multiple-application, or composite, integration formulas.</a:t>
            </a:r>
          </a:p>
          <a:p>
            <a:pPr marL="0" indent="0">
              <a:buNone/>
            </a:pPr>
            <a:endParaRPr lang="en-US" alt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Arrow: Right 4">
            <a:extLst>
              <a:ext uri="{FF2B5EF4-FFF2-40B4-BE49-F238E27FC236}">
                <a16:creationId xmlns="" xmlns:a16="http://schemas.microsoft.com/office/drawing/2014/main" id="{0840085B-75DF-4C25-BC43-4C168C915789}"/>
              </a:ext>
            </a:extLst>
          </p:cNvPr>
          <p:cNvSpPr/>
          <p:nvPr/>
        </p:nvSpPr>
        <p:spPr bwMode="auto">
          <a:xfrm>
            <a:off x="7843062" y="4961473"/>
            <a:ext cx="629174" cy="377504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8" name="Arrow: Right 4">
            <a:extLst>
              <a:ext uri="{FF2B5EF4-FFF2-40B4-BE49-F238E27FC236}">
                <a16:creationId xmlns="" xmlns:a16="http://schemas.microsoft.com/office/drawing/2014/main" id="{58B65D94-30D7-4594-A164-BDBD68E8E2DF}"/>
              </a:ext>
            </a:extLst>
          </p:cNvPr>
          <p:cNvSpPr/>
          <p:nvPr/>
        </p:nvSpPr>
        <p:spPr bwMode="auto">
          <a:xfrm>
            <a:off x="7654954" y="3061406"/>
            <a:ext cx="629174" cy="377504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8BB3B76-6FE0-4B0A-9C00-24CED72BDEE0}"/>
              </a:ext>
            </a:extLst>
          </p:cNvPr>
          <p:cNvSpPr/>
          <p:nvPr/>
        </p:nvSpPr>
        <p:spPr>
          <a:xfrm>
            <a:off x="729593" y="3001487"/>
            <a:ext cx="73154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i="1" dirty="0">
                <a:solidFill>
                  <a:srgbClr val="FFFF00"/>
                </a:solidFill>
              </a:rPr>
              <a:t>n + 1 equally spaced base points (x0, x1, x2, . . . , </a:t>
            </a:r>
            <a:r>
              <a:rPr lang="en-US" altLang="en-US" sz="2400" i="1" dirty="0" err="1">
                <a:solidFill>
                  <a:srgbClr val="FFFF00"/>
                </a:solidFill>
              </a:rPr>
              <a:t>xn</a:t>
            </a:r>
            <a:r>
              <a:rPr lang="en-US" altLang="en-US" sz="2400" i="1" dirty="0">
                <a:solidFill>
                  <a:srgbClr val="FFFF00"/>
                </a:solidFill>
              </a:rPr>
              <a:t>).</a:t>
            </a:r>
            <a:endParaRPr lang="en-IN" sz="2400" i="1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C5717CD9-580A-4443-86C8-62E30B8AC8B1}"/>
              </a:ext>
            </a:extLst>
          </p:cNvPr>
          <p:cNvSpPr txBox="1"/>
          <p:nvPr/>
        </p:nvSpPr>
        <p:spPr>
          <a:xfrm>
            <a:off x="8383149" y="2969173"/>
            <a:ext cx="35320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FFFF00"/>
                </a:solidFill>
              </a:rPr>
              <a:t>n segments of equal width</a:t>
            </a:r>
            <a:endParaRPr lang="en-IN" sz="2400" i="1" dirty="0">
              <a:solidFill>
                <a:srgbClr val="FFFF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F4A1D654-CBFB-4DDD-9CCF-22FC7A867B7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5653" y="3471950"/>
            <a:ext cx="1314450" cy="60007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52AA3FC-75D6-4225-8CFE-92AE49E43D9E}"/>
              </a:ext>
            </a:extLst>
          </p:cNvPr>
          <p:cNvSpPr txBox="1"/>
          <p:nvPr/>
        </p:nvSpPr>
        <p:spPr>
          <a:xfrm>
            <a:off x="223710" y="3495685"/>
            <a:ext cx="22759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i="1" dirty="0">
                <a:solidFill>
                  <a:srgbClr val="FFFF00"/>
                </a:solidFill>
              </a:rPr>
              <a:t>Segment Width</a:t>
            </a:r>
            <a:endParaRPr lang="en-IN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36E868E-81E2-4A0C-BBDA-E2B0D45E441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65653" y="4097253"/>
            <a:ext cx="4564836" cy="8098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C0551CC-8268-49D5-8718-DC9C0734CFCC}"/>
              </a:ext>
            </a:extLst>
          </p:cNvPr>
          <p:cNvSpPr txBox="1"/>
          <p:nvPr/>
        </p:nvSpPr>
        <p:spPr>
          <a:xfrm>
            <a:off x="223710" y="4072025"/>
            <a:ext cx="22759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i="1" dirty="0">
                <a:solidFill>
                  <a:srgbClr val="FFFF00"/>
                </a:solidFill>
              </a:rPr>
              <a:t>Total Integrals</a:t>
            </a:r>
            <a:endParaRPr lang="en-IN" sz="2400" dirty="0"/>
          </a:p>
        </p:txBody>
      </p:sp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E9EB4272-D0E9-4B0C-BAAA-2DD05F198D05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41769" y="4957400"/>
            <a:ext cx="6161768" cy="64018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ECA8D512-630C-4F34-B5E0-EAB44F90D307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05360" y="3506836"/>
            <a:ext cx="3450568" cy="326952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07A869FF-3E2A-418F-BCD6-680C2BA9FB70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41769" y="5689709"/>
            <a:ext cx="3340043" cy="11227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8AFE8948-AFDD-4EA0-BB6A-17585D2BA3E4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06410" y="5983803"/>
            <a:ext cx="2410747" cy="65176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6960558"/>
      </p:ext>
    </p:extLst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3" grpId="0"/>
      <p:bldP spid="22" grpId="0"/>
      <p:bldP spid="2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F187840-6102-4595-BC9F-CB91F4030DE3}"/>
              </a:ext>
            </a:extLst>
          </p:cNvPr>
          <p:cNvSpPr txBox="1"/>
          <p:nvPr/>
        </p:nvSpPr>
        <p:spPr>
          <a:xfrm>
            <a:off x="310951" y="1988908"/>
            <a:ext cx="52006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1" i="1" dirty="0">
                <a:solidFill>
                  <a:srgbClr val="FFC000"/>
                </a:solidFill>
              </a:rPr>
              <a:t>Multiple-Application Trapezoidal Rule</a:t>
            </a:r>
            <a:endParaRPr lang="en-IN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3DB7C20-DAAA-4D04-AF59-AE2805050922}"/>
              </a:ext>
            </a:extLst>
          </p:cNvPr>
          <p:cNvSpPr/>
          <p:nvPr/>
        </p:nvSpPr>
        <p:spPr>
          <a:xfrm>
            <a:off x="405644" y="567361"/>
            <a:ext cx="11572391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</a:pPr>
            <a:r>
              <a:rPr lang="en-US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Example: Numerically integrate the following polynomial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</a:pPr>
            <a:r>
              <a:rPr lang="en-US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f(x)= 0.2 + 25x - 200x</a:t>
            </a:r>
            <a:r>
              <a:rPr lang="en-US" altLang="en-US" sz="2400" b="1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+ 675x</a:t>
            </a:r>
            <a:r>
              <a:rPr lang="en-US" altLang="en-US" sz="2400" b="1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- 900x</a:t>
            </a:r>
            <a:r>
              <a:rPr lang="en-US" altLang="en-US" sz="2400" b="1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+ 400x</a:t>
            </a:r>
            <a:r>
              <a:rPr lang="en-US" altLang="en-US" sz="2400" b="1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 </a:t>
            </a:r>
            <a:r>
              <a:rPr lang="en-US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from a = 0 to b = 0.8.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</a:pPr>
            <a:r>
              <a:rPr lang="en-US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exact value of the integral can be determined analytically to be 1.640533.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1DC1DB90-7113-48BD-8413-AF4EA80821C8}"/>
              </a:ext>
            </a:extLst>
          </p:cNvPr>
          <p:cNvSpPr txBox="1"/>
          <p:nvPr/>
        </p:nvSpPr>
        <p:spPr>
          <a:xfrm>
            <a:off x="235650" y="4108923"/>
            <a:ext cx="13716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Integral</a:t>
            </a:r>
            <a:endParaRPr lang="en-IN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DD9027D9-EAAD-4D4F-9164-34B03A646511}"/>
              </a:ext>
            </a:extLst>
          </p:cNvPr>
          <p:cNvSpPr txBox="1"/>
          <p:nvPr/>
        </p:nvSpPr>
        <p:spPr>
          <a:xfrm>
            <a:off x="190781" y="4616931"/>
            <a:ext cx="26090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Turncation</a:t>
            </a:r>
            <a:r>
              <a:rPr lang="en-US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Error</a:t>
            </a:r>
            <a:endParaRPr lang="en-IN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="" xmlns:a16="http://schemas.microsoft.com/office/drawing/2014/main" id="{5DD09E2F-751A-4D33-A67E-9F5ACDCAD8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81644"/>
            <a:ext cx="10972800" cy="653143"/>
          </a:xfrm>
        </p:spPr>
        <p:txBody>
          <a:bodyPr/>
          <a:lstStyle/>
          <a:p>
            <a:r>
              <a:rPr lang="en-US" altLang="en-US" dirty="0"/>
              <a:t>Multiple-Application Trapezoidal Rule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421DB4E-2FA1-4669-B605-24E0776AA4F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69334" y="2404576"/>
            <a:ext cx="3722505" cy="12485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65A7A30-8509-462D-8383-9513162A8D0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5644" y="2582633"/>
            <a:ext cx="1943100" cy="2952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2F6DDC28-B261-4B93-9208-0175F581A0AC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8931" y="3696284"/>
            <a:ext cx="5715000" cy="3238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09947E4-E8B3-463B-8D5E-3C7C2AF6C374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7800" y="4063252"/>
            <a:ext cx="4648200" cy="6286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97F9E815-1453-4E5A-BED9-56CD092211A9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10951" y="5074131"/>
            <a:ext cx="5886450" cy="3429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2E3AFBCA-3239-4281-89A1-A18BCDB5D2DA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40009" y="1929662"/>
            <a:ext cx="4516510" cy="205533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A3FD4A08-96F0-4214-BD5C-C58DA171FC6D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435174" y="4252927"/>
            <a:ext cx="2566045" cy="198530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AA8A5A94-7FAE-469F-93B3-8EA526318EB4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439540" y="4252927"/>
            <a:ext cx="2609069" cy="1985307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738A72E5-DB0B-4FD2-92A2-DF8D6D4120F7}"/>
              </a:ext>
            </a:extLst>
          </p:cNvPr>
          <p:cNvSpPr/>
          <p:nvPr/>
        </p:nvSpPr>
        <p:spPr>
          <a:xfrm>
            <a:off x="7078290" y="6286361"/>
            <a:ext cx="1217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FFFF00"/>
                </a:solidFill>
              </a:rPr>
              <a:t>2 segments</a:t>
            </a:r>
            <a:endParaRPr lang="en-IN" dirty="0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6D0BD8EC-3913-4267-92D5-C860FB4826BD}"/>
              </a:ext>
            </a:extLst>
          </p:cNvPr>
          <p:cNvSpPr/>
          <p:nvPr/>
        </p:nvSpPr>
        <p:spPr>
          <a:xfrm>
            <a:off x="10329287" y="6286361"/>
            <a:ext cx="1217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FFFF00"/>
                </a:solidFill>
              </a:rPr>
              <a:t>5 segments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8405990"/>
      </p:ext>
    </p:extLst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7" grpId="0"/>
      <p:bldP spid="21" grpId="0"/>
      <p:bldP spid="31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747188" y="6182"/>
            <a:ext cx="2797126" cy="65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r>
              <a:rPr lang="en-US" altLang="en-US" i="1"/>
              <a:t>MATLAB</a:t>
            </a:r>
            <a:r>
              <a:rPr lang="en-US" altLang="en-US" i="1" baseline="30000"/>
              <a:t>©</a:t>
            </a:r>
            <a:r>
              <a:rPr lang="en-US" altLang="en-US" i="1"/>
              <a:t> Script</a:t>
            </a:r>
            <a:endParaRPr lang="en-US" altLang="en-US" i="1" dirty="0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186839" y="615129"/>
            <a:ext cx="8918524" cy="38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005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  <a:defRPr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✦"/>
              <a:defRPr sz="23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7163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ª"/>
              <a:defRPr sz="2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939925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❖"/>
              <a:defRPr sz="2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406650" indent="-352425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✥"/>
              <a:defRPr sz="19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indent="-404813">
              <a:lnSpc>
                <a:spcPct val="90000"/>
              </a:lnSpc>
              <a:buNone/>
            </a:pPr>
            <a:r>
              <a:rPr lang="en-US" altLang="en-US" b="0" i="1" u="sng" dirty="0"/>
              <a:t>MATLAB Program for Multiple-Application Trapezoidal Rule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200" i="1" dirty="0">
              <a:solidFill>
                <a:srgbClr val="FFFF00"/>
              </a:solidFill>
              <a:effectLst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200" b="0" i="1" dirty="0">
              <a:effectLst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b="0" dirty="0">
              <a:effectLst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0" dirty="0">
                <a:effectLst/>
              </a:rPr>
              <a:t>	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0" dirty="0">
                <a:effectLst/>
              </a:rPr>
              <a:t>	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b="0" dirty="0">
              <a:effectLst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0" dirty="0">
                <a:effectLst/>
              </a:rPr>
              <a:t>	</a:t>
            </a:r>
            <a:endParaRPr lang="en-US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86839" y="941088"/>
            <a:ext cx="6651843" cy="5521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005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  <a:defRPr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✦"/>
              <a:defRPr sz="23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7163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ª"/>
              <a:defRPr sz="2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939925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❖"/>
              <a:defRPr sz="2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406650" indent="-352425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✥"/>
              <a:defRPr sz="19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altLang="en-US" sz="2000" b="0" i="1" dirty="0">
                <a:solidFill>
                  <a:srgbClr val="FFFF00"/>
                </a:solidFill>
                <a:effectLst/>
              </a:rPr>
              <a:t>clear all</a:t>
            </a:r>
          </a:p>
          <a:p>
            <a:pPr marL="0" indent="0">
              <a:buNone/>
            </a:pPr>
            <a:r>
              <a:rPr lang="en-IN" altLang="en-US" sz="2000" b="0" i="1" dirty="0" err="1">
                <a:solidFill>
                  <a:srgbClr val="FFFF00"/>
                </a:solidFill>
                <a:effectLst/>
              </a:rPr>
              <a:t>clc</a:t>
            </a:r>
            <a:endParaRPr lang="en-IN" altLang="en-US" sz="2000" b="0" i="1" dirty="0">
              <a:solidFill>
                <a:srgbClr val="FFFF00"/>
              </a:solidFill>
              <a:effectLst/>
            </a:endParaRPr>
          </a:p>
          <a:p>
            <a:pPr marL="0" indent="0">
              <a:buNone/>
            </a:pPr>
            <a:r>
              <a:rPr lang="en-IN" altLang="en-US" sz="2000" b="0" i="1" dirty="0">
                <a:solidFill>
                  <a:srgbClr val="FFFF00"/>
                </a:solidFill>
                <a:effectLst/>
              </a:rPr>
              <a:t>a= 0; % lower limit</a:t>
            </a:r>
          </a:p>
          <a:p>
            <a:pPr marL="0" indent="0">
              <a:buNone/>
            </a:pPr>
            <a:r>
              <a:rPr lang="en-IN" altLang="en-US" sz="2000" b="0" i="1" dirty="0">
                <a:solidFill>
                  <a:srgbClr val="FFFF00"/>
                </a:solidFill>
                <a:effectLst/>
              </a:rPr>
              <a:t>b = 0.8; % upper limit</a:t>
            </a:r>
          </a:p>
          <a:p>
            <a:pPr marL="0" indent="0">
              <a:buNone/>
            </a:pPr>
            <a:r>
              <a:rPr lang="en-IN" altLang="en-US" sz="2000" b="0" i="1" dirty="0">
                <a:solidFill>
                  <a:srgbClr val="FFFF00"/>
                </a:solidFill>
                <a:effectLst/>
              </a:rPr>
              <a:t>c = 10; % No of segments</a:t>
            </a:r>
          </a:p>
          <a:p>
            <a:pPr marL="0" indent="0">
              <a:buNone/>
            </a:pPr>
            <a:r>
              <a:rPr lang="en-IN" altLang="en-US" sz="2000" b="0" i="1" dirty="0">
                <a:solidFill>
                  <a:srgbClr val="FFFF00"/>
                </a:solidFill>
                <a:effectLst/>
              </a:rPr>
              <a:t>x=</a:t>
            </a:r>
            <a:r>
              <a:rPr lang="en-IN" altLang="en-US" sz="2000" b="0" i="1" dirty="0" err="1">
                <a:solidFill>
                  <a:srgbClr val="FFFF00"/>
                </a:solidFill>
                <a:effectLst/>
              </a:rPr>
              <a:t>linspace</a:t>
            </a:r>
            <a:r>
              <a:rPr lang="en-IN" altLang="en-US" sz="2000" b="0" i="1" dirty="0">
                <a:solidFill>
                  <a:srgbClr val="FFFF00"/>
                </a:solidFill>
                <a:effectLst/>
              </a:rPr>
              <a:t>(a,b,c+1); % point generation</a:t>
            </a:r>
          </a:p>
          <a:p>
            <a:pPr marL="0" indent="0">
              <a:buNone/>
            </a:pPr>
            <a:r>
              <a:rPr lang="en-IN" altLang="en-US" sz="2000" b="0" i="1" dirty="0">
                <a:solidFill>
                  <a:srgbClr val="FFFF00"/>
                </a:solidFill>
                <a:effectLst/>
              </a:rPr>
              <a:t>n=length(x);</a:t>
            </a:r>
          </a:p>
          <a:p>
            <a:pPr marL="0" indent="0">
              <a:buNone/>
            </a:pPr>
            <a:r>
              <a:rPr lang="en-IN" altLang="en-US" sz="2000" b="0" i="1" dirty="0">
                <a:solidFill>
                  <a:srgbClr val="FFFF00"/>
                </a:solidFill>
                <a:effectLst/>
              </a:rPr>
              <a:t>h = (b-a)/(n-1);</a:t>
            </a:r>
          </a:p>
          <a:p>
            <a:pPr marL="0" indent="0">
              <a:buNone/>
            </a:pPr>
            <a:r>
              <a:rPr lang="en-IN" altLang="en-US" sz="2000" b="0" i="1" dirty="0">
                <a:solidFill>
                  <a:srgbClr val="FFFF00"/>
                </a:solidFill>
                <a:effectLst/>
              </a:rPr>
              <a:t>sum= 0;</a:t>
            </a:r>
          </a:p>
          <a:p>
            <a:pPr marL="0" indent="0">
              <a:buNone/>
            </a:pPr>
            <a:r>
              <a:rPr lang="en-IN" altLang="en-US" sz="2000" b="0" i="1" dirty="0">
                <a:solidFill>
                  <a:srgbClr val="FFFF00"/>
                </a:solidFill>
                <a:effectLst/>
              </a:rPr>
              <a:t>for i=2:n</a:t>
            </a:r>
          </a:p>
          <a:p>
            <a:pPr marL="0" indent="0">
              <a:buNone/>
            </a:pPr>
            <a:r>
              <a:rPr lang="en-IN" altLang="en-US" sz="2000" b="0" i="1" dirty="0">
                <a:solidFill>
                  <a:srgbClr val="FFFF00"/>
                </a:solidFill>
                <a:effectLst/>
              </a:rPr>
              <a:t>    X1 = </a:t>
            </a:r>
            <a:r>
              <a:rPr lang="en-IN" altLang="en-US" sz="2000" b="0" i="1" dirty="0" err="1">
                <a:solidFill>
                  <a:srgbClr val="FFFF00"/>
                </a:solidFill>
                <a:effectLst/>
              </a:rPr>
              <a:t>int_fun</a:t>
            </a:r>
            <a:r>
              <a:rPr lang="en-IN" altLang="en-US" sz="2000" b="0" i="1" dirty="0">
                <a:solidFill>
                  <a:srgbClr val="FFFF00"/>
                </a:solidFill>
                <a:effectLst/>
              </a:rPr>
              <a:t>(x(i-1));</a:t>
            </a:r>
          </a:p>
          <a:p>
            <a:pPr marL="0" indent="0">
              <a:buNone/>
            </a:pPr>
            <a:r>
              <a:rPr lang="en-IN" altLang="en-US" sz="2000" b="0" i="1" dirty="0">
                <a:solidFill>
                  <a:srgbClr val="FFFF00"/>
                </a:solidFill>
                <a:effectLst/>
              </a:rPr>
              <a:t>    X2 = </a:t>
            </a:r>
            <a:r>
              <a:rPr lang="en-IN" altLang="en-US" sz="2000" b="0" i="1" dirty="0" err="1">
                <a:solidFill>
                  <a:srgbClr val="FFFF00"/>
                </a:solidFill>
                <a:effectLst/>
              </a:rPr>
              <a:t>int_fun</a:t>
            </a:r>
            <a:r>
              <a:rPr lang="en-IN" altLang="en-US" sz="2000" b="0" i="1" dirty="0">
                <a:solidFill>
                  <a:srgbClr val="FFFF00"/>
                </a:solidFill>
                <a:effectLst/>
              </a:rPr>
              <a:t>(x(i));</a:t>
            </a:r>
          </a:p>
          <a:p>
            <a:pPr marL="0" indent="0">
              <a:buNone/>
            </a:pPr>
            <a:r>
              <a:rPr lang="en-IN" altLang="en-US" sz="2000" b="0" i="1" dirty="0">
                <a:solidFill>
                  <a:srgbClr val="FFFF00"/>
                </a:solidFill>
                <a:effectLst/>
              </a:rPr>
              <a:t>    sum = sum + h*((X1 + X2)/2);</a:t>
            </a:r>
          </a:p>
          <a:p>
            <a:pPr marL="0" indent="0">
              <a:buNone/>
            </a:pPr>
            <a:r>
              <a:rPr lang="en-IN" altLang="en-US" sz="2000" b="0" i="1" dirty="0">
                <a:solidFill>
                  <a:srgbClr val="FFFF00"/>
                </a:solidFill>
                <a:effectLst/>
              </a:rPr>
              <a:t>end</a:t>
            </a:r>
          </a:p>
          <a:p>
            <a:pPr marL="0" indent="0">
              <a:buNone/>
            </a:pPr>
            <a:r>
              <a:rPr lang="en-IN" altLang="en-US" sz="2000" b="0" i="1" dirty="0">
                <a:solidFill>
                  <a:srgbClr val="FFFF00"/>
                </a:solidFill>
                <a:effectLst/>
              </a:rPr>
              <a:t>sum</a:t>
            </a:r>
            <a:r>
              <a:rPr lang="en-US" altLang="en-US" sz="2200" i="1" dirty="0" smtClean="0">
                <a:effectLst/>
              </a:rPr>
              <a:t>    </a:t>
            </a:r>
            <a:endParaRPr lang="en-US" altLang="en-US" sz="2200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51717425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3057</TotalTime>
  <Words>1242</Words>
  <Application>Microsoft Office PowerPoint</Application>
  <PresentationFormat>Custom</PresentationFormat>
  <Paragraphs>224</Paragraphs>
  <Slides>26</Slides>
  <Notes>24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Default Design</vt:lpstr>
      <vt:lpstr>1_Office Theme</vt:lpstr>
      <vt:lpstr>Equation</vt:lpstr>
      <vt:lpstr>Numerical Integration</vt:lpstr>
      <vt:lpstr>Numerical Integration</vt:lpstr>
      <vt:lpstr>Newton-Cotes Integration</vt:lpstr>
      <vt:lpstr>Trapezoidal Rule</vt:lpstr>
      <vt:lpstr>Trapezoidal Rule</vt:lpstr>
      <vt:lpstr>Trapezoidal Rule</vt:lpstr>
      <vt:lpstr>Multiple-Application Trapezoidal Rule</vt:lpstr>
      <vt:lpstr>Multiple-Application Trapezoidal Rule</vt:lpstr>
      <vt:lpstr>PowerPoint Presentation</vt:lpstr>
      <vt:lpstr>Simpson’s Rule</vt:lpstr>
      <vt:lpstr>Simpson’s 1/3 Rule</vt:lpstr>
      <vt:lpstr>Simpson’s 1/3 Rule</vt:lpstr>
      <vt:lpstr>Multiple-Application Simpson’s 1/3 Rule</vt:lpstr>
      <vt:lpstr>Multiple-Application Simpson’s 1/3 Rule</vt:lpstr>
      <vt:lpstr>Simpson’s 3/8 Rule</vt:lpstr>
      <vt:lpstr>Simpson’s 3/8 Rule</vt:lpstr>
      <vt:lpstr>Simpson’s 3/8 Rule</vt:lpstr>
      <vt:lpstr>PowerPoint Presentation</vt:lpstr>
      <vt:lpstr>PowerPoint Presentation</vt:lpstr>
      <vt:lpstr>Integration with Unequal Segments</vt:lpstr>
      <vt:lpstr>Newton-Cotes Integration</vt:lpstr>
      <vt:lpstr>Gauss Quadrature</vt:lpstr>
      <vt:lpstr>Gauss Quadrature</vt:lpstr>
      <vt:lpstr>Gauss Quadrature</vt:lpstr>
      <vt:lpstr>Gauss Quadrature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 Pathak</dc:creator>
  <cp:lastModifiedBy>Himanshu</cp:lastModifiedBy>
  <cp:revision>215</cp:revision>
  <dcterms:created xsi:type="dcterms:W3CDTF">2015-08-10T09:08:50Z</dcterms:created>
  <dcterms:modified xsi:type="dcterms:W3CDTF">2021-09-17T07:31:59Z</dcterms:modified>
</cp:coreProperties>
</file>