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7"/>
  </p:notesMasterIdLst>
  <p:sldIdLst>
    <p:sldId id="299" r:id="rId3"/>
    <p:sldId id="259" r:id="rId4"/>
    <p:sldId id="361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2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manshu Pathak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4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39.wmf"/><Relationship Id="rId1" Type="http://schemas.openxmlformats.org/officeDocument/2006/relationships/image" Target="../media/image42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39.wmf"/><Relationship Id="rId1" Type="http://schemas.openxmlformats.org/officeDocument/2006/relationships/image" Target="../media/image49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068B-A598-447C-83AD-76A159F1925F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5777E-444A-4999-80D0-303375DFC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4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343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730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518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39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032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715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502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343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38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819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53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730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6299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104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33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25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51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3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03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68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71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50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3C93-BCCC-4292-A6D1-50E45703B8C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2075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699F3-07BD-4C63-B04A-1C8CDAD8626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0312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0"/>
            <a:ext cx="2743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F0550-ACF2-46F9-8F54-F08EA454E23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06873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17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4EA1-6C7F-4246-8CAC-D45D5F57C2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02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1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91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938591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239D-5F8A-46EE-95F7-B1FAFFC5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7E08E-0623-4D76-87FD-6E0F4DDA24D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8189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1273F-6E1B-42BC-BCB6-91C882F71BB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933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639DE-B0C0-46FD-B6FD-11F7BDCA91D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6531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8C3B7-3BDE-4686-9071-DA1A2F998F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4175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EBF93-28DB-4739-99A0-839E5394F7F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1039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70FF3-77A6-48F5-9DB9-2FD64695B7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8583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D5EF0-B8FF-4949-AB85-62F0EC1691B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1799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8F548-39EE-46B3-B754-79F3071417F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5729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10972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6686FD-D747-40B8-A7C4-52C52ED78151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5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9pPr>
    </p:titleStyle>
    <p:bodyStyle>
      <a:lvl1pPr marL="400050" indent="-400050" algn="l" rtl="0" fontAlgn="base">
        <a:spcBef>
          <a:spcPct val="20000"/>
        </a:spcBef>
        <a:spcAft>
          <a:spcPct val="0"/>
        </a:spcAft>
        <a:buClr>
          <a:srgbClr val="FF9900"/>
        </a:buClr>
        <a:buSzPct val="85000"/>
        <a:buFont typeface="Wingdings" panose="05000000000000000000" pitchFamily="2" charset="2"/>
        <a:buChar char="u"/>
        <a:defRPr sz="24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0005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✦"/>
        <a:defRPr sz="23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427163" indent="-39846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ª"/>
        <a:defRPr sz="22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939925" indent="-39846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❖"/>
        <a:defRPr sz="20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406650" indent="-352425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✥"/>
        <a:defRPr sz="19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26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ctr" defTabSz="842985" rtl="0" eaLnBrk="1" latinLnBrk="0" hangingPunct="1">
        <a:spcBef>
          <a:spcPct val="0"/>
        </a:spcBef>
        <a:buNone/>
        <a:defRPr sz="4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120" indent="-316120" algn="l" defTabSz="842985" rtl="0" eaLnBrk="1" latinLnBrk="0" hangingPunct="1">
        <a:spcBef>
          <a:spcPct val="20000"/>
        </a:spcBef>
        <a:buFont typeface="Arial" pitchFamily="34" charset="0"/>
        <a:buChar char="•"/>
        <a:defRPr sz="2950" kern="1200">
          <a:solidFill>
            <a:schemeClr val="tx1"/>
          </a:solidFill>
          <a:latin typeface="+mn-lt"/>
          <a:ea typeface="+mn-ea"/>
          <a:cs typeface="+mn-cs"/>
        </a:defRPr>
      </a:lvl1pPr>
      <a:lvl2pPr marL="684926" indent="-263433" algn="l" defTabSz="842985" rtl="0" eaLnBrk="1" latinLnBrk="0" hangingPunct="1">
        <a:spcBef>
          <a:spcPct val="20000"/>
        </a:spcBef>
        <a:buFont typeface="Arial" pitchFamily="34" charset="0"/>
        <a:buChar char="–"/>
        <a:defRPr sz="2581" kern="1200">
          <a:solidFill>
            <a:schemeClr val="tx1"/>
          </a:solidFill>
          <a:latin typeface="+mn-lt"/>
          <a:ea typeface="+mn-ea"/>
          <a:cs typeface="+mn-cs"/>
        </a:defRPr>
      </a:lvl2pPr>
      <a:lvl3pPr marL="1053732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3pPr>
      <a:lvl4pPr marL="1475224" indent="-210746" algn="l" defTabSz="842985" rtl="0" eaLnBrk="1" latinLnBrk="0" hangingPunct="1">
        <a:spcBef>
          <a:spcPct val="20000"/>
        </a:spcBef>
        <a:buFont typeface="Arial" pitchFamily="34" charset="0"/>
        <a:buChar char="–"/>
        <a:defRPr sz="1844" kern="1200">
          <a:solidFill>
            <a:schemeClr val="tx1"/>
          </a:solidFill>
          <a:latin typeface="+mn-lt"/>
          <a:ea typeface="+mn-ea"/>
          <a:cs typeface="+mn-cs"/>
        </a:defRPr>
      </a:lvl4pPr>
      <a:lvl5pPr marL="1896717" indent="-210746" algn="l" defTabSz="842985" rtl="0" eaLnBrk="1" latinLnBrk="0" hangingPunct="1">
        <a:spcBef>
          <a:spcPct val="20000"/>
        </a:spcBef>
        <a:buFont typeface="Arial" pitchFamily="34" charset="0"/>
        <a:buChar char="»"/>
        <a:defRPr sz="1844" kern="1200">
          <a:solidFill>
            <a:schemeClr val="tx1"/>
          </a:solidFill>
          <a:latin typeface="+mn-lt"/>
          <a:ea typeface="+mn-ea"/>
          <a:cs typeface="+mn-cs"/>
        </a:defRPr>
      </a:lvl5pPr>
      <a:lvl6pPr marL="2318210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6pPr>
      <a:lvl7pPr marL="2739702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7pPr>
      <a:lvl8pPr marL="3161195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8pPr>
      <a:lvl9pPr marL="3582688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1pPr>
      <a:lvl2pPr marL="421493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2pPr>
      <a:lvl3pPr marL="842985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3pPr>
      <a:lvl4pPr marL="1264478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4pPr>
      <a:lvl5pPr marL="1685971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5pPr>
      <a:lvl6pPr marL="2107463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6pPr>
      <a:lvl7pPr marL="2528956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7pPr>
      <a:lvl8pPr marL="2950449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8pPr>
      <a:lvl9pPr marL="3371941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3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4.wmf"/><Relationship Id="rId5" Type="http://schemas.openxmlformats.org/officeDocument/2006/relationships/image" Target="../media/image42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3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56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51.wmf"/><Relationship Id="rId5" Type="http://schemas.openxmlformats.org/officeDocument/2006/relationships/image" Target="../media/image49.wmf"/><Relationship Id="rId15" Type="http://schemas.openxmlformats.org/officeDocument/2006/relationships/image" Target="../media/image53.wmf"/><Relationship Id="rId23" Type="http://schemas.openxmlformats.org/officeDocument/2006/relationships/image" Target="../media/image57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8.png"/><Relationship Id="rId4" Type="http://schemas.openxmlformats.org/officeDocument/2006/relationships/image" Target="../media/image83.png"/><Relationship Id="rId9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5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6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3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5.png"/><Relationship Id="rId4" Type="http://schemas.openxmlformats.org/officeDocument/2006/relationships/image" Target="../media/image97.png"/><Relationship Id="rId9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09.wmf"/><Relationship Id="rId12" Type="http://schemas.openxmlformats.org/officeDocument/2006/relationships/image" Target="../media/image1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112.png"/><Relationship Id="rId5" Type="http://schemas.openxmlformats.org/officeDocument/2006/relationships/image" Target="../media/image108.wmf"/><Relationship Id="rId10" Type="http://schemas.openxmlformats.org/officeDocument/2006/relationships/image" Target="../media/image111.png"/><Relationship Id="rId4" Type="http://schemas.openxmlformats.org/officeDocument/2006/relationships/oleObject" Target="../embeddings/oleObject55.bin"/><Relationship Id="rId9" Type="http://schemas.openxmlformats.org/officeDocument/2006/relationships/image" Target="../media/image11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jpeg"/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w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049236" y="762195"/>
            <a:ext cx="7481813" cy="661989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Lucida Calligraphy" pitchFamily="66" charset="0"/>
              </a:rPr>
              <a:t>Finite Difference and Interpolation</a:t>
            </a:r>
            <a:endParaRPr lang="en-US" sz="4000" b="1" dirty="0">
              <a:solidFill>
                <a:srgbClr val="FF0000"/>
              </a:solidFill>
              <a:latin typeface="Old English Text MT" pitchFamily="66" charset="0"/>
              <a:cs typeface="Times New Roman" pitchFamily="18" charset="0"/>
            </a:endParaRPr>
          </a:p>
        </p:txBody>
      </p:sp>
      <p:sp>
        <p:nvSpPr>
          <p:cNvPr id="205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11F3FE-712B-4293-9812-BF6317EACC36}" type="slidenum">
              <a:rPr lang="en-US">
                <a:solidFill>
                  <a:srgbClr val="898989"/>
                </a:solidFill>
                <a:latin typeface="Calibri" pitchFamily="34" charset="0"/>
              </a:rPr>
              <a:pPr/>
              <a:t>1</a:t>
            </a:fld>
            <a:endParaRPr 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2" name="Picture 8" descr="iit mandi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134" y="168276"/>
            <a:ext cx="1936751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17183" y="6283081"/>
            <a:ext cx="3799417" cy="422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950" b="1" i="1" dirty="0">
                <a:latin typeface="Times New Roman" pitchFamily="18" charset="0"/>
                <a:cs typeface="Times New Roman" pitchFamily="18" charset="0"/>
              </a:rPr>
              <a:t>himanshu@iitmandi.ac.in</a:t>
            </a:r>
          </a:p>
        </p:txBody>
      </p:sp>
      <p:pic>
        <p:nvPicPr>
          <p:cNvPr id="2056" name="Picture 2" descr="Airbus_A320_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2370138"/>
            <a:ext cx="283633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8" descr="Image result for finite element analys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3816351"/>
            <a:ext cx="2916767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2" descr="https://5.imimg.com/data5/WC/KV/MY-14000940/finite-element-analysis-500x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609" y="2983707"/>
            <a:ext cx="2899050" cy="19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Subtitle 2"/>
          <p:cNvSpPr txBox="1">
            <a:spLocks noChangeArrowheads="1"/>
          </p:cNvSpPr>
          <p:nvPr/>
        </p:nvSpPr>
        <p:spPr bwMode="auto">
          <a:xfrm>
            <a:off x="-19050" y="5919314"/>
            <a:ext cx="1178348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Dr. Himanshu Pathak</a:t>
            </a: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17" y="2176457"/>
            <a:ext cx="4527114" cy="34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944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MATLAB</a:t>
            </a:r>
            <a:r>
              <a:rPr lang="en-US" altLang="en-US" i="1" baseline="30000"/>
              <a:t>©</a:t>
            </a:r>
            <a:r>
              <a:rPr lang="en-US" altLang="en-US" i="1"/>
              <a:t> Script</a:t>
            </a:r>
            <a:endParaRPr lang="en-US" altLang="en-US" i="1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615129"/>
            <a:ext cx="8918524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i="1" u="sng" dirty="0"/>
              <a:t>Simplest MATLAB Program for Lagrange Polynomial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b="0" i="1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86839" y="998806"/>
            <a:ext cx="8918524" cy="552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effectLst/>
              </a:rPr>
              <a:t>t=input('Enter point x at which polynomial get evaluated = ');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for </a:t>
            </a:r>
            <a:r>
              <a:rPr lang="en-US" i="1" dirty="0" err="1">
                <a:effectLst/>
              </a:rPr>
              <a:t>i</a:t>
            </a:r>
            <a:r>
              <a:rPr lang="en-US" i="1" dirty="0">
                <a:effectLst/>
              </a:rPr>
              <a:t> = 1:length(t)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    p(</a:t>
            </a:r>
            <a:r>
              <a:rPr lang="en-US" i="1" dirty="0" err="1">
                <a:effectLst/>
              </a:rPr>
              <a:t>i</a:t>
            </a:r>
            <a:r>
              <a:rPr lang="en-US" i="1" dirty="0">
                <a:effectLst/>
              </a:rPr>
              <a:t>) = 0;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    for j = 1:n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        N(j) = 1;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        for k = 1:n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            if j ~= k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                N(j) = N(j) * (t(</a:t>
            </a:r>
            <a:r>
              <a:rPr lang="en-US" i="1" dirty="0" err="1">
                <a:effectLst/>
              </a:rPr>
              <a:t>i</a:t>
            </a:r>
            <a:r>
              <a:rPr lang="en-US" i="1" dirty="0">
                <a:effectLst/>
              </a:rPr>
              <a:t>) - x(k));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            end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        end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        p(</a:t>
            </a:r>
            <a:r>
              <a:rPr lang="en-US" i="1" dirty="0" err="1">
                <a:effectLst/>
              </a:rPr>
              <a:t>i</a:t>
            </a:r>
            <a:r>
              <a:rPr lang="en-US" i="1" dirty="0">
                <a:effectLst/>
              </a:rPr>
              <a:t>) = p(</a:t>
            </a:r>
            <a:r>
              <a:rPr lang="en-US" i="1" dirty="0" err="1">
                <a:effectLst/>
              </a:rPr>
              <a:t>i</a:t>
            </a:r>
            <a:r>
              <a:rPr lang="en-US" i="1" dirty="0">
                <a:effectLst/>
              </a:rPr>
              <a:t>) + N(j) * c(j);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    end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end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    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079445"/>
              </p:ext>
            </p:extLst>
          </p:nvPr>
        </p:nvGraphicFramePr>
        <p:xfrm>
          <a:off x="5275776" y="1578891"/>
          <a:ext cx="45370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6" name="Equation" r:id="rId4" imgW="1905000" imgH="228600" progId="Equation.3">
                  <p:embed/>
                </p:oleObj>
              </mc:Choice>
              <mc:Fallback>
                <p:oleObj name="Equation" r:id="rId4" imgW="1905000" imgH="2286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776" y="1578891"/>
                        <a:ext cx="4537075" cy="5857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377544"/>
              </p:ext>
            </p:extLst>
          </p:nvPr>
        </p:nvGraphicFramePr>
        <p:xfrm>
          <a:off x="5275776" y="2357965"/>
          <a:ext cx="6454746" cy="97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7" name="Equation" r:id="rId6" imgW="3086100" imgH="431800" progId="Equation.3">
                  <p:embed/>
                </p:oleObj>
              </mc:Choice>
              <mc:Fallback>
                <p:oleObj name="Equation" r:id="rId6" imgW="3086100" imgH="4318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776" y="2357965"/>
                        <a:ext cx="6454746" cy="97404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510743"/>
              </p:ext>
            </p:extLst>
          </p:nvPr>
        </p:nvGraphicFramePr>
        <p:xfrm>
          <a:off x="5275776" y="3541377"/>
          <a:ext cx="59245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8" name="Equation" r:id="rId8" imgW="2832100" imgH="228600" progId="Equation.3">
                  <p:embed/>
                </p:oleObj>
              </mc:Choice>
              <mc:Fallback>
                <p:oleObj name="Equation" r:id="rId8" imgW="2832100" imgH="2286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776" y="3541377"/>
                        <a:ext cx="5924550" cy="5159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275776" y="4238999"/>
            <a:ext cx="401982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p=interp1([x], [y], [t])</a:t>
            </a:r>
          </a:p>
        </p:txBody>
      </p:sp>
    </p:spTree>
    <p:extLst>
      <p:ext uri="{BB962C8B-B14F-4D97-AF65-F5344CB8AC3E}">
        <p14:creationId xmlns:p14="http://schemas.microsoft.com/office/powerpoint/2010/main" val="143206264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/>
              <a:t>MATLAB</a:t>
            </a:r>
            <a:r>
              <a:rPr lang="en-US" altLang="en-US" i="1" baseline="30000" dirty="0"/>
              <a:t>©</a:t>
            </a:r>
            <a:r>
              <a:rPr lang="en-US" altLang="en-US" i="1" dirty="0"/>
              <a:t> Script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615129"/>
            <a:ext cx="8918524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i="1" u="sng" dirty="0" err="1"/>
              <a:t>Comparision</a:t>
            </a:r>
            <a:r>
              <a:rPr lang="en-US" altLang="en-US" b="0" i="1" u="sng" dirty="0"/>
              <a:t> of result obtained by developed and in-built function</a:t>
            </a:r>
            <a:endParaRPr lang="en-US" altLang="en-US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86839" y="5284392"/>
            <a:ext cx="401982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p=interp1([x], [y], [t])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86839" y="5927661"/>
            <a:ext cx="82789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p=interp1([0 0.5 1 1.5 2],[0 0.19 0.26 0.29 0.31],[0.75 1.25])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3149" y="1266295"/>
            <a:ext cx="6936479" cy="45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43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31842" y="88901"/>
            <a:ext cx="5281465" cy="638287"/>
          </a:xfrm>
        </p:spPr>
        <p:txBody>
          <a:bodyPr/>
          <a:lstStyle/>
          <a:p>
            <a:r>
              <a:rPr lang="en-US" altLang="en-US" i="1" dirty="0" smtClean="0"/>
              <a:t>Why Newton Interpolation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610" y="1302332"/>
            <a:ext cx="11165982" cy="3978006"/>
          </a:xfrm>
        </p:spPr>
        <p:txBody>
          <a:bodyPr/>
          <a:lstStyle/>
          <a:p>
            <a:pPr eaLnBrk="1" hangingPunct="1">
              <a:buClr>
                <a:schemeClr val="accent3"/>
              </a:buClr>
              <a:buSzPct val="120000"/>
              <a:buFont typeface="Wingdings" panose="05000000000000000000" pitchFamily="2" charset="2"/>
              <a:buChar char=""/>
            </a:pPr>
            <a:r>
              <a:rPr lang="en-US" altLang="en-US" sz="2800" dirty="0"/>
              <a:t>The Lagrange formula is popular because it is well known and is easy to code. </a:t>
            </a:r>
            <a:endParaRPr lang="en-US" altLang="en-US" sz="2800" dirty="0" smtClean="0"/>
          </a:p>
          <a:p>
            <a:pPr>
              <a:buClr>
                <a:schemeClr val="accent3"/>
              </a:buClr>
              <a:buSzPct val="120000"/>
              <a:buFont typeface="Wingdings" panose="05000000000000000000" pitchFamily="2" charset="2"/>
              <a:buChar char=""/>
            </a:pPr>
            <a:r>
              <a:rPr lang="en-US" altLang="en-US" sz="2800" dirty="0"/>
              <a:t>Also, the data are not required to be specified with </a:t>
            </a:r>
            <a:r>
              <a:rPr lang="en-US" altLang="en-US" sz="2800" i="1" dirty="0"/>
              <a:t>x </a:t>
            </a:r>
            <a:r>
              <a:rPr lang="en-US" altLang="en-US" sz="2800" dirty="0"/>
              <a:t>in ascending or descending order. </a:t>
            </a:r>
            <a:endParaRPr lang="en-US" altLang="en-US" sz="2800" dirty="0" smtClean="0"/>
          </a:p>
          <a:p>
            <a:pPr marL="457200" lvl="1" indent="-457200">
              <a:buClr>
                <a:schemeClr val="accent3"/>
              </a:buClr>
              <a:buSzPct val="120000"/>
              <a:buFont typeface="Wingdings" panose="05000000000000000000" pitchFamily="2" charset="2"/>
              <a:buChar char=""/>
            </a:pPr>
            <a:r>
              <a:rPr lang="en-US" altLang="zh-TW" sz="2800" dirty="0">
                <a:solidFill>
                  <a:srgbClr val="FFFF00"/>
                </a:solidFill>
              </a:rPr>
              <a:t>If we decide to add a point to the set of nodes, we have </a:t>
            </a:r>
            <a:r>
              <a:rPr lang="en-US" altLang="zh-TW" sz="2800" dirty="0" smtClean="0">
                <a:solidFill>
                  <a:srgbClr val="FFFF00"/>
                </a:solidFill>
              </a:rPr>
              <a:t>to completely </a:t>
            </a:r>
            <a:r>
              <a:rPr lang="en-US" altLang="zh-TW" sz="2800" dirty="0">
                <a:solidFill>
                  <a:srgbClr val="FFFF00"/>
                </a:solidFill>
              </a:rPr>
              <a:t>re-compute all of the polynomial functions</a:t>
            </a:r>
            <a:r>
              <a:rPr lang="en-US" altLang="zh-TW" sz="2800" dirty="0" smtClean="0">
                <a:solidFill>
                  <a:srgbClr val="FFFF00"/>
                </a:solidFill>
              </a:rPr>
              <a:t>.</a:t>
            </a:r>
          </a:p>
          <a:p>
            <a:pPr marL="457200" lvl="1" indent="-457200">
              <a:buClr>
                <a:schemeClr val="accent3"/>
              </a:buClr>
              <a:buSzPct val="120000"/>
              <a:buFont typeface="Wingdings" panose="05000000000000000000" pitchFamily="2" charset="2"/>
              <a:buChar char=""/>
            </a:pPr>
            <a:r>
              <a:rPr lang="en-US" altLang="zh-TW" sz="2800" dirty="0"/>
              <a:t>Here we introduce an alternative form of the polynomial: the Newton </a:t>
            </a:r>
            <a:r>
              <a:rPr lang="en-US" altLang="zh-TW" sz="2800" dirty="0" smtClean="0"/>
              <a:t>form (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Divided-Difference </a:t>
            </a:r>
            <a:r>
              <a:rPr lang="en-US" altLang="en-US" sz="2800" dirty="0">
                <a:latin typeface="Times New Roman" panose="02020603050405020304" pitchFamily="18" charset="0"/>
              </a:rPr>
              <a:t>Interpolating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Polynomials)</a:t>
            </a:r>
            <a:r>
              <a:rPr lang="en-US" altLang="zh-TW" sz="2800" dirty="0" smtClean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208169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7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888" y="78883"/>
            <a:ext cx="3569594" cy="638287"/>
          </a:xfrm>
        </p:spPr>
        <p:txBody>
          <a:bodyPr/>
          <a:lstStyle/>
          <a:p>
            <a:r>
              <a:rPr lang="en-US" altLang="en-US" i="1" dirty="0" smtClean="0"/>
              <a:t>Introduction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556" y="614138"/>
            <a:ext cx="11330187" cy="478210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500" dirty="0" smtClean="0"/>
              <a:t>Newton interpolation assume a complete polynomial starts from lower degree to higher degree :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smtClean="0">
                <a:solidFill>
                  <a:srgbClr val="FFFF00"/>
                </a:solidFill>
              </a:rPr>
              <a:t>For two point Interpolation</a:t>
            </a:r>
          </a:p>
          <a:p>
            <a:pPr lvl="1" algn="just">
              <a:lnSpc>
                <a:spcPct val="150000"/>
              </a:lnSpc>
            </a:pPr>
            <a:endParaRPr lang="en-US" altLang="en-US" dirty="0">
              <a:solidFill>
                <a:srgbClr val="FFFF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dirty="0" smtClean="0">
                <a:solidFill>
                  <a:srgbClr val="FFFF00"/>
                </a:solidFill>
              </a:rPr>
              <a:t>For three point Interpolation</a:t>
            </a:r>
          </a:p>
          <a:p>
            <a:pPr lvl="1" algn="just">
              <a:lnSpc>
                <a:spcPct val="150000"/>
              </a:lnSpc>
            </a:pPr>
            <a:endParaRPr lang="en-US" altLang="en-US" dirty="0" smtClean="0">
              <a:solidFill>
                <a:srgbClr val="FFFF00"/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altLang="en-US" dirty="0" smtClean="0">
              <a:solidFill>
                <a:srgbClr val="FFFF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dirty="0" smtClean="0">
                <a:solidFill>
                  <a:srgbClr val="FFFF00"/>
                </a:solidFill>
              </a:rPr>
              <a:t>For n-point </a:t>
            </a:r>
            <a:r>
              <a:rPr lang="en-US" altLang="en-US" dirty="0">
                <a:solidFill>
                  <a:srgbClr val="FFFF00"/>
                </a:solidFill>
              </a:rPr>
              <a:t>Interpolation</a:t>
            </a:r>
          </a:p>
          <a:p>
            <a:pPr lvl="1" algn="just">
              <a:lnSpc>
                <a:spcPct val="150000"/>
              </a:lnSpc>
            </a:pPr>
            <a:endParaRPr lang="en-US" altLang="en-US" dirty="0" smtClean="0">
              <a:solidFill>
                <a:srgbClr val="FFFF00"/>
              </a:solidFill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76456"/>
              </p:ext>
            </p:extLst>
          </p:nvPr>
        </p:nvGraphicFramePr>
        <p:xfrm>
          <a:off x="1524155" y="2482032"/>
          <a:ext cx="32067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2" name="Equation" r:id="rId4" imgW="1295280" imgH="215640" progId="Equation.3">
                  <p:embed/>
                </p:oleObj>
              </mc:Choice>
              <mc:Fallback>
                <p:oleObj name="Equation" r:id="rId4" imgW="12952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155" y="2482032"/>
                        <a:ext cx="3206750" cy="574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255023"/>
              </p:ext>
            </p:extLst>
          </p:nvPr>
        </p:nvGraphicFramePr>
        <p:xfrm>
          <a:off x="4833936" y="1880522"/>
          <a:ext cx="2662696" cy="52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3" name="Equation" r:id="rId6" imgW="1180800" imgH="215640" progId="Equation.3">
                  <p:embed/>
                </p:oleObj>
              </mc:Choice>
              <mc:Fallback>
                <p:oleObj name="Equation" r:id="rId6" imgW="11808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6" y="1880522"/>
                        <a:ext cx="2662696" cy="52357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041711"/>
              </p:ext>
            </p:extLst>
          </p:nvPr>
        </p:nvGraphicFramePr>
        <p:xfrm>
          <a:off x="5125791" y="3056707"/>
          <a:ext cx="3690938" cy="53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4" name="Equation" r:id="rId8" imgW="1701720" imgH="228600" progId="Equation.3">
                  <p:embed/>
                </p:oleObj>
              </mc:Choice>
              <mc:Fallback>
                <p:oleObj name="Equation" r:id="rId8" imgW="17017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791" y="3056707"/>
                        <a:ext cx="3690938" cy="53425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716904"/>
              </p:ext>
            </p:extLst>
          </p:nvPr>
        </p:nvGraphicFramePr>
        <p:xfrm>
          <a:off x="1542186" y="3714298"/>
          <a:ext cx="60039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5" name="Equation" r:id="rId10" imgW="2425680" imgH="228600" progId="Equation.3">
                  <p:embed/>
                </p:oleObj>
              </mc:Choice>
              <mc:Fallback>
                <p:oleObj name="Equation" r:id="rId10" imgW="24256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186" y="3714298"/>
                        <a:ext cx="6003925" cy="6080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894735"/>
              </p:ext>
            </p:extLst>
          </p:nvPr>
        </p:nvGraphicFramePr>
        <p:xfrm>
          <a:off x="4703763" y="4835525"/>
          <a:ext cx="37465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6" name="Equation" r:id="rId12" imgW="1726920" imgH="228600" progId="Equation.3">
                  <p:embed/>
                </p:oleObj>
              </mc:Choice>
              <mc:Fallback>
                <p:oleObj name="Equation" r:id="rId12" imgW="172692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4835525"/>
                        <a:ext cx="3746500" cy="5349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19604"/>
              </p:ext>
            </p:extLst>
          </p:nvPr>
        </p:nvGraphicFramePr>
        <p:xfrm>
          <a:off x="1524155" y="5608804"/>
          <a:ext cx="996473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7" name="Equation" r:id="rId14" imgW="4025880" imgH="228600" progId="Equation.3">
                  <p:embed/>
                </p:oleObj>
              </mc:Choice>
              <mc:Fallback>
                <p:oleObj name="Equation" r:id="rId14" imgW="40258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155" y="5608804"/>
                        <a:ext cx="9964738" cy="6080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28318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45978" y="91762"/>
            <a:ext cx="4328320" cy="638287"/>
          </a:xfrm>
        </p:spPr>
        <p:txBody>
          <a:bodyPr/>
          <a:lstStyle/>
          <a:p>
            <a:r>
              <a:rPr lang="en-US" altLang="en-US" i="1" dirty="0" smtClean="0"/>
              <a:t>Newton </a:t>
            </a:r>
            <a:r>
              <a:rPr lang="en-US" altLang="en-US" i="1" dirty="0"/>
              <a:t>Interpolation</a:t>
            </a: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350951" y="615907"/>
            <a:ext cx="1143321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i="1" dirty="0">
                <a:solidFill>
                  <a:srgbClr val="FFC000"/>
                </a:solidFill>
              </a:rPr>
              <a:t>Given data </a:t>
            </a:r>
            <a:r>
              <a:rPr lang="en-US" altLang="en-US" sz="2800" b="1" i="1" dirty="0" smtClean="0">
                <a:solidFill>
                  <a:srgbClr val="FFC000"/>
                </a:solidFill>
              </a:rPr>
              <a:t>points: 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 dirty="0" smtClean="0">
                <a:solidFill>
                  <a:srgbClr val="FFC000"/>
                </a:solidFill>
              </a:rPr>
              <a:t>Find </a:t>
            </a:r>
            <a:r>
              <a:rPr lang="en-US" altLang="en-US" sz="2800" b="1" i="1" dirty="0">
                <a:solidFill>
                  <a:srgbClr val="FFC000"/>
                </a:solidFill>
              </a:rPr>
              <a:t>the </a:t>
            </a:r>
            <a:r>
              <a:rPr lang="en-US" altLang="en-US" sz="2800" b="1" i="1" dirty="0" smtClean="0">
                <a:solidFill>
                  <a:srgbClr val="FFC000"/>
                </a:solidFill>
              </a:rPr>
              <a:t>coefficient of polynomial</a:t>
            </a:r>
            <a:r>
              <a:rPr lang="en-US" altLang="en-US" sz="2800" b="1" i="1" dirty="0" smtClean="0">
                <a:solidFill>
                  <a:schemeClr val="accent3"/>
                </a:solidFill>
              </a:rPr>
              <a:t>.</a:t>
            </a:r>
            <a:endParaRPr lang="en-US" altLang="en-US" sz="2800" b="1" i="1" dirty="0">
              <a:solidFill>
                <a:schemeClr val="accent3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25698" y="1807182"/>
            <a:ext cx="281918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600" i="1" dirty="0">
                <a:solidFill>
                  <a:schemeClr val="accent3"/>
                </a:solidFill>
              </a:rPr>
              <a:t>P</a:t>
            </a:r>
            <a:r>
              <a:rPr lang="en-US" altLang="en-US" sz="2600" dirty="0">
                <a:solidFill>
                  <a:schemeClr val="accent3"/>
                </a:solidFill>
              </a:rPr>
              <a:t>(</a:t>
            </a:r>
            <a:r>
              <a:rPr lang="en-US" altLang="en-US" sz="2600" i="1" dirty="0">
                <a:solidFill>
                  <a:schemeClr val="accent3"/>
                </a:solidFill>
              </a:rPr>
              <a:t>x</a:t>
            </a:r>
            <a:r>
              <a:rPr lang="en-US" altLang="en-US" sz="2600" dirty="0">
                <a:solidFill>
                  <a:schemeClr val="accent3"/>
                </a:solidFill>
              </a:rPr>
              <a:t>) </a:t>
            </a:r>
            <a:r>
              <a:rPr lang="en-US" altLang="en-US" sz="2600" dirty="0" smtClean="0">
                <a:solidFill>
                  <a:schemeClr val="accent3"/>
                </a:solidFill>
              </a:rPr>
              <a:t>for 3 data set:</a:t>
            </a:r>
            <a:endParaRPr lang="en-US" altLang="en-US" sz="2600" dirty="0">
              <a:solidFill>
                <a:schemeClr val="accent3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50951" y="2411404"/>
            <a:ext cx="30939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At </a:t>
            </a:r>
            <a:r>
              <a:rPr lang="en-US" altLang="en-US" sz="2800" b="1" i="1" dirty="0">
                <a:solidFill>
                  <a:srgbClr val="FFFF00"/>
                </a:solidFill>
              </a:rPr>
              <a:t>x</a:t>
            </a:r>
            <a:r>
              <a:rPr lang="en-US" altLang="en-US" sz="2800" b="1" dirty="0">
                <a:solidFill>
                  <a:srgbClr val="FFFF00"/>
                </a:solidFill>
              </a:rPr>
              <a:t> = </a:t>
            </a:r>
            <a:r>
              <a:rPr lang="en-US" altLang="en-US" sz="2800" b="1" i="1" dirty="0" smtClean="0">
                <a:solidFill>
                  <a:srgbClr val="FFFF00"/>
                </a:solidFill>
              </a:rPr>
              <a:t>x</a:t>
            </a:r>
            <a:r>
              <a:rPr lang="en-US" altLang="en-US" sz="2800" b="1" baseline="-25000" dirty="0" smtClean="0">
                <a:solidFill>
                  <a:srgbClr val="FFFF00"/>
                </a:solidFill>
              </a:rPr>
              <a:t>1 </a:t>
            </a:r>
            <a:r>
              <a:rPr lang="en-US" altLang="en-US" sz="2800" b="1" dirty="0" smtClean="0">
                <a:solidFill>
                  <a:srgbClr val="FFFF00"/>
                </a:solidFill>
              </a:rPr>
              <a:t>and </a:t>
            </a:r>
            <a:r>
              <a:rPr lang="en-US" altLang="en-US" sz="2800" b="1" i="1" dirty="0" smtClean="0">
                <a:solidFill>
                  <a:srgbClr val="FFFF00"/>
                </a:solidFill>
              </a:rPr>
              <a:t>y</a:t>
            </a:r>
            <a:r>
              <a:rPr lang="en-US" altLang="en-US" sz="2800" b="1" dirty="0" smtClean="0">
                <a:solidFill>
                  <a:srgbClr val="FFFF00"/>
                </a:solidFill>
              </a:rPr>
              <a:t> </a:t>
            </a:r>
            <a:r>
              <a:rPr lang="en-US" altLang="en-US" sz="2800" b="1" dirty="0">
                <a:solidFill>
                  <a:srgbClr val="FFFF00"/>
                </a:solidFill>
              </a:rPr>
              <a:t>= </a:t>
            </a:r>
            <a:r>
              <a:rPr lang="en-US" altLang="en-US" sz="2800" b="1" i="1" dirty="0" smtClean="0">
                <a:solidFill>
                  <a:srgbClr val="FFFF00"/>
                </a:solidFill>
              </a:rPr>
              <a:t>y</a:t>
            </a:r>
            <a:r>
              <a:rPr lang="en-US" altLang="en-US" sz="2800" b="1" baseline="-25000" dirty="0" smtClean="0">
                <a:solidFill>
                  <a:srgbClr val="FFFF00"/>
                </a:solidFill>
              </a:rPr>
              <a:t>1</a:t>
            </a:r>
            <a:r>
              <a:rPr lang="en-US" altLang="en-US" sz="2800" b="1" dirty="0" smtClean="0">
                <a:solidFill>
                  <a:srgbClr val="FFFF00"/>
                </a:solidFill>
              </a:rPr>
              <a:t> </a:t>
            </a:r>
            <a:r>
              <a:rPr lang="en-US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endParaRPr lang="en-US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063443"/>
              </p:ext>
            </p:extLst>
          </p:nvPr>
        </p:nvGraphicFramePr>
        <p:xfrm>
          <a:off x="3414478" y="709143"/>
          <a:ext cx="3690938" cy="53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8" name="Equation" r:id="rId4" imgW="1701720" imgH="228600" progId="Equation.3">
                  <p:embed/>
                </p:oleObj>
              </mc:Choice>
              <mc:Fallback>
                <p:oleObj name="Equation" r:id="rId4" imgW="17017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478" y="709143"/>
                        <a:ext cx="3690938" cy="53425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452010"/>
              </p:ext>
            </p:extLst>
          </p:nvPr>
        </p:nvGraphicFramePr>
        <p:xfrm>
          <a:off x="3444882" y="1731208"/>
          <a:ext cx="60039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9" name="Equation" r:id="rId6" imgW="2425680" imgH="228600" progId="Equation.3">
                  <p:embed/>
                </p:oleObj>
              </mc:Choice>
              <mc:Fallback>
                <p:oleObj name="Equation" r:id="rId6" imgW="24256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2" y="1731208"/>
                        <a:ext cx="6003925" cy="6080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42786"/>
              </p:ext>
            </p:extLst>
          </p:nvPr>
        </p:nvGraphicFramePr>
        <p:xfrm>
          <a:off x="3414478" y="2438390"/>
          <a:ext cx="70405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0" name="Equation" r:id="rId8" imgW="2844720" imgH="228600" progId="Equation.3">
                  <p:embed/>
                </p:oleObj>
              </mc:Choice>
              <mc:Fallback>
                <p:oleObj name="Equation" r:id="rId8" imgW="28447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478" y="2438390"/>
                        <a:ext cx="7040563" cy="6080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990944"/>
              </p:ext>
            </p:extLst>
          </p:nvPr>
        </p:nvGraphicFramePr>
        <p:xfrm>
          <a:off x="2108841" y="3085203"/>
          <a:ext cx="11001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1" name="Equation" r:id="rId10" imgW="444240" imgH="215640" progId="Equation.3">
                  <p:embed/>
                </p:oleObj>
              </mc:Choice>
              <mc:Fallback>
                <p:oleObj name="Equation" r:id="rId10" imgW="44424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841" y="3085203"/>
                        <a:ext cx="1100138" cy="574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50951" y="3699335"/>
            <a:ext cx="30939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At </a:t>
            </a:r>
            <a:r>
              <a:rPr lang="en-US" altLang="en-US" sz="2800" b="1" i="1" dirty="0">
                <a:solidFill>
                  <a:srgbClr val="FFFF00"/>
                </a:solidFill>
              </a:rPr>
              <a:t>x</a:t>
            </a:r>
            <a:r>
              <a:rPr lang="en-US" altLang="en-US" sz="2800" b="1" dirty="0">
                <a:solidFill>
                  <a:srgbClr val="FFFF00"/>
                </a:solidFill>
              </a:rPr>
              <a:t> = </a:t>
            </a:r>
            <a:r>
              <a:rPr lang="en-US" altLang="en-US" sz="2800" b="1" i="1" dirty="0" smtClean="0">
                <a:solidFill>
                  <a:srgbClr val="FFFF00"/>
                </a:solidFill>
              </a:rPr>
              <a:t>x</a:t>
            </a:r>
            <a:r>
              <a:rPr lang="en-US" altLang="en-US" sz="2800" b="1" baseline="-25000" dirty="0" smtClean="0">
                <a:solidFill>
                  <a:srgbClr val="FFFF00"/>
                </a:solidFill>
              </a:rPr>
              <a:t>2 </a:t>
            </a:r>
            <a:r>
              <a:rPr lang="en-US" altLang="en-US" sz="2800" b="1" dirty="0" smtClean="0">
                <a:solidFill>
                  <a:srgbClr val="FFFF00"/>
                </a:solidFill>
              </a:rPr>
              <a:t>and </a:t>
            </a:r>
            <a:r>
              <a:rPr lang="en-US" altLang="en-US" sz="2800" b="1" i="1" dirty="0" smtClean="0">
                <a:solidFill>
                  <a:srgbClr val="FFFF00"/>
                </a:solidFill>
              </a:rPr>
              <a:t>y</a:t>
            </a:r>
            <a:r>
              <a:rPr lang="en-US" altLang="en-US" sz="2800" b="1" dirty="0" smtClean="0">
                <a:solidFill>
                  <a:srgbClr val="FFFF00"/>
                </a:solidFill>
              </a:rPr>
              <a:t> </a:t>
            </a:r>
            <a:r>
              <a:rPr lang="en-US" altLang="en-US" sz="2800" b="1" dirty="0">
                <a:solidFill>
                  <a:srgbClr val="FFFF00"/>
                </a:solidFill>
              </a:rPr>
              <a:t>= </a:t>
            </a:r>
            <a:r>
              <a:rPr lang="en-US" altLang="en-US" sz="2800" b="1" i="1" dirty="0" smtClean="0">
                <a:solidFill>
                  <a:srgbClr val="FFFF00"/>
                </a:solidFill>
              </a:rPr>
              <a:t>y</a:t>
            </a:r>
            <a:r>
              <a:rPr lang="en-US" altLang="en-US" sz="2800" b="1" baseline="-25000" dirty="0" smtClean="0">
                <a:solidFill>
                  <a:srgbClr val="FFFF00"/>
                </a:solidFill>
              </a:rPr>
              <a:t>2</a:t>
            </a:r>
            <a:r>
              <a:rPr lang="en-US" altLang="en-US" sz="2800" b="1" dirty="0" smtClean="0">
                <a:solidFill>
                  <a:srgbClr val="FFFF00"/>
                </a:solidFill>
              </a:rPr>
              <a:t> </a:t>
            </a:r>
            <a:r>
              <a:rPr lang="en-US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endParaRPr lang="en-US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063628"/>
              </p:ext>
            </p:extLst>
          </p:nvPr>
        </p:nvGraphicFramePr>
        <p:xfrm>
          <a:off x="3405188" y="3721100"/>
          <a:ext cx="7197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2" name="Equation" r:id="rId12" imgW="2908080" imgH="228600" progId="Equation.3">
                  <p:embed/>
                </p:oleObj>
              </mc:Choice>
              <mc:Fallback>
                <p:oleObj name="Equation" r:id="rId12" imgW="29080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3721100"/>
                        <a:ext cx="7197725" cy="6080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822447"/>
              </p:ext>
            </p:extLst>
          </p:nvPr>
        </p:nvGraphicFramePr>
        <p:xfrm>
          <a:off x="2108841" y="4504397"/>
          <a:ext cx="30495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3" name="Equation" r:id="rId14" imgW="1231560" imgH="215640" progId="Equation.3">
                  <p:embed/>
                </p:oleObj>
              </mc:Choice>
              <mc:Fallback>
                <p:oleObj name="Equation" r:id="rId14" imgW="123156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841" y="4504397"/>
                        <a:ext cx="3049588" cy="5730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424471"/>
              </p:ext>
            </p:extLst>
          </p:nvPr>
        </p:nvGraphicFramePr>
        <p:xfrm>
          <a:off x="6484478" y="4350878"/>
          <a:ext cx="19177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4" name="Equation" r:id="rId16" imgW="774360" imgH="431640" progId="Equation.3">
                  <p:embed/>
                </p:oleObj>
              </mc:Choice>
              <mc:Fallback>
                <p:oleObj name="Equation" r:id="rId16" imgW="77436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478" y="4350878"/>
                        <a:ext cx="1917700" cy="1146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5259947" y="4790941"/>
            <a:ext cx="1050191" cy="16182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88324" y="5733844"/>
            <a:ext cx="30939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At </a:t>
            </a:r>
            <a:r>
              <a:rPr lang="en-US" altLang="en-US" sz="2800" b="1" i="1" dirty="0">
                <a:solidFill>
                  <a:srgbClr val="FFFF00"/>
                </a:solidFill>
              </a:rPr>
              <a:t>x</a:t>
            </a:r>
            <a:r>
              <a:rPr lang="en-US" altLang="en-US" sz="2800" b="1" dirty="0">
                <a:solidFill>
                  <a:srgbClr val="FFFF00"/>
                </a:solidFill>
              </a:rPr>
              <a:t> = </a:t>
            </a:r>
            <a:r>
              <a:rPr lang="en-US" altLang="en-US" sz="2800" b="1" i="1" dirty="0" smtClean="0">
                <a:solidFill>
                  <a:srgbClr val="FFFF00"/>
                </a:solidFill>
              </a:rPr>
              <a:t>x</a:t>
            </a:r>
            <a:r>
              <a:rPr lang="en-US" altLang="en-US" sz="2800" b="1" baseline="-25000" dirty="0" smtClean="0">
                <a:solidFill>
                  <a:srgbClr val="FFFF00"/>
                </a:solidFill>
              </a:rPr>
              <a:t>3 </a:t>
            </a:r>
            <a:r>
              <a:rPr lang="en-US" altLang="en-US" sz="2800" b="1" dirty="0" smtClean="0">
                <a:solidFill>
                  <a:srgbClr val="FFFF00"/>
                </a:solidFill>
              </a:rPr>
              <a:t>and </a:t>
            </a:r>
            <a:r>
              <a:rPr lang="en-US" altLang="en-US" sz="2800" b="1" i="1" dirty="0" smtClean="0">
                <a:solidFill>
                  <a:srgbClr val="FFFF00"/>
                </a:solidFill>
              </a:rPr>
              <a:t>y</a:t>
            </a:r>
            <a:r>
              <a:rPr lang="en-US" altLang="en-US" sz="2800" b="1" dirty="0" smtClean="0">
                <a:solidFill>
                  <a:srgbClr val="FFFF00"/>
                </a:solidFill>
              </a:rPr>
              <a:t> </a:t>
            </a:r>
            <a:r>
              <a:rPr lang="en-US" altLang="en-US" sz="2800" b="1" dirty="0">
                <a:solidFill>
                  <a:srgbClr val="FFFF00"/>
                </a:solidFill>
              </a:rPr>
              <a:t>= </a:t>
            </a:r>
            <a:r>
              <a:rPr lang="en-US" altLang="en-US" sz="2800" b="1" i="1" dirty="0" smtClean="0">
                <a:solidFill>
                  <a:srgbClr val="FFFF00"/>
                </a:solidFill>
              </a:rPr>
              <a:t>y</a:t>
            </a:r>
            <a:r>
              <a:rPr lang="en-US" altLang="en-US" sz="2800" b="1" baseline="-25000" dirty="0" smtClean="0">
                <a:solidFill>
                  <a:srgbClr val="FFFF00"/>
                </a:solidFill>
              </a:rPr>
              <a:t>3</a:t>
            </a:r>
            <a:r>
              <a:rPr lang="en-US" altLang="en-US" sz="2800" b="1" dirty="0" smtClean="0">
                <a:solidFill>
                  <a:srgbClr val="FFFF00"/>
                </a:solidFill>
              </a:rPr>
              <a:t> </a:t>
            </a:r>
            <a:r>
              <a:rPr lang="en-US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endParaRPr lang="en-US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859052"/>
              </p:ext>
            </p:extLst>
          </p:nvPr>
        </p:nvGraphicFramePr>
        <p:xfrm>
          <a:off x="3582255" y="5374256"/>
          <a:ext cx="2800705" cy="142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5" name="Equation" r:id="rId18" imgW="1371600" imgH="647640" progId="Equation.3">
                  <p:embed/>
                </p:oleObj>
              </mc:Choice>
              <mc:Fallback>
                <p:oleObj name="Equation" r:id="rId18" imgW="1371600" imgH="647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255" y="5374256"/>
                        <a:ext cx="2800705" cy="14213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1726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24" grpId="0"/>
      <p:bldP spid="2" grpId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2749" y="91762"/>
            <a:ext cx="5151549" cy="638287"/>
          </a:xfrm>
        </p:spPr>
        <p:txBody>
          <a:bodyPr/>
          <a:lstStyle/>
          <a:p>
            <a:r>
              <a:rPr lang="en-US" altLang="en-US" i="1" dirty="0" smtClean="0"/>
              <a:t>Newton Interpolation Example</a:t>
            </a:r>
            <a:endParaRPr lang="en-US" altLang="en-US" i="1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1290" y="4926551"/>
            <a:ext cx="460481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dirty="0" smtClean="0">
                <a:solidFill>
                  <a:srgbClr val="FFFF00"/>
                </a:solidFill>
              </a:rPr>
              <a:t>Put these value in polynomial</a:t>
            </a:r>
            <a:endParaRPr lang="en-US" altLang="en-US" sz="2600" b="1" dirty="0">
              <a:solidFill>
                <a:srgbClr val="FFFF00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014703" y="1776819"/>
            <a:ext cx="25210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For 3-data set:</a:t>
            </a:r>
            <a:endParaRPr lang="en-US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4114629" y="6428637"/>
            <a:ext cx="621429" cy="241300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" name="Text Box 67"/>
          <p:cNvSpPr txBox="1">
            <a:spLocks noChangeArrowheads="1"/>
          </p:cNvSpPr>
          <p:nvPr/>
        </p:nvSpPr>
        <p:spPr bwMode="auto">
          <a:xfrm>
            <a:off x="350951" y="615907"/>
            <a:ext cx="1143321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i="1" dirty="0" smtClean="0">
                <a:solidFill>
                  <a:srgbClr val="FFC000"/>
                </a:solidFill>
              </a:rPr>
              <a:t>For given </a:t>
            </a:r>
            <a:r>
              <a:rPr lang="en-US" altLang="en-US" sz="2800" b="1" i="1" dirty="0">
                <a:solidFill>
                  <a:srgbClr val="FFC000"/>
                </a:solidFill>
              </a:rPr>
              <a:t>data </a:t>
            </a:r>
            <a:r>
              <a:rPr lang="en-US" altLang="en-US" sz="2800" b="1" i="1" dirty="0" smtClean="0">
                <a:solidFill>
                  <a:srgbClr val="FFC000"/>
                </a:solidFill>
              </a:rPr>
              <a:t>points: 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 dirty="0" smtClean="0">
                <a:solidFill>
                  <a:srgbClr val="FFC000"/>
                </a:solidFill>
              </a:rPr>
              <a:t>Find </a:t>
            </a:r>
            <a:r>
              <a:rPr lang="en-US" altLang="en-US" sz="2800" b="1" i="1" dirty="0">
                <a:solidFill>
                  <a:srgbClr val="FFC000"/>
                </a:solidFill>
              </a:rPr>
              <a:t>the </a:t>
            </a:r>
            <a:r>
              <a:rPr lang="en-US" altLang="en-US" sz="2800" b="1" i="1" dirty="0" smtClean="0">
                <a:solidFill>
                  <a:srgbClr val="FFC000"/>
                </a:solidFill>
              </a:rPr>
              <a:t>Newton interpolation polynomial and value at </a:t>
            </a:r>
            <a:r>
              <a:rPr lang="en-US" altLang="en-US" sz="2800" b="1" i="1" dirty="0">
                <a:solidFill>
                  <a:srgbClr val="FFFF00"/>
                </a:solidFill>
              </a:rPr>
              <a:t>x</a:t>
            </a:r>
            <a:r>
              <a:rPr lang="en-US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en-US" sz="2800" b="1" dirty="0" smtClean="0">
                <a:solidFill>
                  <a:srgbClr val="FFFF00"/>
                </a:solidFill>
              </a:rPr>
              <a:t>=1</a:t>
            </a:r>
            <a:r>
              <a:rPr lang="en-US" altLang="en-US" sz="2800" b="1" i="1" dirty="0" smtClean="0">
                <a:solidFill>
                  <a:srgbClr val="FFC000"/>
                </a:solidFill>
              </a:rPr>
              <a:t> </a:t>
            </a:r>
            <a:r>
              <a:rPr lang="en-US" altLang="en-US" sz="2800" b="1" i="1" dirty="0" smtClean="0">
                <a:solidFill>
                  <a:schemeClr val="accent3"/>
                </a:solidFill>
              </a:rPr>
              <a:t>.</a:t>
            </a:r>
            <a:endParaRPr lang="en-US" altLang="en-US" sz="2800" b="1" i="1" dirty="0">
              <a:solidFill>
                <a:schemeClr val="accent3"/>
              </a:solidFill>
            </a:endParaRPr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909317"/>
              </p:ext>
            </p:extLst>
          </p:nvPr>
        </p:nvGraphicFramePr>
        <p:xfrm>
          <a:off x="3790950" y="689209"/>
          <a:ext cx="6721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18" name="Equation" r:id="rId4" imgW="3098520" imgH="228600" progId="Equation.3">
                  <p:embed/>
                </p:oleObj>
              </mc:Choice>
              <mc:Fallback>
                <p:oleObj name="Equation" r:id="rId4" imgW="30985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689209"/>
                        <a:ext cx="6721475" cy="533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696402"/>
              </p:ext>
            </p:extLst>
          </p:nvPr>
        </p:nvGraphicFramePr>
        <p:xfrm>
          <a:off x="3612308" y="1751246"/>
          <a:ext cx="60039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19" name="Equation" r:id="rId6" imgW="2425680" imgH="228600" progId="Equation.3">
                  <p:embed/>
                </p:oleObj>
              </mc:Choice>
              <mc:Fallback>
                <p:oleObj name="Equation" r:id="rId6" imgW="24256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308" y="1751246"/>
                        <a:ext cx="6003925" cy="6080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844372"/>
              </p:ext>
            </p:extLst>
          </p:nvPr>
        </p:nvGraphicFramePr>
        <p:xfrm>
          <a:off x="3963717" y="2781315"/>
          <a:ext cx="16970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0" name="Equation" r:id="rId8" imgW="685800" imgH="215640" progId="Equation.3">
                  <p:embed/>
                </p:oleObj>
              </mc:Choice>
              <mc:Fallback>
                <p:oleObj name="Equation" r:id="rId8" imgW="6858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717" y="2781315"/>
                        <a:ext cx="1697038" cy="574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871390"/>
              </p:ext>
            </p:extLst>
          </p:nvPr>
        </p:nvGraphicFramePr>
        <p:xfrm>
          <a:off x="6041504" y="2518853"/>
          <a:ext cx="430688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1" name="Equation" r:id="rId10" imgW="1739880" imgH="431640" progId="Equation.3">
                  <p:embed/>
                </p:oleObj>
              </mc:Choice>
              <mc:Fallback>
                <p:oleObj name="Equation" r:id="rId10" imgW="17398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504" y="2518853"/>
                        <a:ext cx="4306888" cy="1146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-309094" y="2691319"/>
            <a:ext cx="4378817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en-US" sz="2500" b="1" dirty="0" smtClean="0">
                <a:solidFill>
                  <a:srgbClr val="FFFF00"/>
                </a:solidFill>
              </a:rPr>
              <a:t>Coefficients of polynomial:</a:t>
            </a:r>
            <a:endParaRPr lang="en-US" altLang="en-US" sz="2500" b="1" dirty="0">
              <a:solidFill>
                <a:srgbClr val="FFFF00"/>
              </a:solidFill>
            </a:endParaRPr>
          </a:p>
        </p:txBody>
      </p:sp>
      <p:graphicFrame>
        <p:nvGraphicFramePr>
          <p:cNvPr id="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033624"/>
              </p:ext>
            </p:extLst>
          </p:nvPr>
        </p:nvGraphicFramePr>
        <p:xfrm>
          <a:off x="375610" y="3470054"/>
          <a:ext cx="5522913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2" name="Equation" r:id="rId12" imgW="2705040" imgH="647640" progId="Equation.3">
                  <p:embed/>
                </p:oleObj>
              </mc:Choice>
              <mc:Fallback>
                <p:oleObj name="Equation" r:id="rId12" imgW="2705040" imgH="647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10" y="3470054"/>
                        <a:ext cx="5522913" cy="14208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343292"/>
              </p:ext>
            </p:extLst>
          </p:nvPr>
        </p:nvGraphicFramePr>
        <p:xfrm>
          <a:off x="4542631" y="4958156"/>
          <a:ext cx="52181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3" name="Equation" r:id="rId14" imgW="2108160" imgH="215640" progId="Equation.3">
                  <p:embed/>
                </p:oleObj>
              </mc:Choice>
              <mc:Fallback>
                <p:oleObj name="Equation" r:id="rId14" imgW="210816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2631" y="4958156"/>
                        <a:ext cx="5218112" cy="574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26613" y="5611936"/>
            <a:ext cx="497889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dirty="0" smtClean="0">
                <a:solidFill>
                  <a:srgbClr val="FFFF00"/>
                </a:solidFill>
              </a:rPr>
              <a:t>Impose co-ordinate in polynomial</a:t>
            </a:r>
            <a:endParaRPr lang="en-US" altLang="en-US" sz="2600" b="1" dirty="0">
              <a:solidFill>
                <a:srgbClr val="FFFF00"/>
              </a:solidFill>
            </a:endParaRPr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986724"/>
              </p:ext>
            </p:extLst>
          </p:nvPr>
        </p:nvGraphicFramePr>
        <p:xfrm>
          <a:off x="4934919" y="5613436"/>
          <a:ext cx="5617455" cy="55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4" name="Equation" r:id="rId16" imgW="2349360" imgH="215640" progId="Equation.3">
                  <p:embed/>
                </p:oleObj>
              </mc:Choice>
              <mc:Fallback>
                <p:oleObj name="Equation" r:id="rId16" imgW="234936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4919" y="5613436"/>
                        <a:ext cx="5617455" cy="55515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7015"/>
              </p:ext>
            </p:extLst>
          </p:nvPr>
        </p:nvGraphicFramePr>
        <p:xfrm>
          <a:off x="93036" y="6240171"/>
          <a:ext cx="39766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5" name="Equation" r:id="rId18" imgW="1663560" imgH="215640" progId="Equation.3">
                  <p:embed/>
                </p:oleObj>
              </mc:Choice>
              <mc:Fallback>
                <p:oleObj name="Equation" r:id="rId18" imgW="166356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36" y="6240171"/>
                        <a:ext cx="3976687" cy="5540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783254"/>
              </p:ext>
            </p:extLst>
          </p:nvPr>
        </p:nvGraphicFramePr>
        <p:xfrm>
          <a:off x="4796904" y="6260752"/>
          <a:ext cx="24892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6" name="Equation" r:id="rId20" imgW="1041120" imgH="228600" progId="Equation.3">
                  <p:embed/>
                </p:oleObj>
              </mc:Choice>
              <mc:Fallback>
                <p:oleObj name="Equation" r:id="rId20" imgW="104112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904" y="6260752"/>
                        <a:ext cx="2489200" cy="5857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ight Arrow 37"/>
          <p:cNvSpPr/>
          <p:nvPr/>
        </p:nvSpPr>
        <p:spPr bwMode="auto">
          <a:xfrm>
            <a:off x="7369914" y="6428637"/>
            <a:ext cx="621429" cy="241300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757133"/>
              </p:ext>
            </p:extLst>
          </p:nvPr>
        </p:nvGraphicFramePr>
        <p:xfrm>
          <a:off x="8214650" y="6260752"/>
          <a:ext cx="1244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7" name="Equation" r:id="rId22" imgW="520560" imgH="215640" progId="Equation.3">
                  <p:embed/>
                </p:oleObj>
              </mc:Choice>
              <mc:Fallback>
                <p:oleObj name="Equation" r:id="rId22" imgW="52056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4650" y="6260752"/>
                        <a:ext cx="1244600" cy="5540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21259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4" grpId="0" animBg="1"/>
      <p:bldP spid="18" grpId="0"/>
      <p:bldP spid="5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smtClean="0"/>
              <a:t>MATLAB</a:t>
            </a:r>
            <a:r>
              <a:rPr lang="en-US" altLang="en-US" i="1" baseline="30000" smtClean="0"/>
              <a:t>©</a:t>
            </a:r>
            <a:r>
              <a:rPr lang="en-US" altLang="en-US" i="1" smtClean="0"/>
              <a:t> Script</a:t>
            </a:r>
            <a:endParaRPr lang="en-US" altLang="en-US" i="1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521726"/>
            <a:ext cx="8918524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i="1" u="sng" dirty="0" smtClean="0"/>
              <a:t>MATLAB Program for Coefficient of Newton Polynomial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i="1" dirty="0" smtClean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b="0" i="1" dirty="0" smtClean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 smtClean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 smtClean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 smtClean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 smtClean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 smtClean="0">
                <a:effectLst/>
              </a:rPr>
              <a:t>	</a:t>
            </a:r>
            <a:endParaRPr lang="en-US" altLang="en-US" dirty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86839" y="941088"/>
            <a:ext cx="6651843" cy="552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b="0" i="1" dirty="0">
                <a:solidFill>
                  <a:srgbClr val="FFFF00"/>
                </a:solidFill>
                <a:effectLst/>
              </a:rPr>
              <a:t>clear all</a:t>
            </a:r>
          </a:p>
          <a:p>
            <a:pPr marL="0" indent="0">
              <a:buNone/>
            </a:pPr>
            <a:r>
              <a:rPr lang="en-US" altLang="en-US" sz="2000" b="0" i="1" dirty="0" err="1">
                <a:solidFill>
                  <a:srgbClr val="FFFF00"/>
                </a:solidFill>
                <a:effectLst/>
              </a:rPr>
              <a:t>clc</a:t>
            </a:r>
            <a:endParaRPr lang="en-US" altLang="en-US" sz="2000" b="0" i="1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en-US" altLang="en-US" sz="2000" b="0" i="1" dirty="0">
                <a:solidFill>
                  <a:srgbClr val="FFFF00"/>
                </a:solidFill>
                <a:effectLst/>
              </a:rPr>
              <a:t>x = input(‘Define x vector = ‘);</a:t>
            </a:r>
          </a:p>
          <a:p>
            <a:pPr marL="0" indent="0">
              <a:buNone/>
            </a:pPr>
            <a:r>
              <a:rPr lang="en-US" altLang="en-US" sz="2000" b="0" i="1" dirty="0">
                <a:solidFill>
                  <a:srgbClr val="FFFF00"/>
                </a:solidFill>
                <a:effectLst/>
              </a:rPr>
              <a:t>y = input(‘Define y vector = ‘);</a:t>
            </a:r>
          </a:p>
          <a:p>
            <a:pPr marL="0" indent="0">
              <a:buNone/>
            </a:pPr>
            <a:r>
              <a:rPr lang="en-US" altLang="en-US" sz="2000" b="0" i="1" dirty="0">
                <a:solidFill>
                  <a:srgbClr val="FFFF00"/>
                </a:solidFill>
                <a:effectLst/>
              </a:rPr>
              <a:t>n=length(x);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a(1) = y(1);</a:t>
            </a:r>
          </a:p>
          <a:p>
            <a:pPr marL="0" indent="0">
              <a:buNone/>
            </a:pPr>
            <a:r>
              <a:rPr lang="nn-NO" sz="2000" b="0" i="1" dirty="0">
                <a:solidFill>
                  <a:srgbClr val="FFFF00"/>
                </a:solidFill>
                <a:effectLst/>
              </a:rPr>
              <a:t>for k = 1 : n - 1</a:t>
            </a:r>
          </a:p>
          <a:p>
            <a:pPr marL="0" indent="0">
              <a:buNone/>
            </a:pPr>
            <a:r>
              <a:rPr lang="es-ES" sz="2000" b="0" i="1" dirty="0">
                <a:solidFill>
                  <a:srgbClr val="FFFF00"/>
                </a:solidFill>
                <a:effectLst/>
              </a:rPr>
              <a:t>   d(k, 1) = (y(k+1) - y(k))/(x(k+1) - x(k));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end</a:t>
            </a:r>
          </a:p>
          <a:p>
            <a:pPr marL="0" indent="0">
              <a:buNone/>
            </a:pPr>
            <a:r>
              <a:rPr lang="pt-BR" sz="2000" b="0" i="1" dirty="0">
                <a:solidFill>
                  <a:srgbClr val="FFFF00"/>
                </a:solidFill>
                <a:effectLst/>
              </a:rPr>
              <a:t>for j = 2 : n - 1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   for k = 1 : n - j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      d(k, j) = (d(k+1, j - 1) - d(k, j - 1))/(x(</a:t>
            </a:r>
            <a:r>
              <a:rPr lang="en-US" sz="2000" b="0" i="1" dirty="0" err="1">
                <a:solidFill>
                  <a:srgbClr val="FFFF00"/>
                </a:solidFill>
                <a:effectLst/>
              </a:rPr>
              <a:t>k+j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) - x(k));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   end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end</a:t>
            </a:r>
          </a:p>
          <a:p>
            <a:pPr marL="0" indent="0">
              <a:buNone/>
            </a:pPr>
            <a:r>
              <a:rPr lang="en-US" altLang="en-US" sz="2200" i="1" dirty="0" smtClean="0">
                <a:effectLst/>
              </a:rPr>
              <a:t>    </a:t>
            </a:r>
            <a:endParaRPr lang="en-US" altLang="en-US" sz="2200" i="1" dirty="0">
              <a:effectLst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893408" y="1137802"/>
            <a:ext cx="2632406" cy="141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b="0" i="1" dirty="0">
                <a:solidFill>
                  <a:srgbClr val="FFFF00"/>
                </a:solidFill>
                <a:effectLst/>
              </a:rPr>
              <a:t>for j = 2 : n</a:t>
            </a:r>
          </a:p>
          <a:p>
            <a:pPr marL="0" indent="0">
              <a:buNone/>
            </a:pPr>
            <a:r>
              <a:rPr lang="en-US" altLang="en-US" sz="2000" b="0" i="1" dirty="0">
                <a:solidFill>
                  <a:srgbClr val="FFFF00"/>
                </a:solidFill>
                <a:effectLst/>
              </a:rPr>
              <a:t>   a(j) = d(1, j-1);</a:t>
            </a:r>
          </a:p>
          <a:p>
            <a:pPr marL="0" indent="0">
              <a:buNone/>
            </a:pPr>
            <a:r>
              <a:rPr lang="en-US" altLang="en-US" sz="2000" b="0" i="1" dirty="0">
                <a:solidFill>
                  <a:srgbClr val="FFFF00"/>
                </a:solidFill>
                <a:effectLst/>
              </a:rPr>
              <a:t>end    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427504"/>
              </p:ext>
            </p:extLst>
          </p:nvPr>
        </p:nvGraphicFramePr>
        <p:xfrm>
          <a:off x="5893408" y="2750352"/>
          <a:ext cx="11001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8" name="Equation" r:id="rId4" imgW="444240" imgH="215640" progId="Equation.3">
                  <p:embed/>
                </p:oleObj>
              </mc:Choice>
              <mc:Fallback>
                <p:oleObj name="Equation" r:id="rId4" imgW="4442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3408" y="2750352"/>
                        <a:ext cx="1100138" cy="574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404698"/>
              </p:ext>
            </p:extLst>
          </p:nvPr>
        </p:nvGraphicFramePr>
        <p:xfrm>
          <a:off x="5879832" y="3557426"/>
          <a:ext cx="19177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9" name="Equation" r:id="rId6" imgW="774360" imgH="431640" progId="Equation.3">
                  <p:embed/>
                </p:oleObj>
              </mc:Choice>
              <mc:Fallback>
                <p:oleObj name="Equation" r:id="rId6" imgW="77436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832" y="3557426"/>
                        <a:ext cx="1917700" cy="1146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34508"/>
              </p:ext>
            </p:extLst>
          </p:nvPr>
        </p:nvGraphicFramePr>
        <p:xfrm>
          <a:off x="6648102" y="4872619"/>
          <a:ext cx="2800705" cy="142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0" name="Equation" r:id="rId8" imgW="1371600" imgH="647640" progId="Equation.3">
                  <p:embed/>
                </p:oleObj>
              </mc:Choice>
              <mc:Fallback>
                <p:oleObj name="Equation" r:id="rId8" imgW="1371600" imgH="647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102" y="4872619"/>
                        <a:ext cx="2800705" cy="14213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71742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smtClean="0"/>
              <a:t>MATLAB</a:t>
            </a:r>
            <a:r>
              <a:rPr lang="en-US" altLang="en-US" i="1" baseline="30000" smtClean="0"/>
              <a:t>©</a:t>
            </a:r>
            <a:r>
              <a:rPr lang="en-US" altLang="en-US" i="1" smtClean="0"/>
              <a:t> Script</a:t>
            </a:r>
            <a:endParaRPr lang="en-US" altLang="en-US" i="1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615129"/>
            <a:ext cx="8918524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i="1" u="sng" dirty="0" smtClean="0"/>
              <a:t>MATLAB Program for Newton Interpolation</a:t>
            </a:r>
            <a:r>
              <a:rPr lang="en-US" altLang="en-US" b="0" dirty="0" smtClean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 smtClean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 smtClean="0">
                <a:effectLst/>
              </a:rPr>
              <a:t>	</a:t>
            </a:r>
            <a:endParaRPr lang="en-US" altLang="en-US" dirty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86839" y="1169535"/>
            <a:ext cx="8918524" cy="436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t=input('Enter point x at which polynomial get evaluated = ');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for </a:t>
            </a:r>
            <a:r>
              <a:rPr lang="en-US" sz="2000" b="0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 = 1:length(t)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    d(1) = 1;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    N = a(1);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     for j = 2:n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        d(j) = (t(</a:t>
            </a:r>
            <a:r>
              <a:rPr lang="en-US" sz="2000" b="0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) – x(j-1)) * d(j-1);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         N(</a:t>
            </a:r>
            <a:r>
              <a:rPr lang="en-US" sz="2000" b="0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) = N(</a:t>
            </a:r>
            <a:r>
              <a:rPr lang="en-US" sz="2000" b="0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) + a(j) * d(j);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      end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 end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i="1" dirty="0">
              <a:effectLst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223623"/>
              </p:ext>
            </p:extLst>
          </p:nvPr>
        </p:nvGraphicFramePr>
        <p:xfrm>
          <a:off x="4990347" y="3727433"/>
          <a:ext cx="60039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8" name="Equation" r:id="rId4" imgW="2425680" imgH="228600" progId="Equation.3">
                  <p:embed/>
                </p:oleObj>
              </mc:Choice>
              <mc:Fallback>
                <p:oleObj name="Equation" r:id="rId4" imgW="2425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347" y="3727433"/>
                        <a:ext cx="6003925" cy="6080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06264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979572" y="6182"/>
            <a:ext cx="3953814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 smtClean="0"/>
              <a:t>Piecewise Interpolation</a:t>
            </a:r>
            <a:endParaRPr lang="en-US" altLang="en-US" i="1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6504" y="736815"/>
            <a:ext cx="283594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Runge</a:t>
            </a:r>
            <a:r>
              <a:rPr lang="en-US" altLang="en-US" sz="2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Function</a:t>
            </a:r>
            <a:endParaRPr lang="en-US" altLang="en-US" sz="2600" b="1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475" y="2123206"/>
            <a:ext cx="4903333" cy="3518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8747" y="2155815"/>
            <a:ext cx="5920860" cy="350752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 bwMode="auto">
          <a:xfrm>
            <a:off x="5416076" y="3670479"/>
            <a:ext cx="540403" cy="239097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52379"/>
              </p:ext>
            </p:extLst>
          </p:nvPr>
        </p:nvGraphicFramePr>
        <p:xfrm>
          <a:off x="2802141" y="736815"/>
          <a:ext cx="24526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2" name="Equation" r:id="rId6" imgW="990360" imgH="393480" progId="Equation.3">
                  <p:embed/>
                </p:oleObj>
              </mc:Choice>
              <mc:Fallback>
                <p:oleObj name="Equation" r:id="rId6" imgW="9903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141" y="736815"/>
                        <a:ext cx="2452687" cy="1044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443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979572" y="6182"/>
            <a:ext cx="3953814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 smtClean="0"/>
              <a:t>Piecewise Interpolation</a:t>
            </a:r>
            <a:endParaRPr lang="en-US" altLang="en-US" i="1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6504" y="736815"/>
            <a:ext cx="438140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Picewise</a:t>
            </a:r>
            <a:r>
              <a:rPr lang="en-US" altLang="en-US" sz="2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linear interpolation for four data points:</a:t>
            </a:r>
            <a:endParaRPr lang="en-US" altLang="en-US" sz="2600" b="1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120759"/>
              </p:ext>
            </p:extLst>
          </p:nvPr>
        </p:nvGraphicFramePr>
        <p:xfrm>
          <a:off x="4684290" y="966649"/>
          <a:ext cx="55022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2" name="Equation" r:id="rId4" imgW="2222280" imgH="228600" progId="Equation.3">
                  <p:embed/>
                </p:oleObj>
              </mc:Choice>
              <mc:Fallback>
                <p:oleObj name="Equation" r:id="rId4" imgW="22222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290" y="966649"/>
                        <a:ext cx="5502275" cy="606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63596"/>
              </p:ext>
            </p:extLst>
          </p:nvPr>
        </p:nvGraphicFramePr>
        <p:xfrm>
          <a:off x="2722563" y="1798638"/>
          <a:ext cx="2514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3" name="Equation" r:id="rId6" imgW="1015920" imgH="228600" progId="Equation.3">
                  <p:embed/>
                </p:oleObj>
              </mc:Choice>
              <mc:Fallback>
                <p:oleObj name="Equation" r:id="rId6" imgW="10159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1798638"/>
                        <a:ext cx="2514600" cy="609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946621" y="1857216"/>
            <a:ext cx="15505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Provided</a:t>
            </a:r>
            <a:endParaRPr lang="en-US" altLang="en-US" sz="2600" b="1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811369" y="2577509"/>
            <a:ext cx="191119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Sub-domain</a:t>
            </a:r>
            <a:endParaRPr lang="en-US" altLang="en-US" sz="2600" b="1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465946"/>
              </p:ext>
            </p:extLst>
          </p:nvPr>
        </p:nvGraphicFramePr>
        <p:xfrm>
          <a:off x="2716064" y="2633802"/>
          <a:ext cx="5940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4" name="Equation" r:id="rId8" imgW="2400120" imgH="228600" progId="Equation.3">
                  <p:embed/>
                </p:oleObj>
              </mc:Choice>
              <mc:Fallback>
                <p:oleObj name="Equation" r:id="rId8" imgW="24001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064" y="2633802"/>
                        <a:ext cx="5940425" cy="609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365800"/>
              </p:ext>
            </p:extLst>
          </p:nvPr>
        </p:nvGraphicFramePr>
        <p:xfrm>
          <a:off x="2680044" y="3637530"/>
          <a:ext cx="7172294" cy="2939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5" name="Equation" r:id="rId10" imgW="3060360" imgH="1396800" progId="Equation.3">
                  <p:embed/>
                </p:oleObj>
              </mc:Choice>
              <mc:Fallback>
                <p:oleObj name="Equation" r:id="rId10" imgW="3060360" imgH="1396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044" y="3637530"/>
                        <a:ext cx="7172294" cy="293939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0886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Taylor Series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614" y="843140"/>
            <a:ext cx="11919857" cy="2109785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Taylor series are expansions of a function f(x) by some finite distance dx to f(</a:t>
            </a:r>
            <a:r>
              <a:rPr lang="en-US" dirty="0" err="1"/>
              <a:t>x+dx</a:t>
            </a:r>
            <a:r>
              <a:rPr lang="en-US" dirty="0"/>
              <a:t>).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In essence, the Taylor series provides a means to predict a function value at one point in terms of the function value and its derivatives at another point.</a:t>
            </a:r>
            <a:r>
              <a:rPr lang="en-IN" dirty="0"/>
              <a:t> </a:t>
            </a:r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  <a:effectLst/>
              </a:rPr>
              <a:t>In particular, the theorem states that any smooth function can be approximated as a polynomial.</a:t>
            </a:r>
          </a:p>
          <a:p>
            <a:endParaRPr lang="en-US" altLang="en-US" dirty="0">
              <a:solidFill>
                <a:schemeClr val="tx1"/>
              </a:solidFill>
              <a:effectLst/>
            </a:endParaRPr>
          </a:p>
          <a:p>
            <a:endParaRPr lang="en-US" altLang="en-US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81830" y="3210847"/>
            <a:ext cx="2420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0</a:t>
            </a:r>
            <a:r>
              <a:rPr lang="en-US" altLang="en-US" baseline="30000" dirty="0">
                <a:solidFill>
                  <a:srgbClr val="FFFF00"/>
                </a:solidFill>
              </a:rPr>
              <a:t>th</a:t>
            </a:r>
            <a:r>
              <a:rPr lang="en-US" altLang="en-US" dirty="0">
                <a:solidFill>
                  <a:srgbClr val="FFFF00"/>
                </a:solidFill>
              </a:rPr>
              <a:t> order Approximation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060874" y="3834633"/>
            <a:ext cx="240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1</a:t>
            </a:r>
            <a:r>
              <a:rPr lang="en-US" altLang="en-US" baseline="30000" dirty="0">
                <a:solidFill>
                  <a:srgbClr val="FFFF00"/>
                </a:solidFill>
              </a:rPr>
              <a:t>st</a:t>
            </a:r>
            <a:r>
              <a:rPr lang="en-US" altLang="en-US" dirty="0">
                <a:solidFill>
                  <a:srgbClr val="FFFF00"/>
                </a:solidFill>
              </a:rPr>
              <a:t> order Approximation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ECB962D-FD9B-4BA6-A6C1-3CFF8E9FB18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6676" y="3210847"/>
            <a:ext cx="2025702" cy="436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E5E84F0-2B54-44E0-84FF-4DBB4FF8937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49368" y="3834633"/>
            <a:ext cx="3811506" cy="369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21926DF-792C-498F-AC87-F394654B192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49368" y="4396140"/>
            <a:ext cx="5732588" cy="6895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AA34492-9D11-4D19-B3E6-372984896E8F}"/>
              </a:ext>
            </a:extLst>
          </p:cNvPr>
          <p:cNvSpPr/>
          <p:nvPr/>
        </p:nvSpPr>
        <p:spPr>
          <a:xfrm>
            <a:off x="7981956" y="4538553"/>
            <a:ext cx="245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2</a:t>
            </a:r>
            <a:r>
              <a:rPr lang="en-US" altLang="en-US" baseline="30000" dirty="0">
                <a:solidFill>
                  <a:srgbClr val="FFFF00"/>
                </a:solidFill>
              </a:rPr>
              <a:t>nd</a:t>
            </a:r>
            <a:r>
              <a:rPr lang="en-US" altLang="en-US" dirty="0">
                <a:solidFill>
                  <a:srgbClr val="FFFF00"/>
                </a:solidFill>
              </a:rPr>
              <a:t> order Approximation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42CC4AD2-C7CA-4B4B-93B7-22F378529E5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38630" y="5266517"/>
            <a:ext cx="6753102" cy="7158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C760EF5-FDF8-4CEE-A343-751ACB35FCF5}"/>
              </a:ext>
            </a:extLst>
          </p:cNvPr>
          <p:cNvSpPr/>
          <p:nvPr/>
        </p:nvSpPr>
        <p:spPr>
          <a:xfrm>
            <a:off x="9060706" y="5439789"/>
            <a:ext cx="2589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N</a:t>
            </a:r>
            <a:r>
              <a:rPr lang="en-US" altLang="en-US" baseline="30000" dirty="0">
                <a:solidFill>
                  <a:srgbClr val="FFFF00"/>
                </a:solidFill>
              </a:rPr>
              <a:t>th</a:t>
            </a:r>
            <a:r>
              <a:rPr lang="en-US" altLang="en-US" dirty="0">
                <a:solidFill>
                  <a:srgbClr val="FFFF00"/>
                </a:solidFill>
              </a:rPr>
              <a:t>  order Approximation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43AC0AD-DE5F-49A8-8E9F-4CE15859B78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8169" y="6148225"/>
            <a:ext cx="1758542" cy="575523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B68E779-1828-4B49-B1DD-857BB8D8C22A}"/>
              </a:ext>
            </a:extLst>
          </p:cNvPr>
          <p:cNvSpPr/>
          <p:nvPr/>
        </p:nvSpPr>
        <p:spPr>
          <a:xfrm>
            <a:off x="6525113" y="6262824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Remainder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999875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/>
      <p:bldP spid="15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565" y="654563"/>
            <a:ext cx="11919857" cy="1345688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IN" dirty="0" smtClean="0"/>
              <a:t>A </a:t>
            </a:r>
            <a:r>
              <a:rPr lang="en-IN" dirty="0"/>
              <a:t>spline is a special function defined piecewise by polynomials</a:t>
            </a:r>
            <a:r>
              <a:rPr lang="en-IN" dirty="0" smtClean="0"/>
              <a:t>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 smtClean="0"/>
              <a:t>In essence, </a:t>
            </a:r>
            <a:r>
              <a:rPr lang="en-IN" dirty="0"/>
              <a:t>spline interpolation is a </a:t>
            </a:r>
            <a:r>
              <a:rPr lang="en-IN" dirty="0" smtClean="0"/>
              <a:t>special type of polynomial interpolation where each section/range is interpolated by different polynomial functions. </a:t>
            </a:r>
            <a:endParaRPr lang="en-US" altLang="en-US" dirty="0">
              <a:solidFill>
                <a:schemeClr val="tx1"/>
              </a:solidFill>
              <a:effectLst/>
            </a:endParaRPr>
          </a:p>
          <a:p>
            <a:endParaRPr lang="en-US" altLang="en-US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88450" y="6078158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Polynomial Interpolation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B68E779-1828-4B49-B1DD-857BB8D8C22A}"/>
              </a:ext>
            </a:extLst>
          </p:cNvPr>
          <p:cNvSpPr/>
          <p:nvPr/>
        </p:nvSpPr>
        <p:spPr>
          <a:xfrm>
            <a:off x="8016563" y="3742651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Linear Spline </a:t>
            </a:r>
            <a:r>
              <a:rPr lang="en-US" altLang="en-US" dirty="0">
                <a:solidFill>
                  <a:srgbClr val="FFFF00"/>
                </a:solidFill>
              </a:rPr>
              <a:t>Interpolation</a:t>
            </a:r>
            <a:endParaRPr lang="en-IN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979572" y="6182"/>
            <a:ext cx="3953814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 smtClean="0"/>
              <a:t>Spline Interpolation</a:t>
            </a:r>
            <a:endParaRPr lang="en-US" altLang="en-US" i="1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5" y="2764347"/>
            <a:ext cx="2909207" cy="125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6" y="4503484"/>
            <a:ext cx="2909206" cy="132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278" y="3716820"/>
            <a:ext cx="2431596" cy="164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65314" y="2310493"/>
            <a:ext cx="6123215" cy="4321663"/>
          </a:xfrm>
          <a:prstGeom prst="roundRect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116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47" y="1954695"/>
            <a:ext cx="37242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6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479" y="4126242"/>
            <a:ext cx="4668610" cy="192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6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207" y="6108367"/>
            <a:ext cx="1966913" cy="67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533333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565" y="654563"/>
            <a:ext cx="11919857" cy="1345688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IN" dirty="0" smtClean="0"/>
              <a:t>A </a:t>
            </a:r>
            <a:r>
              <a:rPr lang="en-IN" dirty="0"/>
              <a:t>spline </a:t>
            </a:r>
            <a:r>
              <a:rPr lang="en-IN" dirty="0" smtClean="0"/>
              <a:t>interpolation </a:t>
            </a:r>
            <a:r>
              <a:rPr lang="en-IN" dirty="0"/>
              <a:t>using second-order </a:t>
            </a:r>
            <a:r>
              <a:rPr lang="en-IN" dirty="0" smtClean="0"/>
              <a:t>polynomials.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 smtClean="0"/>
              <a:t>In essence, </a:t>
            </a:r>
            <a:r>
              <a:rPr lang="en-IN" dirty="0"/>
              <a:t>quadratic </a:t>
            </a:r>
            <a:r>
              <a:rPr lang="en-IN" dirty="0" smtClean="0"/>
              <a:t>splines </a:t>
            </a:r>
            <a:r>
              <a:rPr lang="en-IN" dirty="0"/>
              <a:t>have continuous </a:t>
            </a:r>
            <a:r>
              <a:rPr lang="en-IN" dirty="0" smtClean="0"/>
              <a:t>first </a:t>
            </a:r>
            <a:r>
              <a:rPr lang="en-IN" dirty="0"/>
              <a:t>derivatives at the knots</a:t>
            </a:r>
            <a:r>
              <a:rPr lang="en-IN" dirty="0" smtClean="0"/>
              <a:t>. </a:t>
            </a:r>
            <a:endParaRPr lang="en-US" altLang="en-US" dirty="0" smtClean="0">
              <a:solidFill>
                <a:schemeClr val="tx1"/>
              </a:solidFill>
              <a:effectLst/>
            </a:endParaRPr>
          </a:p>
          <a:p>
            <a:endParaRPr lang="en-US" altLang="en-US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B68E779-1828-4B49-B1DD-857BB8D8C22A}"/>
              </a:ext>
            </a:extLst>
          </p:cNvPr>
          <p:cNvSpPr/>
          <p:nvPr/>
        </p:nvSpPr>
        <p:spPr>
          <a:xfrm>
            <a:off x="8054043" y="4903451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Quadratic Spline </a:t>
            </a:r>
            <a:r>
              <a:rPr lang="en-US" altLang="en-US" dirty="0">
                <a:solidFill>
                  <a:srgbClr val="FFFF00"/>
                </a:solidFill>
              </a:rPr>
              <a:t>Interpolation</a:t>
            </a:r>
            <a:endParaRPr lang="en-IN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979571" y="6182"/>
            <a:ext cx="5490999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 smtClean="0"/>
              <a:t>Quadratic Spline Interpolation</a:t>
            </a:r>
            <a:endParaRPr lang="en-US" altLang="en-US" i="1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87" y="1678442"/>
            <a:ext cx="27527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68" y="2511198"/>
            <a:ext cx="4917565" cy="223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284" y="2530908"/>
            <a:ext cx="4934627" cy="221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B68E779-1828-4B49-B1DD-857BB8D8C22A}"/>
              </a:ext>
            </a:extLst>
          </p:cNvPr>
          <p:cNvSpPr/>
          <p:nvPr/>
        </p:nvSpPr>
        <p:spPr>
          <a:xfrm>
            <a:off x="1841586" y="4915713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Linear Spline </a:t>
            </a:r>
            <a:r>
              <a:rPr lang="en-US" altLang="en-US" dirty="0">
                <a:solidFill>
                  <a:srgbClr val="FFFF00"/>
                </a:solidFill>
              </a:rPr>
              <a:t>Interpolation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875162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B68E779-1828-4B49-B1DD-857BB8D8C22A}"/>
              </a:ext>
            </a:extLst>
          </p:cNvPr>
          <p:cNvSpPr/>
          <p:nvPr/>
        </p:nvSpPr>
        <p:spPr>
          <a:xfrm>
            <a:off x="8837815" y="6193408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Quadratic Spline </a:t>
            </a:r>
            <a:r>
              <a:rPr lang="en-US" altLang="en-US" dirty="0">
                <a:solidFill>
                  <a:srgbClr val="FFFF00"/>
                </a:solidFill>
              </a:rPr>
              <a:t>Interpolation</a:t>
            </a:r>
            <a:endParaRPr lang="en-IN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979571" y="6182"/>
            <a:ext cx="5490999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 smtClean="0"/>
              <a:t>Quadratic Spline Interpolation</a:t>
            </a:r>
            <a:endParaRPr lang="en-US" altLang="en-US" i="1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576" y="2653640"/>
            <a:ext cx="4692424" cy="353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41189" y="657348"/>
            <a:ext cx="81108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Quadratic Spline interpolation for four data points:</a:t>
            </a:r>
            <a:endParaRPr lang="en-US" altLang="en-US" sz="2600" b="1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129" y="1333080"/>
            <a:ext cx="4112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Polynomial 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each </a:t>
            </a:r>
            <a:r>
              <a:rPr lang="en-I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interval: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626" y="1333080"/>
            <a:ext cx="27432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1189" y="1946799"/>
            <a:ext cx="10978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</a:t>
            </a: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n+1data points, there </a:t>
            </a: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are n intervals and, 3n unknown </a:t>
            </a: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constants to be find for interpolation functions. 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189" y="291629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Interpolation conditions (3n):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070" y="33779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01. The </a:t>
            </a: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 values of adjacent polynomials must be equal at the interior knots. </a:t>
            </a:r>
            <a:b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IN" sz="240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868" y="4274684"/>
            <a:ext cx="4005262" cy="7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892" y="5146906"/>
            <a:ext cx="63572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02. The first </a:t>
            </a: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 last functions must pass through the end points.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868" y="6022355"/>
            <a:ext cx="2837768" cy="74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34991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B68E779-1828-4B49-B1DD-857BB8D8C22A}"/>
              </a:ext>
            </a:extLst>
          </p:cNvPr>
          <p:cNvSpPr/>
          <p:nvPr/>
        </p:nvSpPr>
        <p:spPr>
          <a:xfrm>
            <a:off x="8837815" y="6193408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Quadratic Spline </a:t>
            </a:r>
            <a:r>
              <a:rPr lang="en-US" altLang="en-US" dirty="0">
                <a:solidFill>
                  <a:srgbClr val="FFFF00"/>
                </a:solidFill>
              </a:rPr>
              <a:t>Interpolation</a:t>
            </a:r>
            <a:endParaRPr lang="en-IN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979571" y="6182"/>
            <a:ext cx="5490999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 smtClean="0"/>
              <a:t>Quadratic Spline Interpolation</a:t>
            </a:r>
            <a:endParaRPr lang="en-US" altLang="en-US" i="1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576" y="2653640"/>
            <a:ext cx="4692424" cy="353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8339" y="567035"/>
            <a:ext cx="10978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</a:t>
            </a: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n+1data points, there </a:t>
            </a: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are n intervals and, 3n unknown </a:t>
            </a: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constants to be find for interpolation functions. 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339" y="144672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Interpolation conditions continue…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8519" y="3587769"/>
            <a:ext cx="635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04. </a:t>
            </a: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Assume that the second derivative is zero at the </a:t>
            </a: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first </a:t>
            </a: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point.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688519" y="1908388"/>
            <a:ext cx="7043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03. The first </a:t>
            </a: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derivatives at the interior knots must be equal. </a:t>
            </a:r>
            <a:b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IN" sz="240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61" y="2508552"/>
            <a:ext cx="1971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5" y="2971800"/>
            <a:ext cx="362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935" y="4090988"/>
            <a:ext cx="8477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95251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B68E779-1828-4B49-B1DD-857BB8D8C22A}"/>
              </a:ext>
            </a:extLst>
          </p:cNvPr>
          <p:cNvSpPr/>
          <p:nvPr/>
        </p:nvSpPr>
        <p:spPr>
          <a:xfrm>
            <a:off x="8837815" y="6358461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Quadratic Spline </a:t>
            </a:r>
            <a:r>
              <a:rPr lang="en-US" altLang="en-US" dirty="0">
                <a:solidFill>
                  <a:srgbClr val="FFFF00"/>
                </a:solidFill>
              </a:rPr>
              <a:t>Interpolation</a:t>
            </a:r>
            <a:endParaRPr lang="en-IN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979571" y="6182"/>
            <a:ext cx="5490999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 smtClean="0"/>
              <a:t>Quadratic Spline Interpolation</a:t>
            </a:r>
            <a:endParaRPr lang="en-US" altLang="en-US" i="1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806" y="3264693"/>
            <a:ext cx="4101193" cy="309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46441" y="844569"/>
            <a:ext cx="635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 </a:t>
            </a: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have four data points and n </a:t>
            </a: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intervals. Therefore, </a:t>
            </a: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3×3=9 </a:t>
            </a: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unknowns must be determined. </a:t>
            </a:r>
            <a:endParaRPr lang="en-IN" dirty="0"/>
          </a:p>
        </p:txBody>
      </p:sp>
      <p:sp>
        <p:nvSpPr>
          <p:cNvPr id="12" name="Text Box 67"/>
          <p:cNvSpPr txBox="1">
            <a:spLocks noChangeArrowheads="1"/>
          </p:cNvSpPr>
          <p:nvPr/>
        </p:nvSpPr>
        <p:spPr bwMode="auto">
          <a:xfrm>
            <a:off x="350951" y="615907"/>
            <a:ext cx="319370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i="1" dirty="0">
                <a:solidFill>
                  <a:srgbClr val="FFC000"/>
                </a:solidFill>
              </a:rPr>
              <a:t>Given data </a:t>
            </a:r>
            <a:r>
              <a:rPr lang="en-US" altLang="en-US" sz="2800" b="1" i="1" dirty="0" smtClean="0">
                <a:solidFill>
                  <a:srgbClr val="FFC000"/>
                </a:solidFill>
              </a:rPr>
              <a:t>points: 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 dirty="0" smtClean="0">
                <a:solidFill>
                  <a:schemeClr val="accent3"/>
                </a:solidFill>
              </a:rPr>
              <a:t>.</a:t>
            </a:r>
            <a:endParaRPr lang="en-US" altLang="en-US" sz="2800" b="1" i="1" dirty="0">
              <a:solidFill>
                <a:schemeClr val="accent3"/>
              </a:solidFill>
            </a:endParaRP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3" y="1200682"/>
            <a:ext cx="23050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9" y="1899815"/>
            <a:ext cx="4005262" cy="7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80" y="3982902"/>
            <a:ext cx="29146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989" y="1675566"/>
            <a:ext cx="2993571" cy="142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211" y="3982902"/>
            <a:ext cx="25812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68" y="5467350"/>
            <a:ext cx="3562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038" y="5291137"/>
            <a:ext cx="26765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Arrow: Right 4">
            <a:extLst>
              <a:ext uri="{FF2B5EF4-FFF2-40B4-BE49-F238E27FC236}">
                <a16:creationId xmlns="" xmlns:a16="http://schemas.microsoft.com/office/drawing/2014/main" id="{0840085B-75DF-4C25-BC43-4C168C915789}"/>
              </a:ext>
            </a:extLst>
          </p:cNvPr>
          <p:cNvSpPr/>
          <p:nvPr/>
        </p:nvSpPr>
        <p:spPr bwMode="auto">
          <a:xfrm>
            <a:off x="7414563" y="2199988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" name="Arrow: Right 4">
            <a:extLst>
              <a:ext uri="{FF2B5EF4-FFF2-40B4-BE49-F238E27FC236}">
                <a16:creationId xmlns="" xmlns:a16="http://schemas.microsoft.com/office/drawing/2014/main" id="{0840085B-75DF-4C25-BC43-4C168C915789}"/>
              </a:ext>
            </a:extLst>
          </p:cNvPr>
          <p:cNvSpPr/>
          <p:nvPr/>
        </p:nvSpPr>
        <p:spPr bwMode="auto">
          <a:xfrm>
            <a:off x="3574492" y="4126072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="" xmlns:a16="http://schemas.microsoft.com/office/drawing/2014/main" id="{0840085B-75DF-4C25-BC43-4C168C915789}"/>
              </a:ext>
            </a:extLst>
          </p:cNvPr>
          <p:cNvSpPr/>
          <p:nvPr/>
        </p:nvSpPr>
        <p:spPr bwMode="auto">
          <a:xfrm>
            <a:off x="3979571" y="5470846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43222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B68E779-1828-4B49-B1DD-857BB8D8C22A}"/>
              </a:ext>
            </a:extLst>
          </p:cNvPr>
          <p:cNvSpPr/>
          <p:nvPr/>
        </p:nvSpPr>
        <p:spPr>
          <a:xfrm>
            <a:off x="10037307" y="5886413"/>
            <a:ext cx="1941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>
                <a:solidFill>
                  <a:srgbClr val="FFFF00"/>
                </a:solidFill>
              </a:rPr>
              <a:t>Quadratic Spline </a:t>
            </a:r>
            <a:r>
              <a:rPr lang="en-US" altLang="en-US" dirty="0">
                <a:solidFill>
                  <a:srgbClr val="FFFF00"/>
                </a:solidFill>
              </a:rPr>
              <a:t>Interpolation</a:t>
            </a:r>
            <a:endParaRPr lang="en-IN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979571" y="6182"/>
            <a:ext cx="5490999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 smtClean="0"/>
              <a:t>Quadratic Spline Interpolation</a:t>
            </a:r>
            <a:endParaRPr lang="en-US" altLang="en-US" i="1" dirty="0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23" y="1200682"/>
            <a:ext cx="2993571" cy="142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98" y="2693873"/>
            <a:ext cx="25812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98" y="3476283"/>
            <a:ext cx="26765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683" y="956295"/>
            <a:ext cx="5381623" cy="237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67812" y="622270"/>
            <a:ext cx="6357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Obtained Equations: </a:t>
            </a:r>
            <a:endParaRPr lang="en-IN" dirty="0"/>
          </a:p>
        </p:txBody>
      </p:sp>
      <p:sp>
        <p:nvSpPr>
          <p:cNvPr id="20" name="Arrow: Right 4">
            <a:extLst>
              <a:ext uri="{FF2B5EF4-FFF2-40B4-BE49-F238E27FC236}">
                <a16:creationId xmlns="" xmlns:a16="http://schemas.microsoft.com/office/drawing/2014/main" id="{0840085B-75DF-4C25-BC43-4C168C915789}"/>
              </a:ext>
            </a:extLst>
          </p:cNvPr>
          <p:cNvSpPr/>
          <p:nvPr/>
        </p:nvSpPr>
        <p:spPr bwMode="auto">
          <a:xfrm>
            <a:off x="3846770" y="2316369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49" y="4056472"/>
            <a:ext cx="4526290" cy="100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Arrow: Right 4">
            <a:extLst>
              <a:ext uri="{FF2B5EF4-FFF2-40B4-BE49-F238E27FC236}">
                <a16:creationId xmlns="" xmlns:a16="http://schemas.microsoft.com/office/drawing/2014/main" id="{0840085B-75DF-4C25-BC43-4C168C915789}"/>
              </a:ext>
            </a:extLst>
          </p:cNvPr>
          <p:cNvSpPr/>
          <p:nvPr/>
        </p:nvSpPr>
        <p:spPr bwMode="auto">
          <a:xfrm rot="5400000">
            <a:off x="6866285" y="3553133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76" y="5712091"/>
            <a:ext cx="5057096" cy="99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Arrow: Right 4">
            <a:extLst>
              <a:ext uri="{FF2B5EF4-FFF2-40B4-BE49-F238E27FC236}">
                <a16:creationId xmlns="" xmlns:a16="http://schemas.microsoft.com/office/drawing/2014/main" id="{0840085B-75DF-4C25-BC43-4C168C915789}"/>
              </a:ext>
            </a:extLst>
          </p:cNvPr>
          <p:cNvSpPr/>
          <p:nvPr/>
        </p:nvSpPr>
        <p:spPr bwMode="auto">
          <a:xfrm rot="5400000">
            <a:off x="6993874" y="5264853"/>
            <a:ext cx="452146" cy="299353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94" y="4458539"/>
            <a:ext cx="3116576" cy="2351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Arrow: Right 4">
            <a:extLst>
              <a:ext uri="{FF2B5EF4-FFF2-40B4-BE49-F238E27FC236}">
                <a16:creationId xmlns="" xmlns:a16="http://schemas.microsoft.com/office/drawing/2014/main" id="{0840085B-75DF-4C25-BC43-4C168C915789}"/>
              </a:ext>
            </a:extLst>
          </p:cNvPr>
          <p:cNvSpPr/>
          <p:nvPr/>
        </p:nvSpPr>
        <p:spPr bwMode="auto">
          <a:xfrm rot="10800000">
            <a:off x="4161357" y="6179651"/>
            <a:ext cx="452146" cy="299353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30113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4" grpId="0" animBg="1"/>
      <p:bldP spid="25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B68E779-1828-4B49-B1DD-857BB8D8C22A}"/>
              </a:ext>
            </a:extLst>
          </p:cNvPr>
          <p:cNvSpPr/>
          <p:nvPr/>
        </p:nvSpPr>
        <p:spPr>
          <a:xfrm>
            <a:off x="8756171" y="3984813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Cubic Spline </a:t>
            </a:r>
            <a:r>
              <a:rPr lang="en-US" altLang="en-US" dirty="0">
                <a:solidFill>
                  <a:srgbClr val="FFFF00"/>
                </a:solidFill>
              </a:rPr>
              <a:t>Interpolation</a:t>
            </a:r>
            <a:endParaRPr lang="en-IN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979571" y="6182"/>
            <a:ext cx="5490999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 smtClean="0"/>
              <a:t>Cubic Spline Interpolation</a:t>
            </a:r>
            <a:endParaRPr lang="en-US" altLang="en-US" i="1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04071" y="645225"/>
            <a:ext cx="1024175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To define third-order polynomial for each interval between knots:</a:t>
            </a:r>
            <a:endParaRPr lang="en-US" altLang="en-US" sz="2600" b="1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129" y="1333080"/>
            <a:ext cx="4112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Polynomial 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each </a:t>
            </a:r>
            <a:r>
              <a:rPr lang="en-I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interval: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189" y="1887714"/>
            <a:ext cx="10978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</a:t>
            </a: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n+1data points, there </a:t>
            </a: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are n intervals and, </a:t>
            </a: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4n </a:t>
            </a: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unknown </a:t>
            </a: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constants to be find for interpolation functions. 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795" y="397512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Interpolation conditions (4n):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352383"/>
            <a:ext cx="1126779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</a:t>
            </a: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 values of adjacent polynomials must be equal at the interior knots</a:t>
            </a: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</a:t>
            </a: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first and last functions must pass through the end points</a:t>
            </a: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first derivatives at the interior knots must be equal.</a:t>
            </a:r>
          </a:p>
          <a:p>
            <a:pPr marL="457200" lvl="0" indent="-457200">
              <a:buFont typeface="+mj-lt"/>
              <a:buAutoNum type="arabicPeriod" startAt="4"/>
            </a:pP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second derivatives at the interior knots must be equal. </a:t>
            </a:r>
          </a:p>
          <a:p>
            <a:pPr marL="457200" lvl="0" indent="-457200">
              <a:buFontTx/>
              <a:buAutoNum type="arabicPeriod" startAt="4"/>
            </a:pP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second derivatives at the end knots are zero (natural spline</a:t>
            </a: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).</a:t>
            </a:r>
            <a:endParaRPr lang="en-IN" sz="2400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845" y="1413745"/>
            <a:ext cx="3771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442" y="2473313"/>
            <a:ext cx="4752109" cy="15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0047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979571" y="6182"/>
            <a:ext cx="5490999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 smtClean="0"/>
              <a:t>Cubic Spline Interpolation</a:t>
            </a:r>
            <a:endParaRPr lang="en-US" alt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355489" y="75275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Interpolation equations: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41" y="2322786"/>
            <a:ext cx="5823857" cy="2321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41" y="5039387"/>
            <a:ext cx="7434264" cy="122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885947" y="5419775"/>
            <a:ext cx="1828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find f’’(x)</a:t>
            </a:r>
            <a:endParaRPr lang="en-IN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1" y="864719"/>
            <a:ext cx="6526592" cy="95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424233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46441" y="844569"/>
            <a:ext cx="73447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 </a:t>
            </a: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have four data points and n </a:t>
            </a: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intervals. Therefore, </a:t>
            </a: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4×3=12 </a:t>
            </a:r>
            <a:r>
              <a:rPr lang="en-IN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unknowns must be determined. </a:t>
            </a:r>
            <a:endParaRPr lang="en-IN" dirty="0"/>
          </a:p>
        </p:txBody>
      </p:sp>
      <p:sp>
        <p:nvSpPr>
          <p:cNvPr id="12" name="Text Box 67"/>
          <p:cNvSpPr txBox="1">
            <a:spLocks noChangeArrowheads="1"/>
          </p:cNvSpPr>
          <p:nvPr/>
        </p:nvSpPr>
        <p:spPr bwMode="auto">
          <a:xfrm>
            <a:off x="350951" y="615907"/>
            <a:ext cx="319370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i="1" dirty="0">
                <a:solidFill>
                  <a:srgbClr val="FFC000"/>
                </a:solidFill>
              </a:rPr>
              <a:t>Given data </a:t>
            </a:r>
            <a:r>
              <a:rPr lang="en-US" altLang="en-US" sz="2800" b="1" i="1" dirty="0" smtClean="0">
                <a:solidFill>
                  <a:srgbClr val="FFC000"/>
                </a:solidFill>
              </a:rPr>
              <a:t>points: 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 dirty="0" smtClean="0">
                <a:solidFill>
                  <a:schemeClr val="accent3"/>
                </a:solidFill>
              </a:rPr>
              <a:t>.</a:t>
            </a:r>
            <a:endParaRPr lang="en-US" altLang="en-US" sz="2800" b="1" i="1" dirty="0">
              <a:solidFill>
                <a:schemeClr val="accent3"/>
              </a:solidFill>
            </a:endParaRP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3" y="1200682"/>
            <a:ext cx="23050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Arrow: Right 4">
            <a:extLst>
              <a:ext uri="{FF2B5EF4-FFF2-40B4-BE49-F238E27FC236}">
                <a16:creationId xmlns="" xmlns:a16="http://schemas.microsoft.com/office/drawing/2014/main" id="{0840085B-75DF-4C25-BC43-4C168C915789}"/>
              </a:ext>
            </a:extLst>
          </p:cNvPr>
          <p:cNvSpPr/>
          <p:nvPr/>
        </p:nvSpPr>
        <p:spPr bwMode="auto">
          <a:xfrm>
            <a:off x="2917267" y="2137628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="" xmlns:a16="http://schemas.microsoft.com/office/drawing/2014/main" id="{0840085B-75DF-4C25-BC43-4C168C915789}"/>
              </a:ext>
            </a:extLst>
          </p:cNvPr>
          <p:cNvSpPr/>
          <p:nvPr/>
        </p:nvSpPr>
        <p:spPr bwMode="auto">
          <a:xfrm>
            <a:off x="5938999" y="5144275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35" y="1785458"/>
            <a:ext cx="2691073" cy="112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45" y="3073301"/>
            <a:ext cx="6572926" cy="108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864303" y="3374177"/>
            <a:ext cx="1828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find f’’(x)</a:t>
            </a:r>
            <a:endParaRPr lang="en-IN" dirty="0"/>
          </a:p>
        </p:txBody>
      </p:sp>
      <p:sp>
        <p:nvSpPr>
          <p:cNvPr id="3" name="Bent Arrow 2"/>
          <p:cNvSpPr/>
          <p:nvPr/>
        </p:nvSpPr>
        <p:spPr bwMode="auto">
          <a:xfrm rot="10800000">
            <a:off x="5939000" y="4287743"/>
            <a:ext cx="893995" cy="791936"/>
          </a:xfrm>
          <a:prstGeom prst="ben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51" y="4354136"/>
            <a:ext cx="5517696" cy="105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00" y="5521779"/>
            <a:ext cx="1143794" cy="34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070" y="5013287"/>
            <a:ext cx="34861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42" y="6080277"/>
            <a:ext cx="2121825" cy="777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Bent Arrow 25"/>
          <p:cNvSpPr/>
          <p:nvPr/>
        </p:nvSpPr>
        <p:spPr bwMode="auto">
          <a:xfrm rot="10800000" flipH="1">
            <a:off x="7432391" y="5865777"/>
            <a:ext cx="707401" cy="79193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979571" y="6182"/>
            <a:ext cx="5490999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 smtClean="0"/>
              <a:t>Cubic Spline Interpolation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4248693001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 animBg="1"/>
      <p:bldP spid="23" grpId="0" animBg="1"/>
      <p:bldP spid="20" grpId="0"/>
      <p:bldP spid="3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02796" y="916727"/>
            <a:ext cx="1828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find f</a:t>
            </a:r>
            <a:r>
              <a:rPr lang="en-IN" sz="2400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I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(x)</a:t>
            </a:r>
            <a:endParaRPr lang="en-IN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618" y="777386"/>
            <a:ext cx="6105527" cy="221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485" y="3214687"/>
            <a:ext cx="84867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485" y="3902529"/>
            <a:ext cx="86201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485" y="4912860"/>
            <a:ext cx="78771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431599" y="2991657"/>
            <a:ext cx="793293" cy="2249814"/>
            <a:chOff x="2431599" y="2991657"/>
            <a:chExt cx="793293" cy="2249814"/>
          </a:xfrm>
        </p:grpSpPr>
        <p:sp>
          <p:nvSpPr>
            <p:cNvPr id="5" name="Bent Arrow 4"/>
            <p:cNvSpPr/>
            <p:nvPr/>
          </p:nvSpPr>
          <p:spPr bwMode="auto">
            <a:xfrm rot="10800000" flipH="1">
              <a:off x="2431599" y="2991657"/>
              <a:ext cx="710291" cy="2249814"/>
            </a:xfrm>
            <a:prstGeom prst="bentArrow">
              <a:avLst/>
            </a:prstGeom>
            <a:noFill/>
            <a:ln w="254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6" name="Right Arrow 5"/>
            <p:cNvSpPr/>
            <p:nvPr/>
          </p:nvSpPr>
          <p:spPr bwMode="auto">
            <a:xfrm>
              <a:off x="2612571" y="4106636"/>
              <a:ext cx="612321" cy="391886"/>
            </a:xfrm>
            <a:prstGeom prst="rightArrow">
              <a:avLst/>
            </a:prstGeom>
            <a:noFill/>
            <a:ln w="254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>
              <a:off x="2612571" y="3251426"/>
              <a:ext cx="612321" cy="391886"/>
            </a:xfrm>
            <a:prstGeom prst="rightArrow">
              <a:avLst/>
            </a:prstGeom>
            <a:noFill/>
            <a:ln w="254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979571" y="6182"/>
            <a:ext cx="5490999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 smtClean="0"/>
              <a:t>Cubic Spline Interpolation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1339854145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Taylor Series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3206824"/>
            <a:ext cx="2420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0</a:t>
            </a:r>
            <a:r>
              <a:rPr lang="en-US" altLang="en-US" baseline="30000" dirty="0">
                <a:solidFill>
                  <a:srgbClr val="FFFF00"/>
                </a:solidFill>
              </a:rPr>
              <a:t>th</a:t>
            </a:r>
            <a:r>
              <a:rPr lang="en-US" altLang="en-US" dirty="0">
                <a:solidFill>
                  <a:srgbClr val="FFFF00"/>
                </a:solidFill>
              </a:rPr>
              <a:t> order Approximation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83951" y="4659013"/>
            <a:ext cx="240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1</a:t>
            </a:r>
            <a:r>
              <a:rPr lang="en-US" altLang="en-US" baseline="30000" dirty="0">
                <a:solidFill>
                  <a:srgbClr val="FFFF00"/>
                </a:solidFill>
              </a:rPr>
              <a:t>st</a:t>
            </a:r>
            <a:r>
              <a:rPr lang="en-US" altLang="en-US" dirty="0">
                <a:solidFill>
                  <a:srgbClr val="FFFF00"/>
                </a:solidFill>
              </a:rPr>
              <a:t> order Approximation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ECB962D-FD9B-4BA6-A6C1-3CFF8E9FB18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3611" y="3689541"/>
            <a:ext cx="2025702" cy="436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E5E84F0-2B54-44E0-84FF-4DBB4FF8937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3611" y="5098230"/>
            <a:ext cx="3811506" cy="369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21926DF-792C-498F-AC87-F394654B192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0946" y="5965640"/>
            <a:ext cx="4877482" cy="5866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AA34492-9D11-4D19-B3E6-372984896E8F}"/>
              </a:ext>
            </a:extLst>
          </p:cNvPr>
          <p:cNvSpPr/>
          <p:nvPr/>
        </p:nvSpPr>
        <p:spPr>
          <a:xfrm>
            <a:off x="558304" y="5481791"/>
            <a:ext cx="245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2</a:t>
            </a:r>
            <a:r>
              <a:rPr lang="en-US" altLang="en-US" baseline="30000" dirty="0">
                <a:solidFill>
                  <a:srgbClr val="FFFF00"/>
                </a:solidFill>
              </a:rPr>
              <a:t>nd</a:t>
            </a:r>
            <a:r>
              <a:rPr lang="en-US" altLang="en-US" dirty="0">
                <a:solidFill>
                  <a:srgbClr val="FFFF00"/>
                </a:solidFill>
              </a:rPr>
              <a:t> order Approximation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DF5A5F1-5715-4A7F-B917-F516C3FE7C3D}"/>
              </a:ext>
            </a:extLst>
          </p:cNvPr>
          <p:cNvSpPr/>
          <p:nvPr/>
        </p:nvSpPr>
        <p:spPr>
          <a:xfrm>
            <a:off x="449033" y="823126"/>
            <a:ext cx="11572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Use zero- through fourth-order Taylor series expansions to approximate the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xmlns="" id="{64D59F96-9B3B-4E83-B513-327921DD83C9}"/>
                  </a:ext>
                </a:extLst>
              </p:cNvPr>
              <p:cNvSpPr txBox="1"/>
              <p:nvPr/>
            </p:nvSpPr>
            <p:spPr bwMode="auto">
              <a:xfrm>
                <a:off x="1939706" y="1424390"/>
                <a:ext cx="4567005" cy="410577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−0.1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30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−0.15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30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/>
                  <a:t>0.5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30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-0.25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+1.2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4D59F96-9B3B-4E83-B513-327921DD8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9706" y="1424390"/>
                <a:ext cx="4567005" cy="410577"/>
              </a:xfrm>
              <a:prstGeom prst="rect">
                <a:avLst/>
              </a:prstGeom>
              <a:blipFill>
                <a:blip r:embed="rId6" cstate="print"/>
                <a:stretch>
                  <a:fillRect l="-401" t="-8955" b="-134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00BA8C0-F8E0-4A17-9DBB-5412FBE6F09A}"/>
              </a:ext>
            </a:extLst>
          </p:cNvPr>
          <p:cNvSpPr txBox="1"/>
          <p:nvPr/>
        </p:nvSpPr>
        <p:spPr>
          <a:xfrm>
            <a:off x="816516" y="1908577"/>
            <a:ext cx="87385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="1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0 with h = 1. That is, predict the function’s value at </a:t>
            </a:r>
            <a:r>
              <a:rPr lang="en-US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="1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i+1 </a:t>
            </a:r>
            <a:r>
              <a:rPr lang="en-US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1 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2574A82-7CB7-4185-A538-7863455165BD}"/>
              </a:ext>
            </a:extLst>
          </p:cNvPr>
          <p:cNvSpPr txBox="1"/>
          <p:nvPr/>
        </p:nvSpPr>
        <p:spPr>
          <a:xfrm>
            <a:off x="513826" y="2630642"/>
            <a:ext cx="251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>
                <a:solidFill>
                  <a:srgbClr val="FFC000"/>
                </a:solidFill>
              </a:rPr>
              <a:t>By Taylor Series</a:t>
            </a:r>
            <a:endParaRPr lang="en-IN" sz="2400" dirty="0"/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88B8CA69-DABC-4778-9DCE-824C777CBFA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26702" y="3746726"/>
            <a:ext cx="1583834" cy="4295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63B6FC6F-D139-4FDA-BE41-ABC4AB512743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36095" y="5128028"/>
            <a:ext cx="1332716" cy="3476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3BC78510-8003-4F7D-B1CE-09A6819ECB8D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28639" y="6181158"/>
            <a:ext cx="1347566" cy="33355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EECC2478-C25E-4CBB-80B9-8061AB6BAD19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89789" y="2678458"/>
            <a:ext cx="4862660" cy="29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55729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Finite Divided Difference Method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71" y="681720"/>
            <a:ext cx="11919857" cy="2109785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Divided differences is a recursive division process. The method can be used to calculate the coefficients in the interpolation polynomial in the Newton form.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ffectLst/>
              </a:rPr>
              <a:t>The Taylor series used to approximate divided differences. </a:t>
            </a:r>
          </a:p>
          <a:p>
            <a:endParaRPr lang="en-US" altLang="en-US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42CC4AD2-C7CA-4B4B-93B7-22F378529E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6145" y="2161551"/>
            <a:ext cx="8093380" cy="857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C760EF5-FDF8-4CEE-A343-751ACB35FCF5}"/>
              </a:ext>
            </a:extLst>
          </p:cNvPr>
          <p:cNvSpPr/>
          <p:nvPr/>
        </p:nvSpPr>
        <p:spPr>
          <a:xfrm>
            <a:off x="9407649" y="4043709"/>
            <a:ext cx="266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FF00"/>
                </a:solidFill>
              </a:rPr>
              <a:t>First Forward Difference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901D9A7-4B14-4FAF-B36D-A6904F5C7D2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9018" y="3838493"/>
            <a:ext cx="4455590" cy="823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480764" y="2236026"/>
            <a:ext cx="251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>
                <a:solidFill>
                  <a:srgbClr val="FFC000"/>
                </a:solidFill>
              </a:rPr>
              <a:t>Taylor Series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951066B-BDFD-4031-A3EC-4FD018A29AB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60784" y="3868172"/>
            <a:ext cx="2933102" cy="763648"/>
          </a:xfrm>
          <a:prstGeom prst="rect">
            <a:avLst/>
          </a:prstGeom>
        </p:spPr>
      </p:pic>
      <p:sp>
        <p:nvSpPr>
          <p:cNvPr id="13" name="Arrow: Right 4">
            <a:extLst>
              <a:ext uri="{FF2B5EF4-FFF2-40B4-BE49-F238E27FC236}">
                <a16:creationId xmlns="" xmlns:a16="http://schemas.microsoft.com/office/drawing/2014/main" id="{0840085B-75DF-4C25-BC43-4C168C915789}"/>
              </a:ext>
            </a:extLst>
          </p:cNvPr>
          <p:cNvSpPr/>
          <p:nvPr/>
        </p:nvSpPr>
        <p:spPr bwMode="auto">
          <a:xfrm>
            <a:off x="5516630" y="4061244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E567115-E059-4ECE-84F0-8E61E719F4C0}"/>
              </a:ext>
            </a:extLst>
          </p:cNvPr>
          <p:cNvSpPr txBox="1"/>
          <p:nvPr/>
        </p:nvSpPr>
        <p:spPr>
          <a:xfrm>
            <a:off x="655817" y="5145075"/>
            <a:ext cx="11240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>
                <a:solidFill>
                  <a:srgbClr val="FFFF00"/>
                </a:solidFill>
              </a:rPr>
              <a:t>Δ</a:t>
            </a:r>
            <a:r>
              <a:rPr lang="en-US" sz="2400" i="1" dirty="0">
                <a:solidFill>
                  <a:srgbClr val="FFFF00"/>
                </a:solidFill>
              </a:rPr>
              <a:t>f</a:t>
            </a:r>
            <a:r>
              <a:rPr lang="en-US" sz="2400" i="1" baseline="-25000" dirty="0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 is referred to as the first forward difference and </a:t>
            </a:r>
            <a:r>
              <a:rPr lang="en-US" sz="2400" i="1" dirty="0">
                <a:solidFill>
                  <a:srgbClr val="FFFF00"/>
                </a:solidFill>
              </a:rPr>
              <a:t>h</a:t>
            </a:r>
            <a:r>
              <a:rPr lang="en-US" sz="2400" dirty="0">
                <a:solidFill>
                  <a:srgbClr val="FFFF00"/>
                </a:solidFill>
              </a:rPr>
              <a:t> is called the step size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28581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13" grpId="0" animBg="1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Finite Divided Difference Method</a:t>
            </a:r>
          </a:p>
        </p:txBody>
      </p:sp>
      <p:graphicFrame>
        <p:nvGraphicFramePr>
          <p:cNvPr id="5" name="Object 7">
            <a:extLst>
              <a:ext uri="{FF2B5EF4-FFF2-40B4-BE49-F238E27FC236}">
                <a16:creationId xmlns="" xmlns:a16="http://schemas.microsoft.com/office/drawing/2014/main" id="{237E2D6E-4FC9-4AC8-971F-BA467F67B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30904"/>
              </p:ext>
            </p:extLst>
          </p:nvPr>
        </p:nvGraphicFramePr>
        <p:xfrm>
          <a:off x="663575" y="985429"/>
          <a:ext cx="33305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0" name="Equation" r:id="rId4" imgW="1548728" imgH="393529" progId="Equation.3">
                  <p:embed/>
                </p:oleObj>
              </mc:Choice>
              <mc:Fallback>
                <p:oleObj name="Equation" r:id="rId4" imgW="154872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985429"/>
                        <a:ext cx="3330575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="" xmlns:a16="http://schemas.microsoft.com/office/drawing/2014/main" id="{26672F47-C10C-4861-B486-83F0A38B9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925555"/>
              </p:ext>
            </p:extLst>
          </p:nvPr>
        </p:nvGraphicFramePr>
        <p:xfrm>
          <a:off x="580112" y="2804492"/>
          <a:ext cx="333216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1" name="Equation" r:id="rId6" imgW="1548728" imgH="393529" progId="Equation.3">
                  <p:embed/>
                </p:oleObj>
              </mc:Choice>
              <mc:Fallback>
                <p:oleObj name="Equation" r:id="rId6" imgW="154872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12" y="2804492"/>
                        <a:ext cx="3332162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="" xmlns:a16="http://schemas.microsoft.com/office/drawing/2014/main" id="{88222293-BCD7-44A8-BE7F-01FAFF18A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54360"/>
              </p:ext>
            </p:extLst>
          </p:nvPr>
        </p:nvGraphicFramePr>
        <p:xfrm>
          <a:off x="445293" y="4911827"/>
          <a:ext cx="376713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Equation" r:id="rId8" imgW="1752600" imgH="393700" progId="Equation.3">
                  <p:embed/>
                </p:oleObj>
              </mc:Choice>
              <mc:Fallback>
                <p:oleObj name="Equation" r:id="rId8" imgW="1752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" y="4911827"/>
                        <a:ext cx="3767137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>
            <a:extLst>
              <a:ext uri="{FF2B5EF4-FFF2-40B4-BE49-F238E27FC236}">
                <a16:creationId xmlns="" xmlns:a16="http://schemas.microsoft.com/office/drawing/2014/main" id="{16EEEA9E-D21D-4EBF-AEC8-DE2F02FEF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4584" y="1117522"/>
            <a:ext cx="3065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b="1" dirty="0">
                <a:solidFill>
                  <a:srgbClr val="FFFF00"/>
                </a:solidFill>
              </a:rPr>
              <a:t>forward difference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="" xmlns:a16="http://schemas.microsoft.com/office/drawing/2014/main" id="{1F6AAF61-F74B-4F11-819D-BD847EB71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4584" y="2833634"/>
            <a:ext cx="2888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dirty="0">
                <a:solidFill>
                  <a:srgbClr val="FFFF00"/>
                </a:solidFill>
              </a:rPr>
              <a:t>backward difference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="" xmlns:a16="http://schemas.microsoft.com/office/drawing/2014/main" id="{852EAAEC-556C-4297-9E92-5DAF4902E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232" y="5011416"/>
            <a:ext cx="2691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dirty="0">
                <a:solidFill>
                  <a:srgbClr val="FFFF00"/>
                </a:solidFill>
              </a:rPr>
              <a:t>centered difference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F62BB35-4E59-4A72-AD39-51374F0AD36B}"/>
              </a:ext>
            </a:extLst>
          </p:cNvPr>
          <p:cNvSpPr txBox="1"/>
          <p:nvPr/>
        </p:nvSpPr>
        <p:spPr>
          <a:xfrm>
            <a:off x="232257" y="2067911"/>
            <a:ext cx="73600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 utilizes data at </a:t>
            </a:r>
            <a:r>
              <a:rPr lang="en-US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1" i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1+1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estimate the derivative.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D74400C-FF04-41F3-94C1-8A144F0AAAEC}"/>
              </a:ext>
            </a:extLst>
          </p:cNvPr>
          <p:cNvSpPr txBox="1"/>
          <p:nvPr/>
        </p:nvSpPr>
        <p:spPr>
          <a:xfrm>
            <a:off x="330457" y="3899442"/>
            <a:ext cx="80284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calculate a previous value on the basis of a present value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1C70696-6127-4C4F-87B0-875BBDC504F9}"/>
              </a:ext>
            </a:extLst>
          </p:cNvPr>
          <p:cNvSpPr txBox="1"/>
          <p:nvPr/>
        </p:nvSpPr>
        <p:spPr>
          <a:xfrm>
            <a:off x="330457" y="5758767"/>
            <a:ext cx="78991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 utilizes data at </a:t>
            </a:r>
            <a:r>
              <a:rPr lang="en-US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400" b="1" i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1-1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1" i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1+1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estimate the derivative.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A5375C4C-29D4-4293-8668-0C98BAF218EE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70205" y="395250"/>
            <a:ext cx="2827184" cy="19062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6177F824-9A9C-442E-97F2-9AD687B0193B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70205" y="2479249"/>
            <a:ext cx="2859311" cy="19062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9154D3F7-ABD7-4B01-9277-BECBBD18F056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46284" y="4689411"/>
            <a:ext cx="2907151" cy="19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3205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Finite Divided Difference Table</a:t>
            </a:r>
          </a:p>
        </p:txBody>
      </p:sp>
      <p:pic>
        <p:nvPicPr>
          <p:cNvPr id="66562" name="Picture 2" descr="2.2.2)Newton Divided Difference Table:">
            <a:extLst>
              <a:ext uri="{FF2B5EF4-FFF2-40B4-BE49-F238E27FC236}">
                <a16:creationId xmlns="" xmlns:a16="http://schemas.microsoft.com/office/drawing/2014/main" id="{D4000419-5977-4AF9-A26F-8DF341327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" y="734787"/>
            <a:ext cx="6411134" cy="33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4" name="Picture 4" descr="2.2.2)Newton Divided Difference Table:">
            <a:extLst>
              <a:ext uri="{FF2B5EF4-FFF2-40B4-BE49-F238E27FC236}">
                <a16:creationId xmlns="" xmlns:a16="http://schemas.microsoft.com/office/drawing/2014/main" id="{D4FFA149-962D-4B7A-A808-05F6BE156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33" y="3602365"/>
            <a:ext cx="5536046" cy="30709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Arrow: Bent 1">
            <a:extLst>
              <a:ext uri="{FF2B5EF4-FFF2-40B4-BE49-F238E27FC236}">
                <a16:creationId xmlns="" xmlns:a16="http://schemas.microsoft.com/office/drawing/2014/main" id="{E7F06A36-46CB-4F81-BA97-94E203D62553}"/>
              </a:ext>
            </a:extLst>
          </p:cNvPr>
          <p:cNvSpPr/>
          <p:nvPr/>
        </p:nvSpPr>
        <p:spPr bwMode="auto">
          <a:xfrm rot="10800000" flipH="1">
            <a:off x="3713017" y="4204853"/>
            <a:ext cx="2290619" cy="1173019"/>
          </a:xfrm>
          <a:prstGeom prst="ben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74250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Finite Divided Difference Table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08CFEDA9-6B88-4002-B131-05E42011F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344012"/>
              </p:ext>
            </p:extLst>
          </p:nvPr>
        </p:nvGraphicFramePr>
        <p:xfrm>
          <a:off x="2404844" y="1336910"/>
          <a:ext cx="5486400" cy="73152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289012439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763790193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3505320616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136816462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1090207778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3168202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1" i="1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93363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b="1" i="1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6845180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0C14276-4F85-429F-A6AE-22F11A0A9495}"/>
              </a:ext>
            </a:extLst>
          </p:cNvPr>
          <p:cNvSpPr/>
          <p:nvPr/>
        </p:nvSpPr>
        <p:spPr>
          <a:xfrm>
            <a:off x="449033" y="823126"/>
            <a:ext cx="115723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Compute f(0.3) for the data using Newton's divided difference formula.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1E9570E-F329-4665-B4BE-F1F51F8F463C}"/>
              </a:ext>
            </a:extLst>
          </p:cNvPr>
          <p:cNvSpPr txBox="1"/>
          <p:nvPr/>
        </p:nvSpPr>
        <p:spPr>
          <a:xfrm>
            <a:off x="36331" y="2234123"/>
            <a:ext cx="3445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sz="2400" b="1" i="1" dirty="0">
                <a:solidFill>
                  <a:srgbClr val="FFC000"/>
                </a:solidFill>
              </a:rPr>
              <a:t>Divided difference table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E8B5AB7B-883A-4CD8-961D-114C87E2E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6422"/>
              </p:ext>
            </p:extLst>
          </p:nvPr>
        </p:nvGraphicFramePr>
        <p:xfrm>
          <a:off x="266922" y="2895434"/>
          <a:ext cx="3810000" cy="313944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1794460439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82587556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11003809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902800778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6026199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000" b="1" i="1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IN" sz="2000" b="1" i="1" kern="1200" baseline="-250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i="1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IN" sz="2000" b="1" i="1" kern="1200" baseline="-250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5777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7750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5514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87639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73863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36786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3597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8473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1095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b="0" kern="12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18919719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6E011B48-90FC-4E4F-8DB6-02143341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354" y="29091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="" xmlns:a16="http://schemas.microsoft.com/office/drawing/2014/main" id="{A14EAC38-C6B3-4FBE-913B-B7631A58E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888" y="1292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3C64317-15B0-4F08-8132-B09ED8BD38F8}"/>
              </a:ext>
            </a:extLst>
          </p:cNvPr>
          <p:cNvSpPr txBox="1"/>
          <p:nvPr/>
        </p:nvSpPr>
        <p:spPr>
          <a:xfrm>
            <a:off x="3683444" y="2598003"/>
            <a:ext cx="8673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f(x) = f [x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 + (x -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f [x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 + (x -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(x -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f [x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 +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  	(x -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(x -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(x -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)f [x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 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C27F493-D4B2-4DFB-9BEA-08B1255D8FCD}"/>
              </a:ext>
            </a:extLst>
          </p:cNvPr>
          <p:cNvSpPr txBox="1"/>
          <p:nvPr/>
        </p:nvSpPr>
        <p:spPr>
          <a:xfrm>
            <a:off x="3941766" y="3958573"/>
            <a:ext cx="78989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f(0.3) = 1 + (0.3 - 0) 2 + (0.3)(0.3 - 1) 7 + 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(0.3) (0.3 - 1) (0.3 - 3) 3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=1.831</a:t>
            </a:r>
          </a:p>
        </p:txBody>
      </p:sp>
    </p:spTree>
    <p:extLst>
      <p:ext uri="{BB962C8B-B14F-4D97-AF65-F5344CB8AC3E}">
        <p14:creationId xmlns:p14="http://schemas.microsoft.com/office/powerpoint/2010/main" val="60651206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0456" y="5550326"/>
            <a:ext cx="4800600" cy="8583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defTabSz="842985">
              <a:defRPr/>
            </a:pPr>
            <a:r>
              <a:rPr lang="en-US" sz="4978" dirty="0">
                <a:ln/>
                <a:solidFill>
                  <a:srgbClr val="9BBB59"/>
                </a:solidFill>
                <a:latin typeface="Calibri"/>
              </a:rPr>
              <a:t>Questions??</a:t>
            </a:r>
          </a:p>
        </p:txBody>
      </p:sp>
      <p:sp>
        <p:nvSpPr>
          <p:cNvPr id="3" name="Rectangle 2"/>
          <p:cNvSpPr/>
          <p:nvPr/>
        </p:nvSpPr>
        <p:spPr>
          <a:xfrm>
            <a:off x="4543801" y="205609"/>
            <a:ext cx="3273910" cy="8583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842985">
              <a:defRPr/>
            </a:pPr>
            <a:r>
              <a:rPr lang="en-US" sz="4978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/>
              </a:rPr>
              <a:t>THANK YOU</a:t>
            </a:r>
          </a:p>
        </p:txBody>
      </p:sp>
      <p:pic>
        <p:nvPicPr>
          <p:cNvPr id="30725" name="Picture 8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2779" y="1360445"/>
            <a:ext cx="6216112" cy="374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0" y="1360446"/>
            <a:ext cx="5480813" cy="3653875"/>
          </a:xfrm>
          <a:prstGeom prst="rect">
            <a:avLst/>
          </a:prstGeom>
          <a:effectLst>
            <a:softEdge rad="1778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888" y="78883"/>
            <a:ext cx="3569594" cy="638287"/>
          </a:xfrm>
        </p:spPr>
        <p:txBody>
          <a:bodyPr/>
          <a:lstStyle/>
          <a:p>
            <a:r>
              <a:rPr lang="en-US" altLang="en-US" sz="2800" dirty="0"/>
              <a:t>Interpolation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556" y="614138"/>
            <a:ext cx="11029143" cy="1534629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500" dirty="0"/>
              <a:t>Interpolation produces a function that matches the given data exactly.  </a:t>
            </a:r>
          </a:p>
          <a:p>
            <a:pPr algn="just">
              <a:lnSpc>
                <a:spcPct val="90000"/>
              </a:lnSpc>
            </a:pPr>
            <a:r>
              <a:rPr lang="en-US" altLang="en-US" sz="2500" dirty="0"/>
              <a:t>The function then can be utilized to approximate the data values at intermediate points.</a:t>
            </a:r>
          </a:p>
        </p:txBody>
      </p:sp>
      <p:sp>
        <p:nvSpPr>
          <p:cNvPr id="17" name="Text Box 67"/>
          <p:cNvSpPr txBox="1">
            <a:spLocks noChangeArrowheads="1"/>
          </p:cNvSpPr>
          <p:nvPr/>
        </p:nvSpPr>
        <p:spPr bwMode="auto">
          <a:xfrm>
            <a:off x="540914" y="2857106"/>
            <a:ext cx="445609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i="1" dirty="0">
                <a:solidFill>
                  <a:srgbClr val="FFC000"/>
                </a:solidFill>
              </a:rPr>
              <a:t>Given data points: at x</a:t>
            </a:r>
            <a:r>
              <a:rPr lang="en-US" altLang="en-US" sz="2800" b="1" i="1" baseline="-25000" dirty="0">
                <a:solidFill>
                  <a:srgbClr val="FFC000"/>
                </a:solidFill>
              </a:rPr>
              <a:t>0</a:t>
            </a:r>
            <a:r>
              <a:rPr lang="en-US" altLang="en-US" sz="2800" b="1" i="1" dirty="0">
                <a:solidFill>
                  <a:srgbClr val="FFC000"/>
                </a:solidFill>
              </a:rPr>
              <a:t> = 2, y</a:t>
            </a:r>
            <a:r>
              <a:rPr lang="en-US" altLang="en-US" sz="2800" b="1" i="1" baseline="-25000" dirty="0">
                <a:solidFill>
                  <a:srgbClr val="FFC000"/>
                </a:solidFill>
              </a:rPr>
              <a:t>0</a:t>
            </a:r>
            <a:r>
              <a:rPr lang="en-US" altLang="en-US" sz="2800" b="1" i="1" dirty="0">
                <a:solidFill>
                  <a:srgbClr val="FFC000"/>
                </a:solidFill>
              </a:rPr>
              <a:t> = 3  and at x</a:t>
            </a:r>
            <a:r>
              <a:rPr lang="en-US" altLang="en-US" sz="2800" b="1" i="1" baseline="-25000" dirty="0">
                <a:solidFill>
                  <a:srgbClr val="FFC000"/>
                </a:solidFill>
              </a:rPr>
              <a:t>1</a:t>
            </a:r>
            <a:r>
              <a:rPr lang="en-US" altLang="en-US" sz="2800" b="1" i="1" dirty="0">
                <a:solidFill>
                  <a:srgbClr val="FFC000"/>
                </a:solidFill>
              </a:rPr>
              <a:t> = 5, y</a:t>
            </a:r>
            <a:r>
              <a:rPr lang="en-US" altLang="en-US" sz="2800" b="1" i="1" baseline="-25000" dirty="0">
                <a:solidFill>
                  <a:srgbClr val="FFC000"/>
                </a:solidFill>
              </a:rPr>
              <a:t>1</a:t>
            </a:r>
            <a:r>
              <a:rPr lang="en-US" altLang="en-US" sz="2800" b="1" i="1" dirty="0">
                <a:solidFill>
                  <a:srgbClr val="FFC000"/>
                </a:solidFill>
              </a:rPr>
              <a:t> = 8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 dirty="0">
                <a:solidFill>
                  <a:srgbClr val="FFC000"/>
                </a:solidFill>
              </a:rPr>
              <a:t>Find the following: at x = 4, y =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3817" y="1977116"/>
            <a:ext cx="5737583" cy="430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169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888" y="78883"/>
            <a:ext cx="3569594" cy="638287"/>
          </a:xfrm>
        </p:spPr>
        <p:txBody>
          <a:bodyPr/>
          <a:lstStyle/>
          <a:p>
            <a:r>
              <a:rPr lang="en-US" altLang="en-US" i="1" dirty="0"/>
              <a:t>Introduction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556" y="614138"/>
            <a:ext cx="11330187" cy="478210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500" dirty="0"/>
              <a:t>If interpolation method provides a polynomial function with appropriate degree to exactly match a given set of data, polynomial interpolation is employed.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</a:rPr>
              <a:t>Lagrange Interpolation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</a:rPr>
              <a:t>Newton Interpolation</a:t>
            </a:r>
          </a:p>
          <a:p>
            <a:pPr algn="just">
              <a:lnSpc>
                <a:spcPct val="150000"/>
              </a:lnSpc>
            </a:pPr>
            <a:r>
              <a:rPr lang="en-US" altLang="en-US" sz="2500" dirty="0" err="1"/>
              <a:t>Hermite</a:t>
            </a:r>
            <a:r>
              <a:rPr lang="en-US" altLang="en-US" sz="2500" dirty="0"/>
              <a:t> interpolation method interpolate function as well as first derivative of function values.</a:t>
            </a:r>
          </a:p>
        </p:txBody>
      </p:sp>
    </p:spTree>
    <p:extLst>
      <p:ext uri="{BB962C8B-B14F-4D97-AF65-F5344CB8AC3E}">
        <p14:creationId xmlns:p14="http://schemas.microsoft.com/office/powerpoint/2010/main" val="57628318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45978" y="91762"/>
            <a:ext cx="4328320" cy="638287"/>
          </a:xfrm>
        </p:spPr>
        <p:txBody>
          <a:bodyPr/>
          <a:lstStyle/>
          <a:p>
            <a:r>
              <a:rPr lang="en-US" altLang="en-US" i="1" dirty="0"/>
              <a:t>Lagrange Interpolation</a:t>
            </a: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350951" y="754700"/>
            <a:ext cx="82133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 dirty="0">
                <a:solidFill>
                  <a:schemeClr val="accent3"/>
                </a:solidFill>
              </a:rPr>
              <a:t>Given data points: at x</a:t>
            </a:r>
            <a:r>
              <a:rPr lang="en-US" altLang="en-US" sz="2400" i="1" baseline="-25000" dirty="0">
                <a:solidFill>
                  <a:schemeClr val="accent3"/>
                </a:solidFill>
              </a:rPr>
              <a:t>0</a:t>
            </a:r>
            <a:r>
              <a:rPr lang="en-US" altLang="en-US" sz="2400" i="1" dirty="0">
                <a:solidFill>
                  <a:schemeClr val="accent3"/>
                </a:solidFill>
              </a:rPr>
              <a:t> = 2, y</a:t>
            </a:r>
            <a:r>
              <a:rPr lang="en-US" altLang="en-US" sz="2400" i="1" baseline="-25000" dirty="0">
                <a:solidFill>
                  <a:schemeClr val="accent3"/>
                </a:solidFill>
              </a:rPr>
              <a:t>0</a:t>
            </a:r>
            <a:r>
              <a:rPr lang="en-US" altLang="en-US" sz="2400" i="1" dirty="0">
                <a:solidFill>
                  <a:schemeClr val="accent3"/>
                </a:solidFill>
              </a:rPr>
              <a:t> = 3  and at x</a:t>
            </a:r>
            <a:r>
              <a:rPr lang="en-US" altLang="en-US" sz="2400" i="1" baseline="-25000" dirty="0">
                <a:solidFill>
                  <a:schemeClr val="accent3"/>
                </a:solidFill>
              </a:rPr>
              <a:t>1</a:t>
            </a:r>
            <a:r>
              <a:rPr lang="en-US" altLang="en-US" sz="2400" i="1" dirty="0">
                <a:solidFill>
                  <a:schemeClr val="accent3"/>
                </a:solidFill>
              </a:rPr>
              <a:t> = 5, y</a:t>
            </a:r>
            <a:r>
              <a:rPr lang="en-US" altLang="en-US" sz="2400" i="1" baseline="-25000" dirty="0">
                <a:solidFill>
                  <a:schemeClr val="accent3"/>
                </a:solidFill>
              </a:rPr>
              <a:t>1</a:t>
            </a:r>
            <a:r>
              <a:rPr lang="en-US" altLang="en-US" sz="2400" i="1" dirty="0">
                <a:solidFill>
                  <a:schemeClr val="accent3"/>
                </a:solidFill>
              </a:rPr>
              <a:t> = 8</a:t>
            </a:r>
          </a:p>
          <a:p>
            <a:pPr>
              <a:spcBef>
                <a:spcPct val="50000"/>
              </a:spcBef>
            </a:pPr>
            <a:r>
              <a:rPr lang="en-US" altLang="en-US" sz="2400" i="1" dirty="0">
                <a:solidFill>
                  <a:schemeClr val="accent3"/>
                </a:solidFill>
              </a:rPr>
              <a:t>Find the following: at x = 4, y = ?  Using Lagrange interpolation technique.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50951" y="2310801"/>
            <a:ext cx="78486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600" i="1" dirty="0">
                <a:solidFill>
                  <a:schemeClr val="accent3"/>
                </a:solidFill>
              </a:rPr>
              <a:t>P</a:t>
            </a:r>
            <a:r>
              <a:rPr lang="en-US" altLang="en-US" sz="2600" dirty="0">
                <a:solidFill>
                  <a:schemeClr val="accent3"/>
                </a:solidFill>
              </a:rPr>
              <a:t>(</a:t>
            </a:r>
            <a:r>
              <a:rPr lang="en-US" altLang="en-US" sz="2600" i="1" dirty="0">
                <a:solidFill>
                  <a:schemeClr val="accent3"/>
                </a:solidFill>
              </a:rPr>
              <a:t>x</a:t>
            </a:r>
            <a:r>
              <a:rPr lang="en-US" altLang="en-US" sz="2600" dirty="0">
                <a:solidFill>
                  <a:schemeClr val="accent3"/>
                </a:solidFill>
              </a:rPr>
              <a:t>) should satisfy the following conditions:</a:t>
            </a:r>
          </a:p>
          <a:p>
            <a:pPr marL="0" lvl="1" indent="0">
              <a:spcBef>
                <a:spcPct val="50000"/>
              </a:spcBef>
            </a:pPr>
            <a:r>
              <a:rPr lang="en-US" altLang="en-US" sz="2600" i="1" dirty="0">
                <a:solidFill>
                  <a:schemeClr val="accent3"/>
                </a:solidFill>
              </a:rPr>
              <a:t>P</a:t>
            </a:r>
            <a:r>
              <a:rPr lang="en-US" altLang="en-US" sz="2600" dirty="0">
                <a:solidFill>
                  <a:schemeClr val="accent3"/>
                </a:solidFill>
              </a:rPr>
              <a:t>(</a:t>
            </a:r>
            <a:r>
              <a:rPr lang="en-US" altLang="en-US" sz="2600" i="1" dirty="0">
                <a:solidFill>
                  <a:schemeClr val="accent3"/>
                </a:solidFill>
              </a:rPr>
              <a:t>x</a:t>
            </a:r>
            <a:r>
              <a:rPr lang="en-US" altLang="en-US" sz="2600" dirty="0">
                <a:solidFill>
                  <a:schemeClr val="accent3"/>
                </a:solidFill>
              </a:rPr>
              <a:t> = 2) = 3  and </a:t>
            </a:r>
            <a:r>
              <a:rPr lang="en-US" altLang="en-US" sz="2600" i="1" dirty="0">
                <a:solidFill>
                  <a:schemeClr val="accent3"/>
                </a:solidFill>
              </a:rPr>
              <a:t>P</a:t>
            </a:r>
            <a:r>
              <a:rPr lang="en-US" altLang="en-US" sz="2600" dirty="0">
                <a:solidFill>
                  <a:schemeClr val="accent3"/>
                </a:solidFill>
              </a:rPr>
              <a:t>(</a:t>
            </a:r>
            <a:r>
              <a:rPr lang="en-US" altLang="en-US" sz="2600" i="1" dirty="0">
                <a:solidFill>
                  <a:schemeClr val="accent3"/>
                </a:solidFill>
              </a:rPr>
              <a:t>x</a:t>
            </a:r>
            <a:r>
              <a:rPr lang="en-US" altLang="en-US" sz="2600" dirty="0">
                <a:solidFill>
                  <a:schemeClr val="accent3"/>
                </a:solidFill>
              </a:rPr>
              <a:t> = 5) = 8</a:t>
            </a:r>
            <a:r>
              <a:rPr lang="en-US" altLang="en-US" sz="2600" dirty="0" smtClean="0">
                <a:solidFill>
                  <a:schemeClr val="accent3"/>
                </a:solidFill>
              </a:rPr>
              <a:t>.</a:t>
            </a:r>
            <a:r>
              <a:rPr lang="en-US" altLang="en-US" sz="2600" dirty="0">
                <a:solidFill>
                  <a:schemeClr val="accent3"/>
                </a:solidFill>
              </a:rPr>
              <a:t>	</a:t>
            </a:r>
            <a:r>
              <a:rPr lang="en-US" altLang="en-US" dirty="0">
                <a:solidFill>
                  <a:srgbClr val="FFFF00"/>
                </a:solidFill>
              </a:rPr>
              <a:t>Assume Function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600" dirty="0">
              <a:solidFill>
                <a:schemeClr val="accent3"/>
              </a:solidFill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017951"/>
              </p:ext>
            </p:extLst>
          </p:nvPr>
        </p:nvGraphicFramePr>
        <p:xfrm>
          <a:off x="7298871" y="3012386"/>
          <a:ext cx="3143364" cy="569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3" name="Equation" r:id="rId4" imgW="32613600" imgH="5486400" progId="Equation.3">
                  <p:embed/>
                </p:oleObj>
              </mc:Choice>
              <mc:Fallback>
                <p:oleObj name="Equation" r:id="rId4" imgW="32613600" imgH="54864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8871" y="3012386"/>
                        <a:ext cx="3143364" cy="56963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97878" y="3500564"/>
            <a:ext cx="76962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P(x) can satisfy the above conditions if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97878" y="4003572"/>
            <a:ext cx="746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FF00"/>
                </a:solidFill>
              </a:rPr>
              <a:t>at </a:t>
            </a:r>
            <a:r>
              <a:rPr lang="en-US" altLang="en-US" sz="2800" i="1" dirty="0">
                <a:solidFill>
                  <a:srgbClr val="FFFF00"/>
                </a:solidFill>
              </a:rPr>
              <a:t>x</a:t>
            </a:r>
            <a:r>
              <a:rPr lang="en-US" altLang="en-US" sz="2800" dirty="0">
                <a:solidFill>
                  <a:srgbClr val="FFFF00"/>
                </a:solidFill>
              </a:rPr>
              <a:t> = </a:t>
            </a:r>
            <a:r>
              <a:rPr lang="en-US" altLang="en-US" sz="2800" i="1" dirty="0">
                <a:solidFill>
                  <a:srgbClr val="FFFF00"/>
                </a:solidFill>
              </a:rPr>
              <a:t>x</a:t>
            </a:r>
            <a:r>
              <a:rPr lang="en-US" altLang="en-US" sz="2800" baseline="-25000" dirty="0">
                <a:solidFill>
                  <a:srgbClr val="FFFF00"/>
                </a:solidFill>
              </a:rPr>
              <a:t>0</a:t>
            </a:r>
            <a:r>
              <a:rPr lang="en-US" altLang="en-US" sz="2800" dirty="0">
                <a:solidFill>
                  <a:srgbClr val="FFFF00"/>
                </a:solidFill>
              </a:rPr>
              <a:t> = 2, </a:t>
            </a:r>
            <a:r>
              <a:rPr lang="en-US" altLang="en-US" sz="2800" i="1" dirty="0">
                <a:solidFill>
                  <a:srgbClr val="FFFF00"/>
                </a:solidFill>
              </a:rPr>
              <a:t>L</a:t>
            </a:r>
            <a:r>
              <a:rPr lang="en-US" altLang="en-US" sz="2800" baseline="-25000" dirty="0">
                <a:solidFill>
                  <a:srgbClr val="FFFF00"/>
                </a:solidFill>
              </a:rPr>
              <a:t>0</a:t>
            </a:r>
            <a:r>
              <a:rPr lang="en-US" altLang="en-US" sz="2800" dirty="0">
                <a:solidFill>
                  <a:srgbClr val="FFFF00"/>
                </a:solidFill>
              </a:rPr>
              <a:t>(</a:t>
            </a:r>
            <a:r>
              <a:rPr lang="en-US" altLang="en-US" sz="2800" i="1" dirty="0">
                <a:solidFill>
                  <a:srgbClr val="FFFF00"/>
                </a:solidFill>
              </a:rPr>
              <a:t>x</a:t>
            </a:r>
            <a:r>
              <a:rPr lang="en-US" altLang="en-US" sz="2800" dirty="0">
                <a:solidFill>
                  <a:srgbClr val="FFFF00"/>
                </a:solidFill>
              </a:rPr>
              <a:t>) = 1 and </a:t>
            </a:r>
            <a:r>
              <a:rPr lang="en-US" altLang="en-US" sz="2800" i="1" dirty="0">
                <a:solidFill>
                  <a:srgbClr val="FFFF00"/>
                </a:solidFill>
              </a:rPr>
              <a:t>L</a:t>
            </a:r>
            <a:r>
              <a:rPr lang="en-US" altLang="en-US" sz="2800" baseline="-25000" dirty="0">
                <a:solidFill>
                  <a:srgbClr val="FFFF00"/>
                </a:solidFill>
              </a:rPr>
              <a:t>1</a:t>
            </a:r>
            <a:r>
              <a:rPr lang="en-US" altLang="en-US" sz="2800" dirty="0">
                <a:solidFill>
                  <a:srgbClr val="FFFF00"/>
                </a:solidFill>
              </a:rPr>
              <a:t>(</a:t>
            </a:r>
            <a:r>
              <a:rPr lang="en-US" altLang="en-US" sz="2800" i="1" dirty="0">
                <a:solidFill>
                  <a:srgbClr val="FFFF00"/>
                </a:solidFill>
              </a:rPr>
              <a:t>x</a:t>
            </a:r>
            <a:r>
              <a:rPr lang="en-US" altLang="en-US" sz="2800" dirty="0">
                <a:solidFill>
                  <a:srgbClr val="FFFF00"/>
                </a:solidFill>
              </a:rPr>
              <a:t>) = 0  and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259947" y="4423891"/>
            <a:ext cx="64467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FF00"/>
                </a:solidFill>
              </a:rPr>
              <a:t>at </a:t>
            </a:r>
            <a:r>
              <a:rPr lang="en-US" altLang="en-US" sz="2800" i="1" dirty="0">
                <a:solidFill>
                  <a:srgbClr val="FFFF00"/>
                </a:solidFill>
              </a:rPr>
              <a:t>x</a:t>
            </a:r>
            <a:r>
              <a:rPr lang="en-US" altLang="en-US" sz="2800" dirty="0">
                <a:solidFill>
                  <a:srgbClr val="FFFF00"/>
                </a:solidFill>
              </a:rPr>
              <a:t> = </a:t>
            </a:r>
            <a:r>
              <a:rPr lang="en-US" altLang="en-US" sz="2800" i="1" dirty="0">
                <a:solidFill>
                  <a:srgbClr val="FFFF00"/>
                </a:solidFill>
              </a:rPr>
              <a:t>x</a:t>
            </a:r>
            <a:r>
              <a:rPr lang="en-US" altLang="en-US" sz="2800" baseline="-25000" dirty="0">
                <a:solidFill>
                  <a:srgbClr val="FFFF00"/>
                </a:solidFill>
              </a:rPr>
              <a:t>1</a:t>
            </a:r>
            <a:r>
              <a:rPr lang="en-US" altLang="en-US" sz="2800" dirty="0">
                <a:solidFill>
                  <a:srgbClr val="FFFF00"/>
                </a:solidFill>
              </a:rPr>
              <a:t>= 5, </a:t>
            </a:r>
            <a:r>
              <a:rPr lang="en-US" altLang="en-US" sz="2800" i="1" dirty="0">
                <a:solidFill>
                  <a:srgbClr val="FFFF00"/>
                </a:solidFill>
              </a:rPr>
              <a:t>L</a:t>
            </a:r>
            <a:r>
              <a:rPr lang="en-US" altLang="en-US" sz="2800" baseline="-25000" dirty="0">
                <a:solidFill>
                  <a:srgbClr val="FFFF00"/>
                </a:solidFill>
              </a:rPr>
              <a:t>0</a:t>
            </a:r>
            <a:r>
              <a:rPr lang="en-US" altLang="en-US" sz="2800" dirty="0">
                <a:solidFill>
                  <a:srgbClr val="FFFF00"/>
                </a:solidFill>
              </a:rPr>
              <a:t>(</a:t>
            </a:r>
            <a:r>
              <a:rPr lang="en-US" altLang="en-US" sz="2800" i="1" dirty="0">
                <a:solidFill>
                  <a:srgbClr val="FFFF00"/>
                </a:solidFill>
              </a:rPr>
              <a:t>x</a:t>
            </a:r>
            <a:r>
              <a:rPr lang="en-US" altLang="en-US" sz="2800" dirty="0">
                <a:solidFill>
                  <a:srgbClr val="FFFF00"/>
                </a:solidFill>
              </a:rPr>
              <a:t>) = 0 and </a:t>
            </a:r>
            <a:r>
              <a:rPr lang="en-US" altLang="en-US" sz="2800" i="1" dirty="0">
                <a:solidFill>
                  <a:srgbClr val="FFFF00"/>
                </a:solidFill>
              </a:rPr>
              <a:t>L</a:t>
            </a:r>
            <a:r>
              <a:rPr lang="en-US" altLang="en-US" sz="2800" baseline="-25000" dirty="0">
                <a:solidFill>
                  <a:srgbClr val="FFFF00"/>
                </a:solidFill>
              </a:rPr>
              <a:t>1</a:t>
            </a:r>
            <a:r>
              <a:rPr lang="en-US" altLang="en-US" sz="2800" dirty="0">
                <a:solidFill>
                  <a:srgbClr val="FFFF00"/>
                </a:solidFill>
              </a:rPr>
              <a:t>(</a:t>
            </a:r>
            <a:r>
              <a:rPr lang="en-US" altLang="en-US" sz="2800" i="1" dirty="0">
                <a:solidFill>
                  <a:srgbClr val="FFFF00"/>
                </a:solidFill>
              </a:rPr>
              <a:t>x</a:t>
            </a:r>
            <a:r>
              <a:rPr lang="en-US" altLang="en-US" sz="2800" dirty="0">
                <a:solidFill>
                  <a:srgbClr val="FFFF00"/>
                </a:solidFill>
              </a:rPr>
              <a:t>) = 1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07377" y="5003329"/>
            <a:ext cx="1183133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600" dirty="0">
                <a:solidFill>
                  <a:srgbClr val="FFFF00"/>
                </a:solidFill>
              </a:rPr>
              <a:t>The conditions can be satisfied if </a:t>
            </a:r>
            <a:r>
              <a:rPr lang="en-US" altLang="en-US" sz="2600" i="1" dirty="0">
                <a:solidFill>
                  <a:srgbClr val="FFFF00"/>
                </a:solidFill>
              </a:rPr>
              <a:t>L</a:t>
            </a:r>
            <a:r>
              <a:rPr lang="en-US" altLang="en-US" sz="2600" baseline="-25000" dirty="0">
                <a:solidFill>
                  <a:srgbClr val="FFFF00"/>
                </a:solidFill>
              </a:rPr>
              <a:t>0</a:t>
            </a:r>
            <a:r>
              <a:rPr lang="en-US" altLang="en-US" sz="2600" dirty="0">
                <a:solidFill>
                  <a:srgbClr val="FFFF00"/>
                </a:solidFill>
              </a:rPr>
              <a:t>(</a:t>
            </a:r>
            <a:r>
              <a:rPr lang="en-US" altLang="en-US" sz="2600" i="1" dirty="0">
                <a:solidFill>
                  <a:srgbClr val="FFFF00"/>
                </a:solidFill>
              </a:rPr>
              <a:t>x</a:t>
            </a:r>
            <a:r>
              <a:rPr lang="en-US" altLang="en-US" sz="2600" dirty="0">
                <a:solidFill>
                  <a:srgbClr val="FFFF00"/>
                </a:solidFill>
              </a:rPr>
              <a:t>) and </a:t>
            </a:r>
            <a:r>
              <a:rPr lang="en-US" altLang="en-US" sz="2600" i="1" dirty="0">
                <a:solidFill>
                  <a:srgbClr val="FFFF00"/>
                </a:solidFill>
              </a:rPr>
              <a:t>L</a:t>
            </a:r>
            <a:r>
              <a:rPr lang="en-US" altLang="en-US" sz="2600" baseline="-25000" dirty="0">
                <a:solidFill>
                  <a:srgbClr val="FFFF00"/>
                </a:solidFill>
              </a:rPr>
              <a:t>1</a:t>
            </a:r>
            <a:r>
              <a:rPr lang="en-US" altLang="en-US" sz="2600" dirty="0">
                <a:solidFill>
                  <a:srgbClr val="FFFF00"/>
                </a:solidFill>
              </a:rPr>
              <a:t>(</a:t>
            </a:r>
            <a:r>
              <a:rPr lang="en-US" altLang="en-US" sz="2600" i="1" dirty="0">
                <a:solidFill>
                  <a:srgbClr val="FFFF00"/>
                </a:solidFill>
              </a:rPr>
              <a:t>x</a:t>
            </a:r>
            <a:r>
              <a:rPr lang="en-US" altLang="en-US" sz="2600" dirty="0">
                <a:solidFill>
                  <a:srgbClr val="FFFF00"/>
                </a:solidFill>
              </a:rPr>
              <a:t>) are defined in the following way:</a:t>
            </a: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54974"/>
              </p:ext>
            </p:extLst>
          </p:nvPr>
        </p:nvGraphicFramePr>
        <p:xfrm>
          <a:off x="297878" y="5549747"/>
          <a:ext cx="51863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4" name="Equation" r:id="rId6" imgW="50292000" imgH="9448800" progId="Equation.3">
                  <p:embed/>
                </p:oleObj>
              </mc:Choice>
              <mc:Fallback>
                <p:oleObj name="Equation" r:id="rId6" imgW="50292000" imgH="94488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78" y="5549747"/>
                        <a:ext cx="5186363" cy="10509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756016"/>
              </p:ext>
            </p:extLst>
          </p:nvPr>
        </p:nvGraphicFramePr>
        <p:xfrm>
          <a:off x="5800725" y="5529263"/>
          <a:ext cx="57197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5" name="Equation" r:id="rId8" imgW="55473600" imgH="10363200" progId="Equation.3">
                  <p:embed/>
                </p:oleObj>
              </mc:Choice>
              <mc:Fallback>
                <p:oleObj name="Equation" r:id="rId8" imgW="55473600" imgH="103632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5529263"/>
                        <a:ext cx="5719763" cy="1152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70471" y="401460"/>
            <a:ext cx="3327693" cy="24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726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2749" y="91762"/>
            <a:ext cx="5151549" cy="638287"/>
          </a:xfrm>
        </p:spPr>
        <p:txBody>
          <a:bodyPr/>
          <a:lstStyle/>
          <a:p>
            <a:r>
              <a:rPr lang="en-US" altLang="en-US" i="1" dirty="0"/>
              <a:t>Lagrange Interpolation </a:t>
            </a:r>
            <a:r>
              <a:rPr lang="en-US" altLang="en-US" i="1" dirty="0" err="1"/>
              <a:t>Contd</a:t>
            </a:r>
            <a:r>
              <a:rPr lang="en-US" altLang="en-US" i="1" dirty="0"/>
              <a:t>…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212382"/>
              </p:ext>
            </p:extLst>
          </p:nvPr>
        </p:nvGraphicFramePr>
        <p:xfrm>
          <a:off x="1014703" y="892050"/>
          <a:ext cx="33639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0" name="Equation" r:id="rId4" imgW="32613600" imgH="5486400" progId="Equation.3">
                  <p:embed/>
                </p:oleObj>
              </mc:Choice>
              <mc:Fallback>
                <p:oleObj name="Equation" r:id="rId4" imgW="32613600" imgH="54864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703" y="892050"/>
                        <a:ext cx="3363913" cy="609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31124" y="5052309"/>
            <a:ext cx="427123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dirty="0">
                <a:solidFill>
                  <a:srgbClr val="FFFF00"/>
                </a:solidFill>
              </a:rPr>
              <a:t>P(</a:t>
            </a:r>
            <a:r>
              <a:rPr lang="en-US" altLang="en-US" sz="2600" b="1" i="1" dirty="0">
                <a:solidFill>
                  <a:srgbClr val="FFFF00"/>
                </a:solidFill>
              </a:rPr>
              <a:t>x = </a:t>
            </a:r>
            <a:r>
              <a:rPr lang="en-US" altLang="en-US" sz="2600" b="1" dirty="0">
                <a:solidFill>
                  <a:srgbClr val="FFFF00"/>
                </a:solidFill>
              </a:rPr>
              <a:t>4)  can be obtained by: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315204"/>
              </p:ext>
            </p:extLst>
          </p:nvPr>
        </p:nvGraphicFramePr>
        <p:xfrm>
          <a:off x="5614416" y="733224"/>
          <a:ext cx="57197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1" name="Equation" r:id="rId6" imgW="55473600" imgH="10363200" progId="Equation.3">
                  <p:embed/>
                </p:oleObj>
              </mc:Choice>
              <mc:Fallback>
                <p:oleObj name="Equation" r:id="rId6" imgW="55473600" imgH="103632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416" y="733224"/>
                        <a:ext cx="5719763" cy="1152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eft-Right Arrow 1"/>
          <p:cNvSpPr/>
          <p:nvPr/>
        </p:nvSpPr>
        <p:spPr bwMode="auto">
          <a:xfrm>
            <a:off x="4520485" y="1096372"/>
            <a:ext cx="963756" cy="213115"/>
          </a:xfrm>
          <a:prstGeom prst="left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2511381" y="1545464"/>
            <a:ext cx="211036" cy="489397"/>
          </a:xfrm>
          <a:prstGeom prst="down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3809"/>
              </p:ext>
            </p:extLst>
          </p:nvPr>
        </p:nvGraphicFramePr>
        <p:xfrm>
          <a:off x="882650" y="2122488"/>
          <a:ext cx="3678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2" name="Equation" r:id="rId8" imgW="35661600" imgH="5486400" progId="Equation.3">
                  <p:embed/>
                </p:oleObj>
              </mc:Choice>
              <mc:Fallback>
                <p:oleObj name="Equation" r:id="rId8" imgW="35661600" imgH="54864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122488"/>
                        <a:ext cx="3678238" cy="609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23014" y="3012969"/>
            <a:ext cx="535278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Lagrange Interpolating Polynomial</a:t>
            </a: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803946"/>
              </p:ext>
            </p:extLst>
          </p:nvPr>
        </p:nvGraphicFramePr>
        <p:xfrm>
          <a:off x="5898523" y="2973653"/>
          <a:ext cx="46529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3" name="Equation" r:id="rId10" imgW="45110400" imgH="5486400" progId="Equation.3">
                  <p:embed/>
                </p:oleObj>
              </mc:Choice>
              <mc:Fallback>
                <p:oleObj name="Equation" r:id="rId10" imgW="45110400" imgH="54864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8523" y="2973653"/>
                        <a:ext cx="4652962" cy="609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275573"/>
              </p:ext>
            </p:extLst>
          </p:nvPr>
        </p:nvGraphicFramePr>
        <p:xfrm>
          <a:off x="1014703" y="3674050"/>
          <a:ext cx="5408612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4" name="Equation" r:id="rId12" imgW="52425600" imgH="11582400" progId="Equation.3">
                  <p:embed/>
                </p:oleObj>
              </mc:Choice>
              <mc:Fallback>
                <p:oleObj name="Equation" r:id="rId12" imgW="52425600" imgH="115824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703" y="3674050"/>
                        <a:ext cx="5408612" cy="12874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353633"/>
              </p:ext>
            </p:extLst>
          </p:nvPr>
        </p:nvGraphicFramePr>
        <p:xfrm>
          <a:off x="1185863" y="5611813"/>
          <a:ext cx="509428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5" name="Equation" r:id="rId14" imgW="49377600" imgH="10363200" progId="Equation.3">
                  <p:embed/>
                </p:oleObj>
              </mc:Choice>
              <mc:Fallback>
                <p:oleObj name="Equation" r:id="rId14" imgW="49377600" imgH="103632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5611813"/>
                        <a:ext cx="5094287" cy="1152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200279"/>
              </p:ext>
            </p:extLst>
          </p:nvPr>
        </p:nvGraphicFramePr>
        <p:xfrm>
          <a:off x="7151688" y="5900738"/>
          <a:ext cx="2578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6" name="Equation" r:id="rId16" imgW="24993600" imgH="5181600" progId="Equation.3">
                  <p:embed/>
                </p:oleObj>
              </mc:Choice>
              <mc:Fallback>
                <p:oleObj name="Equation" r:id="rId16" imgW="24993600" imgH="51816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5900738"/>
                        <a:ext cx="2578100" cy="574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ight Arrow 3"/>
          <p:cNvSpPr/>
          <p:nvPr/>
        </p:nvSpPr>
        <p:spPr bwMode="auto">
          <a:xfrm>
            <a:off x="6413632" y="6097922"/>
            <a:ext cx="621429" cy="241300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1259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  <p:bldP spid="21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2749" y="91762"/>
            <a:ext cx="5151549" cy="638287"/>
          </a:xfrm>
        </p:spPr>
        <p:txBody>
          <a:bodyPr/>
          <a:lstStyle/>
          <a:p>
            <a:r>
              <a:rPr lang="en-US" altLang="en-US" i="1" dirty="0"/>
              <a:t>Lagrange Interpolation </a:t>
            </a:r>
            <a:r>
              <a:rPr lang="en-US" altLang="en-US" i="1" dirty="0" err="1"/>
              <a:t>Contd</a:t>
            </a:r>
            <a:r>
              <a:rPr lang="en-US" altLang="en-US" i="1" dirty="0"/>
              <a:t>…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017011" y="3350386"/>
            <a:ext cx="427123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i="1" dirty="0">
                <a:solidFill>
                  <a:srgbClr val="FFFF00"/>
                </a:solidFill>
              </a:rPr>
              <a:t>L</a:t>
            </a:r>
            <a:r>
              <a:rPr lang="en-US" altLang="en-US" sz="2600" b="1" i="1" baseline="-25000" dirty="0">
                <a:solidFill>
                  <a:srgbClr val="FFFF00"/>
                </a:solidFill>
              </a:rPr>
              <a:t>k</a:t>
            </a:r>
            <a:r>
              <a:rPr lang="en-US" altLang="en-US" sz="2600" b="1" i="1" dirty="0">
                <a:solidFill>
                  <a:srgbClr val="FFFF00"/>
                </a:solidFill>
              </a:rPr>
              <a:t>(x) </a:t>
            </a:r>
            <a:r>
              <a:rPr lang="en-US" altLang="en-US" sz="2600" b="1" dirty="0">
                <a:solidFill>
                  <a:srgbClr val="FFFF00"/>
                </a:solidFill>
              </a:rPr>
              <a:t>can be defined by: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545740" y="735894"/>
            <a:ext cx="767098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Lagrange Interpolating Polynomial for three points:</a:t>
            </a: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726825"/>
              </p:ext>
            </p:extLst>
          </p:nvPr>
        </p:nvGraphicFramePr>
        <p:xfrm>
          <a:off x="1121741" y="2506286"/>
          <a:ext cx="4445805" cy="58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6" name="Equation" r:id="rId4" imgW="44805600" imgH="5486400" progId="Equation.3">
                  <p:embed/>
                </p:oleObj>
              </mc:Choice>
              <mc:Fallback>
                <p:oleObj name="Equation" r:id="rId4" imgW="44805600" imgH="54864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741" y="2506286"/>
                        <a:ext cx="4445805" cy="58646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668543"/>
              </p:ext>
            </p:extLst>
          </p:nvPr>
        </p:nvGraphicFramePr>
        <p:xfrm>
          <a:off x="1121741" y="1285971"/>
          <a:ext cx="8608047" cy="957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7" name="Equation" r:id="rId6" imgW="100279200" imgH="10363200" progId="Equation.3">
                  <p:embed/>
                </p:oleObj>
              </mc:Choice>
              <mc:Fallback>
                <p:oleObj name="Equation" r:id="rId6" imgW="100279200" imgH="103632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741" y="1285971"/>
                        <a:ext cx="8608047" cy="95762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08414"/>
              </p:ext>
            </p:extLst>
          </p:nvPr>
        </p:nvGraphicFramePr>
        <p:xfrm>
          <a:off x="4601983" y="3266566"/>
          <a:ext cx="72294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8" name="Equation" r:id="rId8" imgW="70104000" imgH="10363200" progId="Equation.3">
                  <p:embed/>
                </p:oleObj>
              </mc:Choice>
              <mc:Fallback>
                <p:oleObj name="Equation" r:id="rId8" imgW="70104000" imgH="103632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983" y="3266566"/>
                        <a:ext cx="7229475" cy="1152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038327"/>
              </p:ext>
            </p:extLst>
          </p:nvPr>
        </p:nvGraphicFramePr>
        <p:xfrm>
          <a:off x="2438407" y="4642226"/>
          <a:ext cx="70104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9" name="Equation" r:id="rId10" imgW="67970400" imgH="5486400" progId="Equation.3">
                  <p:embed/>
                </p:oleObj>
              </mc:Choice>
              <mc:Fallback>
                <p:oleObj name="Equation" r:id="rId10" imgW="67970400" imgH="54864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7" y="4642226"/>
                        <a:ext cx="7010400" cy="6111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157837"/>
              </p:ext>
            </p:extLst>
          </p:nvPr>
        </p:nvGraphicFramePr>
        <p:xfrm>
          <a:off x="2438407" y="5564258"/>
          <a:ext cx="72294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0" name="Equation" r:id="rId12" imgW="70104000" imgH="5486400" progId="Equation.3">
                  <p:embed/>
                </p:oleObj>
              </mc:Choice>
              <mc:Fallback>
                <p:oleObj name="Equation" r:id="rId12" imgW="70104000" imgH="54864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7" y="5564258"/>
                        <a:ext cx="7229475" cy="609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629446" y="4670171"/>
            <a:ext cx="180896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i="1" dirty="0">
                <a:solidFill>
                  <a:srgbClr val="FFFF00"/>
                </a:solidFill>
              </a:rPr>
              <a:t>Numerator</a:t>
            </a:r>
            <a:endParaRPr lang="en-US" altLang="en-US" sz="2600" b="1" dirty="0">
              <a:solidFill>
                <a:srgbClr val="FFFF00"/>
              </a:solidFill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99246" y="5588312"/>
            <a:ext cx="203916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i="1" dirty="0">
                <a:solidFill>
                  <a:srgbClr val="FFFF00"/>
                </a:solidFill>
              </a:rPr>
              <a:t>Denominator</a:t>
            </a:r>
            <a:endParaRPr lang="en-US" altLang="en-US" sz="2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9003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MATLAB</a:t>
            </a:r>
            <a:r>
              <a:rPr lang="en-US" altLang="en-US" i="1" baseline="30000"/>
              <a:t>©</a:t>
            </a:r>
            <a:r>
              <a:rPr lang="en-US" altLang="en-US" i="1"/>
              <a:t> Script</a:t>
            </a:r>
            <a:endParaRPr lang="en-US" altLang="en-US" i="1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615129"/>
            <a:ext cx="8918524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i="1" u="sng" dirty="0"/>
              <a:t>Simplest MATLAB Program for Coefficient of Lagrange Polynomial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b="0" i="1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86839" y="1055068"/>
            <a:ext cx="4951831" cy="552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clear all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err="1">
                <a:effectLst/>
              </a:rPr>
              <a:t>clc</a:t>
            </a:r>
            <a:endParaRPr lang="en-US" altLang="en-US" i="1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x = input(‘Define x vector = ‘);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y = input(‘Define y vector = ‘);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n=length(x);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for k = 1:n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     d(k) = 1;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     for </a:t>
            </a:r>
            <a:r>
              <a:rPr lang="en-US" altLang="en-US" i="1" dirty="0" err="1">
                <a:effectLst/>
              </a:rPr>
              <a:t>i</a:t>
            </a:r>
            <a:r>
              <a:rPr lang="en-US" altLang="en-US" i="1" dirty="0">
                <a:effectLst/>
              </a:rPr>
              <a:t> = 1: 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	if </a:t>
            </a:r>
            <a:r>
              <a:rPr lang="en-US" altLang="en-US" i="1" dirty="0" err="1">
                <a:effectLst/>
              </a:rPr>
              <a:t>i</a:t>
            </a:r>
            <a:r>
              <a:rPr lang="en-US" altLang="en-US" i="1" dirty="0">
                <a:effectLst/>
              </a:rPr>
              <a:t> ~= 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               d(k) = d(k) * (x(k) – x(</a:t>
            </a:r>
            <a:r>
              <a:rPr lang="en-US" altLang="en-US" i="1" dirty="0" err="1">
                <a:effectLst/>
              </a:rPr>
              <a:t>i</a:t>
            </a:r>
            <a:r>
              <a:rPr lang="en-US" altLang="en-US" i="1" dirty="0">
                <a:effectLst/>
              </a:rPr>
              <a:t>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           end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      c(k) = y (k) / d(k);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     end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end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    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128272"/>
              </p:ext>
            </p:extLst>
          </p:nvPr>
        </p:nvGraphicFramePr>
        <p:xfrm>
          <a:off x="5695950" y="1147763"/>
          <a:ext cx="45370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2" name="Equation" r:id="rId4" imgW="45720000" imgH="5486400" progId="Equation.3">
                  <p:embed/>
                </p:oleObj>
              </mc:Choice>
              <mc:Fallback>
                <p:oleObj name="Equation" r:id="rId4" imgW="45720000" imgH="54864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1147763"/>
                        <a:ext cx="4537075" cy="5857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576645"/>
              </p:ext>
            </p:extLst>
          </p:nvPr>
        </p:nvGraphicFramePr>
        <p:xfrm>
          <a:off x="5138670" y="1852550"/>
          <a:ext cx="6454746" cy="97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3" name="Equation" r:id="rId6" imgW="74066400" imgH="10363200" progId="Equation.3">
                  <p:embed/>
                </p:oleObj>
              </mc:Choice>
              <mc:Fallback>
                <p:oleObj name="Equation" r:id="rId6" imgW="74066400" imgH="103632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670" y="1852550"/>
                        <a:ext cx="6454746" cy="97404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239308"/>
              </p:ext>
            </p:extLst>
          </p:nvPr>
        </p:nvGraphicFramePr>
        <p:xfrm>
          <a:off x="5249464" y="3164404"/>
          <a:ext cx="59245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4" name="Equation" r:id="rId8" imgW="67970400" imgH="5486400" progId="Equation.3">
                  <p:embed/>
                </p:oleObj>
              </mc:Choice>
              <mc:Fallback>
                <p:oleObj name="Equation" r:id="rId8" imgW="67970400" imgH="54864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464" y="3164404"/>
                        <a:ext cx="5924550" cy="5159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71742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1650</Words>
  <Application>Microsoft Office PowerPoint</Application>
  <PresentationFormat>Custom</PresentationFormat>
  <Paragraphs>346</Paragraphs>
  <Slides>34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Default Design</vt:lpstr>
      <vt:lpstr>1_Office Theme</vt:lpstr>
      <vt:lpstr>Equation</vt:lpstr>
      <vt:lpstr>Finite Difference and Interpolation</vt:lpstr>
      <vt:lpstr>Taylor Series</vt:lpstr>
      <vt:lpstr>Taylor Series</vt:lpstr>
      <vt:lpstr>Interpolation</vt:lpstr>
      <vt:lpstr>Introduction</vt:lpstr>
      <vt:lpstr>Lagrange Interpolation</vt:lpstr>
      <vt:lpstr>Lagrange Interpolation Contd…</vt:lpstr>
      <vt:lpstr>Lagrange Interpolation Contd…</vt:lpstr>
      <vt:lpstr>PowerPoint Presentation</vt:lpstr>
      <vt:lpstr>PowerPoint Presentation</vt:lpstr>
      <vt:lpstr>PowerPoint Presentation</vt:lpstr>
      <vt:lpstr>Why Newton Interpolation</vt:lpstr>
      <vt:lpstr>Introduction</vt:lpstr>
      <vt:lpstr>Newton Interpolation</vt:lpstr>
      <vt:lpstr>Newton Interpolation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Finite Divided Difference Method</vt:lpstr>
      <vt:lpstr>Finite Divided Difference Method</vt:lpstr>
      <vt:lpstr>Finite Divided Difference Table</vt:lpstr>
      <vt:lpstr>Finite Divided Difference Table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Pathak</dc:creator>
  <cp:lastModifiedBy>Himanshu</cp:lastModifiedBy>
  <cp:revision>170</cp:revision>
  <dcterms:created xsi:type="dcterms:W3CDTF">2015-08-10T09:08:50Z</dcterms:created>
  <dcterms:modified xsi:type="dcterms:W3CDTF">2021-09-28T07:35:53Z</dcterms:modified>
</cp:coreProperties>
</file>