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99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8" r:id="rId12"/>
    <p:sldId id="347" r:id="rId13"/>
    <p:sldId id="350" r:id="rId14"/>
    <p:sldId id="349" r:id="rId15"/>
    <p:sldId id="3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5.wmf"/><Relationship Id="rId11" Type="http://schemas.openxmlformats.org/officeDocument/2006/relationships/image" Target="../media/image24.wmf"/><Relationship Id="rId5" Type="http://schemas.openxmlformats.org/officeDocument/2006/relationships/image" Target="../media/image14.wmf"/><Relationship Id="rId10" Type="http://schemas.openxmlformats.org/officeDocument/2006/relationships/image" Target="../media/image23.wmf"/><Relationship Id="rId4" Type="http://schemas.openxmlformats.org/officeDocument/2006/relationships/image" Target="../media/image19.wmf"/><Relationship Id="rId9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3068B-A598-447C-83AD-76A159F1925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5777E-444A-4999-80D0-303375DF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4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730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018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400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01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01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955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5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989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313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54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400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01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3C93-BCCC-4292-A6D1-50E45703B8C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2075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699F3-07BD-4C63-B04A-1C8CDAD8626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803127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0"/>
            <a:ext cx="27432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F0550-ACF2-46F9-8F54-F08EA454E23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06873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171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24EA1-6C7F-4246-8CAC-D45D5F57C2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023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1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91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938591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239D-5F8A-46EE-95F7-B1FAFFC5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7E08E-0623-4D76-87FD-6E0F4DDA24D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8189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B1273F-6E1B-42BC-BCB6-91C882F71BB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933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639DE-B0C0-46FD-B6FD-11F7BDCA91D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6531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8C3B7-3BDE-4686-9071-DA1A2F998FB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4175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EBF93-28DB-4739-99A0-839E5394F7F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1039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70FF3-77A6-48F5-9DB9-2FD64695B7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8583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D5EF0-B8FF-4949-AB85-62F0EC1691B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31799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8F548-39EE-46B3-B754-79F3071417F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5729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10972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6686FD-D747-40B8-A7C4-52C52ED78151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5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txStyles>
    <p:titleStyle>
      <a:lvl1pPr algn="ctr" rtl="0" fontAlgn="base">
        <a:spcBef>
          <a:spcPct val="0"/>
        </a:spcBef>
        <a:spcAft>
          <a:spcPct val="0"/>
        </a:spcAft>
        <a:defRPr sz="28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9pPr>
    </p:titleStyle>
    <p:bodyStyle>
      <a:lvl1pPr marL="400050" indent="-400050" algn="l" rtl="0" fontAlgn="base">
        <a:spcBef>
          <a:spcPct val="20000"/>
        </a:spcBef>
        <a:spcAft>
          <a:spcPct val="0"/>
        </a:spcAft>
        <a:buClr>
          <a:srgbClr val="FF9900"/>
        </a:buClr>
        <a:buSzPct val="85000"/>
        <a:buFont typeface="Wingdings" panose="05000000000000000000" pitchFamily="2" charset="2"/>
        <a:buChar char="u"/>
        <a:defRPr sz="24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14400" indent="-40005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Arial Unicode MS" panose="020B0604020202020204" pitchFamily="34" charset="-128"/>
        <a:buChar char="✦"/>
        <a:defRPr sz="23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427163" indent="-39846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ª"/>
        <a:defRPr sz="22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939925" indent="-39846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Arial Unicode MS" panose="020B0604020202020204" pitchFamily="34" charset="-128"/>
        <a:buChar char="❖"/>
        <a:defRPr sz="20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406650" indent="-352425" algn="l" rtl="0" fontAlgn="base">
        <a:spcBef>
          <a:spcPct val="20000"/>
        </a:spcBef>
        <a:spcAft>
          <a:spcPct val="0"/>
        </a:spcAft>
        <a:buClr>
          <a:srgbClr val="FF9900"/>
        </a:buClr>
        <a:buFont typeface="Arial Unicode MS" panose="020B0604020202020204" pitchFamily="34" charset="-128"/>
        <a:buChar char="✥"/>
        <a:defRPr sz="19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26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ctr" defTabSz="842985" rtl="0" eaLnBrk="1" latinLnBrk="0" hangingPunct="1">
        <a:spcBef>
          <a:spcPct val="0"/>
        </a:spcBef>
        <a:buNone/>
        <a:defRPr sz="4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120" indent="-316120" algn="l" defTabSz="842985" rtl="0" eaLnBrk="1" latinLnBrk="0" hangingPunct="1">
        <a:spcBef>
          <a:spcPct val="20000"/>
        </a:spcBef>
        <a:buFont typeface="Arial" pitchFamily="34" charset="0"/>
        <a:buChar char="•"/>
        <a:defRPr sz="2950" kern="1200">
          <a:solidFill>
            <a:schemeClr val="tx1"/>
          </a:solidFill>
          <a:latin typeface="+mn-lt"/>
          <a:ea typeface="+mn-ea"/>
          <a:cs typeface="+mn-cs"/>
        </a:defRPr>
      </a:lvl1pPr>
      <a:lvl2pPr marL="684926" indent="-263433" algn="l" defTabSz="842985" rtl="0" eaLnBrk="1" latinLnBrk="0" hangingPunct="1">
        <a:spcBef>
          <a:spcPct val="20000"/>
        </a:spcBef>
        <a:buFont typeface="Arial" pitchFamily="34" charset="0"/>
        <a:buChar char="–"/>
        <a:defRPr sz="2581" kern="1200">
          <a:solidFill>
            <a:schemeClr val="tx1"/>
          </a:solidFill>
          <a:latin typeface="+mn-lt"/>
          <a:ea typeface="+mn-ea"/>
          <a:cs typeface="+mn-cs"/>
        </a:defRPr>
      </a:lvl2pPr>
      <a:lvl3pPr marL="1053732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3pPr>
      <a:lvl4pPr marL="1475224" indent="-210746" algn="l" defTabSz="842985" rtl="0" eaLnBrk="1" latinLnBrk="0" hangingPunct="1">
        <a:spcBef>
          <a:spcPct val="20000"/>
        </a:spcBef>
        <a:buFont typeface="Arial" pitchFamily="34" charset="0"/>
        <a:buChar char="–"/>
        <a:defRPr sz="1844" kern="1200">
          <a:solidFill>
            <a:schemeClr val="tx1"/>
          </a:solidFill>
          <a:latin typeface="+mn-lt"/>
          <a:ea typeface="+mn-ea"/>
          <a:cs typeface="+mn-cs"/>
        </a:defRPr>
      </a:lvl4pPr>
      <a:lvl5pPr marL="1896717" indent="-210746" algn="l" defTabSz="842985" rtl="0" eaLnBrk="1" latinLnBrk="0" hangingPunct="1">
        <a:spcBef>
          <a:spcPct val="20000"/>
        </a:spcBef>
        <a:buFont typeface="Arial" pitchFamily="34" charset="0"/>
        <a:buChar char="»"/>
        <a:defRPr sz="1844" kern="1200">
          <a:solidFill>
            <a:schemeClr val="tx1"/>
          </a:solidFill>
          <a:latin typeface="+mn-lt"/>
          <a:ea typeface="+mn-ea"/>
          <a:cs typeface="+mn-cs"/>
        </a:defRPr>
      </a:lvl5pPr>
      <a:lvl6pPr marL="2318210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6pPr>
      <a:lvl7pPr marL="2739702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7pPr>
      <a:lvl8pPr marL="3161195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8pPr>
      <a:lvl9pPr marL="3582688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1pPr>
      <a:lvl2pPr marL="421493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2pPr>
      <a:lvl3pPr marL="842985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3pPr>
      <a:lvl4pPr marL="1264478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4pPr>
      <a:lvl5pPr marL="1685971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5pPr>
      <a:lvl6pPr marL="2107463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6pPr>
      <a:lvl7pPr marL="2528956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7pPr>
      <a:lvl8pPr marL="2950449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8pPr>
      <a:lvl9pPr marL="3371941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4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49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4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2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20.bin"/><Relationship Id="rId5" Type="http://schemas.openxmlformats.org/officeDocument/2006/relationships/image" Target="../media/image16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4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39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" y="685800"/>
            <a:ext cx="10475406" cy="661989"/>
          </a:xfrm>
        </p:spPr>
        <p:txBody>
          <a:bodyPr/>
          <a:lstStyle/>
          <a:p>
            <a:r>
              <a:rPr lang="en-US" sz="3000" dirty="0">
                <a:solidFill>
                  <a:srgbClr val="FF0000"/>
                </a:solidFill>
                <a:latin typeface="Lucida Calligraphy" pitchFamily="66" charset="0"/>
              </a:rPr>
              <a:t>Eigen Value and Eigen </a:t>
            </a:r>
            <a:r>
              <a:rPr lang="en-US" sz="3000" dirty="0" smtClean="0">
                <a:solidFill>
                  <a:srgbClr val="FF0000"/>
                </a:solidFill>
                <a:latin typeface="Lucida Calligraphy" pitchFamily="66" charset="0"/>
              </a:rPr>
              <a:t>Vectors</a:t>
            </a:r>
            <a:endParaRPr lang="en-US" sz="3000" b="1" dirty="0">
              <a:solidFill>
                <a:srgbClr val="FF0000"/>
              </a:solidFill>
              <a:latin typeface="Old English Text MT" pitchFamily="66" charset="0"/>
              <a:cs typeface="Times New Roman" pitchFamily="18" charset="0"/>
            </a:endParaRPr>
          </a:p>
        </p:txBody>
      </p:sp>
      <p:sp>
        <p:nvSpPr>
          <p:cNvPr id="205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11F3FE-712B-4293-9812-BF6317EACC36}" type="slidenum">
              <a:rPr lang="en-US">
                <a:solidFill>
                  <a:srgbClr val="898989"/>
                </a:solidFill>
                <a:latin typeface="Calibri" pitchFamily="34" charset="0"/>
              </a:rPr>
              <a:pPr/>
              <a:t>1</a:t>
            </a:fld>
            <a:endParaRPr lang="en-US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2" name="Picture 8" descr="iit mandi 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407" y="302004"/>
            <a:ext cx="1714478" cy="1031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17183" y="5719765"/>
            <a:ext cx="3799417" cy="422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950" b="1" i="1" dirty="0">
                <a:latin typeface="Times New Roman" pitchFamily="18" charset="0"/>
                <a:cs typeface="Times New Roman" pitchFamily="18" charset="0"/>
              </a:rPr>
              <a:t>himanshu@iitmandi.ac.in</a:t>
            </a:r>
          </a:p>
        </p:txBody>
      </p:sp>
      <p:pic>
        <p:nvPicPr>
          <p:cNvPr id="2054" name="Picture 2" descr="https://blogs.mathworks.com/cleve/files/feature_image/logo_mps_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32" y="1803400"/>
            <a:ext cx="4235451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120" y="1720056"/>
            <a:ext cx="3128433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2" descr="Airbus_A320_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1803400"/>
            <a:ext cx="2836333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8" descr="Image result for finite element analysi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3201194"/>
            <a:ext cx="2916767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Subtitle 2"/>
          <p:cNvSpPr txBox="1">
            <a:spLocks noChangeArrowheads="1"/>
          </p:cNvSpPr>
          <p:nvPr/>
        </p:nvSpPr>
        <p:spPr bwMode="auto">
          <a:xfrm>
            <a:off x="-19050" y="5307014"/>
            <a:ext cx="1178348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Dr. Himanshu Pathak</a:t>
            </a: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sz="24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527" y="3228083"/>
            <a:ext cx="4152540" cy="24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944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 dirty="0" smtClean="0"/>
              <a:t>Finding Eigenvalue (Power Method)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930" y="876202"/>
            <a:ext cx="11794677" cy="4782108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en-US" sz="2800" dirty="0" err="1" smtClean="0"/>
              <a:t>Iterartive</a:t>
            </a:r>
            <a:r>
              <a:rPr lang="en-US" altLang="en-US" sz="2800" dirty="0" smtClean="0"/>
              <a:t> method to find largest Eigen value and Eigen vector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[A]{x}=</a:t>
            </a:r>
            <a:r>
              <a:rPr lang="el-GR" altLang="ar-SA" sz="2800" dirty="0" smtClean="0"/>
              <a:t> λ</a:t>
            </a:r>
            <a:r>
              <a:rPr lang="en-US" altLang="en-US" sz="2800" dirty="0" smtClean="0"/>
              <a:t>{x} </a:t>
            </a:r>
            <a:r>
              <a:rPr lang="en-IN" altLang="en-US" sz="2800" dirty="0" smtClean="0"/>
              <a:t>by initial guess of Eigen vector </a:t>
            </a:r>
            <a:endParaRPr lang="en-US" altLang="en-US" sz="28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en-US" sz="24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Repeat [A]{x}= </a:t>
            </a:r>
            <a:r>
              <a:rPr lang="el-GR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λ{</a:t>
            </a: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x}; till </a:t>
            </a:r>
            <a:r>
              <a:rPr lang="el-GR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λ</a:t>
            </a:r>
            <a:r>
              <a:rPr lang="en-IN" altLang="en-US" sz="2400" baseline="30000" dirty="0" smtClean="0">
                <a:latin typeface="Tahoma" panose="020B0604030504040204" pitchFamily="34" charset="0"/>
                <a:cs typeface="Tahoma" panose="020B0604030504040204" pitchFamily="34" charset="0"/>
              </a:rPr>
              <a:t>(n)</a:t>
            </a:r>
            <a:r>
              <a:rPr lang="en-IN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≈</a:t>
            </a:r>
            <a:r>
              <a:rPr lang="el-GR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λ</a:t>
            </a:r>
            <a:r>
              <a:rPr lang="en-IN" altLang="en-US" sz="2400" baseline="30000" dirty="0" smtClean="0">
                <a:latin typeface="Tahoma" panose="020B0604030504040204" pitchFamily="34" charset="0"/>
                <a:cs typeface="Tahoma" panose="020B0604030504040204" pitchFamily="34" charset="0"/>
              </a:rPr>
              <a:t>(n-1)</a:t>
            </a:r>
            <a:r>
              <a:rPr lang="en-IN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and x</a:t>
            </a:r>
            <a:r>
              <a:rPr lang="en-IN" altLang="en-US" sz="2400" baseline="30000" dirty="0" smtClean="0">
                <a:latin typeface="Tahoma" panose="020B0604030504040204" pitchFamily="34" charset="0"/>
                <a:cs typeface="Tahoma" panose="020B0604030504040204" pitchFamily="34" charset="0"/>
              </a:rPr>
              <a:t>(n)</a:t>
            </a:r>
            <a:r>
              <a:rPr lang="en-IN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≈</a:t>
            </a:r>
            <a:r>
              <a:rPr lang="el-GR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IN" altLang="en-US" sz="2400" baseline="30000" dirty="0" smtClean="0">
                <a:latin typeface="Tahoma" panose="020B0604030504040204" pitchFamily="34" charset="0"/>
                <a:cs typeface="Tahoma" panose="020B0604030504040204" pitchFamily="34" charset="0"/>
              </a:rPr>
              <a:t>(n-1)</a:t>
            </a: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514350" lvl="1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Example: Largest Eigenvalue for diagonal matrix</a:t>
            </a:r>
          </a:p>
          <a:p>
            <a:pPr marL="514350" lvl="1" indent="0" algn="just">
              <a:lnSpc>
                <a:spcPct val="150000"/>
              </a:lnSpc>
              <a:buNone/>
            </a:pP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[A]{x} =</a:t>
            </a:r>
            <a:endParaRPr lang="en-US" sz="2400" dirty="0" smtClean="0">
              <a:latin typeface="Tahoma" pitchFamily="34" charset="0"/>
              <a:cs typeface="Tahoma" pitchFamily="34" charset="0"/>
            </a:endParaRPr>
          </a:p>
          <a:p>
            <a:pPr marL="514350" lvl="1" indent="0" algn="just">
              <a:lnSpc>
                <a:spcPct val="150000"/>
              </a:lnSpc>
              <a:buNone/>
            </a:pPr>
            <a:endParaRPr lang="en-US" altLang="en-US" sz="24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0" algn="just">
              <a:lnSpc>
                <a:spcPct val="150000"/>
              </a:lnSpc>
              <a:buNone/>
            </a:pP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[A]{x</a:t>
            </a:r>
            <a:r>
              <a:rPr lang="en-US" altLang="en-US" sz="2400" baseline="30000" dirty="0" smtClean="0"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} =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329609"/>
              </p:ext>
            </p:extLst>
          </p:nvPr>
        </p:nvGraphicFramePr>
        <p:xfrm>
          <a:off x="7651750" y="1387475"/>
          <a:ext cx="110331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0" name="Equation" r:id="rId4" imgW="520560" imgH="457200" progId="Equation.3">
                  <p:embed/>
                </p:oleObj>
              </mc:Choice>
              <mc:Fallback>
                <p:oleObj name="Equation" r:id="rId4" imgW="520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0" y="1387475"/>
                        <a:ext cx="1103313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034708"/>
              </p:ext>
            </p:extLst>
          </p:nvPr>
        </p:nvGraphicFramePr>
        <p:xfrm>
          <a:off x="2011363" y="3463925"/>
          <a:ext cx="387508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1" name="Equation" r:id="rId6" imgW="1828800" imgH="457200" progId="Equation.3">
                  <p:embed/>
                </p:oleObj>
              </mc:Choice>
              <mc:Fallback>
                <p:oleObj name="Equation" r:id="rId6" imgW="1828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3463925"/>
                        <a:ext cx="3875087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129653"/>
              </p:ext>
            </p:extLst>
          </p:nvPr>
        </p:nvGraphicFramePr>
        <p:xfrm>
          <a:off x="6637814" y="3495040"/>
          <a:ext cx="301148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2" name="Equation" r:id="rId8" imgW="1422360" imgH="457200" progId="Equation.3">
                  <p:embed/>
                </p:oleObj>
              </mc:Choice>
              <mc:Fallback>
                <p:oleObj name="Equation" r:id="rId8" imgW="1422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814" y="3495040"/>
                        <a:ext cx="3011487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ight Arrow 1"/>
          <p:cNvSpPr/>
          <p:nvPr/>
        </p:nvSpPr>
        <p:spPr bwMode="auto">
          <a:xfrm>
            <a:off x="6003970" y="3856879"/>
            <a:ext cx="460330" cy="244698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089025"/>
              </p:ext>
            </p:extLst>
          </p:nvPr>
        </p:nvGraphicFramePr>
        <p:xfrm>
          <a:off x="9484485" y="2465614"/>
          <a:ext cx="15335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3" name="Equation" r:id="rId10" imgW="723600" imgH="457200" progId="Equation.3">
                  <p:embed/>
                </p:oleObj>
              </mc:Choice>
              <mc:Fallback>
                <p:oleObj name="Equation" r:id="rId10" imgW="723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4485" y="2465614"/>
                        <a:ext cx="1533525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900914"/>
              </p:ext>
            </p:extLst>
          </p:nvPr>
        </p:nvGraphicFramePr>
        <p:xfrm>
          <a:off x="2557235" y="4537347"/>
          <a:ext cx="53530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4" name="Equation" r:id="rId12" imgW="2527200" imgH="457200" progId="Equation.3">
                  <p:embed/>
                </p:oleObj>
              </mc:Choice>
              <mc:Fallback>
                <p:oleObj name="Equation" r:id="rId12" imgW="2527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235" y="4537347"/>
                        <a:ext cx="5353050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155214"/>
              </p:ext>
            </p:extLst>
          </p:nvPr>
        </p:nvGraphicFramePr>
        <p:xfrm>
          <a:off x="8807450" y="4554538"/>
          <a:ext cx="33909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5" name="Equation" r:id="rId14" imgW="1600200" imgH="457200" progId="Equation.3">
                  <p:embed/>
                </p:oleObj>
              </mc:Choice>
              <mc:Fallback>
                <p:oleObj name="Equation" r:id="rId14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7450" y="4554538"/>
                        <a:ext cx="3390900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Arrow 15"/>
          <p:cNvSpPr/>
          <p:nvPr/>
        </p:nvSpPr>
        <p:spPr bwMode="auto">
          <a:xfrm>
            <a:off x="8181113" y="4899186"/>
            <a:ext cx="460330" cy="244698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3106" y="5599318"/>
            <a:ext cx="2294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[A]{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en-US" sz="2400" b="1" baseline="30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} </a:t>
            </a: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436702"/>
              </p:ext>
            </p:extLst>
          </p:nvPr>
        </p:nvGraphicFramePr>
        <p:xfrm>
          <a:off x="2501900" y="5599113"/>
          <a:ext cx="532606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6" name="Equation" r:id="rId16" imgW="2514600" imgH="457200" progId="Equation.3">
                  <p:embed/>
                </p:oleObj>
              </mc:Choice>
              <mc:Fallback>
                <p:oleObj name="Equation" r:id="rId16" imgW="2514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599113"/>
                        <a:ext cx="5326063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ight Arrow 21"/>
          <p:cNvSpPr/>
          <p:nvPr/>
        </p:nvSpPr>
        <p:spPr bwMode="auto">
          <a:xfrm>
            <a:off x="8243706" y="6123300"/>
            <a:ext cx="460330" cy="244698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420131"/>
              </p:ext>
            </p:extLst>
          </p:nvPr>
        </p:nvGraphicFramePr>
        <p:xfrm>
          <a:off x="8788400" y="5761038"/>
          <a:ext cx="34178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7" name="Equation" r:id="rId18" imgW="1612800" imgH="457200" progId="Equation.3">
                  <p:embed/>
                </p:oleObj>
              </mc:Choice>
              <mc:Fallback>
                <p:oleObj name="Equation" r:id="rId18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8400" y="5761038"/>
                        <a:ext cx="3417888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801174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 dirty="0" smtClean="0"/>
              <a:t>Finding Eigenvalue (Power Method)</a:t>
            </a:r>
            <a:endParaRPr lang="en-US" altLang="en-US" i="1" dirty="0"/>
          </a:p>
        </p:txBody>
      </p:sp>
      <p:sp>
        <p:nvSpPr>
          <p:cNvPr id="22" name="Right Arrow 21"/>
          <p:cNvSpPr/>
          <p:nvPr/>
        </p:nvSpPr>
        <p:spPr bwMode="auto">
          <a:xfrm>
            <a:off x="7854632" y="2358893"/>
            <a:ext cx="460330" cy="244698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687" y="3075199"/>
            <a:ext cx="2294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[A]{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en-US" sz="2400" b="1" baseline="30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} </a:t>
            </a: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417019"/>
              </p:ext>
            </p:extLst>
          </p:nvPr>
        </p:nvGraphicFramePr>
        <p:xfrm>
          <a:off x="8416925" y="966788"/>
          <a:ext cx="33909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3" name="Equation" r:id="rId4" imgW="1600200" imgH="457200" progId="Equation.3">
                  <p:embed/>
                </p:oleObj>
              </mc:Choice>
              <mc:Fallback>
                <p:oleObj name="Equation" r:id="rId4" imgW="16002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6925" y="966788"/>
                        <a:ext cx="3390900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ight Arrow 25"/>
          <p:cNvSpPr/>
          <p:nvPr/>
        </p:nvSpPr>
        <p:spPr bwMode="auto">
          <a:xfrm>
            <a:off x="7899853" y="3358649"/>
            <a:ext cx="460330" cy="244698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131695"/>
              </p:ext>
            </p:extLst>
          </p:nvPr>
        </p:nvGraphicFramePr>
        <p:xfrm>
          <a:off x="3621088" y="4410075"/>
          <a:ext cx="352583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4" name="Equation" r:id="rId6" imgW="1663560" imgH="457200" progId="Equation.3">
                  <p:embed/>
                </p:oleObj>
              </mc:Choice>
              <mc:Fallback>
                <p:oleObj name="Equation" r:id="rId6" imgW="166356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4410075"/>
                        <a:ext cx="3525837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/>
          <p:cNvSpPr/>
          <p:nvPr/>
        </p:nvSpPr>
        <p:spPr>
          <a:xfrm>
            <a:off x="242218" y="967460"/>
            <a:ext cx="2294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[A]{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en-US" sz="2400" b="1" baseline="30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} </a:t>
            </a: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175148"/>
              </p:ext>
            </p:extLst>
          </p:nvPr>
        </p:nvGraphicFramePr>
        <p:xfrm>
          <a:off x="2441575" y="966788"/>
          <a:ext cx="52990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5" name="Equation" r:id="rId8" imgW="2501640" imgH="457200" progId="Equation.3">
                  <p:embed/>
                </p:oleObj>
              </mc:Choice>
              <mc:Fallback>
                <p:oleObj name="Equation" r:id="rId8" imgW="250164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966788"/>
                        <a:ext cx="5299075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ight Arrow 30"/>
          <p:cNvSpPr/>
          <p:nvPr/>
        </p:nvSpPr>
        <p:spPr bwMode="auto">
          <a:xfrm>
            <a:off x="7854632" y="1290609"/>
            <a:ext cx="460330" cy="244698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8602" y="2158077"/>
            <a:ext cx="2294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[A]{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en-US" sz="2400" b="1" baseline="30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} </a:t>
            </a: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26562"/>
              </p:ext>
            </p:extLst>
          </p:nvPr>
        </p:nvGraphicFramePr>
        <p:xfrm>
          <a:off x="2433638" y="1997075"/>
          <a:ext cx="532606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6" name="Equation" r:id="rId10" imgW="2514600" imgH="457200" progId="Equation.3">
                  <p:embed/>
                </p:oleObj>
              </mc:Choice>
              <mc:Fallback>
                <p:oleObj name="Equation" r:id="rId10" imgW="2514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1997075"/>
                        <a:ext cx="5326062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84430"/>
              </p:ext>
            </p:extLst>
          </p:nvPr>
        </p:nvGraphicFramePr>
        <p:xfrm>
          <a:off x="8399463" y="1997075"/>
          <a:ext cx="34448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7" name="Equation" r:id="rId12" imgW="1625400" imgH="457200" progId="Equation.3">
                  <p:embed/>
                </p:oleObj>
              </mc:Choice>
              <mc:Fallback>
                <p:oleObj name="Equation" r:id="rId12" imgW="1625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9463" y="1997075"/>
                        <a:ext cx="3444875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138721"/>
              </p:ext>
            </p:extLst>
          </p:nvPr>
        </p:nvGraphicFramePr>
        <p:xfrm>
          <a:off x="2414588" y="3075199"/>
          <a:ext cx="532606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8" name="Equation" r:id="rId14" imgW="2514600" imgH="457200" progId="Equation.3">
                  <p:embed/>
                </p:oleObj>
              </mc:Choice>
              <mc:Fallback>
                <p:oleObj name="Equation" r:id="rId14" imgW="2514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3075199"/>
                        <a:ext cx="5326062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125621"/>
              </p:ext>
            </p:extLst>
          </p:nvPr>
        </p:nvGraphicFramePr>
        <p:xfrm>
          <a:off x="8404225" y="3074988"/>
          <a:ext cx="34178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9" name="Equation" r:id="rId16" imgW="1612800" imgH="457200" progId="Equation.3">
                  <p:embed/>
                </p:oleObj>
              </mc:Choice>
              <mc:Fallback>
                <p:oleObj name="Equation" r:id="rId16" imgW="1612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4225" y="3074988"/>
                        <a:ext cx="3417888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39712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4116"/>
            <a:ext cx="8229600" cy="651166"/>
          </a:xfrm>
        </p:spPr>
        <p:txBody>
          <a:bodyPr/>
          <a:lstStyle/>
          <a:p>
            <a:r>
              <a:rPr lang="en-US" altLang="en-US" i="1" dirty="0" smtClean="0"/>
              <a:t>MATLAB</a:t>
            </a:r>
            <a:r>
              <a:rPr lang="en-US" altLang="en-US" i="1" baseline="30000" dirty="0" smtClean="0"/>
              <a:t>©</a:t>
            </a:r>
            <a:r>
              <a:rPr lang="en-US" altLang="en-US" i="1" dirty="0" smtClean="0"/>
              <a:t> Script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840" y="615129"/>
            <a:ext cx="7365124" cy="6146279"/>
          </a:xfrm>
        </p:spPr>
        <p:txBody>
          <a:bodyPr/>
          <a:lstStyle/>
          <a:p>
            <a:pPr marL="404813" indent="-404813">
              <a:lnSpc>
                <a:spcPct val="90000"/>
              </a:lnSpc>
              <a:buNone/>
            </a:pPr>
            <a:r>
              <a:rPr lang="en-US" altLang="en-US" b="0" i="1" u="sng" dirty="0" smtClean="0"/>
              <a:t>MATLAB Program to find eigenvalue by Power Method</a:t>
            </a:r>
            <a:endParaRPr lang="en-US" altLang="en-US" b="0" i="1" u="sng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i="1" dirty="0" smtClean="0">
                <a:effectLst/>
              </a:rPr>
              <a:t>clear </a:t>
            </a:r>
            <a:r>
              <a:rPr lang="en-US" altLang="en-US" b="0" i="1" dirty="0">
                <a:effectLst/>
              </a:rPr>
              <a:t>all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i="1" dirty="0" err="1">
                <a:effectLst/>
              </a:rPr>
              <a:t>clc</a:t>
            </a:r>
            <a:endParaRPr lang="en-US" altLang="en-US" b="0" i="1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i="1" dirty="0" smtClean="0">
                <a:effectLst/>
              </a:rPr>
              <a:t>A = [5 7;3 2];</a:t>
            </a: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 smtClean="0">
                <a:effectLst/>
              </a:rPr>
              <a:t>[n, m] = size(A);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 err="1" smtClean="0">
                <a:effectLst/>
              </a:rPr>
              <a:t>xold</a:t>
            </a:r>
            <a:r>
              <a:rPr lang="en-US" altLang="en-US" sz="2200" b="0" i="1" dirty="0" smtClean="0">
                <a:effectLst/>
              </a:rPr>
              <a:t> =ones(n,1);		</a:t>
            </a:r>
            <a:endParaRPr lang="en-US" altLang="en-US" sz="2200" b="0" i="1" dirty="0" smtClean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 smtClean="0">
                <a:effectLst/>
              </a:rPr>
              <a:t>count =1;	</a:t>
            </a:r>
            <a:r>
              <a:rPr lang="en-US" altLang="en-US" sz="2200" b="0" i="1" dirty="0">
                <a:effectLst/>
              </a:rPr>
              <a:t>		</a:t>
            </a:r>
            <a:endParaRPr lang="en-US" altLang="en-US" sz="2200" b="0" i="1" dirty="0" smtClean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 err="1" smtClean="0">
                <a:effectLst/>
              </a:rPr>
              <a:t>tol</a:t>
            </a:r>
            <a:r>
              <a:rPr lang="en-US" altLang="en-US" sz="2200" b="0" i="1" dirty="0" smtClean="0">
                <a:effectLst/>
              </a:rPr>
              <a:t> =1e-3;				</a:t>
            </a:r>
            <a:endParaRPr lang="en-US" altLang="en-US" sz="2200" b="0" i="1" dirty="0" smtClean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 err="1" smtClean="0">
                <a:effectLst/>
              </a:rPr>
              <a:t>lamold</a:t>
            </a:r>
            <a:r>
              <a:rPr lang="en-US" altLang="en-US" sz="2200" b="0" i="1" dirty="0" smtClean="0">
                <a:effectLst/>
              </a:rPr>
              <a:t> = max(</a:t>
            </a:r>
            <a:r>
              <a:rPr lang="en-US" altLang="en-US" sz="2200" b="0" i="1" dirty="0" err="1" smtClean="0">
                <a:effectLst/>
              </a:rPr>
              <a:t>xold</a:t>
            </a:r>
            <a:r>
              <a:rPr lang="en-US" altLang="en-US" sz="2200" b="0" i="1" dirty="0" smtClean="0">
                <a:effectLst/>
              </a:rPr>
              <a:t>); 	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 smtClean="0">
                <a:effectLst/>
              </a:rPr>
              <a:t>lam= 5; 		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 err="1" smtClean="0">
                <a:effectLst/>
              </a:rPr>
              <a:t>maxitr</a:t>
            </a:r>
            <a:r>
              <a:rPr lang="en-US" altLang="en-US" sz="2200" b="0" i="1" dirty="0" smtClean="0">
                <a:effectLst/>
              </a:rPr>
              <a:t> = 1000;		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 smtClean="0">
                <a:effectLst/>
              </a:rPr>
              <a:t>while count &lt; </a:t>
            </a:r>
            <a:r>
              <a:rPr lang="en-US" altLang="en-US" sz="2200" b="0" i="1" dirty="0" err="1" smtClean="0">
                <a:effectLst/>
              </a:rPr>
              <a:t>maxitr</a:t>
            </a:r>
            <a:endParaRPr lang="en-US" altLang="en-US" sz="2200" b="0" i="1" dirty="0" smtClean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 smtClean="0">
                <a:effectLst/>
              </a:rPr>
              <a:t>x1 = A*</a:t>
            </a:r>
            <a:r>
              <a:rPr lang="en-US" altLang="en-US" sz="2200" b="0" i="1" dirty="0" err="1" smtClean="0">
                <a:effectLst/>
              </a:rPr>
              <a:t>xold</a:t>
            </a:r>
            <a:r>
              <a:rPr lang="en-US" altLang="en-US" sz="2200" b="0" i="1" dirty="0" smtClean="0">
                <a:effectLst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 smtClean="0">
                <a:effectLst/>
              </a:rPr>
              <a:t>lam = max(x1);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 smtClean="0">
                <a:effectLst/>
              </a:rPr>
              <a:t>x = x1./lam;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 smtClean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 smtClean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 smtClean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 smtClean="0">
                <a:effectLst/>
              </a:rPr>
              <a:t>	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725635" y="1156048"/>
            <a:ext cx="7516586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IN" altLang="en-US" sz="2200" i="1" dirty="0">
                <a:solidFill>
                  <a:srgbClr val="FFFF00"/>
                </a:solidFill>
              </a:rPr>
              <a:t>if abs(lam-</a:t>
            </a:r>
            <a:r>
              <a:rPr lang="en-IN" altLang="en-US" sz="2200" i="1" dirty="0" err="1">
                <a:solidFill>
                  <a:srgbClr val="FFFF00"/>
                </a:solidFill>
              </a:rPr>
              <a:t>lamold</a:t>
            </a:r>
            <a:r>
              <a:rPr lang="en-IN" altLang="en-US" sz="2200" i="1" dirty="0">
                <a:solidFill>
                  <a:srgbClr val="FFFF00"/>
                </a:solidFill>
              </a:rPr>
              <a:t>)&lt;</a:t>
            </a:r>
            <a:r>
              <a:rPr lang="en-IN" altLang="en-US" sz="2200" i="1" dirty="0" err="1">
                <a:solidFill>
                  <a:srgbClr val="FFFF00"/>
                </a:solidFill>
              </a:rPr>
              <a:t>tol</a:t>
            </a:r>
            <a:endParaRPr lang="en-IN" altLang="en-US" sz="2200" i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IN" altLang="en-US" sz="2200" i="1" dirty="0">
                <a:solidFill>
                  <a:srgbClr val="FFFF00"/>
                </a:solidFill>
              </a:rPr>
              <a:t>	</a:t>
            </a:r>
            <a:r>
              <a:rPr lang="en-IN" altLang="en-US" sz="2200" i="1" dirty="0" err="1">
                <a:solidFill>
                  <a:srgbClr val="FFFF00"/>
                </a:solidFill>
              </a:rPr>
              <a:t>disp</a:t>
            </a:r>
            <a:r>
              <a:rPr lang="en-IN" altLang="en-US" sz="2200" i="1" dirty="0">
                <a:solidFill>
                  <a:srgbClr val="FFFF00"/>
                </a:solidFill>
              </a:rPr>
              <a:t>('Eigen value and Eigen vector calculated')</a:t>
            </a:r>
          </a:p>
          <a:p>
            <a:pPr>
              <a:lnSpc>
                <a:spcPct val="90000"/>
              </a:lnSpc>
            </a:pPr>
            <a:r>
              <a:rPr lang="en-IN" altLang="en-US" sz="2200" i="1" dirty="0">
                <a:solidFill>
                  <a:srgbClr val="FFFF00"/>
                </a:solidFill>
              </a:rPr>
              <a:t>	lam</a:t>
            </a:r>
          </a:p>
          <a:p>
            <a:pPr>
              <a:lnSpc>
                <a:spcPct val="90000"/>
              </a:lnSpc>
            </a:pPr>
            <a:r>
              <a:rPr lang="en-IN" altLang="en-US" sz="2200" i="1" dirty="0">
                <a:solidFill>
                  <a:srgbClr val="FFFF00"/>
                </a:solidFill>
              </a:rPr>
              <a:t>	x</a:t>
            </a:r>
          </a:p>
          <a:p>
            <a:pPr>
              <a:lnSpc>
                <a:spcPct val="90000"/>
              </a:lnSpc>
            </a:pPr>
            <a:r>
              <a:rPr lang="en-IN" altLang="en-US" sz="2200" i="1" dirty="0">
                <a:solidFill>
                  <a:srgbClr val="FFFF00"/>
                </a:solidFill>
              </a:rPr>
              <a:t>    count</a:t>
            </a:r>
          </a:p>
          <a:p>
            <a:pPr>
              <a:lnSpc>
                <a:spcPct val="90000"/>
              </a:lnSpc>
            </a:pPr>
            <a:r>
              <a:rPr lang="en-IN" altLang="en-US" sz="2200" i="1" dirty="0">
                <a:solidFill>
                  <a:srgbClr val="FFFF00"/>
                </a:solidFill>
              </a:rPr>
              <a:t>    </a:t>
            </a:r>
            <a:r>
              <a:rPr lang="en-IN" altLang="en-US" sz="2200" i="1" dirty="0" smtClean="0">
                <a:solidFill>
                  <a:srgbClr val="FFFF00"/>
                </a:solidFill>
              </a:rPr>
              <a:t>return</a:t>
            </a:r>
          </a:p>
          <a:p>
            <a:pPr>
              <a:lnSpc>
                <a:spcPct val="90000"/>
              </a:lnSpc>
            </a:pPr>
            <a:r>
              <a:rPr lang="en-US" altLang="en-US" sz="2200" i="1" dirty="0" smtClean="0">
                <a:solidFill>
                  <a:srgbClr val="FFFF00"/>
                </a:solidFill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altLang="en-US" sz="2200" i="1" dirty="0" smtClean="0">
                <a:solidFill>
                  <a:srgbClr val="FFFF00"/>
                </a:solidFill>
              </a:rPr>
              <a:t>	</a:t>
            </a:r>
            <a:r>
              <a:rPr lang="en-US" altLang="en-US" sz="2200" i="1" dirty="0" err="1" smtClean="0">
                <a:solidFill>
                  <a:srgbClr val="FFFF00"/>
                </a:solidFill>
              </a:rPr>
              <a:t>lamold</a:t>
            </a:r>
            <a:r>
              <a:rPr lang="en-US" altLang="en-US" sz="2200" i="1" dirty="0" smtClean="0">
                <a:solidFill>
                  <a:srgbClr val="FFFF00"/>
                </a:solidFill>
              </a:rPr>
              <a:t> = lam;</a:t>
            </a:r>
          </a:p>
          <a:p>
            <a:pPr>
              <a:lnSpc>
                <a:spcPct val="90000"/>
              </a:lnSpc>
            </a:pPr>
            <a:r>
              <a:rPr lang="en-US" altLang="en-US" sz="2200" i="1" dirty="0" smtClean="0">
                <a:solidFill>
                  <a:srgbClr val="FFFF00"/>
                </a:solidFill>
              </a:rPr>
              <a:t>	</a:t>
            </a:r>
            <a:r>
              <a:rPr lang="en-US" altLang="en-US" sz="2200" i="1" dirty="0" err="1" smtClean="0">
                <a:solidFill>
                  <a:srgbClr val="FFFF00"/>
                </a:solidFill>
              </a:rPr>
              <a:t>xold</a:t>
            </a:r>
            <a:r>
              <a:rPr lang="en-US" altLang="en-US" sz="2200" i="1" dirty="0" smtClean="0">
                <a:solidFill>
                  <a:srgbClr val="FFFF00"/>
                </a:solidFill>
              </a:rPr>
              <a:t> = x;</a:t>
            </a:r>
          </a:p>
          <a:p>
            <a:pPr>
              <a:lnSpc>
                <a:spcPct val="90000"/>
              </a:lnSpc>
            </a:pPr>
            <a:r>
              <a:rPr lang="en-US" altLang="en-US" sz="2200" i="1" dirty="0">
                <a:solidFill>
                  <a:srgbClr val="FFFF00"/>
                </a:solidFill>
              </a:rPr>
              <a:t>	</a:t>
            </a:r>
            <a:r>
              <a:rPr lang="en-US" altLang="en-US" sz="2200" i="1" dirty="0" smtClean="0">
                <a:solidFill>
                  <a:srgbClr val="FFFF00"/>
                </a:solidFill>
              </a:rPr>
              <a:t>count = count +1;</a:t>
            </a:r>
          </a:p>
          <a:p>
            <a:pPr>
              <a:lnSpc>
                <a:spcPct val="90000"/>
              </a:lnSpc>
            </a:pPr>
            <a:r>
              <a:rPr lang="en-US" altLang="en-US" sz="2200" i="1" dirty="0" smtClean="0">
                <a:solidFill>
                  <a:srgbClr val="FFFF00"/>
                </a:solidFill>
              </a:rPr>
              <a:t>end</a:t>
            </a:r>
          </a:p>
          <a:p>
            <a:pPr>
              <a:lnSpc>
                <a:spcPct val="90000"/>
              </a:lnSpc>
            </a:pPr>
            <a:r>
              <a:rPr lang="en-US" altLang="en-US" sz="2200" i="1" dirty="0" smtClean="0">
                <a:solidFill>
                  <a:srgbClr val="FFFF00"/>
                </a:solidFill>
              </a:rPr>
              <a:t>end</a:t>
            </a:r>
            <a:endParaRPr lang="en-US" altLang="en-US" sz="22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3519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72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72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72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72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272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272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272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272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272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272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272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272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 dirty="0" smtClean="0"/>
              <a:t>Finding Eigenvalue (Inverse Power Method)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930" y="767443"/>
            <a:ext cx="11794677" cy="5152124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en-US" sz="2800" dirty="0" err="1" smtClean="0"/>
              <a:t>Iterartive</a:t>
            </a:r>
            <a:r>
              <a:rPr lang="en-US" altLang="en-US" sz="2800" dirty="0" smtClean="0"/>
              <a:t> method to find smallest Eigen value and Eigen vector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[A]{x}=</a:t>
            </a:r>
            <a:r>
              <a:rPr lang="el-GR" altLang="ar-SA" sz="2800" dirty="0" smtClean="0"/>
              <a:t> λ</a:t>
            </a:r>
            <a:r>
              <a:rPr lang="en-US" altLang="en-US" sz="2800" dirty="0" smtClean="0"/>
              <a:t>{x};</a:t>
            </a:r>
            <a:r>
              <a:rPr lang="en-US" altLang="en-US" sz="2800" dirty="0"/>
              <a:t>	 </a:t>
            </a:r>
            <a:r>
              <a:rPr lang="en-US" altLang="en-US" sz="2800" dirty="0" smtClean="0"/>
              <a:t>Multiply by [A]</a:t>
            </a:r>
            <a:r>
              <a:rPr lang="en-US" altLang="en-US" sz="2800" baseline="30000" dirty="0" smtClean="0"/>
              <a:t>-1</a:t>
            </a:r>
          </a:p>
          <a:p>
            <a:pPr lvl="1" algn="just">
              <a:buNone/>
            </a:pPr>
            <a:r>
              <a:rPr lang="en-US" altLang="en-US" sz="2800" dirty="0" smtClean="0"/>
              <a:t>{x</a:t>
            </a:r>
            <a:r>
              <a:rPr lang="en-US" altLang="en-US" sz="2800" dirty="0"/>
              <a:t>}=</a:t>
            </a:r>
            <a:r>
              <a:rPr lang="el-GR" altLang="ar-SA" sz="2800" dirty="0"/>
              <a:t> </a:t>
            </a:r>
            <a:r>
              <a:rPr lang="el-GR" altLang="ar-SA" sz="2800" dirty="0" smtClean="0"/>
              <a:t>λ</a:t>
            </a:r>
            <a:r>
              <a:rPr lang="en-US" altLang="en-US" sz="2800" dirty="0"/>
              <a:t>[A]</a:t>
            </a:r>
            <a:r>
              <a:rPr lang="en-US" altLang="en-US" sz="2800" baseline="30000" dirty="0"/>
              <a:t>-</a:t>
            </a:r>
            <a:r>
              <a:rPr lang="en-US" altLang="en-US" sz="2800" baseline="30000" dirty="0" smtClean="0"/>
              <a:t>1</a:t>
            </a:r>
            <a:r>
              <a:rPr lang="en-US" altLang="en-US" sz="2800" dirty="0" smtClean="0"/>
              <a:t>{x};</a:t>
            </a:r>
          </a:p>
          <a:p>
            <a:pPr lvl="1" algn="just">
              <a:buNone/>
            </a:pPr>
            <a:r>
              <a:rPr lang="en-US" altLang="en-US" sz="2800" dirty="0" smtClean="0"/>
              <a:t>(1/</a:t>
            </a:r>
            <a:r>
              <a:rPr lang="el-GR" altLang="ar-SA" sz="2800" dirty="0"/>
              <a:t> </a:t>
            </a:r>
            <a:r>
              <a:rPr lang="el-GR" altLang="ar-SA" sz="2800" dirty="0" smtClean="0"/>
              <a:t>λ</a:t>
            </a:r>
            <a:r>
              <a:rPr lang="en-IN" altLang="ar-SA" sz="2800" dirty="0" smtClean="0"/>
              <a:t>)</a:t>
            </a:r>
            <a:r>
              <a:rPr lang="en-US" altLang="en-US" sz="2800" dirty="0" smtClean="0"/>
              <a:t>{x</a:t>
            </a:r>
            <a:r>
              <a:rPr lang="en-US" altLang="en-US" sz="2800" dirty="0"/>
              <a:t>}=</a:t>
            </a:r>
            <a:r>
              <a:rPr lang="el-GR" altLang="ar-SA" sz="2800" dirty="0"/>
              <a:t> </a:t>
            </a:r>
            <a:r>
              <a:rPr lang="en-US" altLang="en-US" sz="2800" dirty="0" smtClean="0"/>
              <a:t>[</a:t>
            </a:r>
            <a:r>
              <a:rPr lang="en-US" altLang="en-US" sz="2800" dirty="0"/>
              <a:t>A]</a:t>
            </a:r>
            <a:r>
              <a:rPr lang="en-US" altLang="en-US" sz="2800" baseline="30000" dirty="0"/>
              <a:t>-1</a:t>
            </a:r>
            <a:r>
              <a:rPr lang="en-US" altLang="en-US" sz="2800" dirty="0"/>
              <a:t>{x</a:t>
            </a:r>
            <a:r>
              <a:rPr lang="en-US" altLang="en-US" sz="2800" dirty="0" smtClean="0"/>
              <a:t>}</a:t>
            </a:r>
          </a:p>
          <a:p>
            <a:pPr lvl="1" algn="just">
              <a:buNone/>
            </a:pPr>
            <a:r>
              <a:rPr lang="en-US" altLang="en-US" sz="2800" dirty="0"/>
              <a:t>[A]</a:t>
            </a:r>
            <a:r>
              <a:rPr lang="en-US" altLang="en-US" sz="2800" baseline="30000" dirty="0"/>
              <a:t>-1</a:t>
            </a:r>
            <a:r>
              <a:rPr lang="en-US" altLang="en-US" sz="2800" dirty="0"/>
              <a:t>{x</a:t>
            </a:r>
            <a:r>
              <a:rPr lang="en-US" altLang="en-US" sz="2800" dirty="0" smtClean="0"/>
              <a:t>}=(</a:t>
            </a:r>
            <a:r>
              <a:rPr lang="en-US" altLang="en-US" sz="2800" dirty="0"/>
              <a:t>1/</a:t>
            </a:r>
            <a:r>
              <a:rPr lang="el-GR" altLang="ar-SA" sz="2800" dirty="0"/>
              <a:t> λ</a:t>
            </a:r>
            <a:r>
              <a:rPr lang="en-IN" altLang="ar-SA" sz="2800" dirty="0"/>
              <a:t>)</a:t>
            </a:r>
            <a:r>
              <a:rPr lang="en-US" altLang="en-US" sz="2800" dirty="0"/>
              <a:t>{x</a:t>
            </a:r>
            <a:r>
              <a:rPr lang="en-US" altLang="en-US" sz="2800" dirty="0" smtClean="0"/>
              <a:t>}</a:t>
            </a:r>
          </a:p>
          <a:p>
            <a:pPr lvl="1" algn="just">
              <a:buNone/>
            </a:pPr>
            <a:r>
              <a:rPr lang="en-US" altLang="en-US" sz="2800" dirty="0" smtClean="0"/>
              <a:t>[B]{x}=(</a:t>
            </a:r>
            <a:r>
              <a:rPr lang="el-GR" altLang="en-US" sz="2800" dirty="0" smtClean="0"/>
              <a:t>β</a:t>
            </a:r>
            <a:r>
              <a:rPr lang="en-IN" altLang="ar-SA" sz="2800" dirty="0" smtClean="0"/>
              <a:t>)</a:t>
            </a:r>
            <a:r>
              <a:rPr lang="en-US" altLang="en-US" sz="2800" dirty="0"/>
              <a:t>{x</a:t>
            </a:r>
            <a:r>
              <a:rPr lang="en-US" altLang="en-US" sz="2800" dirty="0" smtClean="0"/>
              <a:t>}…………..</a:t>
            </a:r>
            <a:r>
              <a:rPr lang="en-US" altLang="en-US" sz="2800" dirty="0" err="1" smtClean="0"/>
              <a:t>Eq</a:t>
            </a:r>
            <a:r>
              <a:rPr lang="en-US" altLang="en-US" sz="2800" dirty="0" smtClean="0"/>
              <a:t> 1 </a:t>
            </a:r>
          </a:p>
          <a:p>
            <a:pPr lvl="1" algn="just">
              <a:buNone/>
            </a:pPr>
            <a:r>
              <a:rPr lang="en-US" altLang="en-US" sz="2800" dirty="0" smtClean="0"/>
              <a:t>here [B] =[A</a:t>
            </a:r>
            <a:r>
              <a:rPr lang="en-US" altLang="en-US" sz="2800" dirty="0"/>
              <a:t>]</a:t>
            </a:r>
            <a:r>
              <a:rPr lang="en-US" altLang="en-US" sz="2800" baseline="30000" dirty="0"/>
              <a:t>-</a:t>
            </a:r>
            <a:r>
              <a:rPr lang="en-US" altLang="en-US" sz="2800" baseline="30000" dirty="0" smtClean="0"/>
              <a:t>1</a:t>
            </a:r>
            <a:r>
              <a:rPr lang="en-US" altLang="en-US" sz="2800" dirty="0" smtClean="0"/>
              <a:t> and (</a:t>
            </a:r>
            <a:r>
              <a:rPr lang="el-GR" altLang="en-US" sz="2800" dirty="0"/>
              <a:t>β</a:t>
            </a:r>
            <a:r>
              <a:rPr lang="en-IN" altLang="ar-SA" sz="2800" dirty="0"/>
              <a:t>)</a:t>
            </a:r>
            <a:r>
              <a:rPr lang="en-US" altLang="en-US" sz="2800" dirty="0" smtClean="0"/>
              <a:t>=</a:t>
            </a:r>
            <a:r>
              <a:rPr lang="en-US" altLang="en-US" sz="2800" dirty="0"/>
              <a:t>(1/</a:t>
            </a:r>
            <a:r>
              <a:rPr lang="el-GR" altLang="ar-SA" sz="2800" dirty="0"/>
              <a:t> λ</a:t>
            </a:r>
            <a:r>
              <a:rPr lang="en-IN" altLang="ar-SA" sz="2800" dirty="0" smtClean="0"/>
              <a:t>)</a:t>
            </a:r>
          </a:p>
          <a:p>
            <a:pPr lvl="1" algn="just">
              <a:buNone/>
            </a:pPr>
            <a:endParaRPr lang="en-US" altLang="en-US" sz="2800" dirty="0"/>
          </a:p>
          <a:p>
            <a:pPr lvl="1" algn="just"/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Apply Power method algorithm over equation (1)</a:t>
            </a:r>
          </a:p>
          <a:p>
            <a:pPr lvl="1" algn="just"/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Repeat [B]{x}= </a:t>
            </a:r>
            <a:r>
              <a:rPr lang="el-GR" altLang="en-US" sz="2400" dirty="0"/>
              <a:t>β</a:t>
            </a:r>
            <a:r>
              <a:rPr lang="el-GR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x}; till </a:t>
            </a:r>
            <a:r>
              <a:rPr lang="el-GR" altLang="en-US" sz="2400" dirty="0"/>
              <a:t>β</a:t>
            </a:r>
            <a:r>
              <a:rPr lang="en-IN" altLang="en-US" sz="2400" baseline="30000" dirty="0" smtClean="0">
                <a:latin typeface="Tahoma" panose="020B0604030504040204" pitchFamily="34" charset="0"/>
                <a:cs typeface="Tahoma" panose="020B0604030504040204" pitchFamily="34" charset="0"/>
              </a:rPr>
              <a:t>(n)</a:t>
            </a:r>
            <a:r>
              <a:rPr lang="en-IN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≈</a:t>
            </a:r>
            <a:r>
              <a:rPr lang="el-GR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2400" dirty="0"/>
              <a:t>β</a:t>
            </a:r>
            <a:r>
              <a:rPr lang="en-IN" altLang="en-US" sz="2400" baseline="30000" dirty="0" smtClean="0">
                <a:latin typeface="Tahoma" panose="020B0604030504040204" pitchFamily="34" charset="0"/>
                <a:cs typeface="Tahoma" panose="020B0604030504040204" pitchFamily="34" charset="0"/>
              </a:rPr>
              <a:t>(n-1)</a:t>
            </a:r>
            <a:r>
              <a:rPr lang="en-IN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and x</a:t>
            </a:r>
            <a:r>
              <a:rPr lang="en-IN" altLang="en-US" sz="2400" baseline="30000" dirty="0" smtClean="0">
                <a:latin typeface="Tahoma" panose="020B0604030504040204" pitchFamily="34" charset="0"/>
                <a:cs typeface="Tahoma" panose="020B0604030504040204" pitchFamily="34" charset="0"/>
              </a:rPr>
              <a:t>(n)</a:t>
            </a:r>
            <a:r>
              <a:rPr lang="en-IN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≈</a:t>
            </a:r>
            <a:r>
              <a:rPr lang="el-GR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IN" altLang="en-US" sz="2400" baseline="30000" dirty="0" smtClean="0">
                <a:latin typeface="Tahoma" panose="020B0604030504040204" pitchFamily="34" charset="0"/>
                <a:cs typeface="Tahoma" panose="020B0604030504040204" pitchFamily="34" charset="0"/>
              </a:rPr>
              <a:t>(n-1)</a:t>
            </a: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902209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0456" y="5550326"/>
            <a:ext cx="4800600" cy="8583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defTabSz="842985">
              <a:defRPr/>
            </a:pPr>
            <a:r>
              <a:rPr lang="en-US" sz="4978" dirty="0">
                <a:ln/>
                <a:solidFill>
                  <a:srgbClr val="9BBB59"/>
                </a:solidFill>
                <a:latin typeface="Calibri"/>
              </a:rPr>
              <a:t>Questions??</a:t>
            </a:r>
          </a:p>
        </p:txBody>
      </p:sp>
      <p:sp>
        <p:nvSpPr>
          <p:cNvPr id="3" name="Rectangle 2"/>
          <p:cNvSpPr/>
          <p:nvPr/>
        </p:nvSpPr>
        <p:spPr>
          <a:xfrm>
            <a:off x="4543801" y="205609"/>
            <a:ext cx="3273910" cy="8583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842985">
              <a:defRPr/>
            </a:pPr>
            <a:r>
              <a:rPr lang="en-US" sz="4978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Calibri"/>
              </a:rPr>
              <a:t>THANK YOU</a:t>
            </a:r>
          </a:p>
        </p:txBody>
      </p:sp>
      <p:pic>
        <p:nvPicPr>
          <p:cNvPr id="30725" name="Picture 8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2779" y="1360445"/>
            <a:ext cx="6216112" cy="374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60" y="1360446"/>
            <a:ext cx="5480813" cy="3653875"/>
          </a:xfrm>
          <a:prstGeom prst="rect">
            <a:avLst/>
          </a:prstGeom>
          <a:effectLst>
            <a:softEdge rad="1778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 dirty="0" smtClean="0"/>
              <a:t>Introduction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464" y="858838"/>
            <a:ext cx="10779998" cy="478210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Eigenvalue problems occur naturally in the vibration analysis of mechanical structures with many degrees of freedom.</a:t>
            </a:r>
          </a:p>
          <a:p>
            <a:pPr algn="just">
              <a:lnSpc>
                <a:spcPct val="90000"/>
              </a:lnSpc>
            </a:pPr>
            <a:endParaRPr lang="en-US" altLang="ar-SA" dirty="0" smtClean="0"/>
          </a:p>
          <a:p>
            <a:pPr algn="just">
              <a:lnSpc>
                <a:spcPct val="90000"/>
              </a:lnSpc>
            </a:pPr>
            <a:endParaRPr lang="en-US" altLang="ar-SA" dirty="0" smtClean="0"/>
          </a:p>
          <a:p>
            <a:pPr algn="just">
              <a:lnSpc>
                <a:spcPct val="90000"/>
              </a:lnSpc>
            </a:pPr>
            <a:endParaRPr lang="en-US" altLang="ar-SA" dirty="0" smtClean="0"/>
          </a:p>
          <a:p>
            <a:pPr algn="just">
              <a:lnSpc>
                <a:spcPct val="90000"/>
              </a:lnSpc>
            </a:pPr>
            <a:r>
              <a:rPr lang="en-US" altLang="ar-SA" dirty="0" smtClean="0"/>
              <a:t>Eigenvalue of smallest magnitude represents the natural frequency of given dynamic system.</a:t>
            </a:r>
          </a:p>
          <a:p>
            <a:pPr algn="just">
              <a:lnSpc>
                <a:spcPct val="90000"/>
              </a:lnSpc>
            </a:pPr>
            <a:endParaRPr lang="en-US" altLang="ar-SA" dirty="0" smtClean="0"/>
          </a:p>
          <a:p>
            <a:pPr algn="just">
              <a:lnSpc>
                <a:spcPct val="90000"/>
              </a:lnSpc>
            </a:pPr>
            <a:r>
              <a:rPr lang="en-US" altLang="ar-SA" dirty="0" smtClean="0"/>
              <a:t>In a eigenvalue </a:t>
            </a:r>
            <a:r>
              <a:rPr lang="en-US" altLang="ar-SA" dirty="0"/>
              <a:t>problem [A</a:t>
            </a:r>
            <a:r>
              <a:rPr lang="en-US" altLang="ar-SA" dirty="0" smtClean="0"/>
              <a:t>] {x} = </a:t>
            </a:r>
            <a:r>
              <a:rPr lang="el-GR" altLang="ar-SA" dirty="0" smtClean="0"/>
              <a:t>λ</a:t>
            </a:r>
            <a:r>
              <a:rPr lang="en-US" altLang="ar-SA" dirty="0" smtClean="0"/>
              <a:t> {x} 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ar-SA" dirty="0"/>
              <a:t>	</a:t>
            </a:r>
            <a:r>
              <a:rPr lang="en-US" altLang="ar-SA" dirty="0" smtClean="0"/>
              <a:t> </a:t>
            </a:r>
            <a:r>
              <a:rPr lang="el-GR" altLang="ar-SA" dirty="0"/>
              <a:t>λ </a:t>
            </a:r>
            <a:r>
              <a:rPr lang="en-US" altLang="ar-SA" dirty="0" smtClean="0"/>
              <a:t> is eigenvalue of square matrix [A] and {x} is eigenvector for 		corresponding eigenvalue </a:t>
            </a:r>
            <a:r>
              <a:rPr lang="el-GR" altLang="ar-SA" dirty="0"/>
              <a:t>λ </a:t>
            </a:r>
            <a:r>
              <a:rPr lang="en-US" altLang="ar-SA" dirty="0" smtClean="0"/>
              <a:t>, provided x ≠ 0. </a:t>
            </a:r>
          </a:p>
          <a:p>
            <a:pPr>
              <a:lnSpc>
                <a:spcPct val="90000"/>
              </a:lnSpc>
            </a:pPr>
            <a:endParaRPr lang="en-US" altLang="ar-SA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46996"/>
              </p:ext>
            </p:extLst>
          </p:nvPr>
        </p:nvGraphicFramePr>
        <p:xfrm>
          <a:off x="2631248" y="1637923"/>
          <a:ext cx="15621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9" name="Equation" r:id="rId4" imgW="736560" imgH="279360" progId="Equation.3">
                  <p:embed/>
                </p:oleObj>
              </mc:Choice>
              <mc:Fallback>
                <p:oleObj name="Equation" r:id="rId4" imgW="736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248" y="1637923"/>
                        <a:ext cx="1562100" cy="5921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9229"/>
              </p:ext>
            </p:extLst>
          </p:nvPr>
        </p:nvGraphicFramePr>
        <p:xfrm>
          <a:off x="5138738" y="1746250"/>
          <a:ext cx="16970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0" name="Equation" r:id="rId6" imgW="799920" imgH="203040" progId="Equation.3">
                  <p:embed/>
                </p:oleObj>
              </mc:Choice>
              <mc:Fallback>
                <p:oleObj name="Equation" r:id="rId6" imgW="799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1746250"/>
                        <a:ext cx="1697037" cy="4302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413518"/>
              </p:ext>
            </p:extLst>
          </p:nvPr>
        </p:nvGraphicFramePr>
        <p:xfrm>
          <a:off x="8302625" y="1773238"/>
          <a:ext cx="11318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1" name="Equation" r:id="rId8" imgW="533160" imgH="177480" progId="Equation.3">
                  <p:embed/>
                </p:oleObj>
              </mc:Choice>
              <mc:Fallback>
                <p:oleObj name="Equation" r:id="rId8" imgW="533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25" y="1773238"/>
                        <a:ext cx="1131888" cy="3762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eft-Right Arrow 3"/>
          <p:cNvSpPr/>
          <p:nvPr/>
        </p:nvSpPr>
        <p:spPr bwMode="auto">
          <a:xfrm>
            <a:off x="7077859" y="1807149"/>
            <a:ext cx="940092" cy="344487"/>
          </a:xfrm>
          <a:prstGeom prst="left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430367" y="1906837"/>
            <a:ext cx="566034" cy="215483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1426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 dirty="0" smtClean="0"/>
              <a:t>Finding Eigenvalue 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930" y="704758"/>
            <a:ext cx="11794677" cy="2895698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[A</a:t>
            </a:r>
            <a:r>
              <a:rPr lang="en-US" altLang="en-US" sz="2800" dirty="0" smtClean="0"/>
              <a:t>]{x}=</a:t>
            </a:r>
            <a:r>
              <a:rPr lang="el-GR" altLang="ar-SA" sz="2800" dirty="0"/>
              <a:t> λ</a:t>
            </a:r>
            <a:r>
              <a:rPr lang="en-US" altLang="en-US" sz="2800" dirty="0" smtClean="0"/>
              <a:t>{x} </a:t>
            </a:r>
            <a:r>
              <a:rPr lang="en-US" altLang="en-US" sz="2800" dirty="0"/>
              <a:t>can be </a:t>
            </a:r>
            <a:r>
              <a:rPr lang="en-US" altLang="en-US" sz="2800" dirty="0" smtClean="0"/>
              <a:t>written </a:t>
            </a:r>
            <a:r>
              <a:rPr lang="en-US" altLang="en-US" sz="2800" dirty="0"/>
              <a:t>by </a:t>
            </a:r>
            <a:r>
              <a:rPr lang="en-US" altLang="en-US" sz="2800" dirty="0" smtClean="0"/>
              <a:t>A x –</a:t>
            </a:r>
            <a:r>
              <a:rPr lang="el-GR" altLang="ar-SA" sz="2800" dirty="0" smtClean="0"/>
              <a:t> λ</a:t>
            </a:r>
            <a:r>
              <a:rPr lang="en-US" altLang="ar-SA" sz="2800" dirty="0" smtClean="0"/>
              <a:t> I </a:t>
            </a:r>
            <a:r>
              <a:rPr lang="en-US" altLang="en-US" sz="2800" dirty="0" smtClean="0"/>
              <a:t>x = 0 where </a:t>
            </a:r>
            <a:r>
              <a:rPr lang="el-GR" altLang="ar-SA" sz="2800" dirty="0" smtClean="0"/>
              <a:t>λ</a:t>
            </a:r>
            <a:r>
              <a:rPr lang="en-US" altLang="ar-SA" sz="2800" dirty="0" smtClean="0"/>
              <a:t> </a:t>
            </a:r>
            <a:r>
              <a:rPr lang="en-US" altLang="en-US" sz="2800" dirty="0" smtClean="0"/>
              <a:t>x = </a:t>
            </a:r>
            <a:r>
              <a:rPr lang="el-GR" altLang="ar-SA" sz="2800" dirty="0"/>
              <a:t>λ</a:t>
            </a:r>
            <a:r>
              <a:rPr lang="en-US" altLang="ar-SA" sz="2800" dirty="0"/>
              <a:t> </a:t>
            </a:r>
            <a:r>
              <a:rPr lang="en-US" altLang="ar-SA" sz="2800" dirty="0" smtClean="0"/>
              <a:t>I </a:t>
            </a:r>
            <a:r>
              <a:rPr lang="en-US" altLang="en-US" sz="2800" dirty="0" smtClean="0"/>
              <a:t>x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(A – </a:t>
            </a:r>
            <a:r>
              <a:rPr lang="el-G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λ </a:t>
            </a:r>
            <a:r>
              <a:rPr lang="en-US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)x  = 0 will have non-</a:t>
            </a:r>
            <a:r>
              <a:rPr lang="en-US" altLang="en-US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trival</a:t>
            </a: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solution x</a:t>
            </a:r>
            <a:r>
              <a:rPr lang="en-US" altLang="ar-SA" sz="2400" dirty="0"/>
              <a:t> </a:t>
            </a:r>
            <a:r>
              <a:rPr lang="en-US" altLang="ar-SA" sz="2400" dirty="0" smtClean="0"/>
              <a:t>≠</a:t>
            </a:r>
            <a:r>
              <a:rPr lang="en-US" altLang="ar-SA" sz="2400" dirty="0">
                <a:latin typeface="Tahoma" panose="020B0604030504040204" pitchFamily="34" charset="0"/>
                <a:cs typeface="Tahoma" panose="020B0604030504040204" pitchFamily="34" charset="0"/>
              </a:rPr>
              <a:t>0, if and only if </a:t>
            </a:r>
            <a:r>
              <a:rPr lang="en-US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A – </a:t>
            </a:r>
            <a:r>
              <a:rPr lang="el-G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λ </a:t>
            </a:r>
            <a:r>
              <a:rPr lang="en-US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is singular. </a:t>
            </a:r>
          </a:p>
          <a:p>
            <a:pPr lvl="1" algn="just"/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|</a:t>
            </a:r>
            <a:r>
              <a:rPr lang="en-US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A – </a:t>
            </a:r>
            <a:r>
              <a:rPr lang="el-G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λ </a:t>
            </a:r>
            <a:r>
              <a:rPr lang="en-US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| = 0 -------------- </a:t>
            </a:r>
            <a:r>
              <a:rPr lang="en-US" altLang="en-US" sz="2400" b="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characteristics equation</a:t>
            </a:r>
            <a:endParaRPr lang="en-US" altLang="en-US" sz="2400" b="0" i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Solve the characteristic equation to find eigenvalue (</a:t>
            </a:r>
            <a:r>
              <a:rPr lang="el-GR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λ</a:t>
            </a: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altLang="en-US" sz="2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129796"/>
              </p:ext>
            </p:extLst>
          </p:nvPr>
        </p:nvGraphicFramePr>
        <p:xfrm>
          <a:off x="8361228" y="3617540"/>
          <a:ext cx="15335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7" name="Equation" r:id="rId4" imgW="723600" imgH="457200" progId="Equation.3">
                  <p:embed/>
                </p:oleObj>
              </mc:Choice>
              <mc:Fallback>
                <p:oleObj name="Equation" r:id="rId4" imgW="723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1228" y="3617540"/>
                        <a:ext cx="1533525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152984"/>
              </p:ext>
            </p:extLst>
          </p:nvPr>
        </p:nvGraphicFramePr>
        <p:xfrm>
          <a:off x="2324381" y="4371148"/>
          <a:ext cx="23685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8" name="Equation" r:id="rId6" imgW="1117440" imgH="457200" progId="Equation.3">
                  <p:embed/>
                </p:oleObj>
              </mc:Choice>
              <mc:Fallback>
                <p:oleObj name="Equation" r:id="rId6" imgW="1117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381" y="4371148"/>
                        <a:ext cx="2368550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113522"/>
              </p:ext>
            </p:extLst>
          </p:nvPr>
        </p:nvGraphicFramePr>
        <p:xfrm>
          <a:off x="5731099" y="4352290"/>
          <a:ext cx="22606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9" name="Equation" r:id="rId8" imgW="1066680" imgH="457200" progId="Equation.3">
                  <p:embed/>
                </p:oleObj>
              </mc:Choice>
              <mc:Fallback>
                <p:oleObj name="Equation" r:id="rId8" imgW="1066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1099" y="4352290"/>
                        <a:ext cx="2260600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275204"/>
              </p:ext>
            </p:extLst>
          </p:nvPr>
        </p:nvGraphicFramePr>
        <p:xfrm>
          <a:off x="1604985" y="5643350"/>
          <a:ext cx="37147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0" name="Equation" r:id="rId10" imgW="1752480" imgH="482400" progId="Equation.3">
                  <p:embed/>
                </p:oleObj>
              </mc:Choice>
              <mc:Fallback>
                <p:oleObj name="Equation" r:id="rId10" imgW="1752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85" y="5643350"/>
                        <a:ext cx="3714750" cy="10223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850049"/>
              </p:ext>
            </p:extLst>
          </p:nvPr>
        </p:nvGraphicFramePr>
        <p:xfrm>
          <a:off x="6189663" y="5891213"/>
          <a:ext cx="21796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1" name="Equation" r:id="rId12" imgW="1028520" imgH="215640" progId="Equation.3">
                  <p:embed/>
                </p:oleObj>
              </mc:Choice>
              <mc:Fallback>
                <p:oleObj name="Equation" r:id="rId12" imgW="102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3" y="5891213"/>
                        <a:ext cx="2179637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369533"/>
              </p:ext>
            </p:extLst>
          </p:nvPr>
        </p:nvGraphicFramePr>
        <p:xfrm>
          <a:off x="9480557" y="5939418"/>
          <a:ext cx="12636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2" name="Equation" r:id="rId14" imgW="596880" imgH="203040" progId="Equation.3">
                  <p:embed/>
                </p:oleObj>
              </mc:Choice>
              <mc:Fallback>
                <p:oleObj name="Equation" r:id="rId14" imgW="596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0557" y="5939418"/>
                        <a:ext cx="1263650" cy="4302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ight Arrow 1"/>
          <p:cNvSpPr/>
          <p:nvPr/>
        </p:nvSpPr>
        <p:spPr bwMode="auto">
          <a:xfrm>
            <a:off x="5089570" y="4714129"/>
            <a:ext cx="460330" cy="244698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5507373" y="6027313"/>
            <a:ext cx="447451" cy="254425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8641724" y="6027313"/>
            <a:ext cx="656822" cy="254425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1895" y="3690549"/>
            <a:ext cx="8401050" cy="57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4572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Tahoma" pitchFamily="34" charset="0"/>
              </a:rPr>
              <a:t>Example 1: Eigenvalue for diagonal 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Tahoma" pitchFamily="34" charset="0"/>
              </a:rPr>
              <a:t>matrix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9886" y="4513312"/>
            <a:ext cx="2047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1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A – </a:t>
            </a:r>
            <a:r>
              <a:rPr lang="el-GR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λ </a:t>
            </a: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I= 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4855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 animBg="1"/>
      <p:bldP spid="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 dirty="0" smtClean="0"/>
              <a:t>Finding Eigenvalue Contd.. 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794" y="866540"/>
            <a:ext cx="7935685" cy="611196"/>
          </a:xfrm>
        </p:spPr>
        <p:txBody>
          <a:bodyPr/>
          <a:lstStyle/>
          <a:p>
            <a:pPr marL="971550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Example : Eigenvalue for triangular matrix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005783"/>
              </p:ext>
            </p:extLst>
          </p:nvPr>
        </p:nvGraphicFramePr>
        <p:xfrm>
          <a:off x="8436792" y="778231"/>
          <a:ext cx="15335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6" name="Equation" r:id="rId4" imgW="723600" imgH="457200" progId="Equation.3">
                  <p:embed/>
                </p:oleObj>
              </mc:Choice>
              <mc:Fallback>
                <p:oleObj name="Equation" r:id="rId4" imgW="723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6792" y="778231"/>
                        <a:ext cx="1533525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67099"/>
              </p:ext>
            </p:extLst>
          </p:nvPr>
        </p:nvGraphicFramePr>
        <p:xfrm>
          <a:off x="2150063" y="1491133"/>
          <a:ext cx="23685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7" name="Equation" r:id="rId6" imgW="1117440" imgH="457200" progId="Equation.3">
                  <p:embed/>
                </p:oleObj>
              </mc:Choice>
              <mc:Fallback>
                <p:oleObj name="Equation" r:id="rId6" imgW="1117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063" y="1491133"/>
                        <a:ext cx="2368550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186385"/>
              </p:ext>
            </p:extLst>
          </p:nvPr>
        </p:nvGraphicFramePr>
        <p:xfrm>
          <a:off x="5429462" y="1572109"/>
          <a:ext cx="22606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8" name="Equation" r:id="rId8" imgW="1066680" imgH="457200" progId="Equation.3">
                  <p:embed/>
                </p:oleObj>
              </mc:Choice>
              <mc:Fallback>
                <p:oleObj name="Equation" r:id="rId8" imgW="1066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462" y="1572109"/>
                        <a:ext cx="2260600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208468"/>
              </p:ext>
            </p:extLst>
          </p:nvPr>
        </p:nvGraphicFramePr>
        <p:xfrm>
          <a:off x="1539920" y="2619207"/>
          <a:ext cx="37147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9" name="Equation" r:id="rId10" imgW="1752480" imgH="482400" progId="Equation.3">
                  <p:embed/>
                </p:oleObj>
              </mc:Choice>
              <mc:Fallback>
                <p:oleObj name="Equation" r:id="rId10" imgW="1752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920" y="2619207"/>
                        <a:ext cx="3714750" cy="10223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065351"/>
              </p:ext>
            </p:extLst>
          </p:nvPr>
        </p:nvGraphicFramePr>
        <p:xfrm>
          <a:off x="5908614" y="2919487"/>
          <a:ext cx="21796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0" name="Equation" r:id="rId12" imgW="1028520" imgH="215640" progId="Equation.3">
                  <p:embed/>
                </p:oleObj>
              </mc:Choice>
              <mc:Fallback>
                <p:oleObj name="Equation" r:id="rId12" imgW="102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14" y="2919487"/>
                        <a:ext cx="2179637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256052"/>
              </p:ext>
            </p:extLst>
          </p:nvPr>
        </p:nvGraphicFramePr>
        <p:xfrm>
          <a:off x="8950136" y="2947975"/>
          <a:ext cx="12636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1" name="Equation" r:id="rId14" imgW="596880" imgH="203040" progId="Equation.3">
                  <p:embed/>
                </p:oleObj>
              </mc:Choice>
              <mc:Fallback>
                <p:oleObj name="Equation" r:id="rId14" imgW="596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0136" y="2947975"/>
                        <a:ext cx="1263650" cy="4302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ight Arrow 1"/>
          <p:cNvSpPr/>
          <p:nvPr/>
        </p:nvSpPr>
        <p:spPr bwMode="auto">
          <a:xfrm>
            <a:off x="4794340" y="1811599"/>
            <a:ext cx="460330" cy="244698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5422887" y="3044745"/>
            <a:ext cx="447451" cy="254425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8240120" y="3035870"/>
            <a:ext cx="656822" cy="254425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59861"/>
              </p:ext>
            </p:extLst>
          </p:nvPr>
        </p:nvGraphicFramePr>
        <p:xfrm>
          <a:off x="8240120" y="3579720"/>
          <a:ext cx="14795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2" name="Equation" r:id="rId16" imgW="698400" imgH="457200" progId="Equation.3">
                  <p:embed/>
                </p:oleObj>
              </mc:Choice>
              <mc:Fallback>
                <p:oleObj name="Equation" r:id="rId16" imgW="69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120" y="3579720"/>
                        <a:ext cx="1479550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618012"/>
              </p:ext>
            </p:extLst>
          </p:nvPr>
        </p:nvGraphicFramePr>
        <p:xfrm>
          <a:off x="2151255" y="4292264"/>
          <a:ext cx="22066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3" name="Equation" r:id="rId18" imgW="1041120" imgH="457200" progId="Equation.3">
                  <p:embed/>
                </p:oleObj>
              </mc:Choice>
              <mc:Fallback>
                <p:oleObj name="Equation" r:id="rId18" imgW="1041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255" y="4292264"/>
                        <a:ext cx="2206625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291318"/>
              </p:ext>
            </p:extLst>
          </p:nvPr>
        </p:nvGraphicFramePr>
        <p:xfrm>
          <a:off x="5182192" y="4542354"/>
          <a:ext cx="37147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4" name="Equation" r:id="rId20" imgW="1752480" imgH="482400" progId="Equation.3">
                  <p:embed/>
                </p:oleObj>
              </mc:Choice>
              <mc:Fallback>
                <p:oleObj name="Equation" r:id="rId20" imgW="1752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2192" y="4542354"/>
                        <a:ext cx="3714750" cy="10223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877779"/>
              </p:ext>
            </p:extLst>
          </p:nvPr>
        </p:nvGraphicFramePr>
        <p:xfrm>
          <a:off x="291574" y="5882257"/>
          <a:ext cx="2555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5" name="Equation" r:id="rId22" imgW="1206360" imgH="215640" progId="Equation.3">
                  <p:embed/>
                </p:oleObj>
              </mc:Choice>
              <mc:Fallback>
                <p:oleObj name="Equation" r:id="rId22" imgW="1206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74" y="5882257"/>
                        <a:ext cx="2555875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495995"/>
              </p:ext>
            </p:extLst>
          </p:nvPr>
        </p:nvGraphicFramePr>
        <p:xfrm>
          <a:off x="3492694" y="5843107"/>
          <a:ext cx="18827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6" name="Equation" r:id="rId24" imgW="888840" imgH="203040" progId="Equation.3">
                  <p:embed/>
                </p:oleObj>
              </mc:Choice>
              <mc:Fallback>
                <p:oleObj name="Equation" r:id="rId24" imgW="888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694" y="5843107"/>
                        <a:ext cx="1882775" cy="4302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04037"/>
              </p:ext>
            </p:extLst>
          </p:nvPr>
        </p:nvGraphicFramePr>
        <p:xfrm>
          <a:off x="6094193" y="5821351"/>
          <a:ext cx="32797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7" name="Equation" r:id="rId26" imgW="1549080" imgH="393480" progId="Equation.3">
                  <p:embed/>
                </p:oleObj>
              </mc:Choice>
              <mc:Fallback>
                <p:oleObj name="Equation" r:id="rId26" imgW="1549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193" y="5821351"/>
                        <a:ext cx="3279775" cy="8334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ight Arrow 23"/>
          <p:cNvSpPr/>
          <p:nvPr/>
        </p:nvSpPr>
        <p:spPr bwMode="auto">
          <a:xfrm>
            <a:off x="4570614" y="4613374"/>
            <a:ext cx="447451" cy="254425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5429462" y="5940347"/>
            <a:ext cx="447451" cy="254425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2949200" y="5983645"/>
            <a:ext cx="447451" cy="254425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272" y="1442303"/>
            <a:ext cx="204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A – </a:t>
            </a:r>
            <a:r>
              <a:rPr lang="el-GR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λ </a:t>
            </a: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endParaRPr lang="en-US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8671" y="3707459"/>
            <a:ext cx="8931728" cy="57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+mj-lt"/>
              <a:buAutoNum type="arabicPeriod" startAt="3"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Tahoma" pitchFamily="34" charset="0"/>
              </a:rPr>
              <a:t>Example: Eigenvalue for symmetric 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Tahoma" pitchFamily="34" charset="0"/>
              </a:rPr>
              <a:t>matrix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7234" y="4417420"/>
            <a:ext cx="2047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A – </a:t>
            </a:r>
            <a:r>
              <a:rPr lang="el-GR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λ </a:t>
            </a: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I= 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95828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 animBg="1"/>
      <p:bldP spid="24" grpId="0" animBg="1"/>
      <p:bldP spid="25" grpId="0" animBg="1"/>
      <p:bldP spid="26" grpId="0" animBg="1"/>
      <p:bldP spid="5" grpId="0"/>
      <p:bldP spid="6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2208" y="4491628"/>
            <a:ext cx="11557530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algn="just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</a:pPr>
            <a:r>
              <a:rPr lang="en-US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ahoma" pitchFamily="34" charset="0"/>
              </a:rPr>
              <a:t>If A is triangular matrix (upper/lower/diagonal), eigenvalue will be diagonal elements.</a:t>
            </a:r>
          </a:p>
          <a:p>
            <a:pPr marL="514350" lvl="1" algn="just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</a:pPr>
            <a:r>
              <a:rPr lang="en-US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ahoma" pitchFamily="34" charset="0"/>
              </a:rPr>
              <a:t>If  A is symmetric matrix of real elements, eigenvalue will be always real numbers.</a:t>
            </a:r>
          </a:p>
          <a:p>
            <a:pPr marL="514350" lvl="1" algn="just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</a:pPr>
            <a:r>
              <a:rPr lang="en-US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ahoma" pitchFamily="34" charset="0"/>
              </a:rPr>
              <a:t>If  A is non-symmetric matrix, eigenvalue will be either real or complex conjugates.</a:t>
            </a:r>
            <a:endParaRPr lang="en-US" sz="2400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Tahoma" pitchFamily="34" charset="0"/>
            </a:endParaRPr>
          </a:p>
        </p:txBody>
      </p:sp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 dirty="0" smtClean="0"/>
              <a:t>Finding Eigenvalue Contd.. 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914" y="840922"/>
            <a:ext cx="11541771" cy="677636"/>
          </a:xfrm>
        </p:spPr>
        <p:txBody>
          <a:bodyPr/>
          <a:lstStyle/>
          <a:p>
            <a:pPr marL="971550" lvl="1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Example 4: Eigenvalue for non-symmetric matrix</a:t>
            </a:r>
          </a:p>
          <a:p>
            <a:pPr marL="514350" lvl="1" indent="0">
              <a:lnSpc>
                <a:spcPct val="150000"/>
              </a:lnSpc>
              <a:buNone/>
            </a:pPr>
            <a:endParaRPr lang="en-US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0">
              <a:lnSpc>
                <a:spcPct val="150000"/>
              </a:lnSpc>
              <a:buNone/>
            </a:pPr>
            <a:endParaRPr lang="en-US" altLang="en-US" sz="24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971550" lvl="1" indent="-457200">
              <a:lnSpc>
                <a:spcPct val="150000"/>
              </a:lnSpc>
              <a:buFont typeface="+mj-lt"/>
              <a:buAutoNum type="arabicPeriod"/>
            </a:pPr>
            <a:endParaRPr lang="en-US" sz="1000" dirty="0" smtClean="0">
              <a:latin typeface="Tahoma" pitchFamily="34" charset="0"/>
              <a:cs typeface="Tahoma" pitchFamily="34" charset="0"/>
            </a:endParaRPr>
          </a:p>
          <a:p>
            <a:pPr marL="514350" lvl="1" indent="0">
              <a:lnSpc>
                <a:spcPct val="150000"/>
              </a:lnSpc>
              <a:buNone/>
            </a:pPr>
            <a:endParaRPr lang="en-US" sz="3000" dirty="0" smtClean="0">
              <a:latin typeface="Tahoma" pitchFamily="34" charset="0"/>
              <a:cs typeface="Tahoma" pitchFamily="34" charset="0"/>
            </a:endParaRPr>
          </a:p>
          <a:p>
            <a:pPr marL="514350" lvl="1" indent="0">
              <a:lnSpc>
                <a:spcPct val="150000"/>
              </a:lnSpc>
              <a:buNone/>
            </a:pPr>
            <a:endParaRPr lang="en-US" sz="3000" dirty="0">
              <a:latin typeface="Tahoma" pitchFamily="34" charset="0"/>
              <a:cs typeface="Tahoma" pitchFamily="34" charset="0"/>
            </a:endParaRPr>
          </a:p>
          <a:p>
            <a:pPr marL="514350" lvl="1" indent="0" algn="just">
              <a:buNone/>
            </a:pPr>
            <a:endParaRPr lang="en-US" sz="2400" b="0" i="1" dirty="0">
              <a:latin typeface="+mj-lt"/>
              <a:cs typeface="Tahoma" pitchFamily="34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673551"/>
              </p:ext>
            </p:extLst>
          </p:nvPr>
        </p:nvGraphicFramePr>
        <p:xfrm>
          <a:off x="9023357" y="891949"/>
          <a:ext cx="17208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3" name="Equation" r:id="rId4" imgW="812520" imgH="457200" progId="Equation.3">
                  <p:embed/>
                </p:oleObj>
              </mc:Choice>
              <mc:Fallback>
                <p:oleObj name="Equation" r:id="rId4" imgW="812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3357" y="891949"/>
                        <a:ext cx="1720850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619519"/>
              </p:ext>
            </p:extLst>
          </p:nvPr>
        </p:nvGraphicFramePr>
        <p:xfrm>
          <a:off x="1591520" y="1680265"/>
          <a:ext cx="37147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" name="Equation" r:id="rId6" imgW="1752480" imgH="482400" progId="Equation.3">
                  <p:embed/>
                </p:oleObj>
              </mc:Choice>
              <mc:Fallback>
                <p:oleObj name="Equation" r:id="rId6" imgW="1752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520" y="1680265"/>
                        <a:ext cx="3714750" cy="10223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Arrow 2"/>
          <p:cNvSpPr/>
          <p:nvPr/>
        </p:nvSpPr>
        <p:spPr bwMode="auto">
          <a:xfrm>
            <a:off x="4890664" y="3109156"/>
            <a:ext cx="447451" cy="254425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444189"/>
              </p:ext>
            </p:extLst>
          </p:nvPr>
        </p:nvGraphicFramePr>
        <p:xfrm>
          <a:off x="6067878" y="1961833"/>
          <a:ext cx="2582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5" name="Equation" r:id="rId8" imgW="1218960" imgH="215640" progId="Equation.3">
                  <p:embed/>
                </p:oleObj>
              </mc:Choice>
              <mc:Fallback>
                <p:oleObj name="Equation" r:id="rId8" imgW="1218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878" y="1961833"/>
                        <a:ext cx="2582863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133204"/>
              </p:ext>
            </p:extLst>
          </p:nvPr>
        </p:nvGraphicFramePr>
        <p:xfrm>
          <a:off x="2809649" y="2994773"/>
          <a:ext cx="19367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6" name="Equation" r:id="rId10" imgW="914400" imgH="203040" progId="Equation.3">
                  <p:embed/>
                </p:oleObj>
              </mc:Choice>
              <mc:Fallback>
                <p:oleObj name="Equation" r:id="rId10" imgW="914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649" y="2994773"/>
                        <a:ext cx="1936750" cy="4302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214826"/>
              </p:ext>
            </p:extLst>
          </p:nvPr>
        </p:nvGraphicFramePr>
        <p:xfrm>
          <a:off x="5645150" y="2719388"/>
          <a:ext cx="31448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7" name="Equation" r:id="rId12" imgW="1485720" imgH="431640" progId="Equation.3">
                  <p:embed/>
                </p:oleObj>
              </mc:Choice>
              <mc:Fallback>
                <p:oleObj name="Equation" r:id="rId12" imgW="1485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2719388"/>
                        <a:ext cx="3144838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ight Arrow 23"/>
          <p:cNvSpPr/>
          <p:nvPr/>
        </p:nvSpPr>
        <p:spPr bwMode="auto">
          <a:xfrm>
            <a:off x="410745" y="4603703"/>
            <a:ext cx="447451" cy="254425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10745" y="5038447"/>
            <a:ext cx="447451" cy="254425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426976" y="2063221"/>
            <a:ext cx="447451" cy="254425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4890664" y="3692592"/>
            <a:ext cx="2283143" cy="97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 smtClean="0"/>
              <a:t>Conclusions: </a:t>
            </a:r>
            <a:endParaRPr lang="en-US" altLang="en-US" i="1" dirty="0"/>
          </a:p>
        </p:txBody>
      </p:sp>
      <p:sp>
        <p:nvSpPr>
          <p:cNvPr id="28" name="Right Arrow 27"/>
          <p:cNvSpPr/>
          <p:nvPr/>
        </p:nvSpPr>
        <p:spPr bwMode="auto">
          <a:xfrm>
            <a:off x="410745" y="5479417"/>
            <a:ext cx="447451" cy="254425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65490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24" grpId="0" animBg="1"/>
      <p:bldP spid="25" grpId="0" animBg="1"/>
      <p:bldP spid="26" grpId="0" animBg="1"/>
      <p:bldP spid="27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 dirty="0" smtClean="0"/>
              <a:t>Finding Eigenvectors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586" y="860927"/>
            <a:ext cx="11762020" cy="4782108"/>
          </a:xfrm>
        </p:spPr>
        <p:txBody>
          <a:bodyPr/>
          <a:lstStyle/>
          <a:p>
            <a:pPr marL="514350" lvl="1" indent="0">
              <a:buNone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Example 1: Eigenvector for triangular matrix</a:t>
            </a:r>
          </a:p>
          <a:p>
            <a:pPr marL="514350" lvl="1" indent="0">
              <a:buNone/>
            </a:pPr>
            <a:r>
              <a:rPr lang="en-US" altLang="en-US" sz="2800" dirty="0">
                <a:latin typeface="+mj-lt"/>
              </a:rPr>
              <a:t>[A]{x}=</a:t>
            </a:r>
            <a:r>
              <a:rPr lang="el-GR" altLang="ar-SA" sz="2800" dirty="0">
                <a:latin typeface="+mj-lt"/>
              </a:rPr>
              <a:t> λ</a:t>
            </a:r>
            <a:r>
              <a:rPr lang="en-US" altLang="en-US" sz="2800" dirty="0">
                <a:latin typeface="+mj-lt"/>
              </a:rPr>
              <a:t>{x}</a:t>
            </a:r>
            <a:endParaRPr lang="en-US" altLang="en-US" sz="2800" dirty="0">
              <a:latin typeface="+mj-lt"/>
              <a:cs typeface="Tahoma" panose="020B0604030504040204" pitchFamily="34" charset="0"/>
            </a:endParaRPr>
          </a:p>
          <a:p>
            <a:pPr marL="514350" lvl="1" indent="0">
              <a:buNone/>
            </a:pPr>
            <a:r>
              <a:rPr lang="en-US" sz="2400" b="0" i="1" dirty="0" smtClean="0">
                <a:latin typeface="+mj-lt"/>
                <a:cs typeface="Tahoma" pitchFamily="34" charset="0"/>
              </a:rPr>
              <a:t>First eigenvalue                 Put this value in eigenvalue problem equation:</a:t>
            </a:r>
          </a:p>
          <a:p>
            <a:pPr marL="514350" lvl="1" indent="0">
              <a:buNone/>
            </a:pPr>
            <a:endParaRPr lang="en-US" sz="2400" b="0" i="1" dirty="0" smtClean="0">
              <a:latin typeface="+mj-lt"/>
              <a:cs typeface="Tahoma" pitchFamily="34" charset="0"/>
            </a:endParaRPr>
          </a:p>
          <a:p>
            <a:pPr marL="514350" lvl="1" indent="0">
              <a:buNone/>
            </a:pPr>
            <a:endParaRPr lang="en-US" sz="2400" b="0" i="1" dirty="0" smtClean="0">
              <a:latin typeface="+mj-lt"/>
              <a:cs typeface="Tahoma" pitchFamily="34" charset="0"/>
            </a:endParaRPr>
          </a:p>
          <a:p>
            <a:pPr marL="514350" lvl="1" indent="0">
              <a:buNone/>
            </a:pPr>
            <a:endParaRPr lang="en-US" sz="2400" b="0" i="1" dirty="0">
              <a:latin typeface="+mj-lt"/>
              <a:cs typeface="Tahoma" pitchFamily="34" charset="0"/>
            </a:endParaRPr>
          </a:p>
          <a:p>
            <a:pPr marL="514350" lvl="1" indent="0">
              <a:buNone/>
            </a:pPr>
            <a:endParaRPr lang="en-US" sz="2400" b="0" i="1" dirty="0" smtClean="0">
              <a:cs typeface="Tahoma" pitchFamily="34" charset="0"/>
            </a:endParaRPr>
          </a:p>
          <a:p>
            <a:pPr marL="514350" lvl="1" indent="0">
              <a:buNone/>
            </a:pPr>
            <a:r>
              <a:rPr lang="en-US" sz="2400" b="0" i="1" dirty="0" smtClean="0">
                <a:cs typeface="Tahoma" pitchFamily="34" charset="0"/>
              </a:rPr>
              <a:t>Second </a:t>
            </a:r>
            <a:r>
              <a:rPr lang="en-US" sz="2400" b="0" i="1" dirty="0">
                <a:cs typeface="Tahoma" pitchFamily="34" charset="0"/>
              </a:rPr>
              <a:t>eigenvalue                 Put this value in eigenvalue problem equation:</a:t>
            </a:r>
          </a:p>
          <a:p>
            <a:pPr marL="514350" lvl="1" indent="0">
              <a:buNone/>
            </a:pPr>
            <a:endParaRPr lang="en-US" sz="2400" b="0" i="1" dirty="0" smtClean="0">
              <a:latin typeface="+mj-lt"/>
              <a:cs typeface="Tahoma" pitchFamily="34" charset="0"/>
            </a:endParaRPr>
          </a:p>
          <a:p>
            <a:pPr marL="514350" lvl="1" indent="0">
              <a:buNone/>
            </a:pPr>
            <a:endParaRPr lang="en-US" sz="2400" b="0" i="1" dirty="0">
              <a:latin typeface="+mj-lt"/>
              <a:cs typeface="Tahoma" pitchFamily="34" charset="0"/>
            </a:endParaRPr>
          </a:p>
          <a:p>
            <a:pPr marL="514350" lvl="1" indent="0">
              <a:buNone/>
            </a:pPr>
            <a:endParaRPr lang="en-US" sz="2400" b="0" i="1" dirty="0" smtClean="0">
              <a:latin typeface="+mj-lt"/>
              <a:cs typeface="Tahoma" pitchFamily="34" charset="0"/>
            </a:endParaRPr>
          </a:p>
          <a:p>
            <a:pPr marL="514350" lvl="1" indent="0">
              <a:buNone/>
            </a:pPr>
            <a:endParaRPr lang="en-US" sz="2400" b="0" i="1" dirty="0">
              <a:latin typeface="+mj-lt"/>
              <a:cs typeface="Tahoma" pitchFamily="34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152908"/>
              </p:ext>
            </p:extLst>
          </p:nvPr>
        </p:nvGraphicFramePr>
        <p:xfrm>
          <a:off x="7915282" y="777544"/>
          <a:ext cx="15335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1" name="Equation" r:id="rId4" imgW="723600" imgH="457200" progId="Equation.3">
                  <p:embed/>
                </p:oleObj>
              </mc:Choice>
              <mc:Fallback>
                <p:oleObj name="Equation" r:id="rId4" imgW="723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282" y="777544"/>
                        <a:ext cx="1533525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438080"/>
              </p:ext>
            </p:extLst>
          </p:nvPr>
        </p:nvGraphicFramePr>
        <p:xfrm>
          <a:off x="7638049" y="2531616"/>
          <a:ext cx="8890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2" name="Equation" r:id="rId6" imgW="419040" imgH="457200" progId="Equation.3">
                  <p:embed/>
                </p:oleObj>
              </mc:Choice>
              <mc:Fallback>
                <p:oleObj name="Equation" r:id="rId6" imgW="419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8049" y="2531616"/>
                        <a:ext cx="889000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Arrow 2"/>
          <p:cNvSpPr/>
          <p:nvPr/>
        </p:nvSpPr>
        <p:spPr bwMode="auto">
          <a:xfrm>
            <a:off x="4454198" y="2761379"/>
            <a:ext cx="447451" cy="254425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261464"/>
              </p:ext>
            </p:extLst>
          </p:nvPr>
        </p:nvGraphicFramePr>
        <p:xfrm>
          <a:off x="3015605" y="1866722"/>
          <a:ext cx="781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3" name="Equation" r:id="rId8" imgW="368280" imgH="215640" progId="Equation.3">
                  <p:embed/>
                </p:oleObj>
              </mc:Choice>
              <mc:Fallback>
                <p:oleObj name="Equation" r:id="rId8" imgW="368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605" y="1866722"/>
                        <a:ext cx="78105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66011"/>
              </p:ext>
            </p:extLst>
          </p:nvPr>
        </p:nvGraphicFramePr>
        <p:xfrm>
          <a:off x="5088826" y="2531616"/>
          <a:ext cx="15589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4" name="Equation" r:id="rId10" imgW="736560" imgH="457200" progId="Equation.3">
                  <p:embed/>
                </p:oleObj>
              </mc:Choice>
              <mc:Fallback>
                <p:oleObj name="Equation" r:id="rId10" imgW="736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8826" y="2531616"/>
                        <a:ext cx="1558925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ight Arrow 24"/>
          <p:cNvSpPr/>
          <p:nvPr/>
        </p:nvSpPr>
        <p:spPr bwMode="auto">
          <a:xfrm>
            <a:off x="6883401" y="5483671"/>
            <a:ext cx="447451" cy="254425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232232"/>
              </p:ext>
            </p:extLst>
          </p:nvPr>
        </p:nvGraphicFramePr>
        <p:xfrm>
          <a:off x="1512468" y="2505422"/>
          <a:ext cx="255587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5" name="Equation" r:id="rId12" imgW="1206360" imgH="482400" progId="Equation.3">
                  <p:embed/>
                </p:oleObj>
              </mc:Choice>
              <mc:Fallback>
                <p:oleObj name="Equation" r:id="rId12" imgW="1206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468" y="2505422"/>
                        <a:ext cx="2555875" cy="10207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ight Arrow 18"/>
          <p:cNvSpPr/>
          <p:nvPr/>
        </p:nvSpPr>
        <p:spPr bwMode="auto">
          <a:xfrm>
            <a:off x="6992141" y="2753379"/>
            <a:ext cx="447451" cy="254425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889389"/>
              </p:ext>
            </p:extLst>
          </p:nvPr>
        </p:nvGraphicFramePr>
        <p:xfrm>
          <a:off x="3332389" y="3988481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6" name="Equation" r:id="rId14" imgW="419040" imgH="215640" progId="Equation.3">
                  <p:embed/>
                </p:oleObj>
              </mc:Choice>
              <mc:Fallback>
                <p:oleObj name="Equation" r:id="rId14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389" y="3988481"/>
                        <a:ext cx="8890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775669"/>
              </p:ext>
            </p:extLst>
          </p:nvPr>
        </p:nvGraphicFramePr>
        <p:xfrm>
          <a:off x="1473428" y="5040313"/>
          <a:ext cx="271621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7" name="Equation" r:id="rId16" imgW="1282680" imgH="482400" progId="Equation.3">
                  <p:embed/>
                </p:oleObj>
              </mc:Choice>
              <mc:Fallback>
                <p:oleObj name="Equation" r:id="rId16" imgW="1282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428" y="5040313"/>
                        <a:ext cx="2716212" cy="10207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ight Arrow 29"/>
          <p:cNvSpPr/>
          <p:nvPr/>
        </p:nvSpPr>
        <p:spPr bwMode="auto">
          <a:xfrm>
            <a:off x="4451573" y="5483672"/>
            <a:ext cx="447451" cy="254425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97895"/>
              </p:ext>
            </p:extLst>
          </p:nvPr>
        </p:nvGraphicFramePr>
        <p:xfrm>
          <a:off x="5038953" y="5126696"/>
          <a:ext cx="17208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8" name="Equation" r:id="rId18" imgW="812520" imgH="457200" progId="Equation.3">
                  <p:embed/>
                </p:oleObj>
              </mc:Choice>
              <mc:Fallback>
                <p:oleObj name="Equation" r:id="rId18" imgW="812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953" y="5126696"/>
                        <a:ext cx="1720850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164754"/>
              </p:ext>
            </p:extLst>
          </p:nvPr>
        </p:nvGraphicFramePr>
        <p:xfrm>
          <a:off x="7438701" y="5483671"/>
          <a:ext cx="25860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9" name="Equation" r:id="rId20" imgW="1218960" imgH="215640" progId="Equation.3">
                  <p:embed/>
                </p:oleObj>
              </mc:Choice>
              <mc:Fallback>
                <p:oleObj name="Equation" r:id="rId20" imgW="1218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8701" y="5483671"/>
                        <a:ext cx="2586038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94271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 dirty="0" smtClean="0"/>
              <a:t>Characteristics of Eigenvalue/Eigenvector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544" y="860927"/>
            <a:ext cx="11269474" cy="4782108"/>
          </a:xfrm>
        </p:spPr>
        <p:txBody>
          <a:bodyPr/>
          <a:lstStyle/>
          <a:p>
            <a:pPr marL="514350" lvl="1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Eigenvector associated with distinct eigenvalue of symmetric matrix are always orthogonal.</a:t>
            </a:r>
          </a:p>
          <a:p>
            <a:pPr marL="514350" lvl="1" indent="0" algn="just">
              <a:lnSpc>
                <a:spcPct val="150000"/>
              </a:lnSpc>
              <a:buNone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If system exhibits same repeated eigenvalue, will always have one set of eigenvector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marL="514350" lvl="1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If </a:t>
            </a:r>
            <a:r>
              <a:rPr lang="el-GR" altLang="ar-SA" sz="2400" dirty="0" smtClean="0"/>
              <a:t>λ</a:t>
            </a:r>
            <a:r>
              <a:rPr lang="en-US" altLang="ar-SA" sz="2400" baseline="-25000" dirty="0" smtClean="0"/>
              <a:t>1</a:t>
            </a:r>
            <a:r>
              <a:rPr lang="en-US" altLang="ar-SA" sz="2400" dirty="0" smtClean="0"/>
              <a:t>, </a:t>
            </a:r>
            <a:r>
              <a:rPr lang="el-GR" altLang="ar-SA" sz="2400" dirty="0" smtClean="0"/>
              <a:t>λ</a:t>
            </a:r>
            <a:r>
              <a:rPr lang="en-US" altLang="ar-SA" sz="2400" baseline="-25000" dirty="0" smtClean="0"/>
              <a:t>2</a:t>
            </a:r>
            <a:r>
              <a:rPr lang="en-US" altLang="ar-SA" sz="2400" dirty="0" smtClean="0"/>
              <a:t>,….</a:t>
            </a:r>
            <a:r>
              <a:rPr lang="el-GR" altLang="ar-SA" sz="2400" dirty="0"/>
              <a:t> </a:t>
            </a:r>
            <a:r>
              <a:rPr lang="el-GR" altLang="ar-SA" sz="2400" dirty="0" smtClean="0"/>
              <a:t>λ</a:t>
            </a:r>
            <a:r>
              <a:rPr lang="en-US" altLang="ar-SA" sz="2400" baseline="-25000" dirty="0" smtClean="0"/>
              <a:t>n</a:t>
            </a:r>
            <a:r>
              <a:rPr lang="el-GR" altLang="ar-SA" sz="2400" dirty="0" smtClean="0"/>
              <a:t> </a:t>
            </a:r>
            <a:r>
              <a:rPr lang="en-US" altLang="ar-SA" sz="2400" dirty="0">
                <a:latin typeface="Tahoma" pitchFamily="34" charset="0"/>
                <a:cs typeface="Tahoma" pitchFamily="34" charset="0"/>
              </a:rPr>
              <a:t>are eigenvalue of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matrix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A:</a:t>
            </a:r>
          </a:p>
          <a:p>
            <a:pPr lvl="1">
              <a:lnSpc>
                <a:spcPct val="150000"/>
              </a:lnSpc>
            </a:pPr>
            <a:r>
              <a:rPr lang="en-US" sz="2400" b="0" i="1" dirty="0" smtClean="0">
                <a:latin typeface="+mj-lt"/>
                <a:cs typeface="Tahoma" pitchFamily="34" charset="0"/>
              </a:rPr>
              <a:t>A</a:t>
            </a:r>
            <a:r>
              <a:rPr lang="en-US" sz="2400" b="0" i="1" baseline="30000" dirty="0" smtClean="0">
                <a:latin typeface="+mj-lt"/>
                <a:cs typeface="Tahoma" pitchFamily="34" charset="0"/>
              </a:rPr>
              <a:t>T</a:t>
            </a:r>
            <a:r>
              <a:rPr lang="en-US" sz="2400" b="0" i="1" dirty="0">
                <a:latin typeface="+mj-lt"/>
                <a:cs typeface="Tahoma" pitchFamily="34" charset="0"/>
              </a:rPr>
              <a:t> </a:t>
            </a:r>
            <a:r>
              <a:rPr lang="en-US" sz="2400" b="0" i="1" dirty="0" smtClean="0">
                <a:latin typeface="+mj-lt"/>
                <a:cs typeface="Tahoma" pitchFamily="34" charset="0"/>
              </a:rPr>
              <a:t>will have same eigenvalues </a:t>
            </a:r>
            <a:r>
              <a:rPr lang="el-GR" altLang="ar-SA" sz="2400" dirty="0"/>
              <a:t>λ</a:t>
            </a:r>
            <a:r>
              <a:rPr lang="en-US" altLang="ar-SA" sz="2400" baseline="-25000" dirty="0"/>
              <a:t>1</a:t>
            </a:r>
            <a:r>
              <a:rPr lang="en-US" altLang="ar-SA" sz="2400" dirty="0"/>
              <a:t>, </a:t>
            </a:r>
            <a:r>
              <a:rPr lang="el-GR" altLang="ar-SA" sz="2400" dirty="0"/>
              <a:t>λ</a:t>
            </a:r>
            <a:r>
              <a:rPr lang="en-US" altLang="ar-SA" sz="2400" baseline="-25000" dirty="0"/>
              <a:t>2</a:t>
            </a:r>
            <a:r>
              <a:rPr lang="en-US" altLang="ar-SA" sz="2400" dirty="0"/>
              <a:t>,….</a:t>
            </a:r>
            <a:r>
              <a:rPr lang="el-GR" altLang="ar-SA" sz="2400" dirty="0"/>
              <a:t> λ</a:t>
            </a:r>
            <a:r>
              <a:rPr lang="en-US" altLang="ar-SA" sz="2400" baseline="-25000" dirty="0"/>
              <a:t>n</a:t>
            </a:r>
            <a:r>
              <a:rPr lang="el-GR" altLang="ar-SA" sz="2400" dirty="0"/>
              <a:t> </a:t>
            </a:r>
            <a:r>
              <a:rPr lang="en-US" altLang="ar-SA" sz="2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b="0" i="1" dirty="0" smtClean="0">
                <a:cs typeface="Tahoma" pitchFamily="34" charset="0"/>
              </a:rPr>
              <a:t>A</a:t>
            </a:r>
            <a:r>
              <a:rPr lang="en-US" sz="2400" b="0" i="1" baseline="30000" dirty="0" smtClean="0">
                <a:cs typeface="Tahoma" pitchFamily="34" charset="0"/>
              </a:rPr>
              <a:t>-1</a:t>
            </a:r>
            <a:r>
              <a:rPr lang="en-US" sz="2400" b="0" i="1" dirty="0" smtClean="0">
                <a:cs typeface="Tahoma" pitchFamily="34" charset="0"/>
              </a:rPr>
              <a:t> </a:t>
            </a:r>
            <a:r>
              <a:rPr lang="en-US" sz="2400" b="0" i="1" dirty="0">
                <a:cs typeface="Tahoma" pitchFamily="34" charset="0"/>
              </a:rPr>
              <a:t>will have </a:t>
            </a:r>
            <a:r>
              <a:rPr lang="en-US" sz="2400" b="0" i="1" dirty="0" smtClean="0">
                <a:cs typeface="Tahoma" pitchFamily="34" charset="0"/>
              </a:rPr>
              <a:t>eigenvalues </a:t>
            </a:r>
            <a:r>
              <a:rPr lang="el-GR" altLang="ar-SA" sz="2400" dirty="0"/>
              <a:t>λ</a:t>
            </a:r>
            <a:r>
              <a:rPr lang="en-US" altLang="ar-SA" sz="2400" baseline="-25000" dirty="0" smtClean="0"/>
              <a:t>1</a:t>
            </a:r>
            <a:r>
              <a:rPr lang="en-US" altLang="ar-SA" sz="2400" baseline="30000" dirty="0" smtClean="0"/>
              <a:t>-1</a:t>
            </a:r>
            <a:r>
              <a:rPr lang="en-US" altLang="ar-SA" sz="2400" dirty="0" smtClean="0"/>
              <a:t>, </a:t>
            </a:r>
            <a:r>
              <a:rPr lang="el-GR" altLang="ar-SA" sz="2400" dirty="0"/>
              <a:t>λ</a:t>
            </a:r>
            <a:r>
              <a:rPr lang="en-US" altLang="ar-SA" sz="2400" baseline="-25000" dirty="0" smtClean="0"/>
              <a:t>2</a:t>
            </a:r>
            <a:r>
              <a:rPr lang="en-US" altLang="ar-SA" sz="2400" baseline="30000" dirty="0"/>
              <a:t>-1</a:t>
            </a:r>
            <a:r>
              <a:rPr lang="en-US" altLang="ar-SA" sz="2400" dirty="0" smtClean="0"/>
              <a:t>,….</a:t>
            </a:r>
            <a:r>
              <a:rPr lang="el-GR" altLang="ar-SA" sz="2400" dirty="0" smtClean="0"/>
              <a:t> </a:t>
            </a:r>
            <a:r>
              <a:rPr lang="el-GR" altLang="ar-SA" sz="2400" dirty="0"/>
              <a:t>λ</a:t>
            </a:r>
            <a:r>
              <a:rPr lang="en-US" altLang="ar-SA" sz="2400" baseline="-25000" dirty="0" smtClean="0"/>
              <a:t>n</a:t>
            </a:r>
            <a:r>
              <a:rPr lang="en-US" altLang="ar-SA" sz="2400" baseline="30000" dirty="0"/>
              <a:t>-1</a:t>
            </a:r>
            <a:r>
              <a:rPr lang="el-GR" altLang="ar-SA" sz="2400" dirty="0" smtClean="0"/>
              <a:t> </a:t>
            </a:r>
            <a:r>
              <a:rPr lang="en-US" altLang="ar-SA" sz="2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b="0" i="1" dirty="0" smtClean="0">
                <a:cs typeface="Tahoma" pitchFamily="34" charset="0"/>
              </a:rPr>
              <a:t>A-</a:t>
            </a:r>
            <a:r>
              <a:rPr lang="el-GR" sz="2400" b="0" i="1" dirty="0" smtClean="0">
                <a:cs typeface="Tahoma" pitchFamily="34" charset="0"/>
              </a:rPr>
              <a:t>α</a:t>
            </a:r>
            <a:r>
              <a:rPr lang="en-US" sz="2400" b="0" i="1" dirty="0" smtClean="0">
                <a:cs typeface="Tahoma" pitchFamily="34" charset="0"/>
              </a:rPr>
              <a:t>I </a:t>
            </a:r>
            <a:r>
              <a:rPr lang="en-US" sz="2400" b="0" i="1" dirty="0">
                <a:cs typeface="Tahoma" pitchFamily="34" charset="0"/>
              </a:rPr>
              <a:t>will have eigenvalues </a:t>
            </a:r>
            <a:r>
              <a:rPr lang="el-GR" altLang="ar-SA" sz="2400" dirty="0"/>
              <a:t>λ</a:t>
            </a:r>
            <a:r>
              <a:rPr lang="en-US" altLang="ar-SA" sz="2400" baseline="-25000" dirty="0" smtClean="0"/>
              <a:t>1 </a:t>
            </a:r>
            <a:r>
              <a:rPr lang="en-US" altLang="ar-SA" sz="2400" dirty="0" smtClean="0"/>
              <a:t>- </a:t>
            </a:r>
            <a:r>
              <a:rPr lang="el-GR" altLang="ar-SA" sz="2400" dirty="0" smtClean="0"/>
              <a:t>α</a:t>
            </a:r>
            <a:r>
              <a:rPr lang="en-US" altLang="ar-SA" sz="2400" dirty="0" smtClean="0"/>
              <a:t>, </a:t>
            </a:r>
            <a:r>
              <a:rPr lang="el-GR" altLang="ar-SA" sz="2400" dirty="0"/>
              <a:t>λ</a:t>
            </a:r>
            <a:r>
              <a:rPr lang="en-US" altLang="ar-SA" sz="2400" baseline="-25000" dirty="0" smtClean="0"/>
              <a:t>2</a:t>
            </a:r>
            <a:r>
              <a:rPr lang="en-US" altLang="ar-SA" sz="2400" dirty="0"/>
              <a:t> - </a:t>
            </a:r>
            <a:r>
              <a:rPr lang="el-GR" altLang="ar-SA" sz="2400" dirty="0"/>
              <a:t>α</a:t>
            </a:r>
            <a:r>
              <a:rPr lang="en-US" altLang="ar-SA" sz="2400" dirty="0" smtClean="0"/>
              <a:t>,….</a:t>
            </a:r>
            <a:r>
              <a:rPr lang="el-GR" altLang="ar-SA" sz="2400" dirty="0" smtClean="0"/>
              <a:t> </a:t>
            </a:r>
            <a:r>
              <a:rPr lang="el-GR" altLang="ar-SA" sz="2400" dirty="0"/>
              <a:t>λ</a:t>
            </a:r>
            <a:r>
              <a:rPr lang="en-US" altLang="ar-SA" sz="2400" baseline="-25000" dirty="0" smtClean="0"/>
              <a:t>n</a:t>
            </a:r>
            <a:r>
              <a:rPr lang="en-US" altLang="ar-SA" sz="2400" dirty="0" smtClean="0"/>
              <a:t> </a:t>
            </a:r>
            <a:r>
              <a:rPr lang="en-US" altLang="ar-SA" sz="2400" dirty="0"/>
              <a:t>- </a:t>
            </a:r>
            <a:r>
              <a:rPr lang="el-GR" altLang="ar-SA" sz="2400" dirty="0"/>
              <a:t>α</a:t>
            </a:r>
            <a:r>
              <a:rPr lang="el-GR" altLang="ar-SA" sz="2400" dirty="0" smtClean="0"/>
              <a:t> </a:t>
            </a:r>
            <a:r>
              <a:rPr lang="en-US" altLang="ar-SA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b="0" i="1" dirty="0" err="1" smtClean="0">
                <a:cs typeface="Tahoma" pitchFamily="34" charset="0"/>
              </a:rPr>
              <a:t>A</a:t>
            </a:r>
            <a:r>
              <a:rPr lang="en-US" sz="2400" b="0" i="1" baseline="30000" dirty="0" err="1" smtClean="0">
                <a:cs typeface="Tahoma" pitchFamily="34" charset="0"/>
              </a:rPr>
              <a:t>k</a:t>
            </a:r>
            <a:r>
              <a:rPr lang="en-US" sz="2400" b="0" i="1" dirty="0" smtClean="0">
                <a:cs typeface="Tahoma" pitchFamily="34" charset="0"/>
              </a:rPr>
              <a:t> </a:t>
            </a:r>
            <a:r>
              <a:rPr lang="en-US" sz="2400" b="0" i="1" dirty="0">
                <a:cs typeface="Tahoma" pitchFamily="34" charset="0"/>
              </a:rPr>
              <a:t>will have eigenvalues </a:t>
            </a:r>
            <a:r>
              <a:rPr lang="el-GR" altLang="ar-SA" sz="2400" dirty="0"/>
              <a:t>λ</a:t>
            </a:r>
            <a:r>
              <a:rPr lang="en-US" altLang="ar-SA" sz="2400" baseline="-25000" dirty="0" smtClean="0"/>
              <a:t>1</a:t>
            </a:r>
            <a:r>
              <a:rPr lang="en-US" altLang="ar-SA" sz="2400" i="1" baseline="30000" dirty="0" smtClean="0"/>
              <a:t>k</a:t>
            </a:r>
            <a:r>
              <a:rPr lang="en-US" altLang="ar-SA" sz="2400" dirty="0" smtClean="0"/>
              <a:t>, </a:t>
            </a:r>
            <a:r>
              <a:rPr lang="el-GR" altLang="ar-SA" sz="2400" dirty="0"/>
              <a:t>λ</a:t>
            </a:r>
            <a:r>
              <a:rPr lang="en-US" altLang="ar-SA" sz="2400" baseline="-25000" dirty="0" smtClean="0"/>
              <a:t>2</a:t>
            </a:r>
            <a:r>
              <a:rPr lang="en-US" altLang="ar-SA" sz="2400" i="1" baseline="30000" dirty="0" smtClean="0"/>
              <a:t>k</a:t>
            </a:r>
            <a:r>
              <a:rPr lang="en-US" altLang="ar-SA" sz="2400" dirty="0" smtClean="0"/>
              <a:t>,….</a:t>
            </a:r>
            <a:r>
              <a:rPr lang="el-GR" altLang="ar-SA" sz="2400" dirty="0" smtClean="0"/>
              <a:t> </a:t>
            </a:r>
            <a:r>
              <a:rPr lang="el-GR" altLang="ar-SA" sz="2400" dirty="0"/>
              <a:t>λ</a:t>
            </a:r>
            <a:r>
              <a:rPr lang="en-US" altLang="ar-SA" sz="2400" baseline="-25000" dirty="0" err="1" smtClean="0"/>
              <a:t>n</a:t>
            </a:r>
            <a:r>
              <a:rPr lang="en-US" altLang="ar-SA" sz="2400" i="1" baseline="30000" dirty="0" err="1"/>
              <a:t>k</a:t>
            </a:r>
            <a:r>
              <a:rPr lang="en-US" altLang="ar-SA" sz="2400" dirty="0" smtClean="0"/>
              <a:t>.</a:t>
            </a:r>
            <a:endParaRPr lang="en-US" altLang="ar-SA" sz="2400" dirty="0"/>
          </a:p>
          <a:p>
            <a:pPr marL="514350" lvl="1" indent="0">
              <a:buNone/>
            </a:pPr>
            <a:endParaRPr lang="en-US" sz="2400" b="0" i="1" dirty="0">
              <a:latin typeface="+mj-lt"/>
              <a:cs typeface="Tahoma" pitchFamily="34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485998" y="1089048"/>
            <a:ext cx="447451" cy="254425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485997" y="2249908"/>
            <a:ext cx="447451" cy="254425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485996" y="3423649"/>
            <a:ext cx="447451" cy="254425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53507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 dirty="0" smtClean="0"/>
              <a:t>Characteristics of Eigenvalue/Eigenvector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780" y="860927"/>
            <a:ext cx="11506238" cy="4782108"/>
          </a:xfrm>
        </p:spPr>
        <p:txBody>
          <a:bodyPr/>
          <a:lstStyle/>
          <a:p>
            <a:pPr marL="514350" lvl="1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For any square matrix A, sum of eigenvalues will be equal  to the sum of diagonal elements of A.</a:t>
            </a:r>
          </a:p>
          <a:p>
            <a:pPr marL="514350" lvl="1" indent="0" algn="just">
              <a:lnSpc>
                <a:spcPct val="150000"/>
              </a:lnSpc>
              <a:buNone/>
            </a:pPr>
            <a:endParaRPr lang="en-US" sz="2400" dirty="0" smtClean="0">
              <a:latin typeface="Tahoma" pitchFamily="34" charset="0"/>
              <a:cs typeface="Tahoma" pitchFamily="34" charset="0"/>
            </a:endParaRPr>
          </a:p>
          <a:p>
            <a:pPr marL="514350" lvl="1" indent="0" algn="just">
              <a:lnSpc>
                <a:spcPct val="150000"/>
              </a:lnSpc>
              <a:buNone/>
            </a:pPr>
            <a:endParaRPr lang="en-US" sz="1000" dirty="0" smtClean="0">
              <a:latin typeface="Tahoma" pitchFamily="34" charset="0"/>
              <a:cs typeface="Tahoma" pitchFamily="34" charset="0"/>
            </a:endParaRPr>
          </a:p>
          <a:p>
            <a:pPr marL="514350" lvl="1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For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any square matrix A,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the product of eigenvalues will be equal 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to the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determinant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of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A.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65563" y="1089047"/>
            <a:ext cx="447451" cy="254425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265563" y="3124768"/>
            <a:ext cx="447451" cy="254425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170217"/>
              </p:ext>
            </p:extLst>
          </p:nvPr>
        </p:nvGraphicFramePr>
        <p:xfrm>
          <a:off x="2252864" y="2041725"/>
          <a:ext cx="1751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8" name="Equation" r:id="rId4" imgW="825480" imgH="431640" progId="Equation.3">
                  <p:embed/>
                </p:oleObj>
              </mc:Choice>
              <mc:Fallback>
                <p:oleObj name="Equation" r:id="rId4" imgW="825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864" y="2041725"/>
                        <a:ext cx="1751013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934170"/>
              </p:ext>
            </p:extLst>
          </p:nvPr>
        </p:nvGraphicFramePr>
        <p:xfrm>
          <a:off x="2185988" y="4267200"/>
          <a:ext cx="18859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9" name="Equation" r:id="rId6" imgW="888840" imgH="431640" progId="Equation.3">
                  <p:embed/>
                </p:oleObj>
              </mc:Choice>
              <mc:Fallback>
                <p:oleObj name="Equation" r:id="rId6" imgW="888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4267200"/>
                        <a:ext cx="1885950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172684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4116"/>
            <a:ext cx="8229600" cy="651166"/>
          </a:xfrm>
        </p:spPr>
        <p:txBody>
          <a:bodyPr/>
          <a:lstStyle/>
          <a:p>
            <a:r>
              <a:rPr lang="en-US" altLang="en-US" i="1" dirty="0" smtClean="0"/>
              <a:t>MATLAB</a:t>
            </a:r>
            <a:r>
              <a:rPr lang="en-US" altLang="en-US" i="1" baseline="30000" dirty="0" smtClean="0"/>
              <a:t>©</a:t>
            </a:r>
            <a:r>
              <a:rPr lang="en-US" altLang="en-US" i="1" dirty="0" smtClean="0"/>
              <a:t> Script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839" y="615129"/>
            <a:ext cx="11313995" cy="6146279"/>
          </a:xfrm>
        </p:spPr>
        <p:txBody>
          <a:bodyPr/>
          <a:lstStyle/>
          <a:p>
            <a:pPr marL="404813" indent="-404813">
              <a:lnSpc>
                <a:spcPct val="90000"/>
              </a:lnSpc>
              <a:buNone/>
            </a:pPr>
            <a:r>
              <a:rPr lang="en-US" altLang="en-US" b="0" i="1" u="sng" dirty="0" smtClean="0"/>
              <a:t>Simplest </a:t>
            </a:r>
            <a:r>
              <a:rPr lang="en-US" altLang="en-US" b="0" i="1" u="sng" dirty="0"/>
              <a:t>MATLAB </a:t>
            </a:r>
            <a:r>
              <a:rPr lang="en-US" altLang="en-US" b="0" i="1" u="sng" dirty="0" smtClean="0"/>
              <a:t>Program to find eigenvalue</a:t>
            </a:r>
            <a:endParaRPr lang="en-US" altLang="en-US" b="0" i="1" u="sng" dirty="0"/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 smtClean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 smtClean="0">
                <a:effectLst/>
              </a:rPr>
              <a:t>clear </a:t>
            </a:r>
            <a:r>
              <a:rPr lang="en-US" altLang="en-US" i="1" dirty="0">
                <a:effectLst/>
              </a:rPr>
              <a:t>all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 err="1">
                <a:effectLst/>
              </a:rPr>
              <a:t>clc</a:t>
            </a:r>
            <a:endParaRPr lang="en-US" altLang="en-US" i="1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 smtClean="0">
                <a:effectLst/>
              </a:rPr>
              <a:t>A = input(‘Enter system matrix =  ’);</a:t>
            </a:r>
            <a:r>
              <a:rPr lang="en-US" altLang="en-US" i="1" dirty="0" smtClean="0">
                <a:solidFill>
                  <a:srgbClr val="FFFF00"/>
                </a:solidFill>
                <a:effectLst/>
              </a:rPr>
              <a:t>% Define coefficient/system matrix</a:t>
            </a: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i="1" dirty="0" smtClean="0">
                <a:effectLst/>
              </a:rPr>
              <a:t>[n, m] = size(A);		</a:t>
            </a:r>
            <a:r>
              <a:rPr lang="en-US" altLang="en-US" sz="2200" i="1" dirty="0" smtClean="0">
                <a:solidFill>
                  <a:srgbClr val="FFFF00"/>
                </a:solidFill>
                <a:effectLst/>
              </a:rPr>
              <a:t>% Check the size of coefficient matrix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i="1" dirty="0" smtClean="0">
                <a:effectLst/>
              </a:rPr>
              <a:t>I = eye(n);			</a:t>
            </a:r>
            <a:r>
              <a:rPr lang="en-US" altLang="en-US" sz="2200" i="1" dirty="0" smtClean="0">
                <a:solidFill>
                  <a:srgbClr val="FFFF00"/>
                </a:solidFill>
                <a:effectLst/>
              </a:rPr>
              <a:t>% Define Identity matrix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i="1" dirty="0" err="1">
                <a:effectLst/>
              </a:rPr>
              <a:t>s</a:t>
            </a:r>
            <a:r>
              <a:rPr lang="en-US" altLang="en-US" sz="2200" i="1" dirty="0" err="1" smtClean="0">
                <a:effectLst/>
              </a:rPr>
              <a:t>yms</a:t>
            </a:r>
            <a:r>
              <a:rPr lang="en-US" altLang="en-US" sz="2200" i="1" dirty="0" smtClean="0">
                <a:effectLst/>
              </a:rPr>
              <a:t> y				</a:t>
            </a:r>
            <a:r>
              <a:rPr lang="en-US" altLang="en-US" sz="2200" i="1" dirty="0">
                <a:solidFill>
                  <a:srgbClr val="FFFF00"/>
                </a:solidFill>
                <a:effectLst/>
              </a:rPr>
              <a:t>%</a:t>
            </a:r>
            <a:r>
              <a:rPr lang="en-US" altLang="en-US" sz="2200" i="1" dirty="0" smtClean="0">
                <a:effectLst/>
              </a:rPr>
              <a:t>  </a:t>
            </a:r>
            <a:r>
              <a:rPr lang="en-US" altLang="en-US" sz="2200" i="1" dirty="0">
                <a:solidFill>
                  <a:srgbClr val="FFFF00"/>
                </a:solidFill>
                <a:effectLst/>
              </a:rPr>
              <a:t>Define y (eigenvalue) as variable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i="1" dirty="0" smtClean="0">
                <a:effectLst/>
              </a:rPr>
              <a:t>B = A - y*I;			</a:t>
            </a:r>
            <a:r>
              <a:rPr lang="en-US" altLang="en-US" sz="2200" i="1" dirty="0" smtClean="0">
                <a:solidFill>
                  <a:srgbClr val="FFFF00"/>
                </a:solidFill>
                <a:effectLst/>
              </a:rPr>
              <a:t>% Expression for Characteristic Equation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i="1" dirty="0" err="1" smtClean="0">
                <a:effectLst/>
              </a:rPr>
              <a:t>Ch</a:t>
            </a:r>
            <a:r>
              <a:rPr lang="en-US" altLang="en-US" sz="2200" i="1" dirty="0" smtClean="0">
                <a:effectLst/>
              </a:rPr>
              <a:t> = </a:t>
            </a:r>
            <a:r>
              <a:rPr lang="en-US" altLang="en-US" sz="2200" i="1" dirty="0" err="1" smtClean="0">
                <a:effectLst/>
              </a:rPr>
              <a:t>det</a:t>
            </a:r>
            <a:r>
              <a:rPr lang="en-US" altLang="en-US" sz="2200" i="1" dirty="0" smtClean="0">
                <a:effectLst/>
              </a:rPr>
              <a:t>(B) 			</a:t>
            </a:r>
            <a:r>
              <a:rPr lang="en-US" altLang="en-US" sz="2200" i="1" dirty="0">
                <a:solidFill>
                  <a:srgbClr val="FFFF00"/>
                </a:solidFill>
                <a:effectLst/>
              </a:rPr>
              <a:t>% </a:t>
            </a:r>
            <a:r>
              <a:rPr lang="en-US" altLang="en-US" sz="2200" i="1" dirty="0" smtClean="0">
                <a:solidFill>
                  <a:srgbClr val="FFFF00"/>
                </a:solidFill>
                <a:effectLst/>
              </a:rPr>
              <a:t>Characteristic equation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i="1" dirty="0">
                <a:effectLst/>
              </a:rPr>
              <a:t>Poly = input(‘enter coefficient of characteristic polynomial = </a:t>
            </a:r>
            <a:r>
              <a:rPr lang="en-US" altLang="en-US" sz="2200" i="1" dirty="0" smtClean="0">
                <a:effectLst/>
              </a:rPr>
              <a:t>‘);</a:t>
            </a:r>
            <a:endParaRPr lang="en-US" altLang="en-US" sz="2200" i="1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i="1" dirty="0" smtClean="0">
                <a:effectLst/>
              </a:rPr>
              <a:t>V = roots(Poly) 		</a:t>
            </a:r>
            <a:r>
              <a:rPr lang="en-US" altLang="en-US" sz="2200" i="1" dirty="0" smtClean="0">
                <a:solidFill>
                  <a:srgbClr val="FFFF00"/>
                </a:solidFill>
                <a:effectLst/>
              </a:rPr>
              <a:t>% Find roots of polynomial as eigenvalue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200" i="1" dirty="0" smtClean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i="1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altLang="en-US" sz="2000" b="0" i="1" u="sng" dirty="0" smtClean="0"/>
              <a:t>Compare with inbuilt function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i="1" dirty="0" smtClean="0">
                <a:effectLst/>
              </a:rPr>
              <a:t>W </a:t>
            </a:r>
            <a:r>
              <a:rPr lang="en-US" altLang="en-US" sz="2000" i="1" dirty="0">
                <a:effectLst/>
              </a:rPr>
              <a:t>= </a:t>
            </a:r>
            <a:r>
              <a:rPr lang="en-US" altLang="en-US" sz="2000" i="1" dirty="0" err="1" smtClean="0">
                <a:effectLst/>
              </a:rPr>
              <a:t>eig</a:t>
            </a:r>
            <a:r>
              <a:rPr lang="en-US" altLang="en-US" sz="2000" i="1" dirty="0" smtClean="0">
                <a:effectLst/>
              </a:rPr>
              <a:t>(A) </a:t>
            </a:r>
            <a:r>
              <a:rPr lang="en-US" altLang="en-US" sz="2000" i="1" dirty="0">
                <a:effectLst/>
              </a:rPr>
              <a:t>		</a:t>
            </a:r>
            <a:r>
              <a:rPr lang="en-US" altLang="en-US" sz="2000" i="1" dirty="0">
                <a:solidFill>
                  <a:srgbClr val="FFFF00"/>
                </a:solidFill>
                <a:effectLst/>
              </a:rPr>
              <a:t>% Find </a:t>
            </a:r>
            <a:r>
              <a:rPr lang="en-US" altLang="en-US" sz="2000" i="1" dirty="0" smtClean="0">
                <a:solidFill>
                  <a:srgbClr val="FFFF00"/>
                </a:solidFill>
                <a:effectLst/>
              </a:rPr>
              <a:t>eigenvalue from inbuilt function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i="1" dirty="0" smtClean="0">
                <a:solidFill>
                  <a:srgbClr val="FFFF00"/>
                </a:solidFill>
                <a:effectLst/>
              </a:rPr>
              <a:t>[X, V1] = </a:t>
            </a:r>
            <a:r>
              <a:rPr lang="en-US" altLang="en-US" sz="2000" i="1" dirty="0" err="1" smtClean="0">
                <a:solidFill>
                  <a:srgbClr val="FFFF00"/>
                </a:solidFill>
                <a:effectLst/>
              </a:rPr>
              <a:t>eig</a:t>
            </a:r>
            <a:r>
              <a:rPr lang="en-US" altLang="en-US" sz="2000" i="1" dirty="0" smtClean="0">
                <a:solidFill>
                  <a:srgbClr val="FFFF00"/>
                </a:solidFill>
                <a:effectLst/>
              </a:rPr>
              <a:t>(A);		% Return X as eigenvector and V1 eigenvalue by inbuilt function</a:t>
            </a:r>
            <a:endParaRPr lang="en-US" altLang="en-US" sz="2000" i="1" dirty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000" b="0" i="1" u="sng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200" i="1" dirty="0" smtClean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200" i="1" dirty="0" smtClean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200" b="0" i="1" dirty="0" smtClean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 smtClean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 smtClean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 smtClean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 smtClean="0">
                <a:effectLst/>
              </a:rPr>
              <a:t>	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416647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728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728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728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728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2728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2728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2728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2728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27283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27283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27283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27283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627</Words>
  <Application>Microsoft Office PowerPoint</Application>
  <PresentationFormat>Custom</PresentationFormat>
  <Paragraphs>158</Paragraphs>
  <Slides>14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Default Design</vt:lpstr>
      <vt:lpstr>1_Office Theme</vt:lpstr>
      <vt:lpstr>Equation</vt:lpstr>
      <vt:lpstr>Microsoft Equation 3.0</vt:lpstr>
      <vt:lpstr>Eigen Value and Eigen Vectors</vt:lpstr>
      <vt:lpstr>Introduction</vt:lpstr>
      <vt:lpstr>Finding Eigenvalue </vt:lpstr>
      <vt:lpstr>Finding Eigenvalue Contd.. </vt:lpstr>
      <vt:lpstr>Finding Eigenvalue Contd.. </vt:lpstr>
      <vt:lpstr>Finding Eigenvectors</vt:lpstr>
      <vt:lpstr>Characteristics of Eigenvalue/Eigenvector</vt:lpstr>
      <vt:lpstr>Characteristics of Eigenvalue/Eigenvector</vt:lpstr>
      <vt:lpstr>MATLAB© Script</vt:lpstr>
      <vt:lpstr>Finding Eigenvalue (Power Method)</vt:lpstr>
      <vt:lpstr>Finding Eigenvalue (Power Method)</vt:lpstr>
      <vt:lpstr>MATLAB© Script</vt:lpstr>
      <vt:lpstr>Finding Eigenvalue (Inverse Power Method)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Pathak</dc:creator>
  <cp:lastModifiedBy>Himanshu</cp:lastModifiedBy>
  <cp:revision>55</cp:revision>
  <dcterms:created xsi:type="dcterms:W3CDTF">2015-08-10T09:08:50Z</dcterms:created>
  <dcterms:modified xsi:type="dcterms:W3CDTF">2021-09-09T12:26:35Z</dcterms:modified>
</cp:coreProperties>
</file>