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50" d="100"/>
          <a:sy n="50" d="100"/>
        </p:scale>
        <p:origin x="318" y="1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2CBBD-AC43-46C4-9D5B-7AAE0A31C2AE}"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EDD0F-44DC-4790-9979-55FB1438A0E2}" type="slidenum">
              <a:rPr lang="en-US" smtClean="0"/>
              <a:t>‹#›</a:t>
            </a:fld>
            <a:endParaRPr lang="en-US"/>
          </a:p>
        </p:txBody>
      </p:sp>
    </p:spTree>
    <p:extLst>
      <p:ext uri="{BB962C8B-B14F-4D97-AF65-F5344CB8AC3E}">
        <p14:creationId xmlns:p14="http://schemas.microsoft.com/office/powerpoint/2010/main" val="101588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EDD0F-44DC-4790-9979-55FB1438A0E2}" type="slidenum">
              <a:rPr lang="en-US" smtClean="0"/>
              <a:t>1</a:t>
            </a:fld>
            <a:endParaRPr lang="en-US"/>
          </a:p>
        </p:txBody>
      </p:sp>
    </p:spTree>
    <p:extLst>
      <p:ext uri="{BB962C8B-B14F-4D97-AF65-F5344CB8AC3E}">
        <p14:creationId xmlns:p14="http://schemas.microsoft.com/office/powerpoint/2010/main" val="30604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E7E49-13BE-46AF-B291-ABA024136A92}"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421491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10B34-033B-4085-B57B-C8F56024CC91}"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107722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45D73-E939-4CBA-9640-5A5A1C781BCC}"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298811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94830-B33C-4659-B388-527C57603A9D}"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54401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7D810-5119-4378-AD8E-D1F7889C9E62}"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Srihari S au2021111087</a:t>
            </a:r>
            <a:endParaRPr lang="en-US"/>
          </a:p>
        </p:txBody>
      </p:sp>
      <p:sp>
        <p:nvSpPr>
          <p:cNvPr id="6" name="Slide Number Placeholder 5"/>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649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800FA-C166-43D8-9A08-00CAF36EDBE0}"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77170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F80D6-B333-481B-A29B-354019273721}" type="datetime1">
              <a:rPr lang="en-US" smtClean="0"/>
              <a:t>4/23/2024</a:t>
            </a:fld>
            <a:endParaRPr lang="en-US"/>
          </a:p>
        </p:txBody>
      </p:sp>
      <p:sp>
        <p:nvSpPr>
          <p:cNvPr id="8" name="Footer Placeholder 7"/>
          <p:cNvSpPr>
            <a:spLocks noGrp="1"/>
          </p:cNvSpPr>
          <p:nvPr>
            <p:ph type="ftr" sz="quarter" idx="11"/>
          </p:nvPr>
        </p:nvSpPr>
        <p:spPr/>
        <p:txBody>
          <a:bodyPr/>
          <a:lstStyle/>
          <a:p>
            <a:r>
              <a:rPr lang="en-US" smtClean="0"/>
              <a:t>Srihari S au2021111087</a:t>
            </a:r>
            <a:endParaRPr lang="en-US"/>
          </a:p>
        </p:txBody>
      </p:sp>
      <p:sp>
        <p:nvSpPr>
          <p:cNvPr id="9" name="Slide Number Placeholder 8"/>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0007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0463A-9E29-4B6C-A18A-D814E15938B2}" type="datetime1">
              <a:rPr lang="en-US" smtClean="0"/>
              <a:t>4/23/2024</a:t>
            </a:fld>
            <a:endParaRPr lang="en-US"/>
          </a:p>
        </p:txBody>
      </p:sp>
      <p:sp>
        <p:nvSpPr>
          <p:cNvPr id="4" name="Footer Placeholder 3"/>
          <p:cNvSpPr>
            <a:spLocks noGrp="1"/>
          </p:cNvSpPr>
          <p:nvPr>
            <p:ph type="ftr" sz="quarter" idx="11"/>
          </p:nvPr>
        </p:nvSpPr>
        <p:spPr/>
        <p:txBody>
          <a:bodyPr/>
          <a:lstStyle/>
          <a:p>
            <a:r>
              <a:rPr lang="en-US" smtClean="0"/>
              <a:t>Srihari S au2021111087</a:t>
            </a:r>
            <a:endParaRPr lang="en-US"/>
          </a:p>
        </p:txBody>
      </p:sp>
      <p:sp>
        <p:nvSpPr>
          <p:cNvPr id="5" name="Slide Number Placeholder 4"/>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376526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A5F4E-E845-4AB5-B723-F07E12477868}" type="datetime1">
              <a:rPr lang="en-US" smtClean="0"/>
              <a:t>4/23/2024</a:t>
            </a:fld>
            <a:endParaRPr lang="en-US"/>
          </a:p>
        </p:txBody>
      </p:sp>
      <p:sp>
        <p:nvSpPr>
          <p:cNvPr id="3" name="Footer Placeholder 2"/>
          <p:cNvSpPr>
            <a:spLocks noGrp="1"/>
          </p:cNvSpPr>
          <p:nvPr>
            <p:ph type="ftr" sz="quarter" idx="11"/>
          </p:nvPr>
        </p:nvSpPr>
        <p:spPr/>
        <p:txBody>
          <a:bodyPr/>
          <a:lstStyle/>
          <a:p>
            <a:r>
              <a:rPr lang="en-US" smtClean="0"/>
              <a:t>Srihari S au2021111087</a:t>
            </a:r>
            <a:endParaRPr lang="en-US"/>
          </a:p>
        </p:txBody>
      </p:sp>
      <p:sp>
        <p:nvSpPr>
          <p:cNvPr id="4" name="Slide Number Placeholder 3"/>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40580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0D058-FE5E-44F2-8FC2-C2233A31F137}"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210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279FC-E8E2-4D33-AB2A-32686E4F07C2}"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Srihari S au2021111087</a:t>
            </a:r>
            <a:endParaRPr lang="en-US"/>
          </a:p>
        </p:txBody>
      </p:sp>
      <p:sp>
        <p:nvSpPr>
          <p:cNvPr id="7" name="Slide Number Placeholder 6"/>
          <p:cNvSpPr>
            <a:spLocks noGrp="1"/>
          </p:cNvSpPr>
          <p:nvPr>
            <p:ph type="sldNum" sz="quarter" idx="12"/>
          </p:nvPr>
        </p:nvSpPr>
        <p:spPr/>
        <p:txBody>
          <a:bodyPr/>
          <a:lstStyle/>
          <a:p>
            <a:fld id="{5415D246-2E09-4BBD-B5E2-913802D00799}" type="slidenum">
              <a:rPr lang="en-US" smtClean="0"/>
              <a:t>‹#›</a:t>
            </a:fld>
            <a:endParaRPr lang="en-US"/>
          </a:p>
        </p:txBody>
      </p:sp>
    </p:spTree>
    <p:extLst>
      <p:ext uri="{BB962C8B-B14F-4D97-AF65-F5344CB8AC3E}">
        <p14:creationId xmlns:p14="http://schemas.microsoft.com/office/powerpoint/2010/main" val="9448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F8B8-8078-448A-B59F-7CDF506556B0}" type="datetime1">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Srihari S au2021111087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D246-2E09-4BBD-B5E2-913802D00799}" type="slidenum">
              <a:rPr lang="en-US" smtClean="0"/>
              <a:t>‹#›</a:t>
            </a:fld>
            <a:endParaRPr lang="en-US"/>
          </a:p>
        </p:txBody>
      </p:sp>
    </p:spTree>
    <p:extLst>
      <p:ext uri="{BB962C8B-B14F-4D97-AF65-F5344CB8AC3E}">
        <p14:creationId xmlns:p14="http://schemas.microsoft.com/office/powerpoint/2010/main" val="279774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amar92/TNSDC-NM-Engineering-Colleges/tree/main" TargetMode="External"/><Relationship Id="rId2" Type="http://schemas.openxmlformats.org/officeDocument/2006/relationships/hyperlink" Target="https://github.com/HariCane193"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2;p13">
            <a:extLst>
              <a:ext uri="{FF2B5EF4-FFF2-40B4-BE49-F238E27FC236}">
                <a16:creationId xmlns:a16="http://schemas.microsoft.com/office/drawing/2014/main" xmlns="" id="{36719900-D0D9-09E3-CF83-B953F66E3009}"/>
              </a:ext>
            </a:extLst>
          </p:cNvPr>
          <p:cNvGrpSpPr/>
          <p:nvPr/>
        </p:nvGrpSpPr>
        <p:grpSpPr>
          <a:xfrm>
            <a:off x="2705454" y="1127833"/>
            <a:ext cx="6047412" cy="601034"/>
            <a:chOff x="1567263" y="1495382"/>
            <a:chExt cx="6047412" cy="601034"/>
          </a:xfrm>
        </p:grpSpPr>
        <p:pic>
          <p:nvPicPr>
            <p:cNvPr id="5"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3">
              <a:alphaModFix/>
            </a:blip>
            <a:srcRect/>
            <a:stretch/>
          </p:blipFill>
          <p:spPr>
            <a:xfrm>
              <a:off x="4755974" y="1620847"/>
              <a:ext cx="1163978" cy="389110"/>
            </a:xfrm>
            <a:prstGeom prst="rect">
              <a:avLst/>
            </a:prstGeom>
            <a:noFill/>
            <a:ln>
              <a:noFill/>
            </a:ln>
          </p:spPr>
        </p:pic>
        <p:pic>
          <p:nvPicPr>
            <p:cNvPr id="6"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4">
              <a:alphaModFix/>
            </a:blip>
            <a:srcRect t="20551"/>
            <a:stretch/>
          </p:blipFill>
          <p:spPr>
            <a:xfrm>
              <a:off x="3675859" y="1608154"/>
              <a:ext cx="787775" cy="414497"/>
            </a:xfrm>
            <a:prstGeom prst="rect">
              <a:avLst/>
            </a:prstGeom>
            <a:noFill/>
            <a:ln>
              <a:noFill/>
            </a:ln>
          </p:spPr>
        </p:pic>
        <p:cxnSp>
          <p:nvCxnSpPr>
            <p:cNvPr id="7"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8"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9"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5">
              <a:alphaModFix/>
            </a:blip>
            <a:srcRect/>
            <a:stretch/>
          </p:blipFill>
          <p:spPr>
            <a:xfrm>
              <a:off x="6212294" y="1633695"/>
              <a:ext cx="1402381" cy="363414"/>
            </a:xfrm>
            <a:prstGeom prst="rect">
              <a:avLst/>
            </a:prstGeom>
            <a:noFill/>
            <a:ln>
              <a:noFill/>
            </a:ln>
          </p:spPr>
        </p:pic>
        <p:cxnSp>
          <p:nvCxnSpPr>
            <p:cNvPr id="10"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1"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6">
              <a:alphaModFix/>
            </a:blip>
            <a:srcRect/>
            <a:stretch/>
          </p:blipFill>
          <p:spPr>
            <a:xfrm>
              <a:off x="1567263" y="1495382"/>
              <a:ext cx="1816256" cy="454064"/>
            </a:xfrm>
            <a:prstGeom prst="rect">
              <a:avLst/>
            </a:prstGeom>
            <a:noFill/>
            <a:ln>
              <a:noFill/>
            </a:ln>
          </p:spPr>
        </p:pic>
      </p:grpSp>
      <p:pic>
        <p:nvPicPr>
          <p:cNvPr id="12" name="Picture 11">
            <a:extLst>
              <a:ext uri="{FF2B5EF4-FFF2-40B4-BE49-F238E27FC236}">
                <a16:creationId xmlns:a16="http://schemas.microsoft.com/office/drawing/2014/main" xmlns="" id="{C436A02F-1B73-4A21-43B2-A472DD02A911}"/>
              </a:ext>
            </a:extLst>
          </p:cNvPr>
          <p:cNvPicPr>
            <a:picLocks noChangeAspect="1"/>
          </p:cNvPicPr>
          <p:nvPr/>
        </p:nvPicPr>
        <p:blipFill>
          <a:blip r:embed="rId7"/>
          <a:stretch>
            <a:fillRect/>
          </a:stretch>
        </p:blipFill>
        <p:spPr>
          <a:xfrm>
            <a:off x="4717324" y="2090888"/>
            <a:ext cx="1443387" cy="1049002"/>
          </a:xfrm>
          <a:prstGeom prst="rect">
            <a:avLst/>
          </a:prstGeom>
        </p:spPr>
      </p:pic>
      <p:sp>
        <p:nvSpPr>
          <p:cNvPr id="13" name="Rectangle: Rounded Corners 24">
            <a:extLst>
              <a:ext uri="{FF2B5EF4-FFF2-40B4-BE49-F238E27FC236}">
                <a16:creationId xmlns:a16="http://schemas.microsoft.com/office/drawing/2014/main" xmlns="" id="{B8BCF8B7-52AB-B3FB-BD62-ABF520369315}"/>
              </a:ext>
            </a:extLst>
          </p:cNvPr>
          <p:cNvSpPr/>
          <p:nvPr/>
        </p:nvSpPr>
        <p:spPr>
          <a:xfrm>
            <a:off x="2818819" y="3328385"/>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Agricultural Raw Material Analysis</a:t>
            </a:r>
            <a:endParaRPr lang="en-US" sz="2000" b="1" dirty="0">
              <a:solidFill>
                <a:schemeClr val="bg1">
                  <a:lumMod val="95000"/>
                </a:schemeClr>
              </a:solidFill>
            </a:endParaRPr>
          </a:p>
        </p:txBody>
      </p:sp>
      <p:sp>
        <p:nvSpPr>
          <p:cNvPr id="14" name="Google Shape;70;p13">
            <a:extLst>
              <a:ext uri="{FF2B5EF4-FFF2-40B4-BE49-F238E27FC236}">
                <a16:creationId xmlns:a16="http://schemas.microsoft.com/office/drawing/2014/main" xmlns="" id="{E4C9E616-B0C2-5EF1-C693-B568D7F762CD}"/>
              </a:ext>
            </a:extLst>
          </p:cNvPr>
          <p:cNvSpPr txBox="1"/>
          <p:nvPr/>
        </p:nvSpPr>
        <p:spPr>
          <a:xfrm>
            <a:off x="1685342" y="4658620"/>
            <a:ext cx="1456920" cy="33851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600" dirty="0">
                <a:ln w="0"/>
                <a:effectLst>
                  <a:outerShdw blurRad="38100" dist="19050" dir="2700000" algn="tl" rotWithShape="0">
                    <a:schemeClr val="dk1">
                      <a:alpha val="40000"/>
                    </a:schemeClr>
                  </a:outerShdw>
                </a:effectLst>
              </a:rPr>
              <a:t>Student Details </a:t>
            </a:r>
            <a:endPar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endParaRPr>
          </a:p>
        </p:txBody>
      </p:sp>
      <p:sp>
        <p:nvSpPr>
          <p:cNvPr id="15" name="TextBox 14">
            <a:extLst>
              <a:ext uri="{FF2B5EF4-FFF2-40B4-BE49-F238E27FC236}">
                <a16:creationId xmlns:a16="http://schemas.microsoft.com/office/drawing/2014/main" xmlns="" id="{243F787A-C1B9-4A5B-C50F-502754DD3886}"/>
              </a:ext>
            </a:extLst>
          </p:cNvPr>
          <p:cNvSpPr txBox="1"/>
          <p:nvPr/>
        </p:nvSpPr>
        <p:spPr>
          <a:xfrm>
            <a:off x="1726583" y="4997134"/>
            <a:ext cx="3875242" cy="1128514"/>
          </a:xfrm>
          <a:prstGeom prst="rect">
            <a:avLst/>
          </a:prstGeom>
          <a:noFill/>
        </p:spPr>
        <p:txBody>
          <a:bodyPr wrap="square">
            <a:spAutoFit/>
          </a:bodyPr>
          <a:lstStyle/>
          <a:p>
            <a:pPr marR="0" lvl="0" rtl="0">
              <a:lnSpc>
                <a:spcPct val="100000"/>
              </a:lnSpc>
              <a:spcBef>
                <a:spcPts val="0"/>
              </a:spcBef>
              <a:spcAft>
                <a:spcPts val="200"/>
              </a:spcAft>
            </a:pPr>
            <a:r>
              <a:rPr lang="en-US" sz="1600" dirty="0">
                <a:ln w="0"/>
                <a:effectLst>
                  <a:outerShdw blurRad="38100" dist="19050" dir="2700000" algn="tl" rotWithShape="0">
                    <a:schemeClr val="dk1">
                      <a:alpha val="40000"/>
                    </a:schemeClr>
                  </a:outerShdw>
                </a:effectLst>
              </a:rPr>
              <a:t>Name</a:t>
            </a:r>
            <a:r>
              <a:rPr lang="en-US" sz="1600" dirty="0" smtClean="0">
                <a:ln w="0"/>
                <a:effectLst>
                  <a:outerShdw blurRad="38100" dist="19050" dir="2700000" algn="tl" rotWithShape="0">
                    <a:schemeClr val="dk1">
                      <a:alpha val="40000"/>
                    </a:schemeClr>
                  </a:outerShdw>
                </a:effectLst>
              </a:rPr>
              <a:t>: Srihari S</a:t>
            </a:r>
            <a:endParaRPr lang="en-US" sz="1600" dirty="0">
              <a:ln w="0"/>
              <a:effectLst>
                <a:outerShdw blurRad="38100" dist="19050" dir="2700000" algn="tl" rotWithShape="0">
                  <a:schemeClr val="dk1">
                    <a:alpha val="40000"/>
                  </a:schemeClr>
                </a:outerShdw>
              </a:effectLst>
            </a:endParaRPr>
          </a:p>
          <a:p>
            <a:pPr>
              <a:spcAft>
                <a:spcPts val="200"/>
              </a:spcAft>
            </a:pPr>
            <a:r>
              <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rPr>
              <a:t>NM Id</a:t>
            </a:r>
            <a:r>
              <a:rPr lang="en-US" sz="1600" i="0" u="none" strike="noStrike" dirty="0" smtClean="0">
                <a:ln w="0"/>
                <a:effectLst>
                  <a:outerShdw blurRad="38100" dist="19050" dir="2700000" algn="tl" rotWithShape="0">
                    <a:schemeClr val="dk1">
                      <a:alpha val="40000"/>
                    </a:schemeClr>
                  </a:outerShdw>
                </a:effectLst>
                <a:latin typeface="Arial"/>
                <a:ea typeface="Arial"/>
                <a:cs typeface="Arial"/>
                <a:sym typeface="Arial"/>
              </a:rPr>
              <a:t>: </a:t>
            </a:r>
            <a:r>
              <a:rPr lang="en-US" sz="1600" dirty="0">
                <a:ln w="0"/>
                <a:effectLst>
                  <a:outerShdw blurRad="38100" dist="19050" dir="2700000" algn="tl" rotWithShape="0">
                    <a:schemeClr val="dk1">
                      <a:alpha val="40000"/>
                    </a:schemeClr>
                  </a:outerShdw>
                </a:effectLst>
              </a:rPr>
              <a:t>au2021111087 </a:t>
            </a:r>
          </a:p>
          <a:p>
            <a:pPr lvl="0">
              <a:spcAft>
                <a:spcPts val="200"/>
              </a:spcAft>
            </a:pPr>
            <a:r>
              <a:rPr lang="en-US" sz="1600" dirty="0" smtClean="0">
                <a:ln w="0"/>
                <a:effectLst>
                  <a:outerShdw blurRad="38100" dist="19050" dir="2700000" algn="tl" rotWithShape="0">
                    <a:schemeClr val="dk1">
                      <a:alpha val="40000"/>
                    </a:schemeClr>
                  </a:outerShdw>
                </a:effectLst>
              </a:rPr>
              <a:t>College Name: College of Engineering </a:t>
            </a:r>
            <a:r>
              <a:rPr lang="en-US" sz="1600" dirty="0" err="1" smtClean="0">
                <a:ln w="0"/>
                <a:effectLst>
                  <a:outerShdw blurRad="38100" dist="19050" dir="2700000" algn="tl" rotWithShape="0">
                    <a:schemeClr val="dk1">
                      <a:alpha val="40000"/>
                    </a:schemeClr>
                  </a:outerShdw>
                </a:effectLst>
              </a:rPr>
              <a:t>Guindy</a:t>
            </a:r>
            <a:r>
              <a:rPr lang="en-US" sz="1600" dirty="0" smtClean="0">
                <a:ln w="0"/>
                <a:effectLst>
                  <a:outerShdw blurRad="38100" dist="19050" dir="2700000" algn="tl" rotWithShape="0">
                    <a:schemeClr val="dk1">
                      <a:alpha val="40000"/>
                    </a:schemeClr>
                  </a:outerShdw>
                </a:effectLst>
              </a:rPr>
              <a:t>, Anna University</a:t>
            </a:r>
            <a:endParaRPr lang="en-US" sz="1600" i="0" u="none" strike="noStrike" dirty="0">
              <a:ln w="0"/>
              <a:effectLst>
                <a:outerShdw blurRad="38100" dist="19050" dir="2700000" algn="tl" rotWithShape="0">
                  <a:schemeClr val="dk1">
                    <a:alpha val="40000"/>
                  </a:schemeClr>
                </a:outerShdw>
              </a:effectLst>
              <a:latin typeface="Arial"/>
              <a:ea typeface="Arial"/>
              <a:cs typeface="Arial"/>
              <a:sym typeface="Arial"/>
            </a:endParaRPr>
          </a:p>
        </p:txBody>
      </p:sp>
      <p:sp>
        <p:nvSpPr>
          <p:cNvPr id="16" name="Footer Placeholder 1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36509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95398" y="1478235"/>
            <a:ext cx="5034502" cy="4713014"/>
          </a:xfrm>
          <a:prstGeom prst="rect">
            <a:avLst/>
          </a:prstGeom>
        </p:spPr>
      </p:pic>
      <p:pic>
        <p:nvPicPr>
          <p:cNvPr id="3" name="Picture 2"/>
          <p:cNvPicPr>
            <a:picLocks noChangeAspect="1"/>
          </p:cNvPicPr>
          <p:nvPr/>
        </p:nvPicPr>
        <p:blipFill>
          <a:blip r:embed="rId3"/>
          <a:stretch>
            <a:fillRect/>
          </a:stretch>
        </p:blipFill>
        <p:spPr>
          <a:xfrm>
            <a:off x="1157005" y="1677061"/>
            <a:ext cx="4048690" cy="3858163"/>
          </a:xfrm>
          <a:prstGeom prst="rect">
            <a:avLst/>
          </a:prstGeom>
        </p:spPr>
      </p:pic>
      <p:sp>
        <p:nvSpPr>
          <p:cNvPr id="4" name="Rectangle 3"/>
          <p:cNvSpPr/>
          <p:nvPr/>
        </p:nvSpPr>
        <p:spPr>
          <a:xfrm>
            <a:off x="1157005" y="341773"/>
            <a:ext cx="9637318" cy="748923"/>
          </a:xfrm>
          <a:prstGeom prst="rect">
            <a:avLst/>
          </a:prstGeom>
        </p:spPr>
        <p:txBody>
          <a:bodyPr wrap="none">
            <a:spAutoFit/>
          </a:bodyPr>
          <a:lstStyle/>
          <a:p>
            <a:pPr marL="173736" indent="-173736">
              <a:spcAft>
                <a:spcPts val="800"/>
              </a:spcAft>
              <a:buClr>
                <a:srgbClr val="213163"/>
              </a:buClr>
            </a:pPr>
            <a:r>
              <a:rPr lang="en-US" dirty="0" smtClean="0"/>
              <a:t>The previous code snippet takes care a small part of the following issues shown in the images below. </a:t>
            </a:r>
          </a:p>
          <a:p>
            <a:pPr marL="173736" indent="-173736">
              <a:spcAft>
                <a:spcPts val="800"/>
              </a:spcAft>
              <a:buClr>
                <a:srgbClr val="213163"/>
              </a:buClr>
            </a:pPr>
            <a:r>
              <a:rPr lang="en-US" dirty="0" smtClean="0"/>
              <a:t>[for full code use the </a:t>
            </a:r>
            <a:r>
              <a:rPr lang="en-US" dirty="0" err="1" smtClean="0"/>
              <a:t>project_code</a:t>
            </a:r>
            <a:r>
              <a:rPr lang="en-US" dirty="0" smtClean="0"/>
              <a:t> from GITHUB]</a:t>
            </a:r>
            <a:endParaRPr lang="en-US" dirty="0" smtClean="0"/>
          </a:p>
        </p:txBody>
      </p:sp>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95149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254" y="299965"/>
            <a:ext cx="8173591" cy="1038370"/>
          </a:xfrm>
          <a:prstGeom prst="rect">
            <a:avLst/>
          </a:prstGeom>
        </p:spPr>
      </p:pic>
      <p:pic>
        <p:nvPicPr>
          <p:cNvPr id="3" name="Picture 2"/>
          <p:cNvPicPr>
            <a:picLocks noChangeAspect="1"/>
          </p:cNvPicPr>
          <p:nvPr/>
        </p:nvPicPr>
        <p:blipFill>
          <a:blip r:embed="rId3"/>
          <a:stretch>
            <a:fillRect/>
          </a:stretch>
        </p:blipFill>
        <p:spPr>
          <a:xfrm>
            <a:off x="890018" y="1657132"/>
            <a:ext cx="8164064" cy="3124636"/>
          </a:xfrm>
          <a:prstGeom prst="rect">
            <a:avLst/>
          </a:prstGeom>
        </p:spPr>
      </p:pic>
      <p:sp>
        <p:nvSpPr>
          <p:cNvPr id="4" name="Rectangle 3"/>
          <p:cNvSpPr/>
          <p:nvPr/>
        </p:nvSpPr>
        <p:spPr>
          <a:xfrm>
            <a:off x="1157005" y="1287800"/>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endParaRPr lang="en-US" dirty="0" smtClean="0"/>
          </a:p>
        </p:txBody>
      </p:sp>
      <p:sp>
        <p:nvSpPr>
          <p:cNvPr id="5" name="Rectangle 4"/>
          <p:cNvSpPr/>
          <p:nvPr/>
        </p:nvSpPr>
        <p:spPr>
          <a:xfrm>
            <a:off x="1157005" y="4731233"/>
            <a:ext cx="1022331" cy="369332"/>
          </a:xfrm>
          <a:prstGeom prst="rect">
            <a:avLst/>
          </a:prstGeom>
        </p:spPr>
        <p:txBody>
          <a:bodyPr wrap="none">
            <a:spAutoFit/>
          </a:bodyPr>
          <a:lstStyle/>
          <a:p>
            <a:pPr marL="173736" indent="-173736">
              <a:spcAft>
                <a:spcPts val="800"/>
              </a:spcAft>
              <a:buClr>
                <a:srgbClr val="213163"/>
              </a:buClr>
            </a:pPr>
            <a:r>
              <a:rPr lang="en-US" dirty="0" smtClean="0"/>
              <a:t>OUTPUT:</a:t>
            </a:r>
            <a:endParaRPr lang="en-US" dirty="0" smtClean="0"/>
          </a:p>
        </p:txBody>
      </p:sp>
      <p:pic>
        <p:nvPicPr>
          <p:cNvPr id="6" name="Picture 5"/>
          <p:cNvPicPr>
            <a:picLocks noChangeAspect="1"/>
          </p:cNvPicPr>
          <p:nvPr/>
        </p:nvPicPr>
        <p:blipFill>
          <a:blip r:embed="rId4"/>
          <a:stretch>
            <a:fillRect/>
          </a:stretch>
        </p:blipFill>
        <p:spPr>
          <a:xfrm>
            <a:off x="890018" y="5095629"/>
            <a:ext cx="5096586" cy="1762371"/>
          </a:xfrm>
          <a:prstGeom prst="rect">
            <a:avLst/>
          </a:prstGeom>
        </p:spPr>
      </p:pic>
      <p:sp>
        <p:nvSpPr>
          <p:cNvPr id="7" name="Footer Placeholder 6"/>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36568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208" y="328570"/>
            <a:ext cx="6506483" cy="600159"/>
          </a:xfrm>
          <a:prstGeom prst="rect">
            <a:avLst/>
          </a:prstGeom>
        </p:spPr>
      </p:pic>
      <p:pic>
        <p:nvPicPr>
          <p:cNvPr id="3" name="Picture 2"/>
          <p:cNvPicPr>
            <a:picLocks noChangeAspect="1"/>
          </p:cNvPicPr>
          <p:nvPr/>
        </p:nvPicPr>
        <p:blipFill>
          <a:blip r:embed="rId3"/>
          <a:stretch>
            <a:fillRect/>
          </a:stretch>
        </p:blipFill>
        <p:spPr>
          <a:xfrm>
            <a:off x="1070997" y="1476211"/>
            <a:ext cx="8106906" cy="2343477"/>
          </a:xfrm>
          <a:prstGeom prst="rect">
            <a:avLst/>
          </a:prstGeom>
        </p:spPr>
      </p:pic>
      <p:pic>
        <p:nvPicPr>
          <p:cNvPr id="4" name="Picture 3"/>
          <p:cNvPicPr>
            <a:picLocks noChangeAspect="1"/>
          </p:cNvPicPr>
          <p:nvPr/>
        </p:nvPicPr>
        <p:blipFill>
          <a:blip r:embed="rId4"/>
          <a:stretch>
            <a:fillRect/>
          </a:stretch>
        </p:blipFill>
        <p:spPr>
          <a:xfrm>
            <a:off x="1070997" y="4557837"/>
            <a:ext cx="6506483" cy="543001"/>
          </a:xfrm>
          <a:prstGeom prst="rect">
            <a:avLst/>
          </a:prstGeom>
        </p:spPr>
      </p:pic>
      <p:sp>
        <p:nvSpPr>
          <p:cNvPr id="5" name="Rectangle 4"/>
          <p:cNvSpPr/>
          <p:nvPr/>
        </p:nvSpPr>
        <p:spPr>
          <a:xfrm>
            <a:off x="1214155" y="1113137"/>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endParaRPr lang="en-US" dirty="0" smtClean="0"/>
          </a:p>
        </p:txBody>
      </p:sp>
      <p:sp>
        <p:nvSpPr>
          <p:cNvPr id="6" name="Rectangle 5"/>
          <p:cNvSpPr/>
          <p:nvPr/>
        </p:nvSpPr>
        <p:spPr>
          <a:xfrm>
            <a:off x="1214155" y="4182504"/>
            <a:ext cx="1022331" cy="369332"/>
          </a:xfrm>
          <a:prstGeom prst="rect">
            <a:avLst/>
          </a:prstGeom>
        </p:spPr>
        <p:txBody>
          <a:bodyPr wrap="none">
            <a:spAutoFit/>
          </a:bodyPr>
          <a:lstStyle/>
          <a:p>
            <a:pPr marL="173736" indent="-173736">
              <a:spcAft>
                <a:spcPts val="800"/>
              </a:spcAft>
              <a:buClr>
                <a:srgbClr val="213163"/>
              </a:buClr>
            </a:pPr>
            <a:r>
              <a:rPr lang="en-US" dirty="0" smtClean="0"/>
              <a:t>OUTPUT:</a:t>
            </a:r>
            <a:endParaRPr lang="en-US" dirty="0" smtClean="0"/>
          </a:p>
        </p:txBody>
      </p:sp>
      <p:sp>
        <p:nvSpPr>
          <p:cNvPr id="7" name="Footer Placeholder 6"/>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9978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139" y="542886"/>
            <a:ext cx="8040222" cy="552527"/>
          </a:xfrm>
          <a:prstGeom prst="rect">
            <a:avLst/>
          </a:prstGeom>
        </p:spPr>
      </p:pic>
      <p:pic>
        <p:nvPicPr>
          <p:cNvPr id="3" name="Picture 2"/>
          <p:cNvPicPr>
            <a:picLocks noChangeAspect="1"/>
          </p:cNvPicPr>
          <p:nvPr/>
        </p:nvPicPr>
        <p:blipFill>
          <a:blip r:embed="rId3"/>
          <a:stretch>
            <a:fillRect/>
          </a:stretch>
        </p:blipFill>
        <p:spPr>
          <a:xfrm>
            <a:off x="994850" y="1480937"/>
            <a:ext cx="7344800" cy="1762371"/>
          </a:xfrm>
          <a:prstGeom prst="rect">
            <a:avLst/>
          </a:prstGeom>
        </p:spPr>
      </p:pic>
      <p:pic>
        <p:nvPicPr>
          <p:cNvPr id="5" name="Picture 4"/>
          <p:cNvPicPr>
            <a:picLocks noChangeAspect="1"/>
          </p:cNvPicPr>
          <p:nvPr/>
        </p:nvPicPr>
        <p:blipFill>
          <a:blip r:embed="rId4"/>
          <a:stretch>
            <a:fillRect/>
          </a:stretch>
        </p:blipFill>
        <p:spPr>
          <a:xfrm>
            <a:off x="647139" y="3685990"/>
            <a:ext cx="5201211" cy="2648320"/>
          </a:xfrm>
          <a:prstGeom prst="rect">
            <a:avLst/>
          </a:prstGeom>
        </p:spPr>
      </p:pic>
      <p:pic>
        <p:nvPicPr>
          <p:cNvPr id="6" name="Picture 5"/>
          <p:cNvPicPr>
            <a:picLocks noChangeAspect="1"/>
          </p:cNvPicPr>
          <p:nvPr/>
        </p:nvPicPr>
        <p:blipFill>
          <a:blip r:embed="rId5"/>
          <a:stretch>
            <a:fillRect/>
          </a:stretch>
        </p:blipFill>
        <p:spPr>
          <a:xfrm>
            <a:off x="6166958" y="3657411"/>
            <a:ext cx="4710592" cy="2676899"/>
          </a:xfrm>
          <a:prstGeom prst="rect">
            <a:avLst/>
          </a:prstGeom>
        </p:spPr>
      </p:pic>
      <p:sp>
        <p:nvSpPr>
          <p:cNvPr id="7" name="Rectangle 6"/>
          <p:cNvSpPr/>
          <p:nvPr/>
        </p:nvSpPr>
        <p:spPr>
          <a:xfrm>
            <a:off x="1214155" y="1113137"/>
            <a:ext cx="1540358" cy="369332"/>
          </a:xfrm>
          <a:prstGeom prst="rect">
            <a:avLst/>
          </a:prstGeom>
        </p:spPr>
        <p:txBody>
          <a:bodyPr wrap="none">
            <a:spAutoFit/>
          </a:bodyPr>
          <a:lstStyle/>
          <a:p>
            <a:pPr marL="173736" indent="-173736">
              <a:spcAft>
                <a:spcPts val="800"/>
              </a:spcAft>
              <a:buClr>
                <a:srgbClr val="213163"/>
              </a:buClr>
            </a:pPr>
            <a:r>
              <a:rPr lang="en-US" dirty="0" smtClean="0"/>
              <a:t>CODE SNIPPET</a:t>
            </a:r>
            <a:endParaRPr lang="en-US" dirty="0" smtClean="0"/>
          </a:p>
        </p:txBody>
      </p:sp>
      <p:sp>
        <p:nvSpPr>
          <p:cNvPr id="8" name="Rectangle 7"/>
          <p:cNvSpPr/>
          <p:nvPr/>
        </p:nvSpPr>
        <p:spPr>
          <a:xfrm>
            <a:off x="994850" y="3288079"/>
            <a:ext cx="1022331" cy="369332"/>
          </a:xfrm>
          <a:prstGeom prst="rect">
            <a:avLst/>
          </a:prstGeom>
        </p:spPr>
        <p:txBody>
          <a:bodyPr wrap="none">
            <a:spAutoFit/>
          </a:bodyPr>
          <a:lstStyle/>
          <a:p>
            <a:pPr marL="173736" indent="-173736">
              <a:spcAft>
                <a:spcPts val="800"/>
              </a:spcAft>
              <a:buClr>
                <a:srgbClr val="213163"/>
              </a:buClr>
            </a:pPr>
            <a:r>
              <a:rPr lang="en-US" dirty="0" smtClean="0"/>
              <a:t>OUTPUT:</a:t>
            </a:r>
            <a:endParaRPr lang="en-US" dirty="0" smtClean="0"/>
          </a:p>
        </p:txBody>
      </p:sp>
      <p:sp>
        <p:nvSpPr>
          <p:cNvPr id="9" name="Footer Placeholder 8"/>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14520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5673" y="371428"/>
            <a:ext cx="8268854" cy="666843"/>
          </a:xfrm>
          <a:prstGeom prst="rect">
            <a:avLst/>
          </a:prstGeom>
        </p:spPr>
      </p:pic>
      <p:pic>
        <p:nvPicPr>
          <p:cNvPr id="3" name="Picture 2"/>
          <p:cNvPicPr>
            <a:picLocks noChangeAspect="1"/>
          </p:cNvPicPr>
          <p:nvPr/>
        </p:nvPicPr>
        <p:blipFill>
          <a:blip r:embed="rId3"/>
          <a:stretch>
            <a:fillRect/>
          </a:stretch>
        </p:blipFill>
        <p:spPr>
          <a:xfrm>
            <a:off x="837617" y="1038271"/>
            <a:ext cx="8345065" cy="1409897"/>
          </a:xfrm>
          <a:prstGeom prst="rect">
            <a:avLst/>
          </a:prstGeom>
        </p:spPr>
      </p:pic>
      <p:pic>
        <p:nvPicPr>
          <p:cNvPr id="4" name="Picture 3"/>
          <p:cNvPicPr>
            <a:picLocks noChangeAspect="1"/>
          </p:cNvPicPr>
          <p:nvPr/>
        </p:nvPicPr>
        <p:blipFill>
          <a:blip r:embed="rId4"/>
          <a:stretch>
            <a:fillRect/>
          </a:stretch>
        </p:blipFill>
        <p:spPr>
          <a:xfrm>
            <a:off x="5010149" y="2557219"/>
            <a:ext cx="4863053" cy="4300781"/>
          </a:xfrm>
          <a:prstGeom prst="rect">
            <a:avLst/>
          </a:prstGeom>
        </p:spPr>
      </p:pic>
      <p:pic>
        <p:nvPicPr>
          <p:cNvPr id="5" name="Picture 4"/>
          <p:cNvPicPr>
            <a:picLocks noChangeAspect="1"/>
          </p:cNvPicPr>
          <p:nvPr/>
        </p:nvPicPr>
        <p:blipFill>
          <a:blip r:embed="rId5"/>
          <a:stretch>
            <a:fillRect/>
          </a:stretch>
        </p:blipFill>
        <p:spPr>
          <a:xfrm>
            <a:off x="2433517" y="3657541"/>
            <a:ext cx="1724266" cy="838317"/>
          </a:xfrm>
          <a:prstGeom prst="rect">
            <a:avLst/>
          </a:prstGeom>
        </p:spPr>
      </p:pic>
      <p:sp>
        <p:nvSpPr>
          <p:cNvPr id="6" name="Footer Placeholder 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14983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075708" y="3063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Future Scope</a:t>
            </a:r>
          </a:p>
        </p:txBody>
      </p:sp>
      <p:sp>
        <p:nvSpPr>
          <p:cNvPr id="3" name="Rectangle 2"/>
          <p:cNvSpPr/>
          <p:nvPr/>
        </p:nvSpPr>
        <p:spPr>
          <a:xfrm>
            <a:off x="1075708" y="1314093"/>
            <a:ext cx="6096000" cy="4801314"/>
          </a:xfrm>
          <a:prstGeom prst="rect">
            <a:avLst/>
          </a:prstGeom>
        </p:spPr>
        <p:txBody>
          <a:bodyPr>
            <a:spAutoFit/>
          </a:bodyPr>
          <a:lstStyle/>
          <a:p>
            <a:pPr>
              <a:buFont typeface="Arial" panose="020B0604020202020204" pitchFamily="34" charset="0"/>
              <a:buChar char="•"/>
            </a:pPr>
            <a:r>
              <a:rPr lang="en-US" b="1" i="0" dirty="0" smtClean="0">
                <a:solidFill>
                  <a:srgbClr val="1F1F1F"/>
                </a:solidFill>
                <a:effectLst/>
                <a:latin typeface="Google Sans"/>
              </a:rPr>
              <a:t>Real-time price data integration:</a:t>
            </a:r>
            <a:r>
              <a:rPr lang="en-US" b="0" i="0" dirty="0" smtClean="0">
                <a:solidFill>
                  <a:srgbClr val="1F1F1F"/>
                </a:solidFill>
                <a:effectLst/>
                <a:latin typeface="Google Sans"/>
              </a:rPr>
              <a:t> This allows for a more dynamic understanding of market fluctuations, enabling stakeholders to make informed decisions in a rapidly changing environment.</a:t>
            </a:r>
          </a:p>
          <a:p>
            <a:pPr>
              <a:buFont typeface="Arial" panose="020B0604020202020204" pitchFamily="34" charset="0"/>
              <a:buChar char="•"/>
            </a:pPr>
            <a:r>
              <a:rPr lang="en-US" b="1" i="0" dirty="0" smtClean="0">
                <a:solidFill>
                  <a:srgbClr val="1F1F1F"/>
                </a:solidFill>
                <a:effectLst/>
                <a:latin typeface="Google Sans"/>
              </a:rPr>
              <a:t>Machine learning for price prediction:</a:t>
            </a:r>
            <a:r>
              <a:rPr lang="en-US" b="0" i="0" dirty="0" smtClean="0">
                <a:solidFill>
                  <a:srgbClr val="1F1F1F"/>
                </a:solidFill>
                <a:effectLst/>
                <a:latin typeface="Google Sans"/>
              </a:rPr>
              <a:t> Techniques like regression or time series forecasting could potentially predict future price trends, providing valuable insights for strategic planning and risk mitigation.</a:t>
            </a:r>
          </a:p>
          <a:p>
            <a:pPr>
              <a:buFont typeface="Arial" panose="020B0604020202020204" pitchFamily="34" charset="0"/>
              <a:buChar char="•"/>
            </a:pPr>
            <a:r>
              <a:rPr lang="en-US" b="1" i="0" dirty="0" smtClean="0">
                <a:solidFill>
                  <a:srgbClr val="1F1F1F"/>
                </a:solidFill>
                <a:effectLst/>
                <a:latin typeface="Google Sans"/>
              </a:rPr>
              <a:t>Incorporating external factors:</a:t>
            </a:r>
            <a:r>
              <a:rPr lang="en-US" b="0" i="0" dirty="0" smtClean="0">
                <a:solidFill>
                  <a:srgbClr val="1F1F1F"/>
                </a:solidFill>
                <a:effectLst/>
                <a:latin typeface="Google Sans"/>
              </a:rPr>
              <a:t> Analyzing external factors like weather patterns, global economic trends, and government policies could lead to a more holistic understanding of how these elements influence agricultural raw material prices.</a:t>
            </a:r>
          </a:p>
          <a:p>
            <a:pPr>
              <a:buFont typeface="Arial" panose="020B0604020202020204" pitchFamily="34" charset="0"/>
              <a:buChar char="•"/>
            </a:pPr>
            <a:r>
              <a:rPr lang="en-US" b="1" i="0" dirty="0" smtClean="0">
                <a:solidFill>
                  <a:srgbClr val="1F1F1F"/>
                </a:solidFill>
                <a:effectLst/>
                <a:latin typeface="Google Sans"/>
              </a:rPr>
              <a:t>Global market data exploration:</a:t>
            </a:r>
            <a:r>
              <a:rPr lang="en-US" b="0" i="0" dirty="0" smtClean="0">
                <a:solidFill>
                  <a:srgbClr val="1F1F1F"/>
                </a:solidFill>
                <a:effectLst/>
                <a:latin typeface="Google Sans"/>
              </a:rPr>
              <a:t> Expanding the analysis to encompass global price data would offer insights into international market dynamics and potential diversification opportunities.</a:t>
            </a:r>
            <a:endParaRPr lang="en-US" b="0" i="0" dirty="0">
              <a:solidFill>
                <a:srgbClr val="1F1F1F"/>
              </a:solidFill>
              <a:effectLst/>
              <a:latin typeface="Google Sans"/>
            </a:endParaRPr>
          </a:p>
        </p:txBody>
      </p:sp>
      <p:pic>
        <p:nvPicPr>
          <p:cNvPr id="6146" name="Picture 2" descr="Future Images – Browse 7,705,416 Stock Photos, Vector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425" y="2095500"/>
            <a:ext cx="4633911" cy="24003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42614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999509" y="3063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Conclusion</a:t>
            </a:r>
            <a:endParaRPr lang="en-US" sz="3200" dirty="0">
              <a:solidFill>
                <a:srgbClr val="213163"/>
              </a:solidFill>
            </a:endParaRPr>
          </a:p>
        </p:txBody>
      </p:sp>
      <p:sp>
        <p:nvSpPr>
          <p:cNvPr id="3" name="Rectangle 2"/>
          <p:cNvSpPr/>
          <p:nvPr/>
        </p:nvSpPr>
        <p:spPr>
          <a:xfrm>
            <a:off x="789959" y="946488"/>
            <a:ext cx="6800850" cy="5632311"/>
          </a:xfrm>
          <a:prstGeom prst="rect">
            <a:avLst/>
          </a:prstGeom>
        </p:spPr>
        <p:txBody>
          <a:bodyPr wrap="square">
            <a:spAutoFit/>
          </a:bodyPr>
          <a:lstStyle/>
          <a:p>
            <a:r>
              <a:rPr lang="en-US" sz="2400" dirty="0" smtClean="0">
                <a:solidFill>
                  <a:srgbClr val="1F1F1F"/>
                </a:solidFill>
                <a:latin typeface="Google Sans"/>
              </a:rPr>
              <a:t>This project has gone through the given data and performed the required transformations on it as such as provided results as accurate as possible.</a:t>
            </a:r>
          </a:p>
          <a:p>
            <a:r>
              <a:rPr lang="en-US" sz="2400" dirty="0" smtClean="0">
                <a:solidFill>
                  <a:srgbClr val="1F1F1F"/>
                </a:solidFill>
                <a:latin typeface="Google Sans"/>
              </a:rPr>
              <a:t>Overall this project has:</a:t>
            </a:r>
            <a:endParaRPr lang="en-US" sz="2400" b="0" i="0" dirty="0" smtClean="0">
              <a:solidFill>
                <a:srgbClr val="1F1F1F"/>
              </a:solidFill>
              <a:effectLst/>
              <a:latin typeface="Google Sans"/>
            </a:endParaRPr>
          </a:p>
          <a:p>
            <a:pPr marL="342900" indent="-342900">
              <a:buFont typeface="Arial" panose="020B0604020202020204" pitchFamily="34" charset="0"/>
              <a:buChar char="•"/>
            </a:pPr>
            <a:r>
              <a:rPr lang="en-US" sz="2400" b="0" i="0" dirty="0" smtClean="0">
                <a:solidFill>
                  <a:srgbClr val="1F1F1F"/>
                </a:solidFill>
                <a:effectLst/>
                <a:latin typeface="Google Sans"/>
              </a:rPr>
              <a:t>Analyzed historical agricultural raw material prices.</a:t>
            </a:r>
          </a:p>
          <a:p>
            <a:pPr marL="342900" indent="-342900">
              <a:buFont typeface="Arial" panose="020B0604020202020204" pitchFamily="34" charset="0"/>
              <a:buChar char="•"/>
            </a:pPr>
            <a:r>
              <a:rPr lang="en-US" sz="2400" b="0" i="0" dirty="0" smtClean="0">
                <a:solidFill>
                  <a:srgbClr val="1F1F1F"/>
                </a:solidFill>
                <a:effectLst/>
                <a:latin typeface="Google Sans"/>
              </a:rPr>
              <a:t>Gained comprehensive understanding of historical price behavior.</a:t>
            </a:r>
          </a:p>
          <a:p>
            <a:pPr marL="342900" indent="-342900">
              <a:buFont typeface="Arial" panose="020B0604020202020204" pitchFamily="34" charset="0"/>
              <a:buChar char="•"/>
            </a:pPr>
            <a:r>
              <a:rPr lang="en-US" sz="2400" b="0" i="0" dirty="0" smtClean="0">
                <a:solidFill>
                  <a:srgbClr val="1F1F1F"/>
                </a:solidFill>
                <a:effectLst/>
                <a:latin typeface="Google Sans"/>
              </a:rPr>
              <a:t>Identified consistently high and low-priced materials.</a:t>
            </a:r>
          </a:p>
          <a:p>
            <a:pPr marL="342900" indent="-342900">
              <a:buFont typeface="Arial" panose="020B0604020202020204" pitchFamily="34" charset="0"/>
              <a:buChar char="•"/>
            </a:pPr>
            <a:r>
              <a:rPr lang="en-US" sz="2400" b="0" i="0" dirty="0" smtClean="0">
                <a:solidFill>
                  <a:srgbClr val="1F1F1F"/>
                </a:solidFill>
                <a:effectLst/>
                <a:latin typeface="Google Sans"/>
              </a:rPr>
              <a:t>Pinpointed materials with significant price fluctuations.</a:t>
            </a:r>
          </a:p>
          <a:p>
            <a:pPr marL="342900" indent="-342900">
              <a:buFont typeface="Arial" panose="020B0604020202020204" pitchFamily="34" charset="0"/>
              <a:buChar char="•"/>
            </a:pPr>
            <a:r>
              <a:rPr lang="en-US" sz="2400" b="0" i="0" dirty="0" smtClean="0">
                <a:solidFill>
                  <a:srgbClr val="1F1F1F"/>
                </a:solidFill>
                <a:effectLst/>
                <a:latin typeface="Google Sans"/>
              </a:rPr>
              <a:t>Uncovered potential correlations between material prices (visualized with a </a:t>
            </a:r>
            <a:r>
              <a:rPr lang="en-US" sz="2400" b="0" i="0" dirty="0" err="1" smtClean="0">
                <a:solidFill>
                  <a:srgbClr val="1F1F1F"/>
                </a:solidFill>
                <a:effectLst/>
                <a:latin typeface="Google Sans"/>
              </a:rPr>
              <a:t>heatmap</a:t>
            </a:r>
            <a:r>
              <a:rPr lang="en-US" sz="2400" b="0" i="0" dirty="0" smtClean="0">
                <a:solidFill>
                  <a:srgbClr val="1F1F1F"/>
                </a:solidFill>
                <a:effectLst/>
                <a:latin typeface="Google Sans"/>
              </a:rPr>
              <a:t>).</a:t>
            </a:r>
            <a:endParaRPr lang="en-US" sz="2400" b="0" i="0" dirty="0">
              <a:solidFill>
                <a:srgbClr val="1F1F1F"/>
              </a:solidFill>
              <a:effectLst/>
              <a:latin typeface="Google Sans"/>
            </a:endParaRPr>
          </a:p>
        </p:txBody>
      </p:sp>
      <p:pic>
        <p:nvPicPr>
          <p:cNvPr id="13314" name="Picture 2" descr="19,100+ Notepad With Tick Mark Stock Photos, Pictur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809" y="1098888"/>
            <a:ext cx="4597061" cy="45970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11679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A7A03A39-BA45-DE51-2252-69EFA1EBDD4D}"/>
              </a:ext>
            </a:extLst>
          </p:cNvPr>
          <p:cNvSpPr txBox="1">
            <a:spLocks/>
          </p:cNvSpPr>
          <p:nvPr/>
        </p:nvSpPr>
        <p:spPr>
          <a:xfrm>
            <a:off x="839785" y="3077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latin typeface="+mn-lt"/>
              </a:rPr>
              <a:t>Reference</a:t>
            </a:r>
          </a:p>
        </p:txBody>
      </p:sp>
      <p:sp>
        <p:nvSpPr>
          <p:cNvPr id="3" name="TextBox 2">
            <a:extLst>
              <a:ext uri="{FF2B5EF4-FFF2-40B4-BE49-F238E27FC236}">
                <a16:creationId xmlns:a16="http://schemas.microsoft.com/office/drawing/2014/main" xmlns="" id="{B6E6F345-B602-EC4B-B8B2-B4CAA1DC1D46}"/>
              </a:ext>
            </a:extLst>
          </p:cNvPr>
          <p:cNvSpPr txBox="1"/>
          <p:nvPr/>
        </p:nvSpPr>
        <p:spPr>
          <a:xfrm>
            <a:off x="839785" y="1148206"/>
            <a:ext cx="8734745" cy="2451953"/>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hlinkClick r:id="rId2"/>
              </a:rPr>
              <a:t>https://github.com/HariCane193</a:t>
            </a:r>
            <a:endParaRPr lang="en-US" sz="2800" b="0" i="0" dirty="0" smtClean="0">
              <a:solidFill>
                <a:srgbClr val="0000FF"/>
              </a:solidFill>
              <a:effectLst/>
            </a:endParaRPr>
          </a:p>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hlinkClick r:id="rId3"/>
              </a:rPr>
              <a:t>https://github.com/ramar92/TNSDC-NM-Engineering-Colleges/tree/main</a:t>
            </a:r>
            <a:endParaRPr lang="en-US" sz="2800" b="0" i="0" dirty="0" smtClean="0">
              <a:solidFill>
                <a:srgbClr val="0000FF"/>
              </a:solidFill>
              <a:effectLst/>
            </a:endParaRPr>
          </a:p>
          <a:p>
            <a:pPr marL="173736" indent="-173736" fontAlgn="base">
              <a:spcAft>
                <a:spcPts val="800"/>
              </a:spcAft>
              <a:buClr>
                <a:srgbClr val="213163"/>
              </a:buClr>
              <a:buFont typeface="Arial" panose="020B0604020202020204" pitchFamily="34" charset="0"/>
              <a:buChar char="•"/>
            </a:pPr>
            <a:r>
              <a:rPr lang="en-US" sz="2800" b="0" i="0" dirty="0" smtClean="0">
                <a:solidFill>
                  <a:srgbClr val="0000FF"/>
                </a:solidFill>
                <a:effectLst/>
              </a:rPr>
              <a:t>https://www.researchgate.net/publication/308007227_Exploratory_Data_Analysis</a:t>
            </a:r>
          </a:p>
        </p:txBody>
      </p:sp>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04211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2;g5fab984687_2_0">
            <a:extLst>
              <a:ext uri="{FF2B5EF4-FFF2-40B4-BE49-F238E27FC236}">
                <a16:creationId xmlns:a16="http://schemas.microsoft.com/office/drawing/2014/main" xmlns="" id="{AE76DA37-EEF4-E854-985B-BBFC06857B90}"/>
              </a:ext>
            </a:extLst>
          </p:cNvPr>
          <p:cNvSpPr txBox="1">
            <a:spLocks/>
          </p:cNvSpPr>
          <p:nvPr/>
        </p:nvSpPr>
        <p:spPr>
          <a:xfrm>
            <a:off x="3256712" y="2765311"/>
            <a:ext cx="5030038" cy="1559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800" b="1" dirty="0"/>
              <a:t>Thank you!</a:t>
            </a:r>
          </a:p>
        </p:txBody>
      </p:sp>
      <p:sp>
        <p:nvSpPr>
          <p:cNvPr id="3" name="Footer Placeholder 2"/>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7187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651401" y="346075"/>
            <a:ext cx="4445533" cy="322263"/>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US" sz="3200" b="1" dirty="0" smtClean="0">
                <a:solidFill>
                  <a:srgbClr val="213163"/>
                </a:solidFill>
              </a:rPr>
              <a:t>Project Outline</a:t>
            </a:r>
            <a:endParaRPr lang="en-US" sz="3200" b="1" dirty="0">
              <a:solidFill>
                <a:srgbClr val="213163"/>
              </a:solidFill>
            </a:endParaRPr>
          </a:p>
        </p:txBody>
      </p:sp>
      <p:sp>
        <p:nvSpPr>
          <p:cNvPr id="4" name="Google Shape;62;g5fab984687_2_0"/>
          <p:cNvSpPr txBox="1">
            <a:spLocks/>
          </p:cNvSpPr>
          <p:nvPr/>
        </p:nvSpPr>
        <p:spPr>
          <a:xfrm>
            <a:off x="888468" y="986685"/>
            <a:ext cx="4594388" cy="4515052"/>
          </a:xfrm>
          <a:prstGeom prst="rect">
            <a:avLst/>
          </a:prstGeom>
          <a:noFill/>
          <a:ln>
            <a:noFill/>
          </a:ln>
        </p:spPr>
        <p:txBody>
          <a:bodyPr spcFirstLastPara="1" vert="horz" wrap="square" lIns="91425" tIns="91425" rIns="91425" bIns="91425"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736" indent="-173736">
              <a:spcAft>
                <a:spcPts val="800"/>
              </a:spcAft>
              <a:buClr>
                <a:srgbClr val="213163"/>
              </a:buClr>
            </a:pPr>
            <a:r>
              <a:rPr lang="en-US" dirty="0" smtClean="0"/>
              <a:t>Abstract</a:t>
            </a:r>
          </a:p>
          <a:p>
            <a:pPr marL="173736" indent="-173736">
              <a:spcAft>
                <a:spcPts val="800"/>
              </a:spcAft>
              <a:buClr>
                <a:srgbClr val="213163"/>
              </a:buClr>
            </a:pPr>
            <a:r>
              <a:rPr lang="en-US" dirty="0" smtClean="0"/>
              <a:t>Problem Statement</a:t>
            </a:r>
          </a:p>
          <a:p>
            <a:pPr marL="173736" indent="-173736">
              <a:spcAft>
                <a:spcPts val="800"/>
              </a:spcAft>
              <a:buClr>
                <a:srgbClr val="213163"/>
              </a:buClr>
            </a:pPr>
            <a:r>
              <a:rPr lang="en-US" dirty="0" smtClean="0"/>
              <a:t>Aims &amp; Proposed Solution </a:t>
            </a:r>
          </a:p>
          <a:p>
            <a:pPr marL="173736" indent="-173736">
              <a:spcAft>
                <a:spcPts val="800"/>
              </a:spcAft>
              <a:buClr>
                <a:srgbClr val="213163"/>
              </a:buClr>
            </a:pPr>
            <a:r>
              <a:rPr lang="en-US" dirty="0" smtClean="0"/>
              <a:t>EDA &amp; Results</a:t>
            </a:r>
          </a:p>
          <a:p>
            <a:pPr marL="173736" indent="-173736">
              <a:spcAft>
                <a:spcPts val="800"/>
              </a:spcAft>
              <a:buClr>
                <a:srgbClr val="213163"/>
              </a:buClr>
            </a:pPr>
            <a:r>
              <a:rPr lang="en-US" dirty="0" smtClean="0"/>
              <a:t>Future Scope</a:t>
            </a:r>
          </a:p>
          <a:p>
            <a:pPr marL="173736" indent="-173736">
              <a:spcAft>
                <a:spcPts val="800"/>
              </a:spcAft>
              <a:buClr>
                <a:srgbClr val="213163"/>
              </a:buClr>
            </a:pPr>
            <a:r>
              <a:rPr lang="en-US" dirty="0" smtClean="0"/>
              <a:t>Conclusion</a:t>
            </a:r>
          </a:p>
          <a:p>
            <a:pPr marL="173736" indent="-173736">
              <a:spcAft>
                <a:spcPts val="800"/>
              </a:spcAft>
              <a:buClr>
                <a:srgbClr val="213163"/>
              </a:buClr>
            </a:pPr>
            <a:r>
              <a:rPr lang="en-US" dirty="0" smtClean="0"/>
              <a:t>Reference</a:t>
            </a:r>
            <a:endParaRPr lang="en-US" dirty="0"/>
          </a:p>
        </p:txBody>
      </p:sp>
      <p:pic>
        <p:nvPicPr>
          <p:cNvPr id="2050" name="Picture 2" descr="What is data analysis? Examples and how to start | Zap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867" y="1471082"/>
            <a:ext cx="6180667" cy="324114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41903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A7A03A39-BA45-DE51-2252-69EFA1EBDD4D}"/>
              </a:ext>
            </a:extLst>
          </p:cNvPr>
          <p:cNvSpPr txBox="1">
            <a:spLocks/>
          </p:cNvSpPr>
          <p:nvPr/>
        </p:nvSpPr>
        <p:spPr>
          <a:xfrm>
            <a:off x="710668" y="540539"/>
            <a:ext cx="4961999" cy="814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latin typeface="+mn-lt"/>
              </a:rPr>
              <a:t>Abstract</a:t>
            </a:r>
          </a:p>
        </p:txBody>
      </p:sp>
      <p:sp>
        <p:nvSpPr>
          <p:cNvPr id="3" name="Rectangle 2"/>
          <p:cNvSpPr/>
          <p:nvPr/>
        </p:nvSpPr>
        <p:spPr>
          <a:xfrm>
            <a:off x="710668" y="1354666"/>
            <a:ext cx="6604000" cy="4524315"/>
          </a:xfrm>
          <a:prstGeom prst="rect">
            <a:avLst/>
          </a:prstGeom>
        </p:spPr>
        <p:txBody>
          <a:bodyPr wrap="square">
            <a:spAutoFit/>
          </a:bodyPr>
          <a:lstStyle/>
          <a:p>
            <a:r>
              <a:rPr lang="en-US" dirty="0" smtClean="0"/>
              <a:t>The agricultural sector presents a complex decision-making landscape for farmers and agribusinesses. Numerous intricate factors influence these choices, with accurate yield estimation being a cornerstone of effective agricultural planning. Data mining techniques offer a powerful approach to tackle this challenge and provide practical solutions. The abundance of data in agriculture, encompassing environmental conditions, soil variability, input levels, combinations, and commodity prices, makes it a prime candidate for big data applications. This information empowers farmers to make critical decisions and optimize their operations. This paper delves into the analysis of agricultural raw material prices, specifically focusing on price fluctuations between 1990 and 2020. This analysis provides valuable insights for stakeholders involved in utilizing or selling these materials. By understanding price trends, they can make informed decisions to maximize their revenue (for producers) or return on investment (for buyers).</a:t>
            </a:r>
            <a:endParaRPr lang="en-US" dirty="0"/>
          </a:p>
        </p:txBody>
      </p:sp>
      <p:pic>
        <p:nvPicPr>
          <p:cNvPr id="1026" name="Picture 2" descr="The growth of organic agricul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735" y="2035061"/>
            <a:ext cx="3912132" cy="25469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26713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333" y="1180743"/>
            <a:ext cx="6096000" cy="5355312"/>
          </a:xfrm>
          <a:prstGeom prst="rect">
            <a:avLst/>
          </a:prstGeom>
        </p:spPr>
        <p:txBody>
          <a:bodyPr>
            <a:spAutoFit/>
          </a:bodyPr>
          <a:lstStyle/>
          <a:p>
            <a:r>
              <a:rPr lang="en-US" dirty="0" smtClean="0"/>
              <a:t>This project aims to conduct an Exploratory Data Analysis (EDA) on a dataset containing historical agricultural raw material prices. Our primary objectives are to: </a:t>
            </a:r>
          </a:p>
          <a:p>
            <a:pPr marL="285750" indent="-285750">
              <a:buFont typeface="Arial" panose="020B0604020202020204" pitchFamily="34" charset="0"/>
              <a:buChar char="•"/>
            </a:pPr>
            <a:r>
              <a:rPr lang="en-US" dirty="0" smtClean="0"/>
              <a:t>Identify high-priced and low-priced raw materials: We shall find the range of the prices of the given raw materials from the dataset to figure out the high range and low range raw material over the given time frame (1990-2020).</a:t>
            </a:r>
          </a:p>
          <a:p>
            <a:pPr marL="285750" indent="-285750">
              <a:buFont typeface="Arial" panose="020B0604020202020204" pitchFamily="34" charset="0"/>
              <a:buChar char="•"/>
            </a:pPr>
            <a:r>
              <a:rPr lang="en-US" dirty="0" smtClean="0"/>
              <a:t> Discover materials with significant price fluctuations: We will pinpoint raw materials that exhibit extreme percentage changes in price over time, highlighting those experiencing dramatic price increases or decreases. </a:t>
            </a:r>
          </a:p>
          <a:p>
            <a:pPr marL="285750" indent="-285750">
              <a:buFont typeface="Arial" panose="020B0604020202020204" pitchFamily="34" charset="0"/>
              <a:buChar char="•"/>
            </a:pPr>
            <a:r>
              <a:rPr lang="en-US" dirty="0" smtClean="0"/>
              <a:t>Analyze price range variations: We will investigate the overall range of price fluctuations for each raw material across the years covered in the dataset. Visualize price correlations: </a:t>
            </a:r>
          </a:p>
          <a:p>
            <a:pPr marL="285750" indent="-285750">
              <a:buFont typeface="Arial" panose="020B0604020202020204" pitchFamily="34" charset="0"/>
              <a:buChar char="•"/>
            </a:pPr>
            <a:r>
              <a:rPr lang="en-US" dirty="0" smtClean="0"/>
              <a:t>Finally, we will employ a </a:t>
            </a:r>
            <a:r>
              <a:rPr lang="en-US" dirty="0" err="1" smtClean="0"/>
              <a:t>heatmap</a:t>
            </a:r>
            <a:r>
              <a:rPr lang="en-US" dirty="0" smtClean="0"/>
              <a:t> to depict the correlation matrix, visually representing the strength and direction of the relationships between the prices of different agricultural raw materials.</a:t>
            </a:r>
            <a:endParaRPr lang="en-US" dirty="0"/>
          </a:p>
        </p:txBody>
      </p:sp>
      <p:sp>
        <p:nvSpPr>
          <p:cNvPr id="3" name="Google Shape;61;g5fab984687_2_0">
            <a:extLst>
              <a:ext uri="{FF2B5EF4-FFF2-40B4-BE49-F238E27FC236}">
                <a16:creationId xmlns:a16="http://schemas.microsoft.com/office/drawing/2014/main" xmlns="" id="{A7A03A39-BA45-DE51-2252-69EFA1EBDD4D}"/>
              </a:ext>
            </a:extLst>
          </p:cNvPr>
          <p:cNvSpPr txBox="1">
            <a:spLocks/>
          </p:cNvSpPr>
          <p:nvPr/>
        </p:nvSpPr>
        <p:spPr>
          <a:xfrm>
            <a:off x="677333" y="320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latin typeface="+mn-lt"/>
              </a:rPr>
              <a:t>Problem Statement</a:t>
            </a:r>
          </a:p>
        </p:txBody>
      </p:sp>
      <p:pic>
        <p:nvPicPr>
          <p:cNvPr id="3074" name="Picture 2" descr="figure carrying large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175" y="1180743"/>
            <a:ext cx="4080933" cy="408093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5716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A7A03A39-BA45-DE51-2252-69EFA1EBDD4D}"/>
              </a:ext>
            </a:extLst>
          </p:cNvPr>
          <p:cNvSpPr txBox="1">
            <a:spLocks/>
          </p:cNvSpPr>
          <p:nvPr/>
        </p:nvSpPr>
        <p:spPr>
          <a:xfrm>
            <a:off x="507468" y="337340"/>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smtClean="0">
                <a:solidFill>
                  <a:srgbClr val="213163"/>
                </a:solidFill>
                <a:latin typeface="+mn-lt"/>
              </a:rPr>
              <a:t>Aim</a:t>
            </a:r>
            <a:endParaRPr lang="en-US" sz="3200" b="1" dirty="0">
              <a:solidFill>
                <a:srgbClr val="213163"/>
              </a:solidFill>
              <a:latin typeface="+mn-lt"/>
            </a:endParaRPr>
          </a:p>
        </p:txBody>
      </p:sp>
      <p:sp>
        <p:nvSpPr>
          <p:cNvPr id="3" name="TextBox 2">
            <a:extLst>
              <a:ext uri="{FF2B5EF4-FFF2-40B4-BE49-F238E27FC236}">
                <a16:creationId xmlns:a16="http://schemas.microsoft.com/office/drawing/2014/main" xmlns="" id="{B6E6F345-B602-EC4B-B8B2-B4CAA1DC1D46}"/>
              </a:ext>
            </a:extLst>
          </p:cNvPr>
          <p:cNvSpPr txBox="1"/>
          <p:nvPr/>
        </p:nvSpPr>
        <p:spPr>
          <a:xfrm>
            <a:off x="1574268" y="1195305"/>
            <a:ext cx="8589965" cy="1384995"/>
          </a:xfrm>
          <a:prstGeom prst="rect">
            <a:avLst/>
          </a:prstGeom>
          <a:noFill/>
        </p:spPr>
        <p:txBody>
          <a:bodyPr wrap="square" lIns="91440" tIns="45720" rIns="91440" bIns="45720" anchor="t">
            <a:spAutoFit/>
          </a:bodyPr>
          <a:lstStyle/>
          <a:p>
            <a:pPr algn="l" rtl="0" fontAlgn="base">
              <a:spcAft>
                <a:spcPts val="800"/>
              </a:spcAft>
              <a:buClr>
                <a:srgbClr val="213163"/>
              </a:buClr>
            </a:pPr>
            <a:r>
              <a:rPr lang="en-US" sz="2800" b="1" i="0" dirty="0">
                <a:solidFill>
                  <a:srgbClr val="000000"/>
                </a:solidFill>
                <a:effectLst/>
              </a:rPr>
              <a:t>Aim: </a:t>
            </a:r>
            <a:r>
              <a:rPr lang="en-US" sz="2800" i="0" dirty="0" smtClean="0">
                <a:solidFill>
                  <a:srgbClr val="000000"/>
                </a:solidFill>
                <a:effectLst/>
              </a:rPr>
              <a:t>To go through the given data analyze the features and return the required insights as per the problem statement.</a:t>
            </a:r>
            <a:endParaRPr lang="en-US" sz="2800" i="0" dirty="0">
              <a:solidFill>
                <a:srgbClr val="000000"/>
              </a:solidFill>
              <a:effectLst/>
            </a:endParaRPr>
          </a:p>
        </p:txBody>
      </p:sp>
      <p:pic>
        <p:nvPicPr>
          <p:cNvPr id="4" name="Graphic 1" descr="Presentation with checklist with solid fill">
            <a:extLst>
              <a:ext uri="{FF2B5EF4-FFF2-40B4-BE49-F238E27FC236}">
                <a16:creationId xmlns:a16="http://schemas.microsoft.com/office/drawing/2014/main" xmlns="" id="{8A7E7372-02E7-C82A-33D7-3493BBA3A60D}"/>
              </a:ext>
            </a:extLst>
          </p:cNvPr>
          <p:cNvPicPr>
            <a:picLocks noChangeAspect="1"/>
          </p:cNvPicPr>
          <p:nvPr/>
        </p:nvPicPr>
        <p:blipFill rotWithShape="1">
          <a:blip r:embed="rId2">
            <a:extLst>
              <a:ext uri="{96DAC541-7B7A-43D3-8B79-37D633B846F1}">
                <asvg:svgBlip xmlns:asvg="http://schemas.microsoft.com/office/drawing/2016/SVG/main" xmlns="" r:embed="rId4"/>
              </a:ext>
            </a:extLst>
          </a:blip>
          <a:srcRect l="7515" t="10396" r="9870" b="8883"/>
          <a:stretch/>
        </p:blipFill>
        <p:spPr>
          <a:xfrm>
            <a:off x="4391816" y="2795649"/>
            <a:ext cx="2954867" cy="2887133"/>
          </a:xfrm>
          <a:prstGeom prst="rect">
            <a:avLst/>
          </a:prstGeom>
        </p:spPr>
      </p:pic>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377525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533" y="1519411"/>
            <a:ext cx="7399867" cy="4247317"/>
          </a:xfrm>
          <a:prstGeom prst="rect">
            <a:avLst/>
          </a:prstGeom>
        </p:spPr>
        <p:txBody>
          <a:bodyPr wrap="square">
            <a:spAutoFit/>
          </a:bodyPr>
          <a:lstStyle/>
          <a:p>
            <a:r>
              <a:rPr lang="en-US" dirty="0" smtClean="0"/>
              <a:t>Our approach to analyzing the agricultural raw material prices dataset involves several steps. </a:t>
            </a:r>
          </a:p>
          <a:p>
            <a:pPr marL="285750" indent="-285750">
              <a:buFont typeface="Arial" panose="020B0604020202020204" pitchFamily="34" charset="0"/>
              <a:buChar char="•"/>
            </a:pPr>
            <a:r>
              <a:rPr lang="en-US" dirty="0" smtClean="0"/>
              <a:t>First, we'll import necessary libraries and load the data. After cleaning and preprocessing our data we shall try to understand the various features present in the data as well as what is required for us to find using EDA. </a:t>
            </a:r>
          </a:p>
          <a:p>
            <a:pPr marL="285750" indent="-285750">
              <a:buFont typeface="Arial" panose="020B0604020202020204" pitchFamily="34" charset="0"/>
              <a:buChar char="•"/>
            </a:pPr>
            <a:r>
              <a:rPr lang="en-US" dirty="0" smtClean="0"/>
              <a:t>After preprocessing the data we shall do year over year analysis of the data and figure out insights such as price ranges, prices rate changes and rate of change of price over a long period i.e. the whole duration of data availability. </a:t>
            </a:r>
          </a:p>
          <a:p>
            <a:pPr marL="285750" indent="-285750">
              <a:buFont typeface="Arial" panose="020B0604020202020204" pitchFamily="34" charset="0"/>
              <a:buChar char="•"/>
            </a:pPr>
            <a:r>
              <a:rPr lang="en-US" dirty="0" smtClean="0"/>
              <a:t>Finally, we'll create a correlation matrix and visualize it as a </a:t>
            </a:r>
            <a:r>
              <a:rPr lang="en-US" dirty="0" err="1" smtClean="0"/>
              <a:t>heatmap</a:t>
            </a:r>
            <a:r>
              <a:rPr lang="en-US" dirty="0" smtClean="0"/>
              <a:t> to understand the strength and direction of relationships between the prices of different agricultural raw materials. By interpreting the results from each step, we can gain valuable insights into historical pricing</a:t>
            </a:r>
            <a:r>
              <a:rPr lang="en-US" dirty="0"/>
              <a:t>,</a:t>
            </a:r>
            <a:r>
              <a:rPr lang="en-US" dirty="0" smtClean="0"/>
              <a:t> trends, identify consistently expensive or volatile materials, and explore potential price correlations within the agricultural raw material market.</a:t>
            </a:r>
            <a:endParaRPr lang="en-US" dirty="0"/>
          </a:p>
        </p:txBody>
      </p:sp>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952941" y="488335"/>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a:solidFill>
                  <a:srgbClr val="213163"/>
                </a:solidFill>
              </a:rPr>
              <a:t>Proposed Solution</a:t>
            </a:r>
          </a:p>
        </p:txBody>
      </p:sp>
      <p:pic>
        <p:nvPicPr>
          <p:cNvPr id="4098" name="Picture 2" descr="Realistic glowing light bulb on dark background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775" y="1366588"/>
            <a:ext cx="3959225" cy="42759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13108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952941" y="488336"/>
            <a:ext cx="6565459" cy="256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smtClean="0">
                <a:solidFill>
                  <a:srgbClr val="213163"/>
                </a:solidFill>
              </a:rPr>
              <a:t>Tools &amp; Softwares Used</a:t>
            </a:r>
            <a:endParaRPr lang="en-US" sz="3600" b="1" dirty="0">
              <a:solidFill>
                <a:srgbClr val="213163"/>
              </a:solidFill>
            </a:endParaRPr>
          </a:p>
        </p:txBody>
      </p:sp>
      <p:pic>
        <p:nvPicPr>
          <p:cNvPr id="5124" name="Picture 4" descr="File:Kaggle logo.pn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941" y="1720486"/>
            <a:ext cx="2703739" cy="10442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oject Jupyter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511" y="1248719"/>
            <a:ext cx="2914890" cy="337884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reating a conda environment successfully ! | by vijay sai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257" y="3990308"/>
            <a:ext cx="6854826" cy="275621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itHub Logo and symbol, meaning, history, PNG, br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9138" y="1352065"/>
            <a:ext cx="5022862" cy="282536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Et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3083" y="4535332"/>
            <a:ext cx="3929769" cy="185327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422486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54667" y="1311572"/>
            <a:ext cx="8111613" cy="2660199"/>
          </a:xfrm>
          <a:prstGeom prst="rect">
            <a:avLst/>
          </a:prstGeom>
        </p:spPr>
      </p:pic>
      <p:sp>
        <p:nvSpPr>
          <p:cNvPr id="4" name="Google Shape;61;g5fab984687_2_0">
            <a:extLst>
              <a:ext uri="{FF2B5EF4-FFF2-40B4-BE49-F238E27FC236}">
                <a16:creationId xmlns:a16="http://schemas.microsoft.com/office/drawing/2014/main" xmlns="" id="{8D66D476-62A2-1223-50DE-D356C5F99B3C}"/>
              </a:ext>
            </a:extLst>
          </p:cNvPr>
          <p:cNvSpPr txBox="1">
            <a:spLocks/>
          </p:cNvSpPr>
          <p:nvPr/>
        </p:nvSpPr>
        <p:spPr>
          <a:xfrm>
            <a:off x="1354667" y="161407"/>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600" b="1" dirty="0" smtClean="0">
                <a:solidFill>
                  <a:srgbClr val="213163"/>
                </a:solidFill>
              </a:rPr>
              <a:t>EDA</a:t>
            </a:r>
            <a:endParaRPr lang="en-US" sz="3600" b="1" dirty="0">
              <a:solidFill>
                <a:srgbClr val="213163"/>
              </a:solidFill>
            </a:endParaRPr>
          </a:p>
        </p:txBody>
      </p:sp>
      <p:sp>
        <p:nvSpPr>
          <p:cNvPr id="5" name="Rectangle 4"/>
          <p:cNvSpPr/>
          <p:nvPr/>
        </p:nvSpPr>
        <p:spPr>
          <a:xfrm>
            <a:off x="1354667" y="942240"/>
            <a:ext cx="1605248" cy="369332"/>
          </a:xfrm>
          <a:prstGeom prst="rect">
            <a:avLst/>
          </a:prstGeom>
        </p:spPr>
        <p:txBody>
          <a:bodyPr wrap="none">
            <a:spAutoFit/>
          </a:bodyPr>
          <a:lstStyle/>
          <a:p>
            <a:pPr marL="173736" indent="-173736">
              <a:spcAft>
                <a:spcPts val="800"/>
              </a:spcAft>
              <a:buClr>
                <a:srgbClr val="213163"/>
              </a:buClr>
            </a:pPr>
            <a:r>
              <a:rPr lang="en-US" dirty="0" smtClean="0"/>
              <a:t>Data Snapshot:</a:t>
            </a:r>
            <a:endParaRPr lang="en-US" dirty="0" smtClean="0"/>
          </a:p>
        </p:txBody>
      </p:sp>
      <p:pic>
        <p:nvPicPr>
          <p:cNvPr id="7" name="Picture 6"/>
          <p:cNvPicPr>
            <a:picLocks noChangeAspect="1"/>
          </p:cNvPicPr>
          <p:nvPr/>
        </p:nvPicPr>
        <p:blipFill>
          <a:blip r:embed="rId3"/>
          <a:stretch>
            <a:fillRect/>
          </a:stretch>
        </p:blipFill>
        <p:spPr>
          <a:xfrm>
            <a:off x="1354667" y="3971771"/>
            <a:ext cx="8134350" cy="2566330"/>
          </a:xfrm>
          <a:prstGeom prst="rect">
            <a:avLst/>
          </a:prstGeom>
        </p:spPr>
      </p:pic>
      <p:sp>
        <p:nvSpPr>
          <p:cNvPr id="8" name="Footer Placeholder 7"/>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161595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0549" y="3520602"/>
            <a:ext cx="10829007" cy="1737198"/>
          </a:xfrm>
          <a:prstGeom prst="rect">
            <a:avLst/>
          </a:prstGeom>
        </p:spPr>
      </p:pic>
      <p:pic>
        <p:nvPicPr>
          <p:cNvPr id="3" name="Picture 2"/>
          <p:cNvPicPr>
            <a:picLocks noChangeAspect="1"/>
          </p:cNvPicPr>
          <p:nvPr/>
        </p:nvPicPr>
        <p:blipFill>
          <a:blip r:embed="rId3"/>
          <a:stretch>
            <a:fillRect/>
          </a:stretch>
        </p:blipFill>
        <p:spPr>
          <a:xfrm>
            <a:off x="1090549" y="473604"/>
            <a:ext cx="8439150" cy="710665"/>
          </a:xfrm>
          <a:prstGeom prst="rect">
            <a:avLst/>
          </a:prstGeom>
        </p:spPr>
      </p:pic>
      <p:sp>
        <p:nvSpPr>
          <p:cNvPr id="4" name="Rectangle 3"/>
          <p:cNvSpPr/>
          <p:nvPr/>
        </p:nvSpPr>
        <p:spPr>
          <a:xfrm>
            <a:off x="1090549" y="2199540"/>
            <a:ext cx="10645991" cy="748923"/>
          </a:xfrm>
          <a:prstGeom prst="rect">
            <a:avLst/>
          </a:prstGeom>
        </p:spPr>
        <p:txBody>
          <a:bodyPr wrap="none">
            <a:spAutoFit/>
          </a:bodyPr>
          <a:lstStyle/>
          <a:p>
            <a:pPr marL="173736" indent="-173736">
              <a:spcAft>
                <a:spcPts val="800"/>
              </a:spcAft>
              <a:buClr>
                <a:srgbClr val="213163"/>
              </a:buClr>
            </a:pPr>
            <a:r>
              <a:rPr lang="en-US" dirty="0" smtClean="0"/>
              <a:t>Using the following lines of code we show a small part of our preprocessing to convert all columns into required</a:t>
            </a:r>
          </a:p>
          <a:p>
            <a:pPr marL="173736" indent="-173736">
              <a:spcAft>
                <a:spcPts val="800"/>
              </a:spcAft>
              <a:buClr>
                <a:srgbClr val="213163"/>
              </a:buClr>
            </a:pPr>
            <a:r>
              <a:rPr lang="en-US" dirty="0" smtClean="0"/>
              <a:t>Format while avoiding the </a:t>
            </a:r>
            <a:r>
              <a:rPr lang="en-US" dirty="0" err="1" smtClean="0"/>
              <a:t>NaN</a:t>
            </a:r>
            <a:r>
              <a:rPr lang="en-US" dirty="0" smtClean="0"/>
              <a:t> values.</a:t>
            </a:r>
            <a:endParaRPr lang="en-US" dirty="0" smtClean="0"/>
          </a:p>
        </p:txBody>
      </p:sp>
      <p:sp>
        <p:nvSpPr>
          <p:cNvPr id="5" name="Footer Placeholder 4"/>
          <p:cNvSpPr>
            <a:spLocks noGrp="1"/>
          </p:cNvSpPr>
          <p:nvPr>
            <p:ph type="ftr" sz="quarter" idx="11"/>
          </p:nvPr>
        </p:nvSpPr>
        <p:spPr/>
        <p:txBody>
          <a:bodyPr/>
          <a:lstStyle/>
          <a:p>
            <a:r>
              <a:rPr lang="en-US" smtClean="0"/>
              <a:t>Srihari S au2021111087</a:t>
            </a:r>
            <a:endParaRPr lang="en-US"/>
          </a:p>
        </p:txBody>
      </p:sp>
    </p:spTree>
    <p:extLst>
      <p:ext uri="{BB962C8B-B14F-4D97-AF65-F5344CB8AC3E}">
        <p14:creationId xmlns:p14="http://schemas.microsoft.com/office/powerpoint/2010/main" val="2945948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780</Words>
  <Application>Microsoft Office PowerPoint</Application>
  <PresentationFormat>Widescreen</PresentationFormat>
  <Paragraphs>78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cp:revision>
  <dcterms:created xsi:type="dcterms:W3CDTF">2024-04-22T18:45:52Z</dcterms:created>
  <dcterms:modified xsi:type="dcterms:W3CDTF">2024-04-22T19:15:54Z</dcterms:modified>
</cp:coreProperties>
</file>