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b561430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b561430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49a0e7db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49a0e7db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00aa606a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00aa606a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7f1cf77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7f1cf778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49a0e7db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49a0e7db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49a0e7db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49a0e7db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49a0e7db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49a0e7db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49a0e7db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49a0e7db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b5614308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b5614308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7f1cf77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7f1cf77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b561430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b561430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7f1cf778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7f1cf778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7f1cf778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7f1cf778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7f1cf778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7f1cf778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ec86718c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ec86718c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400aa606a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400aa606a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49a0e7db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49a0e7db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49a0e7db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49a0e7db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400aa606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400aa606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44e2580c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44e2580c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44e2580c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44e2580c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dd417c90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3dd417c90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ec86718c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ec86718c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ec86718c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ec86718c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3ec86718c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3ec86718c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43413ee3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43413ee3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ea68aa8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ea68aa8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ec86718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ec86718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49a0e7d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49a0e7d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b561430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b561430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49a0e7d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49a0e7d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7450" y="2696000"/>
            <a:ext cx="8520600" cy="99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55" name="Google Shape;55;p13"/>
          <p:cNvSpPr txBox="1"/>
          <p:nvPr>
            <p:ph idx="1" type="subTitle"/>
          </p:nvPr>
        </p:nvSpPr>
        <p:spPr>
          <a:xfrm>
            <a:off x="187450" y="3865300"/>
            <a:ext cx="8520600" cy="1169100"/>
          </a:xfrm>
          <a:prstGeom prst="rect">
            <a:avLst/>
          </a:prstGeom>
        </p:spPr>
        <p:txBody>
          <a:bodyPr anchorCtr="0" anchor="t" bIns="91425" lIns="91425" spcFirstLastPara="1" rIns="91425" wrap="square" tIns="91425">
            <a:normAutofit lnSpcReduction="20000"/>
          </a:bodyPr>
          <a:lstStyle/>
          <a:p>
            <a:pPr indent="457200" lvl="0" marL="1828800" rtl="0" algn="l">
              <a:spcBef>
                <a:spcPts val="0"/>
              </a:spcBef>
              <a:spcAft>
                <a:spcPts val="0"/>
              </a:spcAft>
              <a:buNone/>
            </a:pPr>
            <a:r>
              <a:rPr b="1" lang="en"/>
              <a:t>    </a:t>
            </a:r>
            <a:r>
              <a:rPr b="1" lang="en" sz="2275">
                <a:solidFill>
                  <a:srgbClr val="A64D79"/>
                </a:solidFill>
              </a:rPr>
              <a:t>Hari Chandana Datla</a:t>
            </a:r>
            <a:endParaRPr b="1" sz="2275">
              <a:solidFill>
                <a:srgbClr val="A64D79"/>
              </a:solidFill>
            </a:endParaRPr>
          </a:p>
          <a:p>
            <a:pPr indent="0" lvl="0" marL="0" rtl="0" algn="ctr">
              <a:spcBef>
                <a:spcPts val="0"/>
              </a:spcBef>
              <a:spcAft>
                <a:spcPts val="0"/>
              </a:spcAft>
              <a:buNone/>
            </a:pPr>
            <a:r>
              <a:rPr b="1" lang="en" sz="2275">
                <a:solidFill>
                  <a:srgbClr val="A64D79"/>
                </a:solidFill>
              </a:rPr>
              <a:t>Lakshmi Chandana Shaik</a:t>
            </a:r>
            <a:endParaRPr b="1" sz="2275">
              <a:solidFill>
                <a:srgbClr val="A64D79"/>
              </a:solidFill>
            </a:endParaRPr>
          </a:p>
          <a:p>
            <a:pPr indent="0" lvl="0" marL="0" rtl="0" algn="ctr">
              <a:spcBef>
                <a:spcPts val="0"/>
              </a:spcBef>
              <a:spcAft>
                <a:spcPts val="0"/>
              </a:spcAft>
              <a:buNone/>
            </a:pPr>
            <a:r>
              <a:rPr lang="en" sz="2400">
                <a:solidFill>
                  <a:srgbClr val="A64D79"/>
                </a:solidFill>
              </a:rPr>
              <a:t>Guided by Prof. Chaojie Wang</a:t>
            </a:r>
            <a:endParaRPr sz="2400">
              <a:solidFill>
                <a:srgbClr val="A64D79"/>
              </a:solidFill>
            </a:endParaRPr>
          </a:p>
        </p:txBody>
      </p:sp>
      <p:pic>
        <p:nvPicPr>
          <p:cNvPr id="56" name="Google Shape;56;p13"/>
          <p:cNvPicPr preferRelativeResize="0"/>
          <p:nvPr/>
        </p:nvPicPr>
        <p:blipFill>
          <a:blip r:embed="rId3">
            <a:alphaModFix/>
          </a:blip>
          <a:stretch>
            <a:fillRect/>
          </a:stretch>
        </p:blipFill>
        <p:spPr>
          <a:xfrm>
            <a:off x="187450" y="287825"/>
            <a:ext cx="8748300" cy="3403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172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u="sng">
                <a:solidFill>
                  <a:srgbClr val="45818E"/>
                </a:solidFill>
              </a:rPr>
              <a:t>Data Preparation</a:t>
            </a:r>
            <a:endParaRPr b="1" sz="2520" u="sng">
              <a:solidFill>
                <a:srgbClr val="45818E"/>
              </a:solidFill>
            </a:endParaRPr>
          </a:p>
        </p:txBody>
      </p:sp>
      <p:sp>
        <p:nvSpPr>
          <p:cNvPr id="115" name="Google Shape;115;p22"/>
          <p:cNvSpPr txBox="1"/>
          <p:nvPr>
            <p:ph idx="1" type="body"/>
          </p:nvPr>
        </p:nvSpPr>
        <p:spPr>
          <a:xfrm>
            <a:off x="311700" y="745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A64D79"/>
                </a:solidFill>
              </a:rPr>
              <a:t>Null values</a:t>
            </a:r>
            <a:endParaRPr b="1" sz="900">
              <a:solidFill>
                <a:srgbClr val="A64D79"/>
              </a:solidFill>
            </a:endParaRPr>
          </a:p>
          <a:p>
            <a:pPr indent="0" lvl="0" marL="0" rtl="0" algn="l">
              <a:spcBef>
                <a:spcPts val="1200"/>
              </a:spcBef>
              <a:spcAft>
                <a:spcPts val="1200"/>
              </a:spcAft>
              <a:buNone/>
            </a:pPr>
            <a:r>
              <a:t/>
            </a:r>
            <a:endParaRPr/>
          </a:p>
        </p:txBody>
      </p:sp>
      <p:pic>
        <p:nvPicPr>
          <p:cNvPr id="116" name="Google Shape;116;p22"/>
          <p:cNvPicPr preferRelativeResize="0"/>
          <p:nvPr/>
        </p:nvPicPr>
        <p:blipFill>
          <a:blip r:embed="rId3">
            <a:alphaModFix/>
          </a:blip>
          <a:stretch>
            <a:fillRect/>
          </a:stretch>
        </p:blipFill>
        <p:spPr>
          <a:xfrm>
            <a:off x="1939700" y="561775"/>
            <a:ext cx="6892600" cy="4613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170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A64D79"/>
                </a:solidFill>
              </a:rPr>
              <a:t>Exploratory Data Analysis</a:t>
            </a:r>
            <a:endParaRPr b="1" sz="2820">
              <a:solidFill>
                <a:srgbClr val="A64D79"/>
              </a:solidFill>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3"/>
          <p:cNvPicPr preferRelativeResize="0"/>
          <p:nvPr/>
        </p:nvPicPr>
        <p:blipFill>
          <a:blip r:embed="rId3">
            <a:alphaModFix/>
          </a:blip>
          <a:stretch>
            <a:fillRect/>
          </a:stretch>
        </p:blipFill>
        <p:spPr>
          <a:xfrm>
            <a:off x="142300" y="919375"/>
            <a:ext cx="8859400" cy="3874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963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solidFill>
                  <a:srgbClr val="A64D79"/>
                </a:solidFill>
              </a:rPr>
              <a:t>Grouping the features by target feature “CategoryID”</a:t>
            </a:r>
            <a:endParaRPr b="1" sz="2420">
              <a:solidFill>
                <a:srgbClr val="A64D79"/>
              </a:solidFill>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FFFF"/>
                </a:solidFill>
              </a:rPr>
              <a:t>fv</a:t>
            </a:r>
            <a:endParaRPr>
              <a:solidFill>
                <a:srgbClr val="FFFFFF"/>
              </a:solidFill>
            </a:endParaRPr>
          </a:p>
        </p:txBody>
      </p:sp>
      <p:pic>
        <p:nvPicPr>
          <p:cNvPr id="130" name="Google Shape;130;p24"/>
          <p:cNvPicPr preferRelativeResize="0"/>
          <p:nvPr/>
        </p:nvPicPr>
        <p:blipFill>
          <a:blip r:embed="rId3">
            <a:alphaModFix/>
          </a:blip>
          <a:stretch>
            <a:fillRect/>
          </a:stretch>
        </p:blipFill>
        <p:spPr>
          <a:xfrm>
            <a:off x="1099900" y="669000"/>
            <a:ext cx="6870026" cy="4409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u="sng">
                <a:solidFill>
                  <a:srgbClr val="45818E"/>
                </a:solidFill>
              </a:rPr>
              <a:t>Correlation Matrix</a:t>
            </a:r>
            <a:endParaRPr b="1" sz="2520" u="sng">
              <a:solidFill>
                <a:srgbClr val="45818E"/>
              </a:solidFill>
            </a:endParaRPr>
          </a:p>
        </p:txBody>
      </p:sp>
      <p:sp>
        <p:nvSpPr>
          <p:cNvPr id="136" name="Google Shape;136;p25"/>
          <p:cNvSpPr txBox="1"/>
          <p:nvPr>
            <p:ph idx="1" type="body"/>
          </p:nvPr>
        </p:nvSpPr>
        <p:spPr>
          <a:xfrm>
            <a:off x="311700" y="1146175"/>
            <a:ext cx="8520600" cy="342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5"/>
          <p:cNvPicPr preferRelativeResize="0"/>
          <p:nvPr/>
        </p:nvPicPr>
        <p:blipFill>
          <a:blip r:embed="rId3">
            <a:alphaModFix/>
          </a:blip>
          <a:stretch>
            <a:fillRect/>
          </a:stretch>
        </p:blipFill>
        <p:spPr>
          <a:xfrm>
            <a:off x="415500" y="1146175"/>
            <a:ext cx="8094925" cy="40546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abc</a:t>
            </a:r>
            <a:endParaRPr>
              <a:solidFill>
                <a:srgbClr val="FFFFFF"/>
              </a:solidFill>
            </a:endParaRPr>
          </a:p>
        </p:txBody>
      </p:sp>
      <p:sp>
        <p:nvSpPr>
          <p:cNvPr id="143" name="Google Shape;143;p26"/>
          <p:cNvSpPr txBox="1"/>
          <p:nvPr>
            <p:ph idx="1" type="body"/>
          </p:nvPr>
        </p:nvSpPr>
        <p:spPr>
          <a:xfrm>
            <a:off x="311700" y="621150"/>
            <a:ext cx="8520600" cy="394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rgbClr val="45818E"/>
                </a:solidFill>
              </a:rPr>
              <a:t>Data </a:t>
            </a:r>
            <a:r>
              <a:rPr b="1" lang="en" sz="1900">
                <a:solidFill>
                  <a:srgbClr val="45818E"/>
                </a:solidFill>
              </a:rPr>
              <a:t>Visualization of New York data</a:t>
            </a:r>
            <a:r>
              <a:rPr b="1" lang="en" sz="1900">
                <a:solidFill>
                  <a:srgbClr val="45818E"/>
                </a:solidFill>
              </a:rPr>
              <a:t> </a:t>
            </a:r>
            <a:endParaRPr b="1" sz="1900">
              <a:solidFill>
                <a:srgbClr val="45818E"/>
              </a:solidFill>
            </a:endParaRPr>
          </a:p>
          <a:p>
            <a:pPr indent="0" lvl="0" marL="0" rtl="0" algn="l">
              <a:spcBef>
                <a:spcPts val="1200"/>
              </a:spcBef>
              <a:spcAft>
                <a:spcPts val="0"/>
              </a:spcAft>
              <a:buNone/>
            </a:pPr>
            <a:r>
              <a:rPr lang="en" sz="1600">
                <a:solidFill>
                  <a:srgbClr val="A64D79"/>
                </a:solidFill>
              </a:rPr>
              <a:t>file:///C:/Users/91951/Documents/MASTERS/DATA%20606/Downloaded%20Files/NY_info.html</a:t>
            </a:r>
            <a:endParaRPr sz="1600">
              <a:solidFill>
                <a:srgbClr val="A64D79"/>
              </a:solidFill>
            </a:endParaRPr>
          </a:p>
          <a:p>
            <a:pPr indent="0" lvl="0" marL="0" rtl="0" algn="l">
              <a:spcBef>
                <a:spcPts val="1200"/>
              </a:spcBef>
              <a:spcAft>
                <a:spcPts val="0"/>
              </a:spcAft>
              <a:buNone/>
            </a:pPr>
            <a:r>
              <a:t/>
            </a:r>
            <a:endParaRPr sz="1600">
              <a:solidFill>
                <a:srgbClr val="A64D79"/>
              </a:solidFill>
            </a:endParaRPr>
          </a:p>
          <a:p>
            <a:pPr indent="0" lvl="0" marL="0" rtl="0" algn="l">
              <a:spcBef>
                <a:spcPts val="1200"/>
              </a:spcBef>
              <a:spcAft>
                <a:spcPts val="0"/>
              </a:spcAft>
              <a:buNone/>
            </a:pPr>
            <a:r>
              <a:t/>
            </a:r>
            <a:endParaRPr b="1">
              <a:solidFill>
                <a:srgbClr val="45818E"/>
              </a:solidFill>
            </a:endParaRPr>
          </a:p>
          <a:p>
            <a:pPr indent="0" lvl="0" marL="0" rtl="0" algn="l">
              <a:spcBef>
                <a:spcPts val="1200"/>
              </a:spcBef>
              <a:spcAft>
                <a:spcPts val="0"/>
              </a:spcAft>
              <a:buNone/>
            </a:pPr>
            <a:r>
              <a:rPr b="1" lang="en" sz="1900">
                <a:solidFill>
                  <a:srgbClr val="45818E"/>
                </a:solidFill>
              </a:rPr>
              <a:t>Comparison after dividing the New York data into test and train datasets</a:t>
            </a:r>
            <a:endParaRPr b="1" sz="1900">
              <a:solidFill>
                <a:srgbClr val="45818E"/>
              </a:solidFill>
            </a:endParaRPr>
          </a:p>
          <a:p>
            <a:pPr indent="0" lvl="0" marL="0" rtl="0" algn="l">
              <a:spcBef>
                <a:spcPts val="1200"/>
              </a:spcBef>
              <a:spcAft>
                <a:spcPts val="1200"/>
              </a:spcAft>
              <a:buNone/>
            </a:pPr>
            <a:r>
              <a:rPr lang="en" sz="1600">
                <a:solidFill>
                  <a:srgbClr val="A64D79"/>
                </a:solidFill>
              </a:rPr>
              <a:t>file:///C:/Users/91951/Documents/MASTERS/DATA%20606/Downloaded%20Files/Compare.html</a:t>
            </a:r>
            <a:endParaRPr sz="1600">
              <a:solidFill>
                <a:srgbClr val="A64D7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00">
                <a:solidFill>
                  <a:srgbClr val="FFFFFF"/>
                </a:solidFill>
              </a:rPr>
              <a:t>abc</a:t>
            </a:r>
            <a:endParaRPr>
              <a:solidFill>
                <a:srgbClr val="FFFFFF"/>
              </a:solidFill>
            </a:endParaRPr>
          </a:p>
        </p:txBody>
      </p:sp>
      <p:sp>
        <p:nvSpPr>
          <p:cNvPr id="149" name="Google Shape;149;p27"/>
          <p:cNvSpPr txBox="1"/>
          <p:nvPr>
            <p:ph idx="1" type="body"/>
          </p:nvPr>
        </p:nvSpPr>
        <p:spPr>
          <a:xfrm>
            <a:off x="311700" y="512175"/>
            <a:ext cx="8520600" cy="422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solidFill>
                  <a:srgbClr val="A61C00"/>
                </a:solidFill>
              </a:rPr>
              <a:t>Below are the States and Cities that ranked top 10 in our analysis.</a:t>
            </a:r>
            <a:endParaRPr b="1" sz="2000">
              <a:solidFill>
                <a:srgbClr val="A61C00"/>
              </a:solidFill>
            </a:endParaRPr>
          </a:p>
        </p:txBody>
      </p:sp>
      <p:pic>
        <p:nvPicPr>
          <p:cNvPr id="150" name="Google Shape;150;p27"/>
          <p:cNvPicPr preferRelativeResize="0"/>
          <p:nvPr/>
        </p:nvPicPr>
        <p:blipFill>
          <a:blip r:embed="rId3">
            <a:alphaModFix/>
          </a:blip>
          <a:stretch>
            <a:fillRect/>
          </a:stretch>
        </p:blipFill>
        <p:spPr>
          <a:xfrm>
            <a:off x="0" y="1422466"/>
            <a:ext cx="4571999" cy="3426784"/>
          </a:xfrm>
          <a:prstGeom prst="rect">
            <a:avLst/>
          </a:prstGeom>
          <a:noFill/>
          <a:ln>
            <a:noFill/>
          </a:ln>
        </p:spPr>
      </p:pic>
      <p:pic>
        <p:nvPicPr>
          <p:cNvPr id="151" name="Google Shape;151;p27"/>
          <p:cNvPicPr preferRelativeResize="0"/>
          <p:nvPr/>
        </p:nvPicPr>
        <p:blipFill>
          <a:blip r:embed="rId4">
            <a:alphaModFix/>
          </a:blip>
          <a:stretch>
            <a:fillRect/>
          </a:stretch>
        </p:blipFill>
        <p:spPr>
          <a:xfrm>
            <a:off x="4572000" y="1426962"/>
            <a:ext cx="4572000" cy="342228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abc</a:t>
            </a:r>
            <a:endParaRPr>
              <a:solidFill>
                <a:srgbClr val="FFFFFF"/>
              </a:solidFill>
            </a:endParaRPr>
          </a:p>
        </p:txBody>
      </p:sp>
      <p:sp>
        <p:nvSpPr>
          <p:cNvPr id="157" name="Google Shape;157;p28"/>
          <p:cNvSpPr txBox="1"/>
          <p:nvPr>
            <p:ph idx="1" type="body"/>
          </p:nvPr>
        </p:nvSpPr>
        <p:spPr>
          <a:xfrm>
            <a:off x="311700" y="0"/>
            <a:ext cx="85206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100" u="sng">
                <a:solidFill>
                  <a:srgbClr val="A64D79"/>
                </a:solidFill>
              </a:rPr>
              <a:t>Analysing New York Records</a:t>
            </a:r>
            <a:endParaRPr b="1" sz="2100" u="sng">
              <a:solidFill>
                <a:srgbClr val="A64D79"/>
              </a:solidFill>
            </a:endParaRPr>
          </a:p>
        </p:txBody>
      </p:sp>
      <p:pic>
        <p:nvPicPr>
          <p:cNvPr id="158" name="Google Shape;158;p28"/>
          <p:cNvPicPr preferRelativeResize="0"/>
          <p:nvPr/>
        </p:nvPicPr>
        <p:blipFill>
          <a:blip r:embed="rId3">
            <a:alphaModFix/>
          </a:blip>
          <a:stretch>
            <a:fillRect/>
          </a:stretch>
        </p:blipFill>
        <p:spPr>
          <a:xfrm>
            <a:off x="1841625" y="733500"/>
            <a:ext cx="5601200" cy="441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abc</a:t>
            </a:r>
            <a:endParaRPr>
              <a:solidFill>
                <a:srgbClr val="FFFFFF"/>
              </a:solidFill>
            </a:endParaRPr>
          </a:p>
        </p:txBody>
      </p:sp>
      <p:sp>
        <p:nvSpPr>
          <p:cNvPr id="164" name="Google Shape;164;p29"/>
          <p:cNvSpPr txBox="1"/>
          <p:nvPr>
            <p:ph idx="1" type="body"/>
          </p:nvPr>
        </p:nvSpPr>
        <p:spPr>
          <a:xfrm>
            <a:off x="311700" y="0"/>
            <a:ext cx="85206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100" u="sng">
                <a:solidFill>
                  <a:srgbClr val="45818E"/>
                </a:solidFill>
              </a:rPr>
              <a:t>Analysing Oklahoma Records</a:t>
            </a:r>
            <a:endParaRPr b="1" sz="2100" u="sng">
              <a:solidFill>
                <a:srgbClr val="45818E"/>
              </a:solidFill>
            </a:endParaRPr>
          </a:p>
        </p:txBody>
      </p:sp>
      <p:pic>
        <p:nvPicPr>
          <p:cNvPr id="165" name="Google Shape;165;p29"/>
          <p:cNvPicPr preferRelativeResize="0"/>
          <p:nvPr/>
        </p:nvPicPr>
        <p:blipFill>
          <a:blip r:embed="rId3">
            <a:alphaModFix/>
          </a:blip>
          <a:stretch>
            <a:fillRect/>
          </a:stretch>
        </p:blipFill>
        <p:spPr>
          <a:xfrm>
            <a:off x="1907025" y="784600"/>
            <a:ext cx="5546699" cy="4184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13" y="466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u="sng">
                <a:solidFill>
                  <a:srgbClr val="A64D79"/>
                </a:solidFill>
              </a:rPr>
              <a:t>EDA for New york state</a:t>
            </a:r>
            <a:endParaRPr b="1" sz="2820" u="sng">
              <a:solidFill>
                <a:srgbClr val="A64D79"/>
              </a:solidFill>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rgbClr val="45818E"/>
                </a:solidFill>
              </a:rPr>
              <a:t>Heart Stroke and Diabetes prevalence.</a:t>
            </a:r>
            <a:endParaRPr/>
          </a:p>
        </p:txBody>
      </p:sp>
      <p:pic>
        <p:nvPicPr>
          <p:cNvPr id="172" name="Google Shape;172;p30"/>
          <p:cNvPicPr preferRelativeResize="0"/>
          <p:nvPr/>
        </p:nvPicPr>
        <p:blipFill rotWithShape="1">
          <a:blip r:embed="rId3">
            <a:alphaModFix/>
          </a:blip>
          <a:srcRect b="0" l="0" r="0" t="8155"/>
          <a:stretch/>
        </p:blipFill>
        <p:spPr>
          <a:xfrm>
            <a:off x="259213" y="2054775"/>
            <a:ext cx="8625576" cy="2959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5106"/>
              <a:buFont typeface="Arial"/>
              <a:buNone/>
            </a:pPr>
            <a:r>
              <a:rPr b="1" lang="en" sz="2820" u="sng">
                <a:solidFill>
                  <a:srgbClr val="A64D79"/>
                </a:solidFill>
              </a:rPr>
              <a:t>New york state- Prevalent unhealthy behaviors</a:t>
            </a:r>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45818E"/>
                </a:solidFill>
              </a:rPr>
              <a:t>Binge Drinking and sleep deprivation in adults.</a:t>
            </a:r>
            <a:endParaRPr>
              <a:solidFill>
                <a:srgbClr val="45818E"/>
              </a:solidFill>
            </a:endParaRPr>
          </a:p>
        </p:txBody>
      </p:sp>
      <p:pic>
        <p:nvPicPr>
          <p:cNvPr id="179" name="Google Shape;179;p31"/>
          <p:cNvPicPr preferRelativeResize="0"/>
          <p:nvPr/>
        </p:nvPicPr>
        <p:blipFill>
          <a:blip r:embed="rId3">
            <a:alphaModFix/>
          </a:blip>
          <a:stretch>
            <a:fillRect/>
          </a:stretch>
        </p:blipFill>
        <p:spPr>
          <a:xfrm>
            <a:off x="429825" y="1776575"/>
            <a:ext cx="8402476" cy="2997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u="sng">
                <a:solidFill>
                  <a:srgbClr val="A64D79"/>
                </a:solidFill>
              </a:rPr>
              <a:t>Introduction</a:t>
            </a:r>
            <a:endParaRPr b="1" sz="2820" u="sng">
              <a:solidFill>
                <a:srgbClr val="A64D79"/>
              </a:solidFill>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Clr>
                <a:srgbClr val="45818E"/>
              </a:buClr>
              <a:buSzPts val="1700"/>
              <a:buChar char="●"/>
            </a:pPr>
            <a:r>
              <a:rPr b="1" lang="en" sz="1700">
                <a:solidFill>
                  <a:srgbClr val="45818E"/>
                </a:solidFill>
                <a:highlight>
                  <a:srgbClr val="FFFFFF"/>
                </a:highlight>
              </a:rPr>
              <a:t>Health occupies utmost priority in everyone’s life.</a:t>
            </a:r>
            <a:endParaRPr b="1" sz="1700">
              <a:solidFill>
                <a:srgbClr val="45818E"/>
              </a:solidFill>
              <a:highlight>
                <a:srgbClr val="FFFFFF"/>
              </a:highlight>
            </a:endParaRPr>
          </a:p>
          <a:p>
            <a:pPr indent="-336550" lvl="0" marL="457200" rtl="0" algn="just">
              <a:spcBef>
                <a:spcPts val="0"/>
              </a:spcBef>
              <a:spcAft>
                <a:spcPts val="0"/>
              </a:spcAft>
              <a:buClr>
                <a:srgbClr val="45818E"/>
              </a:buClr>
              <a:buSzPts val="1700"/>
              <a:buChar char="●"/>
            </a:pPr>
            <a:r>
              <a:rPr b="1" lang="en" sz="1700">
                <a:solidFill>
                  <a:srgbClr val="45818E"/>
                </a:solidFill>
                <a:highlight>
                  <a:srgbClr val="FFFFFF"/>
                </a:highlight>
              </a:rPr>
              <a:t>Falling prey of Chronic diseases.</a:t>
            </a:r>
            <a:endParaRPr b="1" sz="1700">
              <a:solidFill>
                <a:srgbClr val="45818E"/>
              </a:solidFill>
              <a:highlight>
                <a:srgbClr val="FFFFFF"/>
              </a:highlight>
            </a:endParaRPr>
          </a:p>
          <a:p>
            <a:pPr indent="-336550" lvl="0" marL="457200" rtl="0" algn="just">
              <a:spcBef>
                <a:spcPts val="0"/>
              </a:spcBef>
              <a:spcAft>
                <a:spcPts val="0"/>
              </a:spcAft>
              <a:buClr>
                <a:srgbClr val="45818E"/>
              </a:buClr>
              <a:buSzPts val="1700"/>
              <a:buChar char="●"/>
            </a:pPr>
            <a:r>
              <a:rPr b="1" lang="en" sz="1700">
                <a:solidFill>
                  <a:srgbClr val="45818E"/>
                </a:solidFill>
                <a:highlight>
                  <a:srgbClr val="FFFFFF"/>
                </a:highlight>
              </a:rPr>
              <a:t>Unhealthy behaviors and eating habits.</a:t>
            </a:r>
            <a:endParaRPr b="1" sz="1700">
              <a:solidFill>
                <a:srgbClr val="45818E"/>
              </a:solidFill>
              <a:highlight>
                <a:srgbClr val="FFFFFF"/>
              </a:highlight>
            </a:endParaRPr>
          </a:p>
          <a:p>
            <a:pPr indent="-336550" lvl="0" marL="457200" rtl="0" algn="just">
              <a:spcBef>
                <a:spcPts val="0"/>
              </a:spcBef>
              <a:spcAft>
                <a:spcPts val="0"/>
              </a:spcAft>
              <a:buClr>
                <a:srgbClr val="45818E"/>
              </a:buClr>
              <a:buSzPts val="1700"/>
              <a:buChar char="●"/>
            </a:pPr>
            <a:r>
              <a:rPr b="1" lang="en" sz="1700">
                <a:solidFill>
                  <a:srgbClr val="45818E"/>
                </a:solidFill>
                <a:highlight>
                  <a:srgbClr val="FFFFFF"/>
                </a:highlight>
              </a:rPr>
              <a:t>Looks into prevention.</a:t>
            </a:r>
            <a:endParaRPr b="1" sz="1700">
              <a:solidFill>
                <a:srgbClr val="45818E"/>
              </a:solidFill>
              <a:highlight>
                <a:srgbClr val="FFFFFF"/>
              </a:highlight>
            </a:endParaRPr>
          </a:p>
          <a:p>
            <a:pPr indent="-336550" lvl="0" marL="457200" rtl="0" algn="just">
              <a:spcBef>
                <a:spcPts val="0"/>
              </a:spcBef>
              <a:spcAft>
                <a:spcPts val="0"/>
              </a:spcAft>
              <a:buClr>
                <a:srgbClr val="45818E"/>
              </a:buClr>
              <a:buSzPts val="1700"/>
              <a:buChar char="●"/>
            </a:pPr>
            <a:r>
              <a:rPr b="1" lang="en" sz="1700">
                <a:solidFill>
                  <a:srgbClr val="45818E"/>
                </a:solidFill>
                <a:highlight>
                  <a:srgbClr val="FFFFFF"/>
                </a:highlight>
              </a:rPr>
              <a:t>How many are taking actions based on their health outcomes </a:t>
            </a:r>
            <a:endParaRPr b="1" sz="1700">
              <a:solidFill>
                <a:srgbClr val="45818E"/>
              </a:solidFill>
              <a:highlight>
                <a:srgbClr val="FFFFFF"/>
              </a:highlight>
            </a:endParaRPr>
          </a:p>
          <a:p>
            <a:pPr indent="0" lvl="0" marL="0" rtl="0" algn="l">
              <a:spcBef>
                <a:spcPts val="1200"/>
              </a:spcBef>
              <a:spcAft>
                <a:spcPts val="1200"/>
              </a:spcAft>
              <a:buNone/>
            </a:pPr>
            <a:r>
              <a:t/>
            </a:r>
            <a:endParaRPr sz="1200">
              <a:solidFill>
                <a:srgbClr val="24292F"/>
              </a:solidFill>
              <a:highlight>
                <a:srgbClr val="FFFFFF"/>
              </a:highlight>
            </a:endParaRPr>
          </a:p>
        </p:txBody>
      </p:sp>
      <p:pic>
        <p:nvPicPr>
          <p:cNvPr id="63" name="Google Shape;63;p14"/>
          <p:cNvPicPr preferRelativeResize="0"/>
          <p:nvPr/>
        </p:nvPicPr>
        <p:blipFill>
          <a:blip r:embed="rId3">
            <a:alphaModFix/>
          </a:blip>
          <a:stretch>
            <a:fillRect/>
          </a:stretch>
        </p:blipFill>
        <p:spPr>
          <a:xfrm>
            <a:off x="1384946" y="3006575"/>
            <a:ext cx="6374101" cy="1772475"/>
          </a:xfrm>
          <a:prstGeom prst="rect">
            <a:avLst/>
          </a:prstGeom>
          <a:noFill/>
          <a:ln>
            <a:noFill/>
          </a:ln>
        </p:spPr>
      </p:pic>
      <p:pic>
        <p:nvPicPr>
          <p:cNvPr id="64" name="Google Shape;64;p14"/>
          <p:cNvPicPr preferRelativeResize="0"/>
          <p:nvPr/>
        </p:nvPicPr>
        <p:blipFill>
          <a:blip r:embed="rId4">
            <a:alphaModFix/>
          </a:blip>
          <a:stretch>
            <a:fillRect/>
          </a:stretch>
        </p:blipFill>
        <p:spPr>
          <a:xfrm>
            <a:off x="7067800" y="2285400"/>
            <a:ext cx="375025" cy="5000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45818E"/>
                </a:solidFill>
              </a:rPr>
              <a:t>California State </a:t>
            </a:r>
            <a:endParaRPr b="1" u="sng">
              <a:solidFill>
                <a:srgbClr val="45818E"/>
              </a:solidFill>
            </a:endParaRPr>
          </a:p>
        </p:txBody>
      </p:sp>
      <p:sp>
        <p:nvSpPr>
          <p:cNvPr id="185" name="Google Shape;18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A64D79"/>
                </a:solidFill>
              </a:rPr>
              <a:t>Obesity and chronic kidney disease </a:t>
            </a:r>
            <a:r>
              <a:rPr lang="en">
                <a:solidFill>
                  <a:srgbClr val="A64D79"/>
                </a:solidFill>
              </a:rPr>
              <a:t>in adults.</a:t>
            </a:r>
            <a:endParaRPr>
              <a:solidFill>
                <a:srgbClr val="A64D79"/>
              </a:solidFill>
            </a:endParaRPr>
          </a:p>
          <a:p>
            <a:pPr indent="0" lvl="0" marL="0" rtl="0" algn="l">
              <a:spcBef>
                <a:spcPts val="1200"/>
              </a:spcBef>
              <a:spcAft>
                <a:spcPts val="1200"/>
              </a:spcAft>
              <a:buClr>
                <a:schemeClr val="dk1"/>
              </a:buClr>
              <a:buSzPts val="1100"/>
              <a:buFont typeface="Arial"/>
              <a:buNone/>
            </a:pPr>
            <a:r>
              <a:t/>
            </a:r>
            <a:endParaRPr/>
          </a:p>
        </p:txBody>
      </p:sp>
      <p:pic>
        <p:nvPicPr>
          <p:cNvPr id="186" name="Google Shape;186;p32"/>
          <p:cNvPicPr preferRelativeResize="0"/>
          <p:nvPr/>
        </p:nvPicPr>
        <p:blipFill>
          <a:blip r:embed="rId3">
            <a:alphaModFix/>
          </a:blip>
          <a:stretch>
            <a:fillRect/>
          </a:stretch>
        </p:blipFill>
        <p:spPr>
          <a:xfrm>
            <a:off x="420925" y="1797625"/>
            <a:ext cx="8520602" cy="2876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A64D79"/>
                </a:solidFill>
              </a:rPr>
              <a:t>California State</a:t>
            </a:r>
            <a:endParaRPr b="1" u="sng">
              <a:solidFill>
                <a:srgbClr val="A64D79"/>
              </a:solidFill>
            </a:endParaRPr>
          </a:p>
        </p:txBody>
      </p:sp>
      <p:sp>
        <p:nvSpPr>
          <p:cNvPr id="192" name="Google Shape;19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45818E"/>
                </a:solidFill>
              </a:rPr>
              <a:t>Binge drinking and </a:t>
            </a:r>
            <a:r>
              <a:rPr lang="en">
                <a:solidFill>
                  <a:srgbClr val="45818E"/>
                </a:solidFill>
              </a:rPr>
              <a:t>coronary</a:t>
            </a:r>
            <a:r>
              <a:rPr lang="en">
                <a:solidFill>
                  <a:srgbClr val="45818E"/>
                </a:solidFill>
              </a:rPr>
              <a:t> heart disease in Adults.</a:t>
            </a:r>
            <a:endParaRPr>
              <a:solidFill>
                <a:srgbClr val="45818E"/>
              </a:solidFill>
            </a:endParaRPr>
          </a:p>
        </p:txBody>
      </p:sp>
      <p:pic>
        <p:nvPicPr>
          <p:cNvPr id="193" name="Google Shape;193;p33"/>
          <p:cNvPicPr preferRelativeResize="0"/>
          <p:nvPr/>
        </p:nvPicPr>
        <p:blipFill>
          <a:blip r:embed="rId3">
            <a:alphaModFix/>
          </a:blip>
          <a:stretch>
            <a:fillRect/>
          </a:stretch>
        </p:blipFill>
        <p:spPr>
          <a:xfrm>
            <a:off x="472800" y="1730850"/>
            <a:ext cx="8152225" cy="3110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45818E"/>
                </a:solidFill>
              </a:rPr>
              <a:t>Relationship between high BP and obesity</a:t>
            </a:r>
            <a:endParaRPr b="1" u="sng">
              <a:solidFill>
                <a:srgbClr val="45818E"/>
              </a:solidFill>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cbd</a:t>
            </a:r>
            <a:endParaRPr>
              <a:solidFill>
                <a:schemeClr val="lt1"/>
              </a:solidFill>
            </a:endParaRPr>
          </a:p>
        </p:txBody>
      </p:sp>
      <p:pic>
        <p:nvPicPr>
          <p:cNvPr id="200" name="Google Shape;200;p34"/>
          <p:cNvPicPr preferRelativeResize="0"/>
          <p:nvPr/>
        </p:nvPicPr>
        <p:blipFill>
          <a:blip r:embed="rId3">
            <a:alphaModFix/>
          </a:blip>
          <a:stretch>
            <a:fillRect/>
          </a:stretch>
        </p:blipFill>
        <p:spPr>
          <a:xfrm>
            <a:off x="2220725" y="1744475"/>
            <a:ext cx="4599075" cy="2919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224725" y="84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solidFill>
                  <a:srgbClr val="FFFFFF"/>
                </a:solidFill>
              </a:rPr>
              <a:t>Machine Learning</a:t>
            </a:r>
            <a:endParaRPr b="1" sz="3020">
              <a:solidFill>
                <a:srgbClr val="FFFFFF"/>
              </a:solidFill>
            </a:endParaRPr>
          </a:p>
        </p:txBody>
      </p:sp>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FFFFFF"/>
                </a:solidFill>
              </a:rPr>
              <a:t>vgb</a:t>
            </a:r>
            <a:endParaRPr sz="1200">
              <a:solidFill>
                <a:srgbClr val="FFFFFF"/>
              </a:solidFill>
            </a:endParaRPr>
          </a:p>
        </p:txBody>
      </p:sp>
      <p:pic>
        <p:nvPicPr>
          <p:cNvPr id="207" name="Google Shape;207;p35"/>
          <p:cNvPicPr preferRelativeResize="0"/>
          <p:nvPr/>
        </p:nvPicPr>
        <p:blipFill>
          <a:blip r:embed="rId3">
            <a:alphaModFix/>
          </a:blip>
          <a:stretch>
            <a:fillRect/>
          </a:stretch>
        </p:blipFill>
        <p:spPr>
          <a:xfrm>
            <a:off x="37275" y="67225"/>
            <a:ext cx="9069450" cy="5009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45818E"/>
                </a:solidFill>
              </a:rPr>
              <a:t>Machine Learning</a:t>
            </a:r>
            <a:endParaRPr b="1" u="sng">
              <a:solidFill>
                <a:srgbClr val="45818E"/>
              </a:solidFill>
            </a:endParaRPr>
          </a:p>
        </p:txBody>
      </p:sp>
      <p:sp>
        <p:nvSpPr>
          <p:cNvPr id="213" name="Google Shape;21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339650" lvl="0" marL="457200" rtl="0" algn="l">
              <a:lnSpc>
                <a:spcPct val="250000"/>
              </a:lnSpc>
              <a:spcBef>
                <a:spcPts val="0"/>
              </a:spcBef>
              <a:spcAft>
                <a:spcPts val="0"/>
              </a:spcAft>
              <a:buClr>
                <a:srgbClr val="A64D79"/>
              </a:buClr>
              <a:buSzPct val="100000"/>
              <a:buChar char="●"/>
            </a:pPr>
            <a:r>
              <a:rPr b="1" lang="en" sz="4372">
                <a:solidFill>
                  <a:srgbClr val="A64D79"/>
                </a:solidFill>
              </a:rPr>
              <a:t>Resampling the data</a:t>
            </a:r>
            <a:endParaRPr b="1" sz="4372">
              <a:solidFill>
                <a:srgbClr val="A64D79"/>
              </a:solidFill>
            </a:endParaRPr>
          </a:p>
          <a:p>
            <a:pPr indent="-339650" lvl="0" marL="457200" rtl="0" algn="l">
              <a:lnSpc>
                <a:spcPct val="250000"/>
              </a:lnSpc>
              <a:spcBef>
                <a:spcPts val="0"/>
              </a:spcBef>
              <a:spcAft>
                <a:spcPts val="0"/>
              </a:spcAft>
              <a:buClr>
                <a:srgbClr val="A64D79"/>
              </a:buClr>
              <a:buSzPct val="100000"/>
              <a:buChar char="●"/>
            </a:pPr>
            <a:r>
              <a:rPr b="1" lang="en" sz="4372">
                <a:solidFill>
                  <a:srgbClr val="A64D79"/>
                </a:solidFill>
              </a:rPr>
              <a:t>Data splitting</a:t>
            </a:r>
            <a:endParaRPr b="1" sz="4372">
              <a:solidFill>
                <a:srgbClr val="A64D79"/>
              </a:solidFill>
            </a:endParaRPr>
          </a:p>
          <a:p>
            <a:pPr indent="-339650" lvl="0" marL="457200" rtl="0" algn="l">
              <a:lnSpc>
                <a:spcPct val="250000"/>
              </a:lnSpc>
              <a:spcBef>
                <a:spcPts val="0"/>
              </a:spcBef>
              <a:spcAft>
                <a:spcPts val="0"/>
              </a:spcAft>
              <a:buClr>
                <a:srgbClr val="A64D79"/>
              </a:buClr>
              <a:buSzPct val="100000"/>
              <a:buChar char="●"/>
            </a:pPr>
            <a:r>
              <a:rPr b="1" lang="en" sz="4372">
                <a:solidFill>
                  <a:srgbClr val="A64D79"/>
                </a:solidFill>
              </a:rPr>
              <a:t>Training the models</a:t>
            </a:r>
            <a:endParaRPr b="1" sz="4372">
              <a:solidFill>
                <a:srgbClr val="A64D79"/>
              </a:solidFill>
            </a:endParaRPr>
          </a:p>
          <a:p>
            <a:pPr indent="-339650" lvl="0" marL="457200" rtl="0" algn="l">
              <a:lnSpc>
                <a:spcPct val="250000"/>
              </a:lnSpc>
              <a:spcBef>
                <a:spcPts val="0"/>
              </a:spcBef>
              <a:spcAft>
                <a:spcPts val="0"/>
              </a:spcAft>
              <a:buClr>
                <a:srgbClr val="A64D79"/>
              </a:buClr>
              <a:buSzPct val="100000"/>
              <a:buChar char="●"/>
            </a:pPr>
            <a:r>
              <a:rPr b="1" lang="en" sz="4372">
                <a:solidFill>
                  <a:srgbClr val="A64D79"/>
                </a:solidFill>
              </a:rPr>
              <a:t>Features used for training and encoding</a:t>
            </a:r>
            <a:endParaRPr b="1" sz="4372">
              <a:solidFill>
                <a:srgbClr val="A64D79"/>
              </a:solidFill>
            </a:endParaRPr>
          </a:p>
          <a:p>
            <a:pPr indent="-339650" lvl="0" marL="457200" rtl="0" algn="l">
              <a:lnSpc>
                <a:spcPct val="250000"/>
              </a:lnSpc>
              <a:spcBef>
                <a:spcPts val="0"/>
              </a:spcBef>
              <a:spcAft>
                <a:spcPts val="0"/>
              </a:spcAft>
              <a:buClr>
                <a:srgbClr val="A64D79"/>
              </a:buClr>
              <a:buSzPct val="100000"/>
              <a:buChar char="●"/>
            </a:pPr>
            <a:r>
              <a:rPr b="1" lang="en" sz="4372">
                <a:solidFill>
                  <a:srgbClr val="A64D79"/>
                </a:solidFill>
              </a:rPr>
              <a:t>Results</a:t>
            </a:r>
            <a:endParaRPr b="1" sz="4372">
              <a:solidFill>
                <a:srgbClr val="A64D79"/>
              </a:solidFill>
            </a:endParaRPr>
          </a:p>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A64D79"/>
                </a:solidFill>
              </a:rPr>
              <a:t>Dealing with Imbalanced Data</a:t>
            </a:r>
            <a:endParaRPr b="1" u="sng">
              <a:solidFill>
                <a:srgbClr val="A64D79"/>
              </a:solidFill>
            </a:endParaRPr>
          </a:p>
        </p:txBody>
      </p:sp>
      <p:sp>
        <p:nvSpPr>
          <p:cNvPr id="219" name="Google Shape;21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300000"/>
              </a:lnSpc>
              <a:spcBef>
                <a:spcPts val="1000"/>
              </a:spcBef>
              <a:spcAft>
                <a:spcPts val="0"/>
              </a:spcAft>
              <a:buClr>
                <a:srgbClr val="45818E"/>
              </a:buClr>
              <a:buSzPts val="1800"/>
              <a:buChar char="➢"/>
            </a:pPr>
            <a:r>
              <a:rPr lang="en">
                <a:solidFill>
                  <a:srgbClr val="45818E"/>
                </a:solidFill>
              </a:rPr>
              <a:t>Matching the target classes is required because the model should give equal importance or weight to all the classes rather than being biased in detecting the majority class. </a:t>
            </a:r>
            <a:endParaRPr>
              <a:solidFill>
                <a:srgbClr val="45818E"/>
              </a:solidFill>
            </a:endParaRPr>
          </a:p>
          <a:p>
            <a:pPr indent="-342900" lvl="0" marL="457200" rtl="0" algn="l">
              <a:lnSpc>
                <a:spcPct val="300000"/>
              </a:lnSpc>
              <a:spcBef>
                <a:spcPts val="0"/>
              </a:spcBef>
              <a:spcAft>
                <a:spcPts val="0"/>
              </a:spcAft>
              <a:buClr>
                <a:srgbClr val="45818E"/>
              </a:buClr>
              <a:buSzPts val="1800"/>
              <a:buChar char="➢"/>
            </a:pPr>
            <a:r>
              <a:rPr lang="en">
                <a:solidFill>
                  <a:srgbClr val="45818E"/>
                </a:solidFill>
              </a:rPr>
              <a:t>It is observed that the target class has an imbalance. </a:t>
            </a:r>
            <a:endParaRPr>
              <a:solidFill>
                <a:srgbClr val="45818E"/>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336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A64D79"/>
                </a:solidFill>
              </a:rPr>
              <a:t>Resampling</a:t>
            </a:r>
            <a:r>
              <a:rPr b="1" lang="en" u="sng">
                <a:solidFill>
                  <a:srgbClr val="A64D79"/>
                </a:solidFill>
              </a:rPr>
              <a:t> the Imbalanced Data</a:t>
            </a:r>
            <a:r>
              <a:rPr b="1" lang="en" sz="1022" u="sng">
                <a:solidFill>
                  <a:srgbClr val="A64D79"/>
                </a:solidFill>
              </a:rPr>
              <a:t> </a:t>
            </a:r>
            <a:endParaRPr b="1" sz="1022" u="sng">
              <a:solidFill>
                <a:srgbClr val="A64D79"/>
              </a:solidFill>
            </a:endParaRPr>
          </a:p>
        </p:txBody>
      </p:sp>
      <p:sp>
        <p:nvSpPr>
          <p:cNvPr id="225" name="Google Shape;225;p38"/>
          <p:cNvSpPr txBox="1"/>
          <p:nvPr>
            <p:ph idx="1" type="body"/>
          </p:nvPr>
        </p:nvSpPr>
        <p:spPr>
          <a:xfrm>
            <a:off x="311700" y="1152475"/>
            <a:ext cx="8520600" cy="37512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1200"/>
              </a:spcAft>
              <a:buNone/>
            </a:pPr>
            <a:r>
              <a:rPr lang="en" sz="2000">
                <a:solidFill>
                  <a:srgbClr val="45818E"/>
                </a:solidFill>
              </a:rPr>
              <a:t>Before resampling</a:t>
            </a:r>
            <a:r>
              <a:rPr lang="en">
                <a:solidFill>
                  <a:srgbClr val="45818E"/>
                </a:solidFill>
              </a:rPr>
              <a:t>							</a:t>
            </a:r>
            <a:r>
              <a:rPr lang="en" sz="2000">
                <a:solidFill>
                  <a:srgbClr val="45818E"/>
                </a:solidFill>
              </a:rPr>
              <a:t>After resampling </a:t>
            </a:r>
            <a:r>
              <a:rPr lang="en">
                <a:solidFill>
                  <a:srgbClr val="45818E"/>
                </a:solidFill>
              </a:rPr>
              <a:t>                                         </a:t>
            </a:r>
            <a:endParaRPr>
              <a:solidFill>
                <a:srgbClr val="45818E"/>
              </a:solidFill>
            </a:endParaRPr>
          </a:p>
        </p:txBody>
      </p:sp>
      <p:pic>
        <p:nvPicPr>
          <p:cNvPr id="226" name="Google Shape;226;p38"/>
          <p:cNvPicPr preferRelativeResize="0"/>
          <p:nvPr/>
        </p:nvPicPr>
        <p:blipFill>
          <a:blip r:embed="rId3">
            <a:alphaModFix/>
          </a:blip>
          <a:stretch>
            <a:fillRect/>
          </a:stretch>
        </p:blipFill>
        <p:spPr>
          <a:xfrm>
            <a:off x="130775" y="1993850"/>
            <a:ext cx="4343500" cy="2822725"/>
          </a:xfrm>
          <a:prstGeom prst="rect">
            <a:avLst/>
          </a:prstGeom>
          <a:noFill/>
          <a:ln>
            <a:noFill/>
          </a:ln>
        </p:spPr>
      </p:pic>
      <p:pic>
        <p:nvPicPr>
          <p:cNvPr id="227" name="Google Shape;227;p38"/>
          <p:cNvPicPr preferRelativeResize="0"/>
          <p:nvPr/>
        </p:nvPicPr>
        <p:blipFill>
          <a:blip r:embed="rId4">
            <a:alphaModFix/>
          </a:blip>
          <a:stretch>
            <a:fillRect/>
          </a:stretch>
        </p:blipFill>
        <p:spPr>
          <a:xfrm>
            <a:off x="4685800" y="1978128"/>
            <a:ext cx="4343500" cy="283367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445025"/>
            <a:ext cx="8520600" cy="103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45818E"/>
                </a:solidFill>
              </a:rPr>
              <a:t>Linear Regression Vs Ridge Regression Vs Lasso Regression</a:t>
            </a:r>
            <a:endParaRPr b="1" u="sng">
              <a:solidFill>
                <a:srgbClr val="45818E"/>
              </a:solidFill>
            </a:endParaRPr>
          </a:p>
        </p:txBody>
      </p:sp>
      <p:sp>
        <p:nvSpPr>
          <p:cNvPr id="233" name="Google Shape;233;p39"/>
          <p:cNvSpPr txBox="1"/>
          <p:nvPr>
            <p:ph idx="1" type="body"/>
          </p:nvPr>
        </p:nvSpPr>
        <p:spPr>
          <a:xfrm>
            <a:off x="311700" y="1647650"/>
            <a:ext cx="8520600" cy="29211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en">
                <a:solidFill>
                  <a:srgbClr val="FF0000"/>
                </a:solidFill>
              </a:rPr>
              <a:t>Linear Regression Train Score: 0.8455</a:t>
            </a:r>
            <a:endParaRPr>
              <a:solidFill>
                <a:srgbClr val="FF0000"/>
              </a:solidFill>
            </a:endParaRPr>
          </a:p>
          <a:p>
            <a:pPr indent="0" lvl="0" marL="0" rtl="0" algn="l">
              <a:lnSpc>
                <a:spcPct val="150000"/>
              </a:lnSpc>
              <a:spcBef>
                <a:spcPts val="1200"/>
              </a:spcBef>
              <a:spcAft>
                <a:spcPts val="0"/>
              </a:spcAft>
              <a:buNone/>
            </a:pPr>
            <a:r>
              <a:rPr lang="en">
                <a:solidFill>
                  <a:srgbClr val="FF0000"/>
                </a:solidFill>
              </a:rPr>
              <a:t>Linear Regression Test Score: 0.8268</a:t>
            </a:r>
            <a:endParaRPr>
              <a:solidFill>
                <a:srgbClr val="FF0000"/>
              </a:solidFill>
            </a:endParaRPr>
          </a:p>
          <a:p>
            <a:pPr indent="0" lvl="0" marL="0" marR="0" rtl="0" algn="l">
              <a:lnSpc>
                <a:spcPct val="150000"/>
              </a:lnSpc>
              <a:spcBef>
                <a:spcPts val="1200"/>
              </a:spcBef>
              <a:spcAft>
                <a:spcPts val="0"/>
              </a:spcAft>
              <a:buNone/>
            </a:pPr>
            <a:r>
              <a:rPr lang="en">
                <a:solidFill>
                  <a:srgbClr val="3C78D8"/>
                </a:solidFill>
              </a:rPr>
              <a:t>Ridge Regression  train score: 0.84553</a:t>
            </a:r>
            <a:endParaRPr>
              <a:solidFill>
                <a:srgbClr val="3C78D8"/>
              </a:solidFill>
            </a:endParaRPr>
          </a:p>
          <a:p>
            <a:pPr indent="0" lvl="0" marL="0" marR="0" rtl="0" algn="l">
              <a:lnSpc>
                <a:spcPct val="150000"/>
              </a:lnSpc>
              <a:spcBef>
                <a:spcPts val="1200"/>
              </a:spcBef>
              <a:spcAft>
                <a:spcPts val="0"/>
              </a:spcAft>
              <a:buNone/>
            </a:pPr>
            <a:r>
              <a:rPr lang="en">
                <a:solidFill>
                  <a:srgbClr val="3C78D8"/>
                </a:solidFill>
              </a:rPr>
              <a:t>Ridge Regression  test score: 0.82689</a:t>
            </a:r>
            <a:endParaRPr>
              <a:solidFill>
                <a:srgbClr val="3C78D8"/>
              </a:solidFill>
            </a:endParaRPr>
          </a:p>
          <a:p>
            <a:pPr indent="0" lvl="0" marL="0" marR="0" rtl="0" algn="l">
              <a:lnSpc>
                <a:spcPct val="150000"/>
              </a:lnSpc>
              <a:spcBef>
                <a:spcPts val="1200"/>
              </a:spcBef>
              <a:spcAft>
                <a:spcPts val="0"/>
              </a:spcAft>
              <a:buNone/>
            </a:pPr>
            <a:r>
              <a:rPr lang="en">
                <a:solidFill>
                  <a:srgbClr val="38761D"/>
                </a:solidFill>
              </a:rPr>
              <a:t>Lasso Regression  train score: 0.7957</a:t>
            </a:r>
            <a:endParaRPr>
              <a:solidFill>
                <a:srgbClr val="38761D"/>
              </a:solidFill>
            </a:endParaRPr>
          </a:p>
          <a:p>
            <a:pPr indent="0" lvl="0" marL="0" marR="0" rtl="0" algn="l">
              <a:lnSpc>
                <a:spcPct val="150000"/>
              </a:lnSpc>
              <a:spcBef>
                <a:spcPts val="1200"/>
              </a:spcBef>
              <a:spcAft>
                <a:spcPts val="1200"/>
              </a:spcAft>
              <a:buNone/>
            </a:pPr>
            <a:r>
              <a:rPr lang="en">
                <a:solidFill>
                  <a:srgbClr val="38761D"/>
                </a:solidFill>
              </a:rPr>
              <a:t>Lasso Regression  test score: 0.8041</a:t>
            </a:r>
            <a:endParaRPr>
              <a:solidFill>
                <a:srgbClr val="38761D"/>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A64D79"/>
                </a:solidFill>
              </a:rPr>
              <a:t>DecisionTree</a:t>
            </a:r>
            <a:endParaRPr b="1" u="sng">
              <a:solidFill>
                <a:srgbClr val="A64D79"/>
              </a:solidFill>
            </a:endParaRPr>
          </a:p>
        </p:txBody>
      </p:sp>
      <p:sp>
        <p:nvSpPr>
          <p:cNvPr id="239" name="Google Shape;23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200000"/>
              </a:lnSpc>
              <a:spcBef>
                <a:spcPts val="0"/>
              </a:spcBef>
              <a:spcAft>
                <a:spcPts val="0"/>
              </a:spcAft>
              <a:buNone/>
            </a:pPr>
            <a:r>
              <a:rPr lang="en" sz="1900">
                <a:solidFill>
                  <a:schemeClr val="dk1"/>
                </a:solidFill>
              </a:rPr>
              <a:t>Scores : </a:t>
            </a:r>
            <a:r>
              <a:rPr lang="en" sz="1550">
                <a:solidFill>
                  <a:srgbClr val="D5D5D5"/>
                </a:solidFill>
                <a:highlight>
                  <a:srgbClr val="383838"/>
                </a:highlight>
                <a:latin typeface="Courier New"/>
                <a:ea typeface="Courier New"/>
                <a:cs typeface="Courier New"/>
                <a:sym typeface="Courier New"/>
              </a:rPr>
              <a:t>[0.982  0.982  0.9855 0.982  0.98  ]</a:t>
            </a:r>
            <a:endParaRPr sz="1550">
              <a:solidFill>
                <a:srgbClr val="D5D5D5"/>
              </a:solidFill>
              <a:highlight>
                <a:srgbClr val="383838"/>
              </a:highlight>
              <a:latin typeface="Courier New"/>
              <a:ea typeface="Courier New"/>
              <a:cs typeface="Courier New"/>
              <a:sym typeface="Courier New"/>
            </a:endParaRPr>
          </a:p>
          <a:p>
            <a:pPr indent="0" lvl="0" marL="0" rtl="0" algn="l">
              <a:lnSpc>
                <a:spcPct val="200000"/>
              </a:lnSpc>
              <a:spcBef>
                <a:spcPts val="1200"/>
              </a:spcBef>
              <a:spcAft>
                <a:spcPts val="0"/>
              </a:spcAft>
              <a:buNone/>
            </a:pPr>
            <a:r>
              <a:t/>
            </a:r>
            <a:endParaRPr sz="1150">
              <a:solidFill>
                <a:srgbClr val="D5D5D5"/>
              </a:solidFill>
              <a:highlight>
                <a:srgbClr val="383838"/>
              </a:highlight>
              <a:latin typeface="Courier New"/>
              <a:ea typeface="Courier New"/>
              <a:cs typeface="Courier New"/>
              <a:sym typeface="Courier New"/>
            </a:endParaRPr>
          </a:p>
          <a:p>
            <a:pPr indent="0" lvl="0" marL="0" rtl="0" algn="l">
              <a:lnSpc>
                <a:spcPct val="200000"/>
              </a:lnSpc>
              <a:spcBef>
                <a:spcPts val="1200"/>
              </a:spcBef>
              <a:spcAft>
                <a:spcPts val="0"/>
              </a:spcAft>
              <a:buNone/>
            </a:pPr>
            <a:r>
              <a:rPr lang="en" sz="1900">
                <a:solidFill>
                  <a:schemeClr val="dk1"/>
                </a:solidFill>
                <a:highlight>
                  <a:schemeClr val="lt1"/>
                </a:highlight>
              </a:rPr>
              <a:t>Accuracy : </a:t>
            </a:r>
            <a:r>
              <a:rPr lang="en" sz="1550">
                <a:solidFill>
                  <a:srgbClr val="D5D5D5"/>
                </a:solidFill>
                <a:highlight>
                  <a:srgbClr val="383838"/>
                </a:highlight>
                <a:latin typeface="Courier New"/>
                <a:ea typeface="Courier New"/>
                <a:cs typeface="Courier New"/>
                <a:sym typeface="Courier New"/>
              </a:rPr>
              <a:t>0.9823000000000001</a:t>
            </a:r>
            <a:endParaRPr sz="1550">
              <a:solidFill>
                <a:srgbClr val="D5D5D5"/>
              </a:solidFill>
              <a:highlight>
                <a:srgbClr val="383838"/>
              </a:highlight>
              <a:latin typeface="Courier New"/>
              <a:ea typeface="Courier New"/>
              <a:cs typeface="Courier New"/>
              <a:sym typeface="Courier New"/>
            </a:endParaRPr>
          </a:p>
          <a:p>
            <a:pPr indent="0" lvl="0" marL="0" rtl="0" algn="l">
              <a:lnSpc>
                <a:spcPct val="200000"/>
              </a:lnSpc>
              <a:spcBef>
                <a:spcPts val="1200"/>
              </a:spcBef>
              <a:spcAft>
                <a:spcPts val="0"/>
              </a:spcAft>
              <a:buNone/>
            </a:pPr>
            <a:r>
              <a:t/>
            </a:r>
            <a:endParaRPr sz="1150">
              <a:solidFill>
                <a:srgbClr val="D5D5D5"/>
              </a:solidFill>
              <a:highlight>
                <a:srgbClr val="383838"/>
              </a:highlight>
              <a:latin typeface="Courier New"/>
              <a:ea typeface="Courier New"/>
              <a:cs typeface="Courier New"/>
              <a:sym typeface="Courier New"/>
            </a:endParaRPr>
          </a:p>
          <a:p>
            <a:pPr indent="0" lvl="0" marL="0" rtl="0" algn="l">
              <a:lnSpc>
                <a:spcPct val="200000"/>
              </a:lnSpc>
              <a:spcBef>
                <a:spcPts val="1200"/>
              </a:spcBef>
              <a:spcAft>
                <a:spcPts val="0"/>
              </a:spcAft>
              <a:buNone/>
            </a:pPr>
            <a:r>
              <a:rPr lang="en" sz="1900">
                <a:solidFill>
                  <a:schemeClr val="dk1"/>
                </a:solidFill>
                <a:highlight>
                  <a:schemeClr val="lt1"/>
                </a:highlight>
              </a:rPr>
              <a:t>Standard Deviation : </a:t>
            </a:r>
            <a:r>
              <a:rPr lang="en" sz="1550">
                <a:solidFill>
                  <a:srgbClr val="D5D5D5"/>
                </a:solidFill>
                <a:highlight>
                  <a:srgbClr val="383838"/>
                </a:highlight>
                <a:latin typeface="Courier New"/>
                <a:ea typeface="Courier New"/>
                <a:cs typeface="Courier New"/>
                <a:sym typeface="Courier New"/>
              </a:rPr>
              <a:t>0.0017776388834631395</a:t>
            </a:r>
            <a:endParaRPr sz="2300">
              <a:solidFill>
                <a:schemeClr val="dk1"/>
              </a:solidFill>
              <a:highlight>
                <a:schemeClr val="lt1"/>
              </a:highlight>
            </a:endParaRPr>
          </a:p>
          <a:p>
            <a:pPr indent="0" lvl="0" marL="0" rtl="0" algn="l">
              <a:spcBef>
                <a:spcPts val="1200"/>
              </a:spcBef>
              <a:spcAft>
                <a:spcPts val="1200"/>
              </a:spcAft>
              <a:buNone/>
            </a:pPr>
            <a:r>
              <a:t/>
            </a:r>
            <a:endParaRPr>
              <a:solidFill>
                <a:schemeClr val="dk1"/>
              </a:solidFill>
              <a:highlight>
                <a:schemeClr val="lt1"/>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45818E"/>
                </a:solidFill>
              </a:rPr>
              <a:t>RandomForest classifier</a:t>
            </a:r>
            <a:endParaRPr b="1" u="sng">
              <a:solidFill>
                <a:srgbClr val="45818E"/>
              </a:solidFill>
            </a:endParaRPr>
          </a:p>
        </p:txBody>
      </p:sp>
      <p:sp>
        <p:nvSpPr>
          <p:cNvPr id="245" name="Google Shape;24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900">
                <a:solidFill>
                  <a:schemeClr val="dk1"/>
                </a:solidFill>
              </a:rPr>
              <a:t>Scores : </a:t>
            </a:r>
            <a:r>
              <a:rPr lang="en" sz="1550">
                <a:solidFill>
                  <a:srgbClr val="D5D5D5"/>
                </a:solidFill>
                <a:highlight>
                  <a:srgbClr val="383838"/>
                </a:highlight>
                <a:latin typeface="Courier New"/>
                <a:ea typeface="Courier New"/>
                <a:cs typeface="Courier New"/>
                <a:sym typeface="Courier New"/>
              </a:rPr>
              <a:t>[1.     1.     0.9995 1.     0.999 ]</a:t>
            </a:r>
            <a:endParaRPr sz="1550">
              <a:solidFill>
                <a:srgbClr val="D5D5D5"/>
              </a:solidFill>
              <a:highlight>
                <a:srgbClr val="383838"/>
              </a:highlight>
              <a:latin typeface="Courier New"/>
              <a:ea typeface="Courier New"/>
              <a:cs typeface="Courier New"/>
              <a:sym typeface="Courier New"/>
            </a:endParaRPr>
          </a:p>
          <a:p>
            <a:pPr indent="0" lvl="0" marL="0" rtl="0" algn="l">
              <a:lnSpc>
                <a:spcPct val="200000"/>
              </a:lnSpc>
              <a:spcBef>
                <a:spcPts val="1200"/>
              </a:spcBef>
              <a:spcAft>
                <a:spcPts val="0"/>
              </a:spcAft>
              <a:buNone/>
            </a:pPr>
            <a:r>
              <a:t/>
            </a:r>
            <a:endParaRPr sz="1150">
              <a:solidFill>
                <a:srgbClr val="D5D5D5"/>
              </a:solidFill>
              <a:highlight>
                <a:srgbClr val="383838"/>
              </a:highlight>
              <a:latin typeface="Courier New"/>
              <a:ea typeface="Courier New"/>
              <a:cs typeface="Courier New"/>
              <a:sym typeface="Courier New"/>
            </a:endParaRPr>
          </a:p>
          <a:p>
            <a:pPr indent="0" lvl="0" marL="0" rtl="0" algn="l">
              <a:lnSpc>
                <a:spcPct val="200000"/>
              </a:lnSpc>
              <a:spcBef>
                <a:spcPts val="1200"/>
              </a:spcBef>
              <a:spcAft>
                <a:spcPts val="0"/>
              </a:spcAft>
              <a:buNone/>
            </a:pPr>
            <a:r>
              <a:rPr lang="en" sz="1900">
                <a:solidFill>
                  <a:schemeClr val="dk1"/>
                </a:solidFill>
                <a:highlight>
                  <a:schemeClr val="lt1"/>
                </a:highlight>
              </a:rPr>
              <a:t>Accuracy : </a:t>
            </a:r>
            <a:r>
              <a:rPr lang="en" sz="1550">
                <a:solidFill>
                  <a:srgbClr val="D5D5D5"/>
                </a:solidFill>
                <a:highlight>
                  <a:srgbClr val="383838"/>
                </a:highlight>
                <a:latin typeface="Courier New"/>
                <a:ea typeface="Courier New"/>
                <a:cs typeface="Courier New"/>
                <a:sym typeface="Courier New"/>
              </a:rPr>
              <a:t>0.9997</a:t>
            </a:r>
            <a:endParaRPr sz="1550">
              <a:solidFill>
                <a:srgbClr val="D5D5D5"/>
              </a:solidFill>
              <a:highlight>
                <a:srgbClr val="383838"/>
              </a:highlight>
              <a:latin typeface="Courier New"/>
              <a:ea typeface="Courier New"/>
              <a:cs typeface="Courier New"/>
              <a:sym typeface="Courier New"/>
            </a:endParaRPr>
          </a:p>
          <a:p>
            <a:pPr indent="0" lvl="0" marL="0" rtl="0" algn="l">
              <a:lnSpc>
                <a:spcPct val="200000"/>
              </a:lnSpc>
              <a:spcBef>
                <a:spcPts val="1200"/>
              </a:spcBef>
              <a:spcAft>
                <a:spcPts val="0"/>
              </a:spcAft>
              <a:buNone/>
            </a:pPr>
            <a:r>
              <a:t/>
            </a:r>
            <a:endParaRPr sz="1150">
              <a:solidFill>
                <a:srgbClr val="D5D5D5"/>
              </a:solidFill>
              <a:highlight>
                <a:srgbClr val="383838"/>
              </a:highlight>
              <a:latin typeface="Courier New"/>
              <a:ea typeface="Courier New"/>
              <a:cs typeface="Courier New"/>
              <a:sym typeface="Courier New"/>
            </a:endParaRPr>
          </a:p>
          <a:p>
            <a:pPr indent="0" lvl="0" marL="0" rtl="0" algn="l">
              <a:lnSpc>
                <a:spcPct val="200000"/>
              </a:lnSpc>
              <a:spcBef>
                <a:spcPts val="1200"/>
              </a:spcBef>
              <a:spcAft>
                <a:spcPts val="1200"/>
              </a:spcAft>
              <a:buNone/>
            </a:pPr>
            <a:r>
              <a:rPr lang="en" sz="1900">
                <a:solidFill>
                  <a:schemeClr val="dk1"/>
                </a:solidFill>
                <a:highlight>
                  <a:schemeClr val="lt1"/>
                </a:highlight>
              </a:rPr>
              <a:t>Standard Deviation : </a:t>
            </a:r>
            <a:r>
              <a:rPr lang="en" sz="1550">
                <a:solidFill>
                  <a:srgbClr val="D5D5D5"/>
                </a:solidFill>
                <a:highlight>
                  <a:srgbClr val="383838"/>
                </a:highlight>
                <a:latin typeface="Courier New"/>
                <a:ea typeface="Courier New"/>
                <a:cs typeface="Courier New"/>
                <a:sym typeface="Courier New"/>
              </a:rPr>
              <a:t>0.0003999999999999948</a:t>
            </a:r>
            <a:endParaRPr sz="2300">
              <a:solidFill>
                <a:schemeClr val="dk1"/>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820" u="sng">
                <a:solidFill>
                  <a:srgbClr val="45818E"/>
                </a:solidFill>
              </a:rPr>
              <a:t>Data Source</a:t>
            </a:r>
            <a:endParaRPr b="1" sz="2820" u="sng">
              <a:solidFill>
                <a:srgbClr val="45818E"/>
              </a:solidFill>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500">
                <a:solidFill>
                  <a:srgbClr val="A64D79"/>
                </a:solidFill>
                <a:highlight>
                  <a:schemeClr val="lt1"/>
                </a:highlight>
              </a:rPr>
              <a:t>The source for this data is CDC(Centers for Disease Control and Prevention)., Division of Population Health, Epidemiology and Surveillance Branch and this project of making this dataset was funded by the Robert Wood Johnson Foundation (RWJF) in conjunction with the CDC Foundation.</a:t>
            </a:r>
            <a:endParaRPr b="1" sz="1500">
              <a:solidFill>
                <a:srgbClr val="A64D79"/>
              </a:solidFill>
              <a:highlight>
                <a:schemeClr val="lt1"/>
              </a:highlight>
            </a:endParaRPr>
          </a:p>
          <a:p>
            <a:pPr indent="0" lvl="0" marL="0" rtl="0" algn="l">
              <a:spcBef>
                <a:spcPts val="1200"/>
              </a:spcBef>
              <a:spcAft>
                <a:spcPts val="0"/>
              </a:spcAft>
              <a:buClr>
                <a:schemeClr val="dk1"/>
              </a:buClr>
              <a:buSzPts val="1100"/>
              <a:buFont typeface="Arial"/>
              <a:buNone/>
            </a:pPr>
            <a:r>
              <a:t/>
            </a:r>
            <a:endParaRPr b="1" sz="1400">
              <a:solidFill>
                <a:srgbClr val="A64D79"/>
              </a:solidFill>
              <a:highlight>
                <a:schemeClr val="lt1"/>
              </a:highlight>
            </a:endParaRPr>
          </a:p>
          <a:p>
            <a:pPr indent="0" lvl="0" marL="0" rtl="0" algn="l">
              <a:spcBef>
                <a:spcPts val="1200"/>
              </a:spcBef>
              <a:spcAft>
                <a:spcPts val="0"/>
              </a:spcAft>
              <a:buNone/>
            </a:pPr>
            <a:r>
              <a:t/>
            </a:r>
            <a:endParaRPr b="1" sz="1400">
              <a:solidFill>
                <a:srgbClr val="A64D79"/>
              </a:solidFill>
              <a:highlight>
                <a:schemeClr val="lt1"/>
              </a:highlight>
            </a:endParaRPr>
          </a:p>
          <a:p>
            <a:pPr indent="-323850" lvl="0" marL="457200" rtl="0" algn="l">
              <a:spcBef>
                <a:spcPts val="1200"/>
              </a:spcBef>
              <a:spcAft>
                <a:spcPts val="0"/>
              </a:spcAft>
              <a:buClr>
                <a:srgbClr val="A64D79"/>
              </a:buClr>
              <a:buSzPts val="1500"/>
              <a:buChar char="●"/>
            </a:pPr>
            <a:r>
              <a:rPr b="1" lang="en" sz="1500">
                <a:solidFill>
                  <a:srgbClr val="A64D79"/>
                </a:solidFill>
                <a:highlight>
                  <a:schemeClr val="lt1"/>
                </a:highlight>
              </a:rPr>
              <a:t>Size of dataset is 224.276 MB.</a:t>
            </a:r>
            <a:endParaRPr b="1" sz="1500">
              <a:solidFill>
                <a:srgbClr val="A64D79"/>
              </a:solidFill>
              <a:highlight>
                <a:schemeClr val="lt1"/>
              </a:highlight>
            </a:endParaRPr>
          </a:p>
          <a:p>
            <a:pPr indent="-323850" lvl="0" marL="457200" rtl="0" algn="l">
              <a:spcBef>
                <a:spcPts val="0"/>
              </a:spcBef>
              <a:spcAft>
                <a:spcPts val="0"/>
              </a:spcAft>
              <a:buClr>
                <a:srgbClr val="A64D79"/>
              </a:buClr>
              <a:buSzPts val="1500"/>
              <a:buChar char="●"/>
            </a:pPr>
            <a:r>
              <a:rPr b="1" lang="en" sz="1500">
                <a:solidFill>
                  <a:srgbClr val="A64D79"/>
                </a:solidFill>
                <a:highlight>
                  <a:schemeClr val="lt1"/>
                </a:highlight>
              </a:rPr>
              <a:t>The dataset has 810k rows and 24 columns.</a:t>
            </a:r>
            <a:endParaRPr b="1" sz="2100">
              <a:solidFill>
                <a:srgbClr val="A64D79"/>
              </a:solidFill>
            </a:endParaRPr>
          </a:p>
        </p:txBody>
      </p:sp>
      <p:pic>
        <p:nvPicPr>
          <p:cNvPr id="71" name="Google Shape;71;p15"/>
          <p:cNvPicPr preferRelativeResize="0"/>
          <p:nvPr/>
        </p:nvPicPr>
        <p:blipFill>
          <a:blip r:embed="rId3">
            <a:alphaModFix/>
          </a:blip>
          <a:stretch>
            <a:fillRect/>
          </a:stretch>
        </p:blipFill>
        <p:spPr>
          <a:xfrm>
            <a:off x="5916248" y="2194625"/>
            <a:ext cx="2823325" cy="2846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A64D79"/>
                </a:solidFill>
              </a:rPr>
              <a:t>Conclusions</a:t>
            </a:r>
            <a:endParaRPr b="1" u="sng">
              <a:solidFill>
                <a:srgbClr val="A64D79"/>
              </a:solidFill>
            </a:endParaRPr>
          </a:p>
        </p:txBody>
      </p:sp>
      <p:sp>
        <p:nvSpPr>
          <p:cNvPr id="251" name="Google Shape;25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rgbClr val="45818E"/>
              </a:buClr>
              <a:buSzPts val="1800"/>
              <a:buChar char="●"/>
            </a:pPr>
            <a:r>
              <a:rPr lang="en">
                <a:solidFill>
                  <a:srgbClr val="45818E"/>
                </a:solidFill>
              </a:rPr>
              <a:t>Decision Tree classifier worked at its best.</a:t>
            </a:r>
            <a:endParaRPr>
              <a:solidFill>
                <a:srgbClr val="45818E"/>
              </a:solidFill>
            </a:endParaRPr>
          </a:p>
          <a:p>
            <a:pPr indent="-342900" lvl="0" marL="457200" rtl="0" algn="l">
              <a:lnSpc>
                <a:spcPct val="200000"/>
              </a:lnSpc>
              <a:spcBef>
                <a:spcPts val="0"/>
              </a:spcBef>
              <a:spcAft>
                <a:spcPts val="0"/>
              </a:spcAft>
              <a:buClr>
                <a:srgbClr val="45818E"/>
              </a:buClr>
              <a:buSzPts val="1800"/>
              <a:buChar char="●"/>
            </a:pPr>
            <a:r>
              <a:rPr lang="en">
                <a:solidFill>
                  <a:srgbClr val="45818E"/>
                </a:solidFill>
              </a:rPr>
              <a:t>Generally, health outcomes topped up.</a:t>
            </a:r>
            <a:endParaRPr>
              <a:solidFill>
                <a:srgbClr val="45818E"/>
              </a:solidFill>
            </a:endParaRPr>
          </a:p>
          <a:p>
            <a:pPr indent="-342900" lvl="0" marL="457200" rtl="0" algn="l">
              <a:lnSpc>
                <a:spcPct val="200000"/>
              </a:lnSpc>
              <a:spcBef>
                <a:spcPts val="0"/>
              </a:spcBef>
              <a:spcAft>
                <a:spcPts val="0"/>
              </a:spcAft>
              <a:buClr>
                <a:srgbClr val="45818E"/>
              </a:buClr>
              <a:buSzPts val="1800"/>
              <a:buChar char="●"/>
            </a:pPr>
            <a:r>
              <a:rPr lang="en">
                <a:solidFill>
                  <a:srgbClr val="45818E"/>
                </a:solidFill>
              </a:rPr>
              <a:t>People are less into prevention.</a:t>
            </a:r>
            <a:endParaRPr>
              <a:solidFill>
                <a:srgbClr val="45818E"/>
              </a:solidFill>
            </a:endParaRPr>
          </a:p>
          <a:p>
            <a:pPr indent="-342900" lvl="0" marL="457200" rtl="0" algn="l">
              <a:lnSpc>
                <a:spcPct val="200000"/>
              </a:lnSpc>
              <a:spcBef>
                <a:spcPts val="0"/>
              </a:spcBef>
              <a:spcAft>
                <a:spcPts val="0"/>
              </a:spcAft>
              <a:buClr>
                <a:srgbClr val="45818E"/>
              </a:buClr>
              <a:buSzPts val="1800"/>
              <a:buChar char="●"/>
            </a:pPr>
            <a:r>
              <a:rPr lang="en">
                <a:solidFill>
                  <a:srgbClr val="45818E"/>
                </a:solidFill>
              </a:rPr>
              <a:t>Many people are into medications.</a:t>
            </a:r>
            <a:endParaRPr>
              <a:solidFill>
                <a:srgbClr val="45818E"/>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45818E"/>
                </a:solidFill>
              </a:rPr>
              <a:t>References</a:t>
            </a:r>
            <a:endParaRPr b="1" u="sng">
              <a:solidFill>
                <a:srgbClr val="45818E"/>
              </a:solidFill>
            </a:endParaRPr>
          </a:p>
        </p:txBody>
      </p:sp>
      <p:sp>
        <p:nvSpPr>
          <p:cNvPr id="257" name="Google Shape;25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A64D79"/>
                </a:solidFill>
              </a:rPr>
              <a:t>https://github.com/HariChandana1116/harichandana_data606</a:t>
            </a:r>
            <a:endParaRPr>
              <a:solidFill>
                <a:srgbClr val="A64D79"/>
              </a:solidFill>
            </a:endParaRPr>
          </a:p>
          <a:p>
            <a:pPr indent="0" lvl="0" marL="0" rtl="0" algn="l">
              <a:spcBef>
                <a:spcPts val="1200"/>
              </a:spcBef>
              <a:spcAft>
                <a:spcPts val="0"/>
              </a:spcAft>
              <a:buNone/>
            </a:pPr>
            <a:r>
              <a:rPr lang="en">
                <a:solidFill>
                  <a:srgbClr val="A64D79"/>
                </a:solidFill>
              </a:rPr>
              <a:t> 500 CIties link</a:t>
            </a:r>
            <a:endParaRPr>
              <a:solidFill>
                <a:srgbClr val="A64D79"/>
              </a:solidFill>
            </a:endParaRPr>
          </a:p>
          <a:p>
            <a:pPr indent="0" lvl="0" marL="0" rtl="0" algn="l">
              <a:spcBef>
                <a:spcPts val="1200"/>
              </a:spcBef>
              <a:spcAft>
                <a:spcPts val="1200"/>
              </a:spcAft>
              <a:buNone/>
            </a:pPr>
            <a:r>
              <a:rPr lang="en">
                <a:solidFill>
                  <a:srgbClr val="A64D79"/>
                </a:solidFill>
              </a:rPr>
              <a:t>https://towardsdatascience.com/whats-the-difference-between-linear-regression-lasso-ridge-and-elasticnet-8f997c60cf29</a:t>
            </a:r>
            <a:endParaRPr>
              <a:solidFill>
                <a:srgbClr val="A64D7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nh</a:t>
            </a:r>
            <a:endParaRPr>
              <a:solidFill>
                <a:schemeClr val="lt1"/>
              </a:solidFill>
            </a:endParaRPr>
          </a:p>
        </p:txBody>
      </p:sp>
      <p:sp>
        <p:nvSpPr>
          <p:cNvPr id="263" name="Google Shape;26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1828800" rtl="0" algn="l">
              <a:spcBef>
                <a:spcPts val="1200"/>
              </a:spcBef>
              <a:spcAft>
                <a:spcPts val="1200"/>
              </a:spcAft>
              <a:buNone/>
            </a:pPr>
            <a:r>
              <a:t/>
            </a:r>
            <a:endParaRPr/>
          </a:p>
        </p:txBody>
      </p:sp>
      <p:pic>
        <p:nvPicPr>
          <p:cNvPr id="264" name="Google Shape;264;p44"/>
          <p:cNvPicPr preferRelativeResize="0"/>
          <p:nvPr/>
        </p:nvPicPr>
        <p:blipFill>
          <a:blip r:embed="rId3">
            <a:alphaModFix/>
          </a:blip>
          <a:stretch>
            <a:fillRect/>
          </a:stretch>
        </p:blipFill>
        <p:spPr>
          <a:xfrm>
            <a:off x="890250" y="196150"/>
            <a:ext cx="7293575" cy="4706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820" u="sng">
                <a:solidFill>
                  <a:srgbClr val="A64D79"/>
                </a:solidFill>
              </a:rPr>
              <a:t>Dataset</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marR="0" rtl="0" algn="just">
              <a:lnSpc>
                <a:spcPct val="115000"/>
              </a:lnSpc>
              <a:spcBef>
                <a:spcPts val="0"/>
              </a:spcBef>
              <a:spcAft>
                <a:spcPts val="0"/>
              </a:spcAft>
              <a:buClr>
                <a:srgbClr val="45818E"/>
              </a:buClr>
              <a:buSzPts val="1700"/>
              <a:buChar char="●"/>
            </a:pPr>
            <a:r>
              <a:rPr b="1" lang="en" sz="1700">
                <a:solidFill>
                  <a:srgbClr val="45818E"/>
                </a:solidFill>
                <a:highlight>
                  <a:srgbClr val="FFFFFF"/>
                </a:highlight>
              </a:rPr>
              <a:t>Contains health metrics for over 28,000 different census tracts within the 500 largest cities in America. It’s an awesome data-set because of the sheer quantity of locations included and also because of the amount of detailed structured data it contains for each of those very specific locations. </a:t>
            </a:r>
            <a:endParaRPr b="1" sz="1700">
              <a:solidFill>
                <a:srgbClr val="45818E"/>
              </a:solidFill>
              <a:highlight>
                <a:srgbClr val="FFFFFF"/>
              </a:highlight>
            </a:endParaRPr>
          </a:p>
          <a:p>
            <a:pPr indent="-336550" lvl="0" marL="457200" marR="0" rtl="0" algn="just">
              <a:lnSpc>
                <a:spcPct val="115000"/>
              </a:lnSpc>
              <a:spcBef>
                <a:spcPts val="0"/>
              </a:spcBef>
              <a:spcAft>
                <a:spcPts val="0"/>
              </a:spcAft>
              <a:buClr>
                <a:srgbClr val="45818E"/>
              </a:buClr>
              <a:buSzPts val="1700"/>
              <a:buChar char="●"/>
            </a:pPr>
            <a:r>
              <a:rPr b="1" lang="en" sz="1700">
                <a:solidFill>
                  <a:srgbClr val="45818E"/>
                </a:solidFill>
                <a:highlight>
                  <a:srgbClr val="FFFFFF"/>
                </a:highlight>
              </a:rPr>
              <a:t>It includes columns such as State, city, population count, health measures, categories that the health measures fall into, Measure id, Category id and so on.</a:t>
            </a:r>
            <a:endParaRPr b="1" sz="1700">
              <a:solidFill>
                <a:srgbClr val="45818E"/>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6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u="sng">
                <a:solidFill>
                  <a:srgbClr val="A64D79"/>
                </a:solidFill>
              </a:rPr>
              <a:t>Dataset Columns</a:t>
            </a:r>
            <a:endParaRPr sz="2820" u="sng">
              <a:solidFill>
                <a:srgbClr val="A64D79"/>
              </a:solidFill>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FFFF"/>
                </a:solidFill>
              </a:rPr>
              <a:t>hgbugv</a:t>
            </a:r>
            <a:endParaRPr>
              <a:solidFill>
                <a:srgbClr val="FFFFFF"/>
              </a:solidFill>
            </a:endParaRPr>
          </a:p>
        </p:txBody>
      </p:sp>
      <p:pic>
        <p:nvPicPr>
          <p:cNvPr id="84" name="Google Shape;84;p17"/>
          <p:cNvPicPr preferRelativeResize="0"/>
          <p:nvPr/>
        </p:nvPicPr>
        <p:blipFill>
          <a:blip r:embed="rId3">
            <a:alphaModFix/>
          </a:blip>
          <a:stretch>
            <a:fillRect/>
          </a:stretch>
        </p:blipFill>
        <p:spPr>
          <a:xfrm>
            <a:off x="2004493" y="706776"/>
            <a:ext cx="5135006" cy="421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45818E"/>
                </a:solidFill>
              </a:rPr>
              <a:t>Aim &amp; Purpose of Project</a:t>
            </a:r>
            <a:endParaRPr u="sng">
              <a:solidFill>
                <a:srgbClr val="45818E"/>
              </a:solidFill>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rgbClr val="A64D79"/>
              </a:buClr>
              <a:buSzPts val="1800"/>
              <a:buChar char="●"/>
            </a:pPr>
            <a:r>
              <a:rPr lang="en">
                <a:solidFill>
                  <a:srgbClr val="A64D79"/>
                </a:solidFill>
              </a:rPr>
              <a:t>Helps in bring out the states that stand tall in their </a:t>
            </a:r>
            <a:r>
              <a:rPr lang="en">
                <a:solidFill>
                  <a:srgbClr val="A64D79"/>
                </a:solidFill>
              </a:rPr>
              <a:t>occurrence</a:t>
            </a:r>
            <a:r>
              <a:rPr lang="en">
                <a:solidFill>
                  <a:srgbClr val="A64D79"/>
                </a:solidFill>
              </a:rPr>
              <a:t> with respect to all the categories like Unhealthy behaviors, Prevention and Health outcomes.</a:t>
            </a:r>
            <a:endParaRPr>
              <a:solidFill>
                <a:srgbClr val="A64D79"/>
              </a:solidFill>
            </a:endParaRPr>
          </a:p>
          <a:p>
            <a:pPr indent="-342900" lvl="0" marL="457200" rtl="0" algn="l">
              <a:lnSpc>
                <a:spcPct val="200000"/>
              </a:lnSpc>
              <a:spcBef>
                <a:spcPts val="0"/>
              </a:spcBef>
              <a:spcAft>
                <a:spcPts val="0"/>
              </a:spcAft>
              <a:buClr>
                <a:srgbClr val="A64D79"/>
              </a:buClr>
              <a:buSzPts val="1800"/>
              <a:buChar char="●"/>
            </a:pPr>
            <a:r>
              <a:rPr lang="en">
                <a:solidFill>
                  <a:srgbClr val="A64D79"/>
                </a:solidFill>
              </a:rPr>
              <a:t>The analytics could be helpful for Govt or private organizations in planning health care initiatives specific to a city or a region.</a:t>
            </a:r>
            <a:endParaRPr>
              <a:solidFill>
                <a:srgbClr val="A64D7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u="sng">
                <a:solidFill>
                  <a:srgbClr val="A64D79"/>
                </a:solidFill>
              </a:rPr>
              <a:t>Literature</a:t>
            </a:r>
            <a:r>
              <a:rPr lang="en" sz="2820" u="sng">
                <a:solidFill>
                  <a:srgbClr val="A64D79"/>
                </a:solidFill>
              </a:rPr>
              <a:t> Review</a:t>
            </a:r>
            <a:endParaRPr sz="2820" u="sng">
              <a:solidFill>
                <a:srgbClr val="A64D79"/>
              </a:solidFill>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45818E"/>
              </a:buClr>
              <a:buSzPts val="1600"/>
              <a:buChar char="●"/>
            </a:pPr>
            <a:r>
              <a:rPr lang="en" sz="1600">
                <a:solidFill>
                  <a:srgbClr val="45818E"/>
                </a:solidFill>
              </a:rPr>
              <a:t>Pandas</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Matplotlib</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Machine learning libraries</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Spark</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Linear Regression</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Lasso Regression</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Ridge Regression</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Decision Tree Classifier</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Random Forest Classifier</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Accuracy</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Standard Deviation</a:t>
            </a:r>
            <a:endParaRPr sz="1600">
              <a:solidFill>
                <a:srgbClr val="45818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05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u="sng">
                <a:solidFill>
                  <a:srgbClr val="A64D79"/>
                </a:solidFill>
              </a:rPr>
              <a:t>Research Questions</a:t>
            </a:r>
            <a:endParaRPr b="1" sz="2820" u="sng">
              <a:solidFill>
                <a:srgbClr val="A64D79"/>
              </a:solidFill>
            </a:endParaRPr>
          </a:p>
        </p:txBody>
      </p:sp>
      <p:sp>
        <p:nvSpPr>
          <p:cNvPr id="102" name="Google Shape;102;p20"/>
          <p:cNvSpPr txBox="1"/>
          <p:nvPr>
            <p:ph idx="1" type="body"/>
          </p:nvPr>
        </p:nvSpPr>
        <p:spPr>
          <a:xfrm>
            <a:off x="311700" y="999900"/>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45818E"/>
              </a:buClr>
              <a:buSzPts val="1800"/>
              <a:buChar char="●"/>
            </a:pPr>
            <a:r>
              <a:rPr lang="en">
                <a:solidFill>
                  <a:srgbClr val="45818E"/>
                </a:solidFill>
                <a:highlight>
                  <a:srgbClr val="FFFFFF"/>
                </a:highlight>
              </a:rPr>
              <a:t>The main objective is to analyze the unhealthy behaviors, health outcomes and prevention (3 variables) in the dataset and their relation with various health measures</a:t>
            </a:r>
            <a:endParaRPr>
              <a:solidFill>
                <a:srgbClr val="45818E"/>
              </a:solidFill>
              <a:highlight>
                <a:srgbClr val="FFFFFF"/>
              </a:highlight>
            </a:endParaRPr>
          </a:p>
          <a:p>
            <a:pPr indent="-342900" lvl="0" marL="457200" rtl="0" algn="l">
              <a:lnSpc>
                <a:spcPct val="115000"/>
              </a:lnSpc>
              <a:spcBef>
                <a:spcPts val="0"/>
              </a:spcBef>
              <a:spcAft>
                <a:spcPts val="0"/>
              </a:spcAft>
              <a:buClr>
                <a:srgbClr val="45818E"/>
              </a:buClr>
              <a:buSzPts val="1800"/>
              <a:buChar char="●"/>
            </a:pPr>
            <a:r>
              <a:rPr lang="en">
                <a:solidFill>
                  <a:srgbClr val="45818E"/>
                </a:solidFill>
                <a:highlight>
                  <a:srgbClr val="FFFFFF"/>
                </a:highlight>
              </a:rPr>
              <a:t>Which cities are more into prevention?</a:t>
            </a:r>
            <a:endParaRPr>
              <a:solidFill>
                <a:srgbClr val="45818E"/>
              </a:solidFill>
              <a:highlight>
                <a:srgbClr val="FFFFFF"/>
              </a:highlight>
            </a:endParaRPr>
          </a:p>
          <a:p>
            <a:pPr indent="-342900" lvl="0" marL="457200" rtl="0" algn="l">
              <a:lnSpc>
                <a:spcPct val="115000"/>
              </a:lnSpc>
              <a:spcBef>
                <a:spcPts val="0"/>
              </a:spcBef>
              <a:spcAft>
                <a:spcPts val="0"/>
              </a:spcAft>
              <a:buClr>
                <a:srgbClr val="45818E"/>
              </a:buClr>
              <a:buSzPts val="1800"/>
              <a:buChar char="●"/>
            </a:pPr>
            <a:r>
              <a:rPr lang="en">
                <a:solidFill>
                  <a:srgbClr val="45818E"/>
                </a:solidFill>
                <a:highlight>
                  <a:srgbClr val="FFFFFF"/>
                </a:highlight>
              </a:rPr>
              <a:t>Identifying which machine learning model gives the best accuracy score for our analysis.</a:t>
            </a:r>
            <a:endParaRPr>
              <a:solidFill>
                <a:srgbClr val="45818E"/>
              </a:solidFill>
              <a:highlight>
                <a:srgbClr val="FFFFFF"/>
              </a:highlight>
            </a:endParaRPr>
          </a:p>
          <a:p>
            <a:pPr indent="0" lvl="0" marL="0" rtl="0" algn="l">
              <a:spcBef>
                <a:spcPts val="120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3416575" y="2903050"/>
            <a:ext cx="1680325" cy="2240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u="sng">
                <a:solidFill>
                  <a:srgbClr val="45818E"/>
                </a:solidFill>
              </a:rPr>
              <a:t>Research Process</a:t>
            </a:r>
            <a:endParaRPr b="1" sz="2820" u="sng">
              <a:solidFill>
                <a:srgbClr val="45818E"/>
              </a:solidFill>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rgbClr val="A64D79"/>
              </a:buClr>
              <a:buSzPts val="1800"/>
              <a:buChar char="●"/>
            </a:pPr>
            <a:r>
              <a:rPr b="1" lang="en">
                <a:solidFill>
                  <a:srgbClr val="A64D79"/>
                </a:solidFill>
              </a:rPr>
              <a:t>Data collection</a:t>
            </a:r>
            <a:endParaRPr b="1">
              <a:solidFill>
                <a:srgbClr val="A64D79"/>
              </a:solidFill>
            </a:endParaRPr>
          </a:p>
          <a:p>
            <a:pPr indent="-342900" lvl="0" marL="457200" rtl="0" algn="l">
              <a:lnSpc>
                <a:spcPct val="200000"/>
              </a:lnSpc>
              <a:spcBef>
                <a:spcPts val="0"/>
              </a:spcBef>
              <a:spcAft>
                <a:spcPts val="0"/>
              </a:spcAft>
              <a:buClr>
                <a:srgbClr val="A64D79"/>
              </a:buClr>
              <a:buSzPts val="1800"/>
              <a:buChar char="●"/>
            </a:pPr>
            <a:r>
              <a:rPr b="1" lang="en">
                <a:solidFill>
                  <a:srgbClr val="A64D79"/>
                </a:solidFill>
              </a:rPr>
              <a:t>Data cleaning</a:t>
            </a:r>
            <a:endParaRPr b="1">
              <a:solidFill>
                <a:srgbClr val="A64D79"/>
              </a:solidFill>
            </a:endParaRPr>
          </a:p>
          <a:p>
            <a:pPr indent="-342900" lvl="0" marL="457200" rtl="0" algn="l">
              <a:lnSpc>
                <a:spcPct val="200000"/>
              </a:lnSpc>
              <a:spcBef>
                <a:spcPts val="0"/>
              </a:spcBef>
              <a:spcAft>
                <a:spcPts val="0"/>
              </a:spcAft>
              <a:buClr>
                <a:srgbClr val="A64D79"/>
              </a:buClr>
              <a:buSzPts val="1800"/>
              <a:buChar char="●"/>
            </a:pPr>
            <a:r>
              <a:rPr b="1" lang="en">
                <a:solidFill>
                  <a:srgbClr val="A64D79"/>
                </a:solidFill>
              </a:rPr>
              <a:t>EDA</a:t>
            </a:r>
            <a:endParaRPr b="1">
              <a:solidFill>
                <a:srgbClr val="A64D79"/>
              </a:solidFill>
            </a:endParaRPr>
          </a:p>
          <a:p>
            <a:pPr indent="-342900" lvl="0" marL="457200" rtl="0" algn="l">
              <a:lnSpc>
                <a:spcPct val="200000"/>
              </a:lnSpc>
              <a:spcBef>
                <a:spcPts val="0"/>
              </a:spcBef>
              <a:spcAft>
                <a:spcPts val="0"/>
              </a:spcAft>
              <a:buClr>
                <a:srgbClr val="A64D79"/>
              </a:buClr>
              <a:buSzPts val="1800"/>
              <a:buChar char="●"/>
            </a:pPr>
            <a:r>
              <a:rPr b="1" lang="en">
                <a:solidFill>
                  <a:srgbClr val="A64D79"/>
                </a:solidFill>
              </a:rPr>
              <a:t>Data Visualization</a:t>
            </a:r>
            <a:endParaRPr b="1">
              <a:solidFill>
                <a:srgbClr val="A64D79"/>
              </a:solidFill>
            </a:endParaRPr>
          </a:p>
          <a:p>
            <a:pPr indent="-342900" lvl="0" marL="457200" rtl="0" algn="l">
              <a:lnSpc>
                <a:spcPct val="200000"/>
              </a:lnSpc>
              <a:spcBef>
                <a:spcPts val="0"/>
              </a:spcBef>
              <a:spcAft>
                <a:spcPts val="0"/>
              </a:spcAft>
              <a:buClr>
                <a:srgbClr val="A64D79"/>
              </a:buClr>
              <a:buSzPts val="1800"/>
              <a:buChar char="●"/>
            </a:pPr>
            <a:r>
              <a:rPr b="1" lang="en">
                <a:solidFill>
                  <a:srgbClr val="A64D79"/>
                </a:solidFill>
              </a:rPr>
              <a:t>ML models</a:t>
            </a:r>
            <a:endParaRPr b="1">
              <a:solidFill>
                <a:srgbClr val="A64D79"/>
              </a:solidFill>
            </a:endParaRPr>
          </a:p>
          <a:p>
            <a:pPr indent="-342900" lvl="0" marL="457200" rtl="0" algn="l">
              <a:lnSpc>
                <a:spcPct val="200000"/>
              </a:lnSpc>
              <a:spcBef>
                <a:spcPts val="0"/>
              </a:spcBef>
              <a:spcAft>
                <a:spcPts val="0"/>
              </a:spcAft>
              <a:buClr>
                <a:srgbClr val="A64D79"/>
              </a:buClr>
              <a:buSzPts val="1800"/>
              <a:buChar char="●"/>
            </a:pPr>
            <a:r>
              <a:rPr b="1" lang="en">
                <a:solidFill>
                  <a:srgbClr val="A64D79"/>
                </a:solidFill>
              </a:rPr>
              <a:t>Results</a:t>
            </a:r>
            <a:endParaRPr b="1">
              <a:solidFill>
                <a:srgbClr val="A64D7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