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b561430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b561430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60bd307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60bd307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60bd307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60bd307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49a0e7d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49a0e7d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00aa606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00aa606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7f1cf77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7f1cf77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9a0e7d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9a0e7d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49a0e7db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49a0e7db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49a0e7db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49a0e7db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49a0e7db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49a0e7db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b56143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b56143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b561430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b561430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7f1cf7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7f1cf7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7f1cf77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7f1cf77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7f1cf77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7f1cf77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7f1cf77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7f1cf77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ec86718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ec86718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00aa606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00aa606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49a0e7db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49a0e7db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9a0e7d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9a0e7d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59dbc3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59dbc3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dd417c9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dd417c9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60bd307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60bd307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60bd3070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460bd307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60bd307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60bd307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60bd3070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460bd307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60bd3070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60bd3070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60bd307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460bd307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ec86718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ec86718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ec86718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ec86718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ec86718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ec86718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3413ee3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3413ee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ea68aa8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ea68aa8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ec8671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ec8671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49a0e7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49a0e7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561430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561430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49a0e7d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49a0e7d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HariChandana1116/harichandana_data606" TargetMode="External"/><Relationship Id="rId4" Type="http://schemas.openxmlformats.org/officeDocument/2006/relationships/hyperlink" Target="https://youtu.be/YFhMed2fZW8" TargetMode="External"/><Relationship Id="rId5" Type="http://schemas.openxmlformats.org/officeDocument/2006/relationships/hyperlink" Target="https://chronicdata.cdc.gov/500-Cities-Places/500-Cities-Local-Data-for-Better-Health-2018-relea/rja3-32tc" TargetMode="External"/><Relationship Id="rId6" Type="http://schemas.openxmlformats.org/officeDocument/2006/relationships/hyperlink" Target="https://towardsdatascience.com/whats-the-difference-between-linear-regression-lasso-ridge-and-elasticnet-8f997c60cf2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7450" y="2696000"/>
            <a:ext cx="8520600" cy="99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5" name="Google Shape;55;p13"/>
          <p:cNvSpPr txBox="1"/>
          <p:nvPr>
            <p:ph idx="1" type="subTitle"/>
          </p:nvPr>
        </p:nvSpPr>
        <p:spPr>
          <a:xfrm>
            <a:off x="187450" y="3865300"/>
            <a:ext cx="8520600" cy="1169100"/>
          </a:xfrm>
          <a:prstGeom prst="rect">
            <a:avLst/>
          </a:prstGeom>
        </p:spPr>
        <p:txBody>
          <a:bodyPr anchorCtr="0" anchor="t" bIns="91425" lIns="91425" spcFirstLastPara="1" rIns="91425" wrap="square" tIns="91425">
            <a:normAutofit fontScale="77500" lnSpcReduction="20000"/>
          </a:bodyPr>
          <a:lstStyle/>
          <a:p>
            <a:pPr indent="457200" lvl="0" marL="1828800" rtl="0" algn="l">
              <a:spcBef>
                <a:spcPts val="0"/>
              </a:spcBef>
              <a:spcAft>
                <a:spcPts val="0"/>
              </a:spcAft>
              <a:buNone/>
            </a:pPr>
            <a:r>
              <a:rPr b="1" lang="en"/>
              <a:t>          </a:t>
            </a:r>
            <a:r>
              <a:rPr b="1" lang="en" sz="2275">
                <a:solidFill>
                  <a:srgbClr val="A64D79"/>
                </a:solidFill>
              </a:rPr>
              <a:t>Hari Chandana Datla</a:t>
            </a:r>
            <a:endParaRPr b="1" sz="2275">
              <a:solidFill>
                <a:srgbClr val="A64D79"/>
              </a:solidFill>
            </a:endParaRPr>
          </a:p>
          <a:p>
            <a:pPr indent="0" lvl="0" marL="0" rtl="0" algn="ctr">
              <a:spcBef>
                <a:spcPts val="0"/>
              </a:spcBef>
              <a:spcAft>
                <a:spcPts val="0"/>
              </a:spcAft>
              <a:buNone/>
            </a:pPr>
            <a:r>
              <a:rPr b="1" lang="en" sz="2275">
                <a:solidFill>
                  <a:srgbClr val="A64D79"/>
                </a:solidFill>
              </a:rPr>
              <a:t>Lakshmi Chandana Shaik</a:t>
            </a:r>
            <a:endParaRPr b="1" sz="2275">
              <a:solidFill>
                <a:srgbClr val="A64D79"/>
              </a:solidFill>
            </a:endParaRPr>
          </a:p>
          <a:p>
            <a:pPr indent="0" lvl="0" marL="0" rtl="0" algn="ctr">
              <a:spcBef>
                <a:spcPts val="0"/>
              </a:spcBef>
              <a:spcAft>
                <a:spcPts val="0"/>
              </a:spcAft>
              <a:buNone/>
            </a:pPr>
            <a:r>
              <a:rPr lang="en" sz="2400">
                <a:solidFill>
                  <a:srgbClr val="A64D79"/>
                </a:solidFill>
              </a:rPr>
              <a:t>Guided by Prof. Chaojie Wang</a:t>
            </a:r>
            <a:endParaRPr sz="2400">
              <a:solidFill>
                <a:srgbClr val="A64D79"/>
              </a:solidFill>
            </a:endParaRPr>
          </a:p>
          <a:p>
            <a:pPr indent="0" lvl="0" marL="0" rtl="0" algn="ctr">
              <a:spcBef>
                <a:spcPts val="0"/>
              </a:spcBef>
              <a:spcAft>
                <a:spcPts val="0"/>
              </a:spcAft>
              <a:buNone/>
            </a:pPr>
            <a:r>
              <a:rPr lang="en" sz="2400">
                <a:solidFill>
                  <a:srgbClr val="A64D79"/>
                </a:solidFill>
              </a:rPr>
              <a:t>Summer 2022</a:t>
            </a:r>
            <a:endParaRPr sz="2400">
              <a:solidFill>
                <a:srgbClr val="A64D79"/>
              </a:solidFill>
            </a:endParaRPr>
          </a:p>
        </p:txBody>
      </p:sp>
      <p:pic>
        <p:nvPicPr>
          <p:cNvPr id="56" name="Google Shape;56;p13"/>
          <p:cNvPicPr preferRelativeResize="0"/>
          <p:nvPr/>
        </p:nvPicPr>
        <p:blipFill>
          <a:blip r:embed="rId3">
            <a:alphaModFix/>
          </a:blip>
          <a:stretch>
            <a:fillRect/>
          </a:stretch>
        </p:blipFill>
        <p:spPr>
          <a:xfrm>
            <a:off x="187450" y="287825"/>
            <a:ext cx="8748300" cy="340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u="sng">
                <a:solidFill>
                  <a:srgbClr val="45818E"/>
                </a:solidFill>
              </a:rPr>
              <a:t>Data Cleaning</a:t>
            </a:r>
            <a:endParaRPr b="1" sz="2520" u="sng">
              <a:solidFill>
                <a:srgbClr val="45818E"/>
              </a:solidFill>
            </a:endParaRPr>
          </a:p>
        </p:txBody>
      </p:sp>
      <p:sp>
        <p:nvSpPr>
          <p:cNvPr id="115" name="Google Shape;115;p22"/>
          <p:cNvSpPr txBox="1"/>
          <p:nvPr>
            <p:ph idx="1" type="body"/>
          </p:nvPr>
        </p:nvSpPr>
        <p:spPr>
          <a:xfrm>
            <a:off x="311700" y="745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A64D79"/>
                </a:solidFill>
              </a:rPr>
              <a:t>Checking for </a:t>
            </a:r>
            <a:endParaRPr b="1">
              <a:solidFill>
                <a:srgbClr val="A64D79"/>
              </a:solidFill>
            </a:endParaRPr>
          </a:p>
          <a:p>
            <a:pPr indent="0" lvl="0" marL="0" rtl="0" algn="l">
              <a:spcBef>
                <a:spcPts val="1200"/>
              </a:spcBef>
              <a:spcAft>
                <a:spcPts val="1200"/>
              </a:spcAft>
              <a:buNone/>
            </a:pPr>
            <a:r>
              <a:rPr b="1" lang="en">
                <a:solidFill>
                  <a:srgbClr val="A64D79"/>
                </a:solidFill>
              </a:rPr>
              <a:t>Null values</a:t>
            </a:r>
            <a:endParaRPr/>
          </a:p>
        </p:txBody>
      </p:sp>
      <p:pic>
        <p:nvPicPr>
          <p:cNvPr id="116" name="Google Shape;116;p22"/>
          <p:cNvPicPr preferRelativeResize="0"/>
          <p:nvPr/>
        </p:nvPicPr>
        <p:blipFill>
          <a:blip r:embed="rId3">
            <a:alphaModFix/>
          </a:blip>
          <a:stretch>
            <a:fillRect/>
          </a:stretch>
        </p:blipFill>
        <p:spPr>
          <a:xfrm>
            <a:off x="2251400" y="362625"/>
            <a:ext cx="6892600" cy="4613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Removing columns that have no impact in our analysis</a:t>
            </a:r>
            <a:endParaRPr/>
          </a:p>
        </p:txBody>
      </p:sp>
      <p:pic>
        <p:nvPicPr>
          <p:cNvPr id="123" name="Google Shape;123;p23"/>
          <p:cNvPicPr preferRelativeResize="0"/>
          <p:nvPr/>
        </p:nvPicPr>
        <p:blipFill>
          <a:blip r:embed="rId3">
            <a:alphaModFix/>
          </a:blip>
          <a:stretch>
            <a:fillRect/>
          </a:stretch>
        </p:blipFill>
        <p:spPr>
          <a:xfrm>
            <a:off x="714700" y="1686250"/>
            <a:ext cx="7943726" cy="244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Preparation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Checking for unique cities. We are having more than 1 value for a city due to census tract data in the dataset.</a:t>
            </a:r>
            <a:endParaRPr sz="1400"/>
          </a:p>
          <a:p>
            <a:pPr indent="0" lvl="0" marL="0" rtl="0" algn="l">
              <a:spcBef>
                <a:spcPts val="120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410075" y="1827750"/>
            <a:ext cx="7861701" cy="268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A64D79"/>
                </a:solidFill>
              </a:rPr>
              <a:t>Exploratory Data Analysis</a:t>
            </a:r>
            <a:endParaRPr b="1" sz="2820">
              <a:solidFill>
                <a:srgbClr val="A64D79"/>
              </a:solidFill>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142300" y="919375"/>
            <a:ext cx="8859400" cy="387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96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solidFill>
                  <a:srgbClr val="A64D79"/>
                </a:solidFill>
              </a:rPr>
              <a:t>Grouping the features by target feature “CategoryID”</a:t>
            </a:r>
            <a:endParaRPr b="1" sz="2420">
              <a:solidFill>
                <a:srgbClr val="A64D79"/>
              </a:solidFill>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fv</a:t>
            </a:r>
            <a:endParaRPr>
              <a:solidFill>
                <a:srgbClr val="FFFFFF"/>
              </a:solidFill>
            </a:endParaRPr>
          </a:p>
        </p:txBody>
      </p:sp>
      <p:pic>
        <p:nvPicPr>
          <p:cNvPr id="144" name="Google Shape;144;p26"/>
          <p:cNvPicPr preferRelativeResize="0"/>
          <p:nvPr/>
        </p:nvPicPr>
        <p:blipFill>
          <a:blip r:embed="rId3">
            <a:alphaModFix/>
          </a:blip>
          <a:stretch>
            <a:fillRect/>
          </a:stretch>
        </p:blipFill>
        <p:spPr>
          <a:xfrm>
            <a:off x="1099900" y="669000"/>
            <a:ext cx="6870026" cy="440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u="sng">
                <a:solidFill>
                  <a:srgbClr val="45818E"/>
                </a:solidFill>
              </a:rPr>
              <a:t>Correlation Matrix</a:t>
            </a:r>
            <a:endParaRPr b="1" sz="2520" u="sng">
              <a:solidFill>
                <a:srgbClr val="45818E"/>
              </a:solidFill>
            </a:endParaRPr>
          </a:p>
        </p:txBody>
      </p:sp>
      <p:sp>
        <p:nvSpPr>
          <p:cNvPr id="150" name="Google Shape;150;p27"/>
          <p:cNvSpPr txBox="1"/>
          <p:nvPr>
            <p:ph idx="1" type="body"/>
          </p:nvPr>
        </p:nvSpPr>
        <p:spPr>
          <a:xfrm>
            <a:off x="311700" y="1146175"/>
            <a:ext cx="85206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415500" y="1146175"/>
            <a:ext cx="8094925" cy="4054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57" name="Google Shape;157;p28"/>
          <p:cNvSpPr txBox="1"/>
          <p:nvPr>
            <p:ph idx="1" type="body"/>
          </p:nvPr>
        </p:nvSpPr>
        <p:spPr>
          <a:xfrm>
            <a:off x="311700" y="621150"/>
            <a:ext cx="8520600" cy="39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45818E"/>
                </a:solidFill>
              </a:rPr>
              <a:t>Data </a:t>
            </a:r>
            <a:r>
              <a:rPr b="1" lang="en" sz="1900">
                <a:solidFill>
                  <a:srgbClr val="45818E"/>
                </a:solidFill>
              </a:rPr>
              <a:t>Visualization of New York data</a:t>
            </a:r>
            <a:r>
              <a:rPr b="1" lang="en" sz="1900">
                <a:solidFill>
                  <a:srgbClr val="45818E"/>
                </a:solidFill>
              </a:rPr>
              <a:t> </a:t>
            </a:r>
            <a:endParaRPr b="1" sz="1900">
              <a:solidFill>
                <a:srgbClr val="45818E"/>
              </a:solidFill>
            </a:endParaRPr>
          </a:p>
          <a:p>
            <a:pPr indent="0" lvl="0" marL="0" rtl="0" algn="l">
              <a:spcBef>
                <a:spcPts val="1200"/>
              </a:spcBef>
              <a:spcAft>
                <a:spcPts val="0"/>
              </a:spcAft>
              <a:buNone/>
            </a:pPr>
            <a:r>
              <a:rPr lang="en" sz="1600">
                <a:solidFill>
                  <a:srgbClr val="A64D79"/>
                </a:solidFill>
              </a:rPr>
              <a:t>file:///C:/Users/91951/Documents/MASTERS/DATA%20606/Downloaded%20Files/NY_info.html</a:t>
            </a:r>
            <a:endParaRPr sz="1600">
              <a:solidFill>
                <a:srgbClr val="A64D79"/>
              </a:solidFill>
            </a:endParaRPr>
          </a:p>
          <a:p>
            <a:pPr indent="0" lvl="0" marL="0" rtl="0" algn="l">
              <a:spcBef>
                <a:spcPts val="1200"/>
              </a:spcBef>
              <a:spcAft>
                <a:spcPts val="0"/>
              </a:spcAft>
              <a:buNone/>
            </a:pPr>
            <a:r>
              <a:t/>
            </a:r>
            <a:endParaRPr sz="1600">
              <a:solidFill>
                <a:srgbClr val="A64D79"/>
              </a:solidFill>
            </a:endParaRPr>
          </a:p>
          <a:p>
            <a:pPr indent="0" lvl="0" marL="0" rtl="0" algn="l">
              <a:spcBef>
                <a:spcPts val="1200"/>
              </a:spcBef>
              <a:spcAft>
                <a:spcPts val="0"/>
              </a:spcAft>
              <a:buNone/>
            </a:pPr>
            <a:r>
              <a:t/>
            </a:r>
            <a:endParaRPr b="1">
              <a:solidFill>
                <a:srgbClr val="45818E"/>
              </a:solidFill>
            </a:endParaRPr>
          </a:p>
          <a:p>
            <a:pPr indent="0" lvl="0" marL="0" rtl="0" algn="l">
              <a:spcBef>
                <a:spcPts val="1200"/>
              </a:spcBef>
              <a:spcAft>
                <a:spcPts val="0"/>
              </a:spcAft>
              <a:buNone/>
            </a:pPr>
            <a:r>
              <a:rPr b="1" lang="en" sz="1900">
                <a:solidFill>
                  <a:srgbClr val="45818E"/>
                </a:solidFill>
              </a:rPr>
              <a:t>Comparison after dividing the New York data into test and train datasets</a:t>
            </a:r>
            <a:endParaRPr b="1" sz="1900">
              <a:solidFill>
                <a:srgbClr val="45818E"/>
              </a:solidFill>
            </a:endParaRPr>
          </a:p>
          <a:p>
            <a:pPr indent="0" lvl="0" marL="0" rtl="0" algn="l">
              <a:spcBef>
                <a:spcPts val="1200"/>
              </a:spcBef>
              <a:spcAft>
                <a:spcPts val="1200"/>
              </a:spcAft>
              <a:buNone/>
            </a:pPr>
            <a:r>
              <a:rPr lang="en" sz="1600">
                <a:solidFill>
                  <a:srgbClr val="A64D79"/>
                </a:solidFill>
              </a:rPr>
              <a:t>file:///C:/Users/91951/Documents/MASTERS/DATA%20606/Downloaded%20Files/Compare.html</a:t>
            </a:r>
            <a:endParaRPr sz="1600">
              <a:solidFill>
                <a:srgbClr val="A64D7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solidFill>
                  <a:srgbClr val="FFFFFF"/>
                </a:solidFill>
              </a:rPr>
              <a:t>abc</a:t>
            </a:r>
            <a:endParaRPr>
              <a:solidFill>
                <a:srgbClr val="FFFFFF"/>
              </a:solidFill>
            </a:endParaRPr>
          </a:p>
        </p:txBody>
      </p:sp>
      <p:sp>
        <p:nvSpPr>
          <p:cNvPr id="163" name="Google Shape;163;p29"/>
          <p:cNvSpPr txBox="1"/>
          <p:nvPr>
            <p:ph idx="1" type="body"/>
          </p:nvPr>
        </p:nvSpPr>
        <p:spPr>
          <a:xfrm>
            <a:off x="311700" y="512175"/>
            <a:ext cx="8520600" cy="422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rgbClr val="A61C00"/>
                </a:solidFill>
              </a:rPr>
              <a:t>Below are the States and Cities that ranked top 10 in our analysis.</a:t>
            </a:r>
            <a:endParaRPr b="1" sz="2000">
              <a:solidFill>
                <a:srgbClr val="A61C00"/>
              </a:solidFill>
            </a:endParaRPr>
          </a:p>
        </p:txBody>
      </p:sp>
      <p:pic>
        <p:nvPicPr>
          <p:cNvPr id="164" name="Google Shape;164;p29"/>
          <p:cNvPicPr preferRelativeResize="0"/>
          <p:nvPr/>
        </p:nvPicPr>
        <p:blipFill>
          <a:blip r:embed="rId3">
            <a:alphaModFix/>
          </a:blip>
          <a:stretch>
            <a:fillRect/>
          </a:stretch>
        </p:blipFill>
        <p:spPr>
          <a:xfrm>
            <a:off x="0" y="1422466"/>
            <a:ext cx="4571999" cy="3426784"/>
          </a:xfrm>
          <a:prstGeom prst="rect">
            <a:avLst/>
          </a:prstGeom>
          <a:noFill/>
          <a:ln>
            <a:noFill/>
          </a:ln>
        </p:spPr>
      </p:pic>
      <p:pic>
        <p:nvPicPr>
          <p:cNvPr id="165" name="Google Shape;165;p29"/>
          <p:cNvPicPr preferRelativeResize="0"/>
          <p:nvPr/>
        </p:nvPicPr>
        <p:blipFill>
          <a:blip r:embed="rId4">
            <a:alphaModFix/>
          </a:blip>
          <a:stretch>
            <a:fillRect/>
          </a:stretch>
        </p:blipFill>
        <p:spPr>
          <a:xfrm>
            <a:off x="4572000" y="1426962"/>
            <a:ext cx="4572000" cy="34222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71" name="Google Shape;171;p30"/>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u="sng">
                <a:solidFill>
                  <a:srgbClr val="A64D79"/>
                </a:solidFill>
              </a:rPr>
              <a:t>Analysing New York Records</a:t>
            </a:r>
            <a:endParaRPr b="1" sz="2100" u="sng">
              <a:solidFill>
                <a:srgbClr val="A64D79"/>
              </a:solidFill>
            </a:endParaRPr>
          </a:p>
        </p:txBody>
      </p:sp>
      <p:pic>
        <p:nvPicPr>
          <p:cNvPr id="172" name="Google Shape;172;p30"/>
          <p:cNvPicPr preferRelativeResize="0"/>
          <p:nvPr/>
        </p:nvPicPr>
        <p:blipFill>
          <a:blip r:embed="rId3">
            <a:alphaModFix/>
          </a:blip>
          <a:stretch>
            <a:fillRect/>
          </a:stretch>
        </p:blipFill>
        <p:spPr>
          <a:xfrm>
            <a:off x="1841625" y="733500"/>
            <a:ext cx="5601200" cy="44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78" name="Google Shape;178;p31"/>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u="sng">
                <a:solidFill>
                  <a:srgbClr val="45818E"/>
                </a:solidFill>
              </a:rPr>
              <a:t>Analysing Oklahoma Records</a:t>
            </a:r>
            <a:endParaRPr b="1" sz="2100" u="sng">
              <a:solidFill>
                <a:srgbClr val="45818E"/>
              </a:solidFill>
            </a:endParaRPr>
          </a:p>
        </p:txBody>
      </p:sp>
      <p:pic>
        <p:nvPicPr>
          <p:cNvPr id="179" name="Google Shape;179;p31"/>
          <p:cNvPicPr preferRelativeResize="0"/>
          <p:nvPr/>
        </p:nvPicPr>
        <p:blipFill>
          <a:blip r:embed="rId3">
            <a:alphaModFix/>
          </a:blip>
          <a:stretch>
            <a:fillRect/>
          </a:stretch>
        </p:blipFill>
        <p:spPr>
          <a:xfrm>
            <a:off x="1907025" y="784600"/>
            <a:ext cx="5546699" cy="418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Introduction</a:t>
            </a:r>
            <a:endParaRPr b="1" sz="2820" u="sng">
              <a:solidFill>
                <a:srgbClr val="A64D79"/>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Health occupies utmost priority in everyone’s life.</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Falling prey of Chronic diseases.</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Unhealthy behaviors and eating habits.</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Looks into prevention.</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How many are taking actions based on their health outcomes </a:t>
            </a:r>
            <a:endParaRPr b="1" sz="1700">
              <a:solidFill>
                <a:srgbClr val="45818E"/>
              </a:solidFill>
              <a:highlight>
                <a:srgbClr val="FFFFFF"/>
              </a:highlight>
            </a:endParaRPr>
          </a:p>
          <a:p>
            <a:pPr indent="0" lvl="0" marL="0" rtl="0" algn="l">
              <a:spcBef>
                <a:spcPts val="1200"/>
              </a:spcBef>
              <a:spcAft>
                <a:spcPts val="1200"/>
              </a:spcAft>
              <a:buNone/>
            </a:pPr>
            <a:r>
              <a:t/>
            </a:r>
            <a:endParaRPr sz="1200">
              <a:solidFill>
                <a:srgbClr val="24292F"/>
              </a:solidFill>
              <a:highlight>
                <a:srgbClr val="FFFFFF"/>
              </a:highlight>
            </a:endParaRPr>
          </a:p>
        </p:txBody>
      </p:sp>
      <p:pic>
        <p:nvPicPr>
          <p:cNvPr id="63" name="Google Shape;63;p14"/>
          <p:cNvPicPr preferRelativeResize="0"/>
          <p:nvPr/>
        </p:nvPicPr>
        <p:blipFill>
          <a:blip r:embed="rId3">
            <a:alphaModFix/>
          </a:blip>
          <a:stretch>
            <a:fillRect/>
          </a:stretch>
        </p:blipFill>
        <p:spPr>
          <a:xfrm>
            <a:off x="1384946" y="3006575"/>
            <a:ext cx="6374101" cy="1772475"/>
          </a:xfrm>
          <a:prstGeom prst="rect">
            <a:avLst/>
          </a:prstGeom>
          <a:noFill/>
          <a:ln>
            <a:noFill/>
          </a:ln>
        </p:spPr>
      </p:pic>
      <p:pic>
        <p:nvPicPr>
          <p:cNvPr id="64" name="Google Shape;64;p14"/>
          <p:cNvPicPr preferRelativeResize="0"/>
          <p:nvPr/>
        </p:nvPicPr>
        <p:blipFill>
          <a:blip r:embed="rId4">
            <a:alphaModFix/>
          </a:blip>
          <a:stretch>
            <a:fillRect/>
          </a:stretch>
        </p:blipFill>
        <p:spPr>
          <a:xfrm>
            <a:off x="7067800" y="2285400"/>
            <a:ext cx="375025" cy="500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13" y="46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EDA for New york state</a:t>
            </a:r>
            <a:endParaRPr b="1" sz="2820" u="sng">
              <a:solidFill>
                <a:srgbClr val="A64D79"/>
              </a:solidFill>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45818E"/>
                </a:solidFill>
              </a:rPr>
              <a:t>Heart Stroke and Diabetes prevalence.</a:t>
            </a:r>
            <a:endParaRPr/>
          </a:p>
        </p:txBody>
      </p:sp>
      <p:pic>
        <p:nvPicPr>
          <p:cNvPr id="186" name="Google Shape;186;p32"/>
          <p:cNvPicPr preferRelativeResize="0"/>
          <p:nvPr/>
        </p:nvPicPr>
        <p:blipFill rotWithShape="1">
          <a:blip r:embed="rId3">
            <a:alphaModFix/>
          </a:blip>
          <a:srcRect b="0" l="0" r="0" t="8155"/>
          <a:stretch/>
        </p:blipFill>
        <p:spPr>
          <a:xfrm>
            <a:off x="259213" y="2054775"/>
            <a:ext cx="8625576" cy="2959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5106"/>
              <a:buFont typeface="Arial"/>
              <a:buNone/>
            </a:pPr>
            <a:r>
              <a:rPr b="1" lang="en" sz="2820" u="sng">
                <a:solidFill>
                  <a:srgbClr val="A64D79"/>
                </a:solidFill>
              </a:rPr>
              <a:t>New york state- Prevalent unhealthy behaviors</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5818E"/>
                </a:solidFill>
              </a:rPr>
              <a:t>Binge Drinking and sleep deprivation in adults.</a:t>
            </a:r>
            <a:endParaRPr>
              <a:solidFill>
                <a:srgbClr val="45818E"/>
              </a:solidFill>
            </a:endParaRPr>
          </a:p>
        </p:txBody>
      </p:sp>
      <p:pic>
        <p:nvPicPr>
          <p:cNvPr id="193" name="Google Shape;193;p33"/>
          <p:cNvPicPr preferRelativeResize="0"/>
          <p:nvPr/>
        </p:nvPicPr>
        <p:blipFill>
          <a:blip r:embed="rId3">
            <a:alphaModFix/>
          </a:blip>
          <a:stretch>
            <a:fillRect/>
          </a:stretch>
        </p:blipFill>
        <p:spPr>
          <a:xfrm>
            <a:off x="429825" y="1776575"/>
            <a:ext cx="8402476" cy="299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California State </a:t>
            </a:r>
            <a:endParaRPr b="1" u="sng">
              <a:solidFill>
                <a:srgbClr val="45818E"/>
              </a:solidFill>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4D79"/>
                </a:solidFill>
              </a:rPr>
              <a:t>Obesity and chronic kidney disease </a:t>
            </a:r>
            <a:r>
              <a:rPr lang="en">
                <a:solidFill>
                  <a:srgbClr val="A64D79"/>
                </a:solidFill>
              </a:rPr>
              <a:t>in adults.</a:t>
            </a:r>
            <a:endParaRPr>
              <a:solidFill>
                <a:srgbClr val="A64D79"/>
              </a:solidFill>
            </a:endParaRPr>
          </a:p>
          <a:p>
            <a:pPr indent="0" lvl="0" marL="0" rtl="0" algn="l">
              <a:spcBef>
                <a:spcPts val="1200"/>
              </a:spcBef>
              <a:spcAft>
                <a:spcPts val="1200"/>
              </a:spcAft>
              <a:buClr>
                <a:schemeClr val="dk1"/>
              </a:buClr>
              <a:buSzPts val="1100"/>
              <a:buFont typeface="Arial"/>
              <a:buNone/>
            </a:pPr>
            <a:r>
              <a:t/>
            </a:r>
            <a:endParaRPr/>
          </a:p>
        </p:txBody>
      </p:sp>
      <p:pic>
        <p:nvPicPr>
          <p:cNvPr id="200" name="Google Shape;200;p34"/>
          <p:cNvPicPr preferRelativeResize="0"/>
          <p:nvPr/>
        </p:nvPicPr>
        <p:blipFill>
          <a:blip r:embed="rId3">
            <a:alphaModFix/>
          </a:blip>
          <a:stretch>
            <a:fillRect/>
          </a:stretch>
        </p:blipFill>
        <p:spPr>
          <a:xfrm>
            <a:off x="420925" y="1797625"/>
            <a:ext cx="8520602" cy="287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California State</a:t>
            </a:r>
            <a:endParaRPr b="1" u="sng">
              <a:solidFill>
                <a:srgbClr val="A64D79"/>
              </a:solidFill>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5818E"/>
                </a:solidFill>
              </a:rPr>
              <a:t>Binge drinking and </a:t>
            </a:r>
            <a:r>
              <a:rPr lang="en">
                <a:solidFill>
                  <a:srgbClr val="45818E"/>
                </a:solidFill>
              </a:rPr>
              <a:t>coronary</a:t>
            </a:r>
            <a:r>
              <a:rPr lang="en">
                <a:solidFill>
                  <a:srgbClr val="45818E"/>
                </a:solidFill>
              </a:rPr>
              <a:t> heart disease in Adults.</a:t>
            </a:r>
            <a:endParaRPr>
              <a:solidFill>
                <a:srgbClr val="45818E"/>
              </a:solidFill>
            </a:endParaRPr>
          </a:p>
        </p:txBody>
      </p:sp>
      <p:pic>
        <p:nvPicPr>
          <p:cNvPr id="207" name="Google Shape;207;p35"/>
          <p:cNvPicPr preferRelativeResize="0"/>
          <p:nvPr/>
        </p:nvPicPr>
        <p:blipFill>
          <a:blip r:embed="rId3">
            <a:alphaModFix/>
          </a:blip>
          <a:stretch>
            <a:fillRect/>
          </a:stretch>
        </p:blipFill>
        <p:spPr>
          <a:xfrm>
            <a:off x="472800" y="1730850"/>
            <a:ext cx="8152225" cy="3110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Relationship between high BP and obesity</a:t>
            </a:r>
            <a:endParaRPr b="1" u="sng">
              <a:solidFill>
                <a:srgbClr val="45818E"/>
              </a:solidFill>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cbd</a:t>
            </a:r>
            <a:endParaRPr>
              <a:solidFill>
                <a:schemeClr val="lt1"/>
              </a:solidFill>
            </a:endParaRPr>
          </a:p>
        </p:txBody>
      </p:sp>
      <p:pic>
        <p:nvPicPr>
          <p:cNvPr id="214" name="Google Shape;214;p36"/>
          <p:cNvPicPr preferRelativeResize="0"/>
          <p:nvPr/>
        </p:nvPicPr>
        <p:blipFill>
          <a:blip r:embed="rId3">
            <a:alphaModFix/>
          </a:blip>
          <a:stretch>
            <a:fillRect/>
          </a:stretch>
        </p:blipFill>
        <p:spPr>
          <a:xfrm>
            <a:off x="2220725" y="1744475"/>
            <a:ext cx="4599075" cy="2919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24725" y="8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rgbClr val="FFFFFF"/>
                </a:solidFill>
              </a:rPr>
              <a:t>Machine Learning</a:t>
            </a:r>
            <a:endParaRPr b="1" sz="3020">
              <a:solidFill>
                <a:srgbClr val="FFFFFF"/>
              </a:solidFill>
            </a:endParaRPr>
          </a:p>
        </p:txBody>
      </p:sp>
      <p:sp>
        <p:nvSpPr>
          <p:cNvPr id="220" name="Google Shape;22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FFFFFF"/>
                </a:solidFill>
              </a:rPr>
              <a:t>vgb</a:t>
            </a:r>
            <a:endParaRPr sz="1200">
              <a:solidFill>
                <a:srgbClr val="FFFFFF"/>
              </a:solidFill>
            </a:endParaRPr>
          </a:p>
        </p:txBody>
      </p:sp>
      <p:pic>
        <p:nvPicPr>
          <p:cNvPr id="221" name="Google Shape;221;p37"/>
          <p:cNvPicPr preferRelativeResize="0"/>
          <p:nvPr/>
        </p:nvPicPr>
        <p:blipFill>
          <a:blip r:embed="rId3">
            <a:alphaModFix/>
          </a:blip>
          <a:stretch>
            <a:fillRect/>
          </a:stretch>
        </p:blipFill>
        <p:spPr>
          <a:xfrm>
            <a:off x="37275" y="67225"/>
            <a:ext cx="9069450" cy="5009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Machine Learning</a:t>
            </a:r>
            <a:endParaRPr b="1" u="sng">
              <a:solidFill>
                <a:srgbClr val="45818E"/>
              </a:solidFill>
            </a:endParaRPr>
          </a:p>
        </p:txBody>
      </p:sp>
      <p:sp>
        <p:nvSpPr>
          <p:cNvPr id="227" name="Google Shape;22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Resampling the data</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Data splitting</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Training the models</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Features used for training and encoding</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Results</a:t>
            </a:r>
            <a:endParaRPr b="1" sz="4372">
              <a:solidFill>
                <a:srgbClr val="A64D79"/>
              </a:solidFill>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Dealing with Imbalanced Data</a:t>
            </a:r>
            <a:endParaRPr b="1" u="sng">
              <a:solidFill>
                <a:srgbClr val="A64D79"/>
              </a:solidFill>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300000"/>
              </a:lnSpc>
              <a:spcBef>
                <a:spcPts val="1000"/>
              </a:spcBef>
              <a:spcAft>
                <a:spcPts val="0"/>
              </a:spcAft>
              <a:buClr>
                <a:srgbClr val="45818E"/>
              </a:buClr>
              <a:buSzPts val="1800"/>
              <a:buChar char="➢"/>
            </a:pPr>
            <a:r>
              <a:rPr lang="en">
                <a:solidFill>
                  <a:srgbClr val="45818E"/>
                </a:solidFill>
              </a:rPr>
              <a:t>Matching the target classes is required because the model should give equal importance or weight to all the classes rather than being biased in detecting the majority class. </a:t>
            </a:r>
            <a:endParaRPr>
              <a:solidFill>
                <a:srgbClr val="45818E"/>
              </a:solidFill>
            </a:endParaRPr>
          </a:p>
          <a:p>
            <a:pPr indent="-342900" lvl="0" marL="457200" rtl="0" algn="l">
              <a:lnSpc>
                <a:spcPct val="300000"/>
              </a:lnSpc>
              <a:spcBef>
                <a:spcPts val="0"/>
              </a:spcBef>
              <a:spcAft>
                <a:spcPts val="0"/>
              </a:spcAft>
              <a:buClr>
                <a:srgbClr val="45818E"/>
              </a:buClr>
              <a:buSzPts val="1800"/>
              <a:buChar char="➢"/>
            </a:pPr>
            <a:r>
              <a:rPr lang="en">
                <a:solidFill>
                  <a:srgbClr val="45818E"/>
                </a:solidFill>
              </a:rPr>
              <a:t>It is observed that the target class has an imbalance. </a:t>
            </a:r>
            <a:endParaRPr>
              <a:solidFill>
                <a:srgbClr val="45818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33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Resampling</a:t>
            </a:r>
            <a:r>
              <a:rPr b="1" lang="en" u="sng">
                <a:solidFill>
                  <a:srgbClr val="A64D79"/>
                </a:solidFill>
              </a:rPr>
              <a:t> the Imbalanced Data</a:t>
            </a:r>
            <a:r>
              <a:rPr b="1" lang="en" sz="1022" u="sng">
                <a:solidFill>
                  <a:srgbClr val="A64D79"/>
                </a:solidFill>
              </a:rPr>
              <a:t> </a:t>
            </a:r>
            <a:endParaRPr b="1" sz="1022" u="sng">
              <a:solidFill>
                <a:srgbClr val="A64D79"/>
              </a:solidFill>
            </a:endParaRPr>
          </a:p>
        </p:txBody>
      </p:sp>
      <p:sp>
        <p:nvSpPr>
          <p:cNvPr id="239" name="Google Shape;239;p40"/>
          <p:cNvSpPr txBox="1"/>
          <p:nvPr>
            <p:ph idx="1" type="body"/>
          </p:nvPr>
        </p:nvSpPr>
        <p:spPr>
          <a:xfrm>
            <a:off x="311700" y="1152475"/>
            <a:ext cx="8520600" cy="37512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1200"/>
              </a:spcAft>
              <a:buNone/>
            </a:pPr>
            <a:r>
              <a:rPr lang="en" sz="2000">
                <a:solidFill>
                  <a:srgbClr val="45818E"/>
                </a:solidFill>
              </a:rPr>
              <a:t>Before resampling</a:t>
            </a:r>
            <a:r>
              <a:rPr lang="en">
                <a:solidFill>
                  <a:srgbClr val="45818E"/>
                </a:solidFill>
              </a:rPr>
              <a:t>							</a:t>
            </a:r>
            <a:r>
              <a:rPr lang="en" sz="2000">
                <a:solidFill>
                  <a:srgbClr val="45818E"/>
                </a:solidFill>
              </a:rPr>
              <a:t>After resampling </a:t>
            </a:r>
            <a:r>
              <a:rPr lang="en">
                <a:solidFill>
                  <a:srgbClr val="45818E"/>
                </a:solidFill>
              </a:rPr>
              <a:t>                                         </a:t>
            </a:r>
            <a:endParaRPr>
              <a:solidFill>
                <a:srgbClr val="45818E"/>
              </a:solidFill>
            </a:endParaRPr>
          </a:p>
        </p:txBody>
      </p:sp>
      <p:pic>
        <p:nvPicPr>
          <p:cNvPr id="240" name="Google Shape;240;p40"/>
          <p:cNvPicPr preferRelativeResize="0"/>
          <p:nvPr/>
        </p:nvPicPr>
        <p:blipFill>
          <a:blip r:embed="rId3">
            <a:alphaModFix/>
          </a:blip>
          <a:stretch>
            <a:fillRect/>
          </a:stretch>
        </p:blipFill>
        <p:spPr>
          <a:xfrm>
            <a:off x="130775" y="1993850"/>
            <a:ext cx="4343500" cy="2822725"/>
          </a:xfrm>
          <a:prstGeom prst="rect">
            <a:avLst/>
          </a:prstGeom>
          <a:noFill/>
          <a:ln>
            <a:noFill/>
          </a:ln>
        </p:spPr>
      </p:pic>
      <p:pic>
        <p:nvPicPr>
          <p:cNvPr id="241" name="Google Shape;241;p40"/>
          <p:cNvPicPr preferRelativeResize="0"/>
          <p:nvPr/>
        </p:nvPicPr>
        <p:blipFill>
          <a:blip r:embed="rId4">
            <a:alphaModFix/>
          </a:blip>
          <a:stretch>
            <a:fillRect/>
          </a:stretch>
        </p:blipFill>
        <p:spPr>
          <a:xfrm>
            <a:off x="4685800" y="1978128"/>
            <a:ext cx="4343500" cy="28336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Encoding</a:t>
            </a:r>
            <a:endParaRPr/>
          </a:p>
        </p:txBody>
      </p:sp>
      <p:sp>
        <p:nvSpPr>
          <p:cNvPr id="247" name="Google Shape;24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encoded our target column values as shown in the following code snippet.</a:t>
            </a:r>
            <a:endParaRPr/>
          </a:p>
        </p:txBody>
      </p:sp>
      <p:pic>
        <p:nvPicPr>
          <p:cNvPr id="248" name="Google Shape;248;p41"/>
          <p:cNvPicPr preferRelativeResize="0"/>
          <p:nvPr/>
        </p:nvPicPr>
        <p:blipFill>
          <a:blip r:embed="rId3">
            <a:alphaModFix/>
          </a:blip>
          <a:stretch>
            <a:fillRect/>
          </a:stretch>
        </p:blipFill>
        <p:spPr>
          <a:xfrm>
            <a:off x="2331575" y="1816025"/>
            <a:ext cx="4768574" cy="267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820" u="sng">
                <a:solidFill>
                  <a:srgbClr val="45818E"/>
                </a:solidFill>
              </a:rPr>
              <a:t>Data Source</a:t>
            </a:r>
            <a:endParaRPr b="1" sz="2820" u="sng">
              <a:solidFill>
                <a:srgbClr val="45818E"/>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rgbClr val="A64D79"/>
                </a:solidFill>
                <a:highlight>
                  <a:schemeClr val="lt1"/>
                </a:highlight>
              </a:rPr>
              <a:t>The source for this data is CDC(Centers for Disease Control and Prevention)., Division of Population Health, Epidemiology and Surveillance Branch and this project of making this dataset was funded by the Robert Wood Johnson Foundation (RWJF) in conjunction with the CDC Foundation.</a:t>
            </a:r>
            <a:endParaRPr b="1" sz="1500">
              <a:solidFill>
                <a:srgbClr val="A64D79"/>
              </a:solidFill>
              <a:highlight>
                <a:schemeClr val="lt1"/>
              </a:highlight>
            </a:endParaRPr>
          </a:p>
          <a:p>
            <a:pPr indent="0" lvl="0" marL="0" rtl="0" algn="l">
              <a:spcBef>
                <a:spcPts val="1200"/>
              </a:spcBef>
              <a:spcAft>
                <a:spcPts val="0"/>
              </a:spcAft>
              <a:buClr>
                <a:schemeClr val="dk1"/>
              </a:buClr>
              <a:buSzPts val="1100"/>
              <a:buFont typeface="Arial"/>
              <a:buNone/>
            </a:pPr>
            <a:r>
              <a:t/>
            </a:r>
            <a:endParaRPr b="1" sz="1400">
              <a:solidFill>
                <a:srgbClr val="A64D79"/>
              </a:solidFill>
              <a:highlight>
                <a:schemeClr val="lt1"/>
              </a:highlight>
            </a:endParaRPr>
          </a:p>
          <a:p>
            <a:pPr indent="0" lvl="0" marL="0" rtl="0" algn="l">
              <a:spcBef>
                <a:spcPts val="1200"/>
              </a:spcBef>
              <a:spcAft>
                <a:spcPts val="0"/>
              </a:spcAft>
              <a:buNone/>
            </a:pPr>
            <a:r>
              <a:t/>
            </a:r>
            <a:endParaRPr b="1" sz="1400">
              <a:solidFill>
                <a:srgbClr val="A64D79"/>
              </a:solidFill>
              <a:highlight>
                <a:schemeClr val="lt1"/>
              </a:highlight>
            </a:endParaRPr>
          </a:p>
          <a:p>
            <a:pPr indent="-323850" lvl="0" marL="457200" rtl="0" algn="l">
              <a:spcBef>
                <a:spcPts val="1200"/>
              </a:spcBef>
              <a:spcAft>
                <a:spcPts val="0"/>
              </a:spcAft>
              <a:buClr>
                <a:srgbClr val="A64D79"/>
              </a:buClr>
              <a:buSzPts val="1500"/>
              <a:buChar char="●"/>
            </a:pPr>
            <a:r>
              <a:rPr b="1" lang="en" sz="1500">
                <a:solidFill>
                  <a:srgbClr val="A64D79"/>
                </a:solidFill>
                <a:highlight>
                  <a:schemeClr val="lt1"/>
                </a:highlight>
              </a:rPr>
              <a:t>Size of dataset is 224.276 MB.</a:t>
            </a:r>
            <a:endParaRPr b="1" sz="1500">
              <a:solidFill>
                <a:srgbClr val="A64D79"/>
              </a:solidFill>
              <a:highlight>
                <a:schemeClr val="lt1"/>
              </a:highlight>
            </a:endParaRPr>
          </a:p>
          <a:p>
            <a:pPr indent="-323850" lvl="0" marL="457200" rtl="0" algn="l">
              <a:spcBef>
                <a:spcPts val="0"/>
              </a:spcBef>
              <a:spcAft>
                <a:spcPts val="0"/>
              </a:spcAft>
              <a:buClr>
                <a:srgbClr val="A64D79"/>
              </a:buClr>
              <a:buSzPts val="1500"/>
              <a:buChar char="●"/>
            </a:pPr>
            <a:r>
              <a:rPr b="1" lang="en" sz="1500">
                <a:solidFill>
                  <a:srgbClr val="A64D79"/>
                </a:solidFill>
                <a:highlight>
                  <a:schemeClr val="lt1"/>
                </a:highlight>
              </a:rPr>
              <a:t>The dataset has 810k rows and 24 columns.</a:t>
            </a:r>
            <a:endParaRPr b="1" sz="2100">
              <a:solidFill>
                <a:srgbClr val="A64D79"/>
              </a:solidFill>
            </a:endParaRPr>
          </a:p>
        </p:txBody>
      </p:sp>
      <p:pic>
        <p:nvPicPr>
          <p:cNvPr id="71" name="Google Shape;71;p15"/>
          <p:cNvPicPr preferRelativeResize="0"/>
          <p:nvPr/>
        </p:nvPicPr>
        <p:blipFill>
          <a:blip r:embed="rId3">
            <a:alphaModFix/>
          </a:blip>
          <a:stretch>
            <a:fillRect/>
          </a:stretch>
        </p:blipFill>
        <p:spPr>
          <a:xfrm>
            <a:off x="5916248" y="2194625"/>
            <a:ext cx="2823325" cy="2846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Encoded</a:t>
            </a:r>
            <a:r>
              <a:rPr lang="en"/>
              <a:t> </a:t>
            </a:r>
            <a:r>
              <a:rPr b="1" lang="en" u="sng">
                <a:solidFill>
                  <a:srgbClr val="A64D79"/>
                </a:solidFill>
              </a:rPr>
              <a:t>Dataset</a:t>
            </a:r>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2"/>
          <p:cNvPicPr preferRelativeResize="0"/>
          <p:nvPr/>
        </p:nvPicPr>
        <p:blipFill>
          <a:blip r:embed="rId3">
            <a:alphaModFix/>
          </a:blip>
          <a:stretch>
            <a:fillRect/>
          </a:stretch>
        </p:blipFill>
        <p:spPr>
          <a:xfrm>
            <a:off x="311700" y="1182075"/>
            <a:ext cx="8463876"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solidFill>
                  <a:srgbClr val="45818E"/>
                </a:solidFill>
              </a:rPr>
              <a:t>Training and Test Datasets</a:t>
            </a:r>
            <a:endParaRPr b="1" u="sng">
              <a:solidFill>
                <a:srgbClr val="45818E"/>
              </a:solidFill>
            </a:endParaRPr>
          </a:p>
        </p:txBody>
      </p:sp>
      <p:pic>
        <p:nvPicPr>
          <p:cNvPr id="261" name="Google Shape;261;p43"/>
          <p:cNvPicPr preferRelativeResize="0"/>
          <p:nvPr/>
        </p:nvPicPr>
        <p:blipFill>
          <a:blip r:embed="rId3">
            <a:alphaModFix/>
          </a:blip>
          <a:stretch>
            <a:fillRect/>
          </a:stretch>
        </p:blipFill>
        <p:spPr>
          <a:xfrm>
            <a:off x="600300" y="1017725"/>
            <a:ext cx="7943408"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Machine Learning Models</a:t>
            </a:r>
            <a:endParaRPr/>
          </a:p>
        </p:txBody>
      </p:sp>
      <p:sp>
        <p:nvSpPr>
          <p:cNvPr id="267" name="Google Shape;26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45818E"/>
              </a:buClr>
              <a:buSzPts val="1800"/>
              <a:buAutoNum type="arabicPeriod"/>
            </a:pPr>
            <a:r>
              <a:rPr lang="en">
                <a:solidFill>
                  <a:srgbClr val="45818E"/>
                </a:solidFill>
              </a:rPr>
              <a:t>Linear Regression</a:t>
            </a:r>
            <a:endParaRPr>
              <a:solidFill>
                <a:srgbClr val="45818E"/>
              </a:solidFill>
            </a:endParaRPr>
          </a:p>
          <a:p>
            <a:pPr indent="-342900" lvl="0" marL="457200" rtl="0" algn="l">
              <a:lnSpc>
                <a:spcPct val="200000"/>
              </a:lnSpc>
              <a:spcBef>
                <a:spcPts val="0"/>
              </a:spcBef>
              <a:spcAft>
                <a:spcPts val="0"/>
              </a:spcAft>
              <a:buClr>
                <a:srgbClr val="45818E"/>
              </a:buClr>
              <a:buSzPts val="1800"/>
              <a:buAutoNum type="arabicPeriod"/>
            </a:pPr>
            <a:r>
              <a:rPr lang="en">
                <a:solidFill>
                  <a:srgbClr val="45818E"/>
                </a:solidFill>
              </a:rPr>
              <a:t>Ridge Regression</a:t>
            </a:r>
            <a:endParaRPr>
              <a:solidFill>
                <a:srgbClr val="45818E"/>
              </a:solidFill>
            </a:endParaRPr>
          </a:p>
          <a:p>
            <a:pPr indent="-342900" lvl="0" marL="457200" rtl="0" algn="l">
              <a:lnSpc>
                <a:spcPct val="200000"/>
              </a:lnSpc>
              <a:spcBef>
                <a:spcPts val="0"/>
              </a:spcBef>
              <a:spcAft>
                <a:spcPts val="0"/>
              </a:spcAft>
              <a:buClr>
                <a:srgbClr val="45818E"/>
              </a:buClr>
              <a:buSzPts val="1800"/>
              <a:buAutoNum type="arabicPeriod"/>
            </a:pPr>
            <a:r>
              <a:rPr lang="en">
                <a:solidFill>
                  <a:srgbClr val="45818E"/>
                </a:solidFill>
              </a:rPr>
              <a:t>Lasso Regression</a:t>
            </a:r>
            <a:endParaRPr>
              <a:solidFill>
                <a:srgbClr val="45818E"/>
              </a:solidFill>
            </a:endParaRPr>
          </a:p>
          <a:p>
            <a:pPr indent="-342900" lvl="0" marL="457200" rtl="0" algn="l">
              <a:lnSpc>
                <a:spcPct val="200000"/>
              </a:lnSpc>
              <a:spcBef>
                <a:spcPts val="0"/>
              </a:spcBef>
              <a:spcAft>
                <a:spcPts val="0"/>
              </a:spcAft>
              <a:buClr>
                <a:srgbClr val="45818E"/>
              </a:buClr>
              <a:buSzPts val="1800"/>
              <a:buAutoNum type="arabicPeriod"/>
            </a:pPr>
            <a:r>
              <a:rPr lang="en">
                <a:solidFill>
                  <a:srgbClr val="45818E"/>
                </a:solidFill>
              </a:rPr>
              <a:t>Decision Tree </a:t>
            </a:r>
            <a:r>
              <a:rPr lang="en">
                <a:solidFill>
                  <a:srgbClr val="45818E"/>
                </a:solidFill>
              </a:rPr>
              <a:t>Classifier</a:t>
            </a:r>
            <a:endParaRPr>
              <a:solidFill>
                <a:srgbClr val="45818E"/>
              </a:solidFill>
            </a:endParaRPr>
          </a:p>
          <a:p>
            <a:pPr indent="-342900" lvl="0" marL="457200" rtl="0" algn="l">
              <a:lnSpc>
                <a:spcPct val="200000"/>
              </a:lnSpc>
              <a:spcBef>
                <a:spcPts val="0"/>
              </a:spcBef>
              <a:spcAft>
                <a:spcPts val="0"/>
              </a:spcAft>
              <a:buClr>
                <a:srgbClr val="45818E"/>
              </a:buClr>
              <a:buSzPts val="1800"/>
              <a:buAutoNum type="arabicPeriod"/>
            </a:pPr>
            <a:r>
              <a:rPr lang="en">
                <a:solidFill>
                  <a:srgbClr val="45818E"/>
                </a:solidFill>
              </a:rPr>
              <a:t>Random Forest Classifier</a:t>
            </a:r>
            <a:endParaRPr>
              <a:solidFill>
                <a:srgbClr val="45818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Regression Model results</a:t>
            </a:r>
            <a:endParaRPr/>
          </a:p>
        </p:txBody>
      </p:sp>
      <p:pic>
        <p:nvPicPr>
          <p:cNvPr id="273" name="Google Shape;273;p45"/>
          <p:cNvPicPr preferRelativeResize="0"/>
          <p:nvPr/>
        </p:nvPicPr>
        <p:blipFill>
          <a:blip r:embed="rId3">
            <a:alphaModFix/>
          </a:blip>
          <a:stretch>
            <a:fillRect/>
          </a:stretch>
        </p:blipFill>
        <p:spPr>
          <a:xfrm>
            <a:off x="527250" y="1170125"/>
            <a:ext cx="7821900" cy="382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Classification models results</a:t>
            </a:r>
            <a:endParaRPr/>
          </a:p>
        </p:txBody>
      </p:sp>
      <p:sp>
        <p:nvSpPr>
          <p:cNvPr id="279" name="Google Shape;27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6"/>
          <p:cNvPicPr preferRelativeResize="0"/>
          <p:nvPr/>
        </p:nvPicPr>
        <p:blipFill>
          <a:blip r:embed="rId3">
            <a:alphaModFix/>
          </a:blip>
          <a:stretch>
            <a:fillRect/>
          </a:stretch>
        </p:blipFill>
        <p:spPr>
          <a:xfrm>
            <a:off x="386650" y="1205700"/>
            <a:ext cx="8201474" cy="1102425"/>
          </a:xfrm>
          <a:prstGeom prst="rect">
            <a:avLst/>
          </a:prstGeom>
          <a:noFill/>
          <a:ln>
            <a:noFill/>
          </a:ln>
        </p:spPr>
      </p:pic>
      <p:pic>
        <p:nvPicPr>
          <p:cNvPr id="281" name="Google Shape;281;p46"/>
          <p:cNvPicPr preferRelativeResize="0"/>
          <p:nvPr/>
        </p:nvPicPr>
        <p:blipFill>
          <a:blip r:embed="rId4">
            <a:alphaModFix/>
          </a:blip>
          <a:stretch>
            <a:fillRect/>
          </a:stretch>
        </p:blipFill>
        <p:spPr>
          <a:xfrm>
            <a:off x="468675" y="3116573"/>
            <a:ext cx="7932000" cy="948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solidFill>
                  <a:srgbClr val="45818E"/>
                </a:solidFill>
              </a:rPr>
              <a:t>Performance of Machine learning models</a:t>
            </a:r>
            <a:endParaRPr/>
          </a:p>
        </p:txBody>
      </p:sp>
      <p:pic>
        <p:nvPicPr>
          <p:cNvPr id="287" name="Google Shape;287;p47"/>
          <p:cNvPicPr preferRelativeResize="0"/>
          <p:nvPr/>
        </p:nvPicPr>
        <p:blipFill>
          <a:blip r:embed="rId3">
            <a:alphaModFix/>
          </a:blip>
          <a:stretch>
            <a:fillRect/>
          </a:stretch>
        </p:blipFill>
        <p:spPr>
          <a:xfrm>
            <a:off x="890525" y="1498175"/>
            <a:ext cx="6743700" cy="3028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Conclusions</a:t>
            </a:r>
            <a:endParaRPr b="1" u="sng">
              <a:solidFill>
                <a:srgbClr val="A64D79"/>
              </a:solidFill>
            </a:endParaRPr>
          </a:p>
        </p:txBody>
      </p:sp>
      <p:sp>
        <p:nvSpPr>
          <p:cNvPr id="293" name="Google Shape;29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45818E"/>
              </a:buClr>
              <a:buSzPts val="1800"/>
              <a:buChar char="●"/>
            </a:pPr>
            <a:r>
              <a:rPr lang="en">
                <a:solidFill>
                  <a:srgbClr val="45818E"/>
                </a:solidFill>
              </a:rPr>
              <a:t>Decision Tree classifier and Random Forest Classifier worked well for our dataset.</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Generally, health outcomes topped up.</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People are less into prevention.</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Many people are into medications.</a:t>
            </a:r>
            <a:endParaRPr>
              <a:solidFill>
                <a:srgbClr val="45818E"/>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References</a:t>
            </a:r>
            <a:endParaRPr b="1" u="sng">
              <a:solidFill>
                <a:srgbClr val="45818E"/>
              </a:solidFill>
            </a:endParaRPr>
          </a:p>
        </p:txBody>
      </p:sp>
      <p:sp>
        <p:nvSpPr>
          <p:cNvPr id="299" name="Google Shape;29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rgbClr val="A64D79"/>
              </a:buClr>
              <a:buSzPct val="100000"/>
              <a:buChar char="●"/>
            </a:pPr>
            <a:r>
              <a:rPr lang="en">
                <a:solidFill>
                  <a:srgbClr val="A64D79"/>
                </a:solidFill>
              </a:rPr>
              <a:t>Link to GitHub: </a:t>
            </a:r>
            <a:endParaRPr>
              <a:solidFill>
                <a:srgbClr val="A64D79"/>
              </a:solidFill>
            </a:endParaRPr>
          </a:p>
          <a:p>
            <a:pPr indent="0" lvl="0" marL="457200" rtl="0" algn="l">
              <a:spcBef>
                <a:spcPts val="1200"/>
              </a:spcBef>
              <a:spcAft>
                <a:spcPts val="0"/>
              </a:spcAft>
              <a:buNone/>
            </a:pPr>
            <a:r>
              <a:rPr lang="en" u="sng">
                <a:solidFill>
                  <a:srgbClr val="A64D79"/>
                </a:solidFill>
                <a:hlinkClick r:id="rId3">
                  <a:extLst>
                    <a:ext uri="{A12FA001-AC4F-418D-AE19-62706E023703}">
                      <ahyp:hlinkClr val="tx"/>
                    </a:ext>
                  </a:extLst>
                </a:hlinkClick>
              </a:rPr>
              <a:t>https://github.com/HariChandana1116/harichandana_data606</a:t>
            </a:r>
            <a:endParaRPr/>
          </a:p>
          <a:p>
            <a:pPr indent="-317182" lvl="0" marL="457200" rtl="0" algn="l">
              <a:spcBef>
                <a:spcPts val="1200"/>
              </a:spcBef>
              <a:spcAft>
                <a:spcPts val="0"/>
              </a:spcAft>
              <a:buSzPct val="100000"/>
              <a:buChar char="●"/>
            </a:pPr>
            <a:r>
              <a:rPr lang="en">
                <a:solidFill>
                  <a:srgbClr val="A64D79"/>
                </a:solidFill>
              </a:rPr>
              <a:t>YouTube : </a:t>
            </a:r>
            <a:r>
              <a:rPr lang="en" u="sng">
                <a:solidFill>
                  <a:srgbClr val="A64D79"/>
                </a:solidFill>
                <a:hlinkClick r:id="rId4">
                  <a:extLst>
                    <a:ext uri="{A12FA001-AC4F-418D-AE19-62706E023703}">
                      <ahyp:hlinkClr val="tx"/>
                    </a:ext>
                  </a:extLst>
                </a:hlinkClick>
              </a:rPr>
              <a:t>https://youtu.be/YFhMed2fZW8</a:t>
            </a:r>
            <a:endParaRPr>
              <a:solidFill>
                <a:srgbClr val="A64D79"/>
              </a:solidFill>
            </a:endParaRPr>
          </a:p>
          <a:p>
            <a:pPr indent="0" lvl="0" marL="914400" rtl="0" algn="l">
              <a:spcBef>
                <a:spcPts val="1200"/>
              </a:spcBef>
              <a:spcAft>
                <a:spcPts val="0"/>
              </a:spcAft>
              <a:buNone/>
            </a:pPr>
            <a:r>
              <a:t/>
            </a:r>
            <a:endParaRPr>
              <a:solidFill>
                <a:srgbClr val="A64D79"/>
              </a:solidFill>
            </a:endParaRPr>
          </a:p>
          <a:p>
            <a:pPr indent="-317182" lvl="0" marL="457200" rtl="0" algn="l">
              <a:spcBef>
                <a:spcPts val="1200"/>
              </a:spcBef>
              <a:spcAft>
                <a:spcPts val="0"/>
              </a:spcAft>
              <a:buClr>
                <a:srgbClr val="A64D79"/>
              </a:buClr>
              <a:buSzPct val="100000"/>
              <a:buChar char="●"/>
            </a:pPr>
            <a:r>
              <a:rPr lang="en">
                <a:solidFill>
                  <a:srgbClr val="A64D79"/>
                </a:solidFill>
              </a:rPr>
              <a:t>Link to dataset:</a:t>
            </a:r>
            <a:endParaRPr>
              <a:solidFill>
                <a:srgbClr val="A64D79"/>
              </a:solidFill>
            </a:endParaRPr>
          </a:p>
          <a:p>
            <a:pPr indent="0" lvl="0" marL="457200" rtl="0" algn="l">
              <a:spcBef>
                <a:spcPts val="1200"/>
              </a:spcBef>
              <a:spcAft>
                <a:spcPts val="0"/>
              </a:spcAft>
              <a:buNone/>
            </a:pPr>
            <a:r>
              <a:rPr lang="en" u="sng">
                <a:solidFill>
                  <a:srgbClr val="A64D79"/>
                </a:solidFill>
                <a:hlinkClick r:id="rId5">
                  <a:extLst>
                    <a:ext uri="{A12FA001-AC4F-418D-AE19-62706E023703}">
                      <ahyp:hlinkClr val="tx"/>
                    </a:ext>
                  </a:extLst>
                </a:hlinkClick>
              </a:rPr>
              <a:t>https://chronicdata.cdc.gov/500-Cities-Places/500-Cities-Local-Data-for-Better-Health-2018-relea/rja3-32tc</a:t>
            </a:r>
            <a:endParaRPr>
              <a:solidFill>
                <a:srgbClr val="A64D79"/>
              </a:solidFill>
            </a:endParaRPr>
          </a:p>
          <a:p>
            <a:pPr indent="0" lvl="0" marL="457200" rtl="0" algn="l">
              <a:spcBef>
                <a:spcPts val="1200"/>
              </a:spcBef>
              <a:spcAft>
                <a:spcPts val="0"/>
              </a:spcAft>
              <a:buNone/>
            </a:pPr>
            <a:r>
              <a:t/>
            </a:r>
            <a:endParaRPr>
              <a:solidFill>
                <a:srgbClr val="A64D79"/>
              </a:solidFill>
            </a:endParaRPr>
          </a:p>
          <a:p>
            <a:pPr indent="-317182" lvl="0" marL="457200" rtl="0" algn="l">
              <a:spcBef>
                <a:spcPts val="1200"/>
              </a:spcBef>
              <a:spcAft>
                <a:spcPts val="0"/>
              </a:spcAft>
              <a:buClr>
                <a:srgbClr val="A64D79"/>
              </a:buClr>
              <a:buSzPct val="100000"/>
              <a:buChar char="●"/>
            </a:pPr>
            <a:r>
              <a:rPr lang="en" u="sng">
                <a:solidFill>
                  <a:srgbClr val="A64D79"/>
                </a:solidFill>
                <a:hlinkClick r:id="rId6">
                  <a:extLst>
                    <a:ext uri="{A12FA001-AC4F-418D-AE19-62706E023703}">
                      <ahyp:hlinkClr val="tx"/>
                    </a:ext>
                  </a:extLst>
                </a:hlinkClick>
              </a:rPr>
              <a:t>https://towardsdatascience.com/whats-the-difference-between-linear-regression-lasso-ridge-and-elasticnet-8f997c60cf29</a:t>
            </a:r>
            <a:endParaRPr>
              <a:solidFill>
                <a:srgbClr val="A64D7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nh</a:t>
            </a:r>
            <a:endParaRPr>
              <a:solidFill>
                <a:schemeClr val="lt1"/>
              </a:solidFill>
            </a:endParaRPr>
          </a:p>
        </p:txBody>
      </p:sp>
      <p:sp>
        <p:nvSpPr>
          <p:cNvPr id="305" name="Google Shape;30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828800" rtl="0" algn="l">
              <a:spcBef>
                <a:spcPts val="1200"/>
              </a:spcBef>
              <a:spcAft>
                <a:spcPts val="1200"/>
              </a:spcAft>
              <a:buNone/>
            </a:pPr>
            <a:r>
              <a:t/>
            </a:r>
            <a:endParaRPr/>
          </a:p>
        </p:txBody>
      </p:sp>
      <p:pic>
        <p:nvPicPr>
          <p:cNvPr id="306" name="Google Shape;306;p50"/>
          <p:cNvPicPr preferRelativeResize="0"/>
          <p:nvPr/>
        </p:nvPicPr>
        <p:blipFill>
          <a:blip r:embed="rId3">
            <a:alphaModFix/>
          </a:blip>
          <a:stretch>
            <a:fillRect/>
          </a:stretch>
        </p:blipFill>
        <p:spPr>
          <a:xfrm>
            <a:off x="890250" y="196150"/>
            <a:ext cx="7293575" cy="470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20" u="sng">
                <a:solidFill>
                  <a:srgbClr val="A64D79"/>
                </a:solidFill>
              </a:rPr>
              <a:t>Dataset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rgbClr val="45818E"/>
              </a:buClr>
              <a:buSzPts val="1700"/>
              <a:buChar char="●"/>
            </a:pPr>
            <a:r>
              <a:rPr b="1" lang="en" sz="1700">
                <a:solidFill>
                  <a:srgbClr val="45818E"/>
                </a:solidFill>
                <a:highlight>
                  <a:srgbClr val="FFFFFF"/>
                </a:highlight>
              </a:rPr>
              <a:t>Contains health metrics for over 28,000 different census tracts within the 500 largest cities in America. It’s an awesome data-set because of the sheer quantity of locations included and also because of the amount of detailed structured data it contains for each of those very specific locations. </a:t>
            </a:r>
            <a:endParaRPr b="1" sz="1700">
              <a:solidFill>
                <a:srgbClr val="45818E"/>
              </a:solidFill>
              <a:highlight>
                <a:srgbClr val="FFFFFF"/>
              </a:highlight>
            </a:endParaRPr>
          </a:p>
          <a:p>
            <a:pPr indent="-336550" lvl="0" marL="457200" marR="0" rtl="0" algn="just">
              <a:lnSpc>
                <a:spcPct val="115000"/>
              </a:lnSpc>
              <a:spcBef>
                <a:spcPts val="0"/>
              </a:spcBef>
              <a:spcAft>
                <a:spcPts val="0"/>
              </a:spcAft>
              <a:buClr>
                <a:srgbClr val="45818E"/>
              </a:buClr>
              <a:buSzPts val="1700"/>
              <a:buChar char="●"/>
            </a:pPr>
            <a:r>
              <a:rPr b="1" lang="en" sz="1700">
                <a:solidFill>
                  <a:srgbClr val="45818E"/>
                </a:solidFill>
                <a:highlight>
                  <a:srgbClr val="FFFFFF"/>
                </a:highlight>
              </a:rPr>
              <a:t>It includes columns such as State, city, population count, health measures, categories that the health measures fall into, Measure id, Category id and so on.</a:t>
            </a:r>
            <a:endParaRPr b="1" sz="1700">
              <a:solidFill>
                <a:srgbClr val="45818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u="sng">
                <a:solidFill>
                  <a:srgbClr val="A64D79"/>
                </a:solidFill>
              </a:rPr>
              <a:t>Dataset Columns</a:t>
            </a:r>
            <a:endParaRPr sz="2820" u="sng">
              <a:solidFill>
                <a:srgbClr val="A64D79"/>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hgbugv</a:t>
            </a:r>
            <a:endParaRPr>
              <a:solidFill>
                <a:srgbClr val="FFFFFF"/>
              </a:solidFill>
            </a:endParaRPr>
          </a:p>
        </p:txBody>
      </p:sp>
      <p:pic>
        <p:nvPicPr>
          <p:cNvPr id="84" name="Google Shape;84;p17"/>
          <p:cNvPicPr preferRelativeResize="0"/>
          <p:nvPr/>
        </p:nvPicPr>
        <p:blipFill>
          <a:blip r:embed="rId3">
            <a:alphaModFix/>
          </a:blip>
          <a:stretch>
            <a:fillRect/>
          </a:stretch>
        </p:blipFill>
        <p:spPr>
          <a:xfrm>
            <a:off x="2004493" y="706776"/>
            <a:ext cx="5135006" cy="42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45818E"/>
                </a:solidFill>
              </a:rPr>
              <a:t>Aim &amp; Purpose of Project</a:t>
            </a:r>
            <a:endParaRPr u="sng">
              <a:solidFill>
                <a:srgbClr val="45818E"/>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A64D79"/>
              </a:buClr>
              <a:buSzPts val="1800"/>
              <a:buChar char="●"/>
            </a:pPr>
            <a:r>
              <a:rPr lang="en">
                <a:solidFill>
                  <a:srgbClr val="A64D79"/>
                </a:solidFill>
              </a:rPr>
              <a:t>Helps in bring out the states that stand tall in their </a:t>
            </a:r>
            <a:r>
              <a:rPr lang="en">
                <a:solidFill>
                  <a:srgbClr val="A64D79"/>
                </a:solidFill>
              </a:rPr>
              <a:t>occurrence</a:t>
            </a:r>
            <a:r>
              <a:rPr lang="en">
                <a:solidFill>
                  <a:srgbClr val="A64D79"/>
                </a:solidFill>
              </a:rPr>
              <a:t> with respect to all the categories like Unhealthy behaviors, Prevention and Health outcomes.</a:t>
            </a:r>
            <a:endParaRPr>
              <a:solidFill>
                <a:srgbClr val="A64D79"/>
              </a:solidFill>
            </a:endParaRPr>
          </a:p>
          <a:p>
            <a:pPr indent="-342900" lvl="0" marL="457200" rtl="0" algn="l">
              <a:lnSpc>
                <a:spcPct val="200000"/>
              </a:lnSpc>
              <a:spcBef>
                <a:spcPts val="0"/>
              </a:spcBef>
              <a:spcAft>
                <a:spcPts val="0"/>
              </a:spcAft>
              <a:buClr>
                <a:srgbClr val="A64D79"/>
              </a:buClr>
              <a:buSzPts val="1800"/>
              <a:buChar char="●"/>
            </a:pPr>
            <a:r>
              <a:rPr lang="en">
                <a:solidFill>
                  <a:srgbClr val="A64D79"/>
                </a:solidFill>
              </a:rPr>
              <a:t>The analytics could be helpful for Govt or private organizations in planning health care initiatives specific to a city or a region.</a:t>
            </a:r>
            <a:endParaRPr>
              <a:solidFill>
                <a:srgbClr val="A64D7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u="sng">
                <a:solidFill>
                  <a:srgbClr val="A64D79"/>
                </a:solidFill>
              </a:rPr>
              <a:t>Literature</a:t>
            </a:r>
            <a:r>
              <a:rPr lang="en" sz="2820" u="sng">
                <a:solidFill>
                  <a:srgbClr val="A64D79"/>
                </a:solidFill>
              </a:rPr>
              <a:t> Review</a:t>
            </a:r>
            <a:endParaRPr sz="2820" u="sng">
              <a:solidFill>
                <a:srgbClr val="A64D79"/>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5818E"/>
              </a:buClr>
              <a:buSzPts val="1600"/>
              <a:buChar char="●"/>
            </a:pPr>
            <a:r>
              <a:rPr lang="en" sz="1600">
                <a:solidFill>
                  <a:srgbClr val="45818E"/>
                </a:solidFill>
              </a:rPr>
              <a:t>Pandas</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Matplotlib</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Machine learning libraries</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Spark</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Linear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Lasso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Ridge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Decision Tree Classifier</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Random Forest Classifier</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Accuracy</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Standard Deviation</a:t>
            </a:r>
            <a:endParaRPr sz="1600">
              <a:solidFill>
                <a:srgbClr val="45818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0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Research Questions</a:t>
            </a:r>
            <a:endParaRPr b="1" sz="2820" u="sng">
              <a:solidFill>
                <a:srgbClr val="A64D79"/>
              </a:solidFill>
            </a:endParaRPr>
          </a:p>
        </p:txBody>
      </p:sp>
      <p:sp>
        <p:nvSpPr>
          <p:cNvPr id="102" name="Google Shape;102;p20"/>
          <p:cNvSpPr txBox="1"/>
          <p:nvPr>
            <p:ph idx="1" type="body"/>
          </p:nvPr>
        </p:nvSpPr>
        <p:spPr>
          <a:xfrm>
            <a:off x="311700" y="999900"/>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The main objective is to analyze the unhealthy behaviors, health outcomes and prevention (3 variables) in the dataset and their relation with various health measures</a:t>
            </a:r>
            <a:endParaRPr>
              <a:solidFill>
                <a:srgbClr val="45818E"/>
              </a:solidFill>
              <a:highlight>
                <a:srgbClr val="FFFFFF"/>
              </a:highlight>
            </a:endParaRPr>
          </a:p>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Which cities are more into prevention?</a:t>
            </a:r>
            <a:endParaRPr>
              <a:solidFill>
                <a:srgbClr val="45818E"/>
              </a:solidFill>
              <a:highlight>
                <a:srgbClr val="FFFFFF"/>
              </a:highlight>
            </a:endParaRPr>
          </a:p>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Identifying which machine learning model gives the best accuracy score for our analysis.</a:t>
            </a:r>
            <a:endParaRPr>
              <a:solidFill>
                <a:srgbClr val="45818E"/>
              </a:solidFill>
              <a:highlight>
                <a:srgbClr val="FFFFFF"/>
              </a:highlight>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416575" y="2903050"/>
            <a:ext cx="1680325" cy="2240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45818E"/>
                </a:solidFill>
              </a:rPr>
              <a:t>Research Process</a:t>
            </a:r>
            <a:endParaRPr b="1" sz="2820" u="sng">
              <a:solidFill>
                <a:srgbClr val="45818E"/>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A64D79"/>
              </a:buClr>
              <a:buSzPts val="1800"/>
              <a:buChar char="●"/>
            </a:pPr>
            <a:r>
              <a:rPr b="1" lang="en">
                <a:solidFill>
                  <a:srgbClr val="A64D79"/>
                </a:solidFill>
              </a:rPr>
              <a:t>Data collection</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Data cleaning</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EDA</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Data Visualization</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ML models</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Results</a:t>
            </a:r>
            <a:endParaRPr b="1">
              <a:solidFill>
                <a:srgbClr val="A64D7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