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3b5614308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3b5614308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460bd3070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460bd3070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460bd3070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460bd3070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49a0e7db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49a0e7db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400aa606a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400aa606a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37f1cf778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37f1cf778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49a0e7db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f49a0e7db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f49a0e7db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f49a0e7db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49a0e7db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f49a0e7db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f49a0e7db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f49a0e7db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3b561430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3b561430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3b5614308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3b5614308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37f1cf77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37f1cf77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37f1cf778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37f1cf778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37f1cf778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37f1cf778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37f1cf778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37f1cf778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3ec86718c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3ec86718c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400aa606a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400aa606a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f49a0e7db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f49a0e7db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f49a0e7db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f49a0e7db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459dbc3d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459dbc3d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3dd417c90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3dd417c90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460bd3070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460bd3070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460bd3070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460bd3070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460bd3070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460bd3070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460bd3070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460bd3070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460bd3070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460bd3070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460bd3070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460bd3070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3ec86718c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3ec86718c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3ec86718c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3ec86718c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3ec86718c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3ec86718c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43413ee3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43413ee3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3ea68aa86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3ea68aa86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3ec86718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3ec86718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f49a0e7d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f49a0e7d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3b5614308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3b5614308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49a0e7db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49a0e7db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3.jp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9.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1.png"/><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2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github.com/HariChandana1116/harichandana_data606" TargetMode="External"/><Relationship Id="rId4" Type="http://schemas.openxmlformats.org/officeDocument/2006/relationships/hyperlink" Target="https://chronicdata.cdc.gov/500-Cities-Places/500-Cities-Local-Data-for-Better-Health-2018-relea/rja3-32tc" TargetMode="External"/><Relationship Id="rId5" Type="http://schemas.openxmlformats.org/officeDocument/2006/relationships/hyperlink" Target="https://towardsdatascience.com/whats-the-difference-between-linear-regression-lasso-ridge-and-elasticnet-8f997c60cf29"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87450" y="2696000"/>
            <a:ext cx="8520600" cy="99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55" name="Google Shape;55;p13"/>
          <p:cNvSpPr txBox="1"/>
          <p:nvPr>
            <p:ph idx="1" type="subTitle"/>
          </p:nvPr>
        </p:nvSpPr>
        <p:spPr>
          <a:xfrm>
            <a:off x="187450" y="3865300"/>
            <a:ext cx="8520600" cy="1169100"/>
          </a:xfrm>
          <a:prstGeom prst="rect">
            <a:avLst/>
          </a:prstGeom>
        </p:spPr>
        <p:txBody>
          <a:bodyPr anchorCtr="0" anchor="t" bIns="91425" lIns="91425" spcFirstLastPara="1" rIns="91425" wrap="square" tIns="91425">
            <a:normAutofit lnSpcReduction="20000"/>
          </a:bodyPr>
          <a:lstStyle/>
          <a:p>
            <a:pPr indent="457200" lvl="0" marL="1828800" rtl="0" algn="l">
              <a:spcBef>
                <a:spcPts val="0"/>
              </a:spcBef>
              <a:spcAft>
                <a:spcPts val="0"/>
              </a:spcAft>
              <a:buNone/>
            </a:pPr>
            <a:r>
              <a:rPr b="1" lang="en"/>
              <a:t>    </a:t>
            </a:r>
            <a:r>
              <a:rPr b="1" lang="en" sz="2275">
                <a:solidFill>
                  <a:srgbClr val="A64D79"/>
                </a:solidFill>
              </a:rPr>
              <a:t>Hari Chandana Datla</a:t>
            </a:r>
            <a:endParaRPr b="1" sz="2275">
              <a:solidFill>
                <a:srgbClr val="A64D79"/>
              </a:solidFill>
            </a:endParaRPr>
          </a:p>
          <a:p>
            <a:pPr indent="0" lvl="0" marL="0" rtl="0" algn="ctr">
              <a:spcBef>
                <a:spcPts val="0"/>
              </a:spcBef>
              <a:spcAft>
                <a:spcPts val="0"/>
              </a:spcAft>
              <a:buNone/>
            </a:pPr>
            <a:r>
              <a:rPr b="1" lang="en" sz="2275">
                <a:solidFill>
                  <a:srgbClr val="A64D79"/>
                </a:solidFill>
              </a:rPr>
              <a:t>Lakshmi Chandana Shaik</a:t>
            </a:r>
            <a:endParaRPr b="1" sz="2275">
              <a:solidFill>
                <a:srgbClr val="A64D79"/>
              </a:solidFill>
            </a:endParaRPr>
          </a:p>
          <a:p>
            <a:pPr indent="0" lvl="0" marL="0" rtl="0" algn="ctr">
              <a:spcBef>
                <a:spcPts val="0"/>
              </a:spcBef>
              <a:spcAft>
                <a:spcPts val="0"/>
              </a:spcAft>
              <a:buNone/>
            </a:pPr>
            <a:r>
              <a:rPr lang="en" sz="2400">
                <a:solidFill>
                  <a:srgbClr val="A64D79"/>
                </a:solidFill>
              </a:rPr>
              <a:t>Guided by Prof. Chaojie Wang</a:t>
            </a:r>
            <a:endParaRPr sz="2400">
              <a:solidFill>
                <a:srgbClr val="A64D79"/>
              </a:solidFill>
            </a:endParaRPr>
          </a:p>
        </p:txBody>
      </p:sp>
      <p:pic>
        <p:nvPicPr>
          <p:cNvPr id="56" name="Google Shape;56;p13"/>
          <p:cNvPicPr preferRelativeResize="0"/>
          <p:nvPr/>
        </p:nvPicPr>
        <p:blipFill>
          <a:blip r:embed="rId3">
            <a:alphaModFix/>
          </a:blip>
          <a:stretch>
            <a:fillRect/>
          </a:stretch>
        </p:blipFill>
        <p:spPr>
          <a:xfrm>
            <a:off x="187450" y="287825"/>
            <a:ext cx="8748300" cy="3403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172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520" u="sng">
                <a:solidFill>
                  <a:srgbClr val="45818E"/>
                </a:solidFill>
              </a:rPr>
              <a:t>Data Cleaning</a:t>
            </a:r>
            <a:endParaRPr b="1" sz="2520" u="sng">
              <a:solidFill>
                <a:srgbClr val="45818E"/>
              </a:solidFill>
            </a:endParaRPr>
          </a:p>
        </p:txBody>
      </p:sp>
      <p:sp>
        <p:nvSpPr>
          <p:cNvPr id="115" name="Google Shape;115;p22"/>
          <p:cNvSpPr txBox="1"/>
          <p:nvPr>
            <p:ph idx="1" type="body"/>
          </p:nvPr>
        </p:nvSpPr>
        <p:spPr>
          <a:xfrm>
            <a:off x="311700" y="7453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A64D79"/>
                </a:solidFill>
              </a:rPr>
              <a:t>Checking for </a:t>
            </a:r>
            <a:endParaRPr b="1">
              <a:solidFill>
                <a:srgbClr val="A64D79"/>
              </a:solidFill>
            </a:endParaRPr>
          </a:p>
          <a:p>
            <a:pPr indent="0" lvl="0" marL="0" rtl="0" algn="l">
              <a:spcBef>
                <a:spcPts val="1200"/>
              </a:spcBef>
              <a:spcAft>
                <a:spcPts val="1200"/>
              </a:spcAft>
              <a:buNone/>
            </a:pPr>
            <a:r>
              <a:rPr b="1" lang="en">
                <a:solidFill>
                  <a:srgbClr val="A64D79"/>
                </a:solidFill>
              </a:rPr>
              <a:t>Null values</a:t>
            </a:r>
            <a:endParaRPr/>
          </a:p>
        </p:txBody>
      </p:sp>
      <p:pic>
        <p:nvPicPr>
          <p:cNvPr id="116" name="Google Shape;116;p22"/>
          <p:cNvPicPr preferRelativeResize="0"/>
          <p:nvPr/>
        </p:nvPicPr>
        <p:blipFill>
          <a:blip r:embed="rId3">
            <a:alphaModFix/>
          </a:blip>
          <a:stretch>
            <a:fillRect/>
          </a:stretch>
        </p:blipFill>
        <p:spPr>
          <a:xfrm>
            <a:off x="2251400" y="362625"/>
            <a:ext cx="6892600" cy="46136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Removing columns that have no impact in our analysis</a:t>
            </a:r>
            <a:endParaRPr/>
          </a:p>
        </p:txBody>
      </p:sp>
      <p:pic>
        <p:nvPicPr>
          <p:cNvPr id="123" name="Google Shape;123;p23"/>
          <p:cNvPicPr preferRelativeResize="0"/>
          <p:nvPr/>
        </p:nvPicPr>
        <p:blipFill>
          <a:blip r:embed="rId3">
            <a:alphaModFix/>
          </a:blip>
          <a:stretch>
            <a:fillRect/>
          </a:stretch>
        </p:blipFill>
        <p:spPr>
          <a:xfrm>
            <a:off x="714700" y="1686250"/>
            <a:ext cx="7943726" cy="2449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Data Preparation</a:t>
            </a:r>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Checking for unique cities. We are having more than 1 value for a city due to census tract data in the dataset.</a:t>
            </a:r>
            <a:endParaRPr sz="1400"/>
          </a:p>
          <a:p>
            <a:pPr indent="0" lvl="0" marL="0" rtl="0" algn="l">
              <a:spcBef>
                <a:spcPts val="1200"/>
              </a:spcBef>
              <a:spcAft>
                <a:spcPts val="1200"/>
              </a:spcAft>
              <a:buNone/>
            </a:pPr>
            <a:r>
              <a:t/>
            </a:r>
            <a:endParaRPr/>
          </a:p>
        </p:txBody>
      </p:sp>
      <p:pic>
        <p:nvPicPr>
          <p:cNvPr id="130" name="Google Shape;130;p24"/>
          <p:cNvPicPr preferRelativeResize="0"/>
          <p:nvPr/>
        </p:nvPicPr>
        <p:blipFill>
          <a:blip r:embed="rId3">
            <a:alphaModFix/>
          </a:blip>
          <a:stretch>
            <a:fillRect/>
          </a:stretch>
        </p:blipFill>
        <p:spPr>
          <a:xfrm>
            <a:off x="410075" y="1827750"/>
            <a:ext cx="7861701" cy="2686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170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solidFill>
                  <a:srgbClr val="A64D79"/>
                </a:solidFill>
              </a:rPr>
              <a:t>Exploratory Data Analysis</a:t>
            </a:r>
            <a:endParaRPr b="1" sz="2820">
              <a:solidFill>
                <a:srgbClr val="A64D79"/>
              </a:solidFill>
            </a:endParaRPr>
          </a:p>
        </p:txBody>
      </p:sp>
      <p:sp>
        <p:nvSpPr>
          <p:cNvPr id="136" name="Google Shape;13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7" name="Google Shape;137;p25"/>
          <p:cNvPicPr preferRelativeResize="0"/>
          <p:nvPr/>
        </p:nvPicPr>
        <p:blipFill>
          <a:blip r:embed="rId3">
            <a:alphaModFix/>
          </a:blip>
          <a:stretch>
            <a:fillRect/>
          </a:stretch>
        </p:blipFill>
        <p:spPr>
          <a:xfrm>
            <a:off x="142300" y="919375"/>
            <a:ext cx="8859400" cy="3874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963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20">
                <a:solidFill>
                  <a:srgbClr val="A64D79"/>
                </a:solidFill>
              </a:rPr>
              <a:t>Grouping the features by target feature “CategoryID”</a:t>
            </a:r>
            <a:endParaRPr b="1" sz="2420">
              <a:solidFill>
                <a:srgbClr val="A64D79"/>
              </a:solidFill>
            </a:endParaRPr>
          </a:p>
        </p:txBody>
      </p:sp>
      <p:sp>
        <p:nvSpPr>
          <p:cNvPr id="143" name="Google Shape;14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FFFFFF"/>
                </a:solidFill>
              </a:rPr>
              <a:t>fv</a:t>
            </a:r>
            <a:endParaRPr>
              <a:solidFill>
                <a:srgbClr val="FFFFFF"/>
              </a:solidFill>
            </a:endParaRPr>
          </a:p>
        </p:txBody>
      </p:sp>
      <p:pic>
        <p:nvPicPr>
          <p:cNvPr id="144" name="Google Shape;144;p26"/>
          <p:cNvPicPr preferRelativeResize="0"/>
          <p:nvPr/>
        </p:nvPicPr>
        <p:blipFill>
          <a:blip r:embed="rId3">
            <a:alphaModFix/>
          </a:blip>
          <a:stretch>
            <a:fillRect/>
          </a:stretch>
        </p:blipFill>
        <p:spPr>
          <a:xfrm>
            <a:off x="1099900" y="669000"/>
            <a:ext cx="6870026" cy="4409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520" u="sng">
                <a:solidFill>
                  <a:srgbClr val="45818E"/>
                </a:solidFill>
              </a:rPr>
              <a:t>Correlation Matrix</a:t>
            </a:r>
            <a:endParaRPr b="1" sz="2520" u="sng">
              <a:solidFill>
                <a:srgbClr val="45818E"/>
              </a:solidFill>
            </a:endParaRPr>
          </a:p>
        </p:txBody>
      </p:sp>
      <p:sp>
        <p:nvSpPr>
          <p:cNvPr id="150" name="Google Shape;150;p27"/>
          <p:cNvSpPr txBox="1"/>
          <p:nvPr>
            <p:ph idx="1" type="body"/>
          </p:nvPr>
        </p:nvSpPr>
        <p:spPr>
          <a:xfrm>
            <a:off x="311700" y="1146175"/>
            <a:ext cx="8520600" cy="342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1" name="Google Shape;151;p27"/>
          <p:cNvPicPr preferRelativeResize="0"/>
          <p:nvPr/>
        </p:nvPicPr>
        <p:blipFill>
          <a:blip r:embed="rId3">
            <a:alphaModFix/>
          </a:blip>
          <a:stretch>
            <a:fillRect/>
          </a:stretch>
        </p:blipFill>
        <p:spPr>
          <a:xfrm>
            <a:off x="415500" y="1146175"/>
            <a:ext cx="8094925" cy="40546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abc</a:t>
            </a:r>
            <a:endParaRPr>
              <a:solidFill>
                <a:srgbClr val="FFFFFF"/>
              </a:solidFill>
            </a:endParaRPr>
          </a:p>
        </p:txBody>
      </p:sp>
      <p:sp>
        <p:nvSpPr>
          <p:cNvPr id="157" name="Google Shape;157;p28"/>
          <p:cNvSpPr txBox="1"/>
          <p:nvPr>
            <p:ph idx="1" type="body"/>
          </p:nvPr>
        </p:nvSpPr>
        <p:spPr>
          <a:xfrm>
            <a:off x="311700" y="621150"/>
            <a:ext cx="8520600" cy="394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00">
                <a:solidFill>
                  <a:srgbClr val="45818E"/>
                </a:solidFill>
              </a:rPr>
              <a:t>Data </a:t>
            </a:r>
            <a:r>
              <a:rPr b="1" lang="en" sz="1900">
                <a:solidFill>
                  <a:srgbClr val="45818E"/>
                </a:solidFill>
              </a:rPr>
              <a:t>Visualization of New York data</a:t>
            </a:r>
            <a:r>
              <a:rPr b="1" lang="en" sz="1900">
                <a:solidFill>
                  <a:srgbClr val="45818E"/>
                </a:solidFill>
              </a:rPr>
              <a:t> </a:t>
            </a:r>
            <a:endParaRPr b="1" sz="1900">
              <a:solidFill>
                <a:srgbClr val="45818E"/>
              </a:solidFill>
            </a:endParaRPr>
          </a:p>
          <a:p>
            <a:pPr indent="0" lvl="0" marL="0" rtl="0" algn="l">
              <a:spcBef>
                <a:spcPts val="1200"/>
              </a:spcBef>
              <a:spcAft>
                <a:spcPts val="0"/>
              </a:spcAft>
              <a:buNone/>
            </a:pPr>
            <a:r>
              <a:rPr lang="en" sz="1600">
                <a:solidFill>
                  <a:srgbClr val="A64D79"/>
                </a:solidFill>
              </a:rPr>
              <a:t>file:///C:/Users/91951/Documents/MASTERS/DATA%20606/Downloaded%20Files/NY_info.html</a:t>
            </a:r>
            <a:endParaRPr sz="1600">
              <a:solidFill>
                <a:srgbClr val="A64D79"/>
              </a:solidFill>
            </a:endParaRPr>
          </a:p>
          <a:p>
            <a:pPr indent="0" lvl="0" marL="0" rtl="0" algn="l">
              <a:spcBef>
                <a:spcPts val="1200"/>
              </a:spcBef>
              <a:spcAft>
                <a:spcPts val="0"/>
              </a:spcAft>
              <a:buNone/>
            </a:pPr>
            <a:r>
              <a:t/>
            </a:r>
            <a:endParaRPr sz="1600">
              <a:solidFill>
                <a:srgbClr val="A64D79"/>
              </a:solidFill>
            </a:endParaRPr>
          </a:p>
          <a:p>
            <a:pPr indent="0" lvl="0" marL="0" rtl="0" algn="l">
              <a:spcBef>
                <a:spcPts val="1200"/>
              </a:spcBef>
              <a:spcAft>
                <a:spcPts val="0"/>
              </a:spcAft>
              <a:buNone/>
            </a:pPr>
            <a:r>
              <a:t/>
            </a:r>
            <a:endParaRPr b="1">
              <a:solidFill>
                <a:srgbClr val="45818E"/>
              </a:solidFill>
            </a:endParaRPr>
          </a:p>
          <a:p>
            <a:pPr indent="0" lvl="0" marL="0" rtl="0" algn="l">
              <a:spcBef>
                <a:spcPts val="1200"/>
              </a:spcBef>
              <a:spcAft>
                <a:spcPts val="0"/>
              </a:spcAft>
              <a:buNone/>
            </a:pPr>
            <a:r>
              <a:rPr b="1" lang="en" sz="1900">
                <a:solidFill>
                  <a:srgbClr val="45818E"/>
                </a:solidFill>
              </a:rPr>
              <a:t>Comparison after dividing the New York data into test and train datasets</a:t>
            </a:r>
            <a:endParaRPr b="1" sz="1900">
              <a:solidFill>
                <a:srgbClr val="45818E"/>
              </a:solidFill>
            </a:endParaRPr>
          </a:p>
          <a:p>
            <a:pPr indent="0" lvl="0" marL="0" rtl="0" algn="l">
              <a:spcBef>
                <a:spcPts val="1200"/>
              </a:spcBef>
              <a:spcAft>
                <a:spcPts val="1200"/>
              </a:spcAft>
              <a:buNone/>
            </a:pPr>
            <a:r>
              <a:rPr lang="en" sz="1600">
                <a:solidFill>
                  <a:srgbClr val="A64D79"/>
                </a:solidFill>
              </a:rPr>
              <a:t>file:///C:/Users/91951/Documents/MASTERS/DATA%20606/Downloaded%20Files/Compare.html</a:t>
            </a:r>
            <a:endParaRPr sz="1600">
              <a:solidFill>
                <a:srgbClr val="A64D7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500">
                <a:solidFill>
                  <a:srgbClr val="FFFFFF"/>
                </a:solidFill>
              </a:rPr>
              <a:t>abc</a:t>
            </a:r>
            <a:endParaRPr>
              <a:solidFill>
                <a:srgbClr val="FFFFFF"/>
              </a:solidFill>
            </a:endParaRPr>
          </a:p>
        </p:txBody>
      </p:sp>
      <p:sp>
        <p:nvSpPr>
          <p:cNvPr id="163" name="Google Shape;163;p29"/>
          <p:cNvSpPr txBox="1"/>
          <p:nvPr>
            <p:ph idx="1" type="body"/>
          </p:nvPr>
        </p:nvSpPr>
        <p:spPr>
          <a:xfrm>
            <a:off x="311700" y="512175"/>
            <a:ext cx="8520600" cy="4228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000">
                <a:solidFill>
                  <a:srgbClr val="A61C00"/>
                </a:solidFill>
              </a:rPr>
              <a:t>Below are the States and Cities that ranked top 10 in our analysis.</a:t>
            </a:r>
            <a:endParaRPr b="1" sz="2000">
              <a:solidFill>
                <a:srgbClr val="A61C00"/>
              </a:solidFill>
            </a:endParaRPr>
          </a:p>
        </p:txBody>
      </p:sp>
      <p:pic>
        <p:nvPicPr>
          <p:cNvPr id="164" name="Google Shape;164;p29"/>
          <p:cNvPicPr preferRelativeResize="0"/>
          <p:nvPr/>
        </p:nvPicPr>
        <p:blipFill>
          <a:blip r:embed="rId3">
            <a:alphaModFix/>
          </a:blip>
          <a:stretch>
            <a:fillRect/>
          </a:stretch>
        </p:blipFill>
        <p:spPr>
          <a:xfrm>
            <a:off x="0" y="1422466"/>
            <a:ext cx="4571999" cy="3426784"/>
          </a:xfrm>
          <a:prstGeom prst="rect">
            <a:avLst/>
          </a:prstGeom>
          <a:noFill/>
          <a:ln>
            <a:noFill/>
          </a:ln>
        </p:spPr>
      </p:pic>
      <p:pic>
        <p:nvPicPr>
          <p:cNvPr id="165" name="Google Shape;165;p29"/>
          <p:cNvPicPr preferRelativeResize="0"/>
          <p:nvPr/>
        </p:nvPicPr>
        <p:blipFill>
          <a:blip r:embed="rId4">
            <a:alphaModFix/>
          </a:blip>
          <a:stretch>
            <a:fillRect/>
          </a:stretch>
        </p:blipFill>
        <p:spPr>
          <a:xfrm>
            <a:off x="4572000" y="1426962"/>
            <a:ext cx="4572000" cy="342228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abc</a:t>
            </a:r>
            <a:endParaRPr>
              <a:solidFill>
                <a:srgbClr val="FFFFFF"/>
              </a:solidFill>
            </a:endParaRPr>
          </a:p>
        </p:txBody>
      </p:sp>
      <p:sp>
        <p:nvSpPr>
          <p:cNvPr id="171" name="Google Shape;171;p30"/>
          <p:cNvSpPr txBox="1"/>
          <p:nvPr>
            <p:ph idx="1" type="body"/>
          </p:nvPr>
        </p:nvSpPr>
        <p:spPr>
          <a:xfrm>
            <a:off x="311700" y="0"/>
            <a:ext cx="85206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100" u="sng">
                <a:solidFill>
                  <a:srgbClr val="A64D79"/>
                </a:solidFill>
              </a:rPr>
              <a:t>Analysing New York Records</a:t>
            </a:r>
            <a:endParaRPr b="1" sz="2100" u="sng">
              <a:solidFill>
                <a:srgbClr val="A64D79"/>
              </a:solidFill>
            </a:endParaRPr>
          </a:p>
        </p:txBody>
      </p:sp>
      <p:pic>
        <p:nvPicPr>
          <p:cNvPr id="172" name="Google Shape;172;p30"/>
          <p:cNvPicPr preferRelativeResize="0"/>
          <p:nvPr/>
        </p:nvPicPr>
        <p:blipFill>
          <a:blip r:embed="rId3">
            <a:alphaModFix/>
          </a:blip>
          <a:stretch>
            <a:fillRect/>
          </a:stretch>
        </p:blipFill>
        <p:spPr>
          <a:xfrm>
            <a:off x="1841625" y="733500"/>
            <a:ext cx="5601200" cy="4410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abc</a:t>
            </a:r>
            <a:endParaRPr>
              <a:solidFill>
                <a:srgbClr val="FFFFFF"/>
              </a:solidFill>
            </a:endParaRPr>
          </a:p>
        </p:txBody>
      </p:sp>
      <p:sp>
        <p:nvSpPr>
          <p:cNvPr id="178" name="Google Shape;178;p31"/>
          <p:cNvSpPr txBox="1"/>
          <p:nvPr>
            <p:ph idx="1" type="body"/>
          </p:nvPr>
        </p:nvSpPr>
        <p:spPr>
          <a:xfrm>
            <a:off x="311700" y="0"/>
            <a:ext cx="85206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100" u="sng">
                <a:solidFill>
                  <a:srgbClr val="45818E"/>
                </a:solidFill>
              </a:rPr>
              <a:t>Analysing Oklahoma Records</a:t>
            </a:r>
            <a:endParaRPr b="1" sz="2100" u="sng">
              <a:solidFill>
                <a:srgbClr val="45818E"/>
              </a:solidFill>
            </a:endParaRPr>
          </a:p>
        </p:txBody>
      </p:sp>
      <p:pic>
        <p:nvPicPr>
          <p:cNvPr id="179" name="Google Shape;179;p31"/>
          <p:cNvPicPr preferRelativeResize="0"/>
          <p:nvPr/>
        </p:nvPicPr>
        <p:blipFill>
          <a:blip r:embed="rId3">
            <a:alphaModFix/>
          </a:blip>
          <a:stretch>
            <a:fillRect/>
          </a:stretch>
        </p:blipFill>
        <p:spPr>
          <a:xfrm>
            <a:off x="1907025" y="784600"/>
            <a:ext cx="5546699" cy="4184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u="sng">
                <a:solidFill>
                  <a:srgbClr val="A64D79"/>
                </a:solidFill>
              </a:rPr>
              <a:t>Introduction</a:t>
            </a:r>
            <a:endParaRPr b="1" sz="2820" u="sng">
              <a:solidFill>
                <a:srgbClr val="A64D79"/>
              </a:solidFill>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just">
              <a:spcBef>
                <a:spcPts val="0"/>
              </a:spcBef>
              <a:spcAft>
                <a:spcPts val="0"/>
              </a:spcAft>
              <a:buClr>
                <a:srgbClr val="45818E"/>
              </a:buClr>
              <a:buSzPts val="1700"/>
              <a:buChar char="●"/>
            </a:pPr>
            <a:r>
              <a:rPr b="1" lang="en" sz="1700">
                <a:solidFill>
                  <a:srgbClr val="45818E"/>
                </a:solidFill>
                <a:highlight>
                  <a:srgbClr val="FFFFFF"/>
                </a:highlight>
              </a:rPr>
              <a:t>Health occupies utmost priority in everyone’s life.</a:t>
            </a:r>
            <a:endParaRPr b="1" sz="1700">
              <a:solidFill>
                <a:srgbClr val="45818E"/>
              </a:solidFill>
              <a:highlight>
                <a:srgbClr val="FFFFFF"/>
              </a:highlight>
            </a:endParaRPr>
          </a:p>
          <a:p>
            <a:pPr indent="-336550" lvl="0" marL="457200" rtl="0" algn="just">
              <a:spcBef>
                <a:spcPts val="0"/>
              </a:spcBef>
              <a:spcAft>
                <a:spcPts val="0"/>
              </a:spcAft>
              <a:buClr>
                <a:srgbClr val="45818E"/>
              </a:buClr>
              <a:buSzPts val="1700"/>
              <a:buChar char="●"/>
            </a:pPr>
            <a:r>
              <a:rPr b="1" lang="en" sz="1700">
                <a:solidFill>
                  <a:srgbClr val="45818E"/>
                </a:solidFill>
                <a:highlight>
                  <a:srgbClr val="FFFFFF"/>
                </a:highlight>
              </a:rPr>
              <a:t>Falling prey of Chronic diseases.</a:t>
            </a:r>
            <a:endParaRPr b="1" sz="1700">
              <a:solidFill>
                <a:srgbClr val="45818E"/>
              </a:solidFill>
              <a:highlight>
                <a:srgbClr val="FFFFFF"/>
              </a:highlight>
            </a:endParaRPr>
          </a:p>
          <a:p>
            <a:pPr indent="-336550" lvl="0" marL="457200" rtl="0" algn="just">
              <a:spcBef>
                <a:spcPts val="0"/>
              </a:spcBef>
              <a:spcAft>
                <a:spcPts val="0"/>
              </a:spcAft>
              <a:buClr>
                <a:srgbClr val="45818E"/>
              </a:buClr>
              <a:buSzPts val="1700"/>
              <a:buChar char="●"/>
            </a:pPr>
            <a:r>
              <a:rPr b="1" lang="en" sz="1700">
                <a:solidFill>
                  <a:srgbClr val="45818E"/>
                </a:solidFill>
                <a:highlight>
                  <a:srgbClr val="FFFFFF"/>
                </a:highlight>
              </a:rPr>
              <a:t>Unhealthy behaviors and eating habits.</a:t>
            </a:r>
            <a:endParaRPr b="1" sz="1700">
              <a:solidFill>
                <a:srgbClr val="45818E"/>
              </a:solidFill>
              <a:highlight>
                <a:srgbClr val="FFFFFF"/>
              </a:highlight>
            </a:endParaRPr>
          </a:p>
          <a:p>
            <a:pPr indent="-336550" lvl="0" marL="457200" rtl="0" algn="just">
              <a:spcBef>
                <a:spcPts val="0"/>
              </a:spcBef>
              <a:spcAft>
                <a:spcPts val="0"/>
              </a:spcAft>
              <a:buClr>
                <a:srgbClr val="45818E"/>
              </a:buClr>
              <a:buSzPts val="1700"/>
              <a:buChar char="●"/>
            </a:pPr>
            <a:r>
              <a:rPr b="1" lang="en" sz="1700">
                <a:solidFill>
                  <a:srgbClr val="45818E"/>
                </a:solidFill>
                <a:highlight>
                  <a:srgbClr val="FFFFFF"/>
                </a:highlight>
              </a:rPr>
              <a:t>Looks into prevention.</a:t>
            </a:r>
            <a:endParaRPr b="1" sz="1700">
              <a:solidFill>
                <a:srgbClr val="45818E"/>
              </a:solidFill>
              <a:highlight>
                <a:srgbClr val="FFFFFF"/>
              </a:highlight>
            </a:endParaRPr>
          </a:p>
          <a:p>
            <a:pPr indent="-336550" lvl="0" marL="457200" rtl="0" algn="just">
              <a:spcBef>
                <a:spcPts val="0"/>
              </a:spcBef>
              <a:spcAft>
                <a:spcPts val="0"/>
              </a:spcAft>
              <a:buClr>
                <a:srgbClr val="45818E"/>
              </a:buClr>
              <a:buSzPts val="1700"/>
              <a:buChar char="●"/>
            </a:pPr>
            <a:r>
              <a:rPr b="1" lang="en" sz="1700">
                <a:solidFill>
                  <a:srgbClr val="45818E"/>
                </a:solidFill>
                <a:highlight>
                  <a:srgbClr val="FFFFFF"/>
                </a:highlight>
              </a:rPr>
              <a:t>How many are taking actions based on their health outcomes </a:t>
            </a:r>
            <a:endParaRPr b="1" sz="1700">
              <a:solidFill>
                <a:srgbClr val="45818E"/>
              </a:solidFill>
              <a:highlight>
                <a:srgbClr val="FFFFFF"/>
              </a:highlight>
            </a:endParaRPr>
          </a:p>
          <a:p>
            <a:pPr indent="0" lvl="0" marL="0" rtl="0" algn="l">
              <a:spcBef>
                <a:spcPts val="1200"/>
              </a:spcBef>
              <a:spcAft>
                <a:spcPts val="1200"/>
              </a:spcAft>
              <a:buNone/>
            </a:pPr>
            <a:r>
              <a:t/>
            </a:r>
            <a:endParaRPr sz="1200">
              <a:solidFill>
                <a:srgbClr val="24292F"/>
              </a:solidFill>
              <a:highlight>
                <a:srgbClr val="FFFFFF"/>
              </a:highlight>
            </a:endParaRPr>
          </a:p>
        </p:txBody>
      </p:sp>
      <p:pic>
        <p:nvPicPr>
          <p:cNvPr id="63" name="Google Shape;63;p14"/>
          <p:cNvPicPr preferRelativeResize="0"/>
          <p:nvPr/>
        </p:nvPicPr>
        <p:blipFill>
          <a:blip r:embed="rId3">
            <a:alphaModFix/>
          </a:blip>
          <a:stretch>
            <a:fillRect/>
          </a:stretch>
        </p:blipFill>
        <p:spPr>
          <a:xfrm>
            <a:off x="1384946" y="3006575"/>
            <a:ext cx="6374101" cy="1772475"/>
          </a:xfrm>
          <a:prstGeom prst="rect">
            <a:avLst/>
          </a:prstGeom>
          <a:noFill/>
          <a:ln>
            <a:noFill/>
          </a:ln>
        </p:spPr>
      </p:pic>
      <p:pic>
        <p:nvPicPr>
          <p:cNvPr id="64" name="Google Shape;64;p14"/>
          <p:cNvPicPr preferRelativeResize="0"/>
          <p:nvPr/>
        </p:nvPicPr>
        <p:blipFill>
          <a:blip r:embed="rId4">
            <a:alphaModFix/>
          </a:blip>
          <a:stretch>
            <a:fillRect/>
          </a:stretch>
        </p:blipFill>
        <p:spPr>
          <a:xfrm>
            <a:off x="7067800" y="2285400"/>
            <a:ext cx="375025" cy="5000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311713" y="466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u="sng">
                <a:solidFill>
                  <a:srgbClr val="A64D79"/>
                </a:solidFill>
              </a:rPr>
              <a:t>EDA for New york state</a:t>
            </a:r>
            <a:endParaRPr b="1" sz="2820" u="sng">
              <a:solidFill>
                <a:srgbClr val="A64D79"/>
              </a:solidFill>
            </a:endParaRPr>
          </a:p>
        </p:txBody>
      </p:sp>
      <p:sp>
        <p:nvSpPr>
          <p:cNvPr id="185" name="Google Shape;185;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solidFill>
                  <a:srgbClr val="45818E"/>
                </a:solidFill>
              </a:rPr>
              <a:t>Heart Stroke and Diabetes prevalence.</a:t>
            </a:r>
            <a:endParaRPr/>
          </a:p>
        </p:txBody>
      </p:sp>
      <p:pic>
        <p:nvPicPr>
          <p:cNvPr id="186" name="Google Shape;186;p32"/>
          <p:cNvPicPr preferRelativeResize="0"/>
          <p:nvPr/>
        </p:nvPicPr>
        <p:blipFill rotWithShape="1">
          <a:blip r:embed="rId3">
            <a:alphaModFix/>
          </a:blip>
          <a:srcRect b="0" l="0" r="0" t="8155"/>
          <a:stretch/>
        </p:blipFill>
        <p:spPr>
          <a:xfrm>
            <a:off x="259213" y="2054775"/>
            <a:ext cx="8625576" cy="29598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5106"/>
              <a:buFont typeface="Arial"/>
              <a:buNone/>
            </a:pPr>
            <a:r>
              <a:rPr b="1" lang="en" sz="2820" u="sng">
                <a:solidFill>
                  <a:srgbClr val="A64D79"/>
                </a:solidFill>
              </a:rPr>
              <a:t>New york state- Prevalent unhealthy behaviors</a:t>
            </a:r>
            <a:endParaRPr/>
          </a:p>
        </p:txBody>
      </p:sp>
      <p:sp>
        <p:nvSpPr>
          <p:cNvPr id="192" name="Google Shape;192;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45818E"/>
                </a:solidFill>
              </a:rPr>
              <a:t>Binge Drinking and sleep deprivation in adults.</a:t>
            </a:r>
            <a:endParaRPr>
              <a:solidFill>
                <a:srgbClr val="45818E"/>
              </a:solidFill>
            </a:endParaRPr>
          </a:p>
        </p:txBody>
      </p:sp>
      <p:pic>
        <p:nvPicPr>
          <p:cNvPr id="193" name="Google Shape;193;p33"/>
          <p:cNvPicPr preferRelativeResize="0"/>
          <p:nvPr/>
        </p:nvPicPr>
        <p:blipFill>
          <a:blip r:embed="rId3">
            <a:alphaModFix/>
          </a:blip>
          <a:stretch>
            <a:fillRect/>
          </a:stretch>
        </p:blipFill>
        <p:spPr>
          <a:xfrm>
            <a:off x="429825" y="1776575"/>
            <a:ext cx="8402476" cy="2997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rgbClr val="45818E"/>
                </a:solidFill>
              </a:rPr>
              <a:t>California State </a:t>
            </a:r>
            <a:endParaRPr b="1" u="sng">
              <a:solidFill>
                <a:srgbClr val="45818E"/>
              </a:solidFill>
            </a:endParaRPr>
          </a:p>
        </p:txBody>
      </p:sp>
      <p:sp>
        <p:nvSpPr>
          <p:cNvPr id="199" name="Google Shape;199;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A64D79"/>
                </a:solidFill>
              </a:rPr>
              <a:t>Obesity and chronic kidney disease </a:t>
            </a:r>
            <a:r>
              <a:rPr lang="en">
                <a:solidFill>
                  <a:srgbClr val="A64D79"/>
                </a:solidFill>
              </a:rPr>
              <a:t>in adults.</a:t>
            </a:r>
            <a:endParaRPr>
              <a:solidFill>
                <a:srgbClr val="A64D79"/>
              </a:solidFill>
            </a:endParaRPr>
          </a:p>
          <a:p>
            <a:pPr indent="0" lvl="0" marL="0" rtl="0" algn="l">
              <a:spcBef>
                <a:spcPts val="1200"/>
              </a:spcBef>
              <a:spcAft>
                <a:spcPts val="1200"/>
              </a:spcAft>
              <a:buClr>
                <a:schemeClr val="dk1"/>
              </a:buClr>
              <a:buSzPts val="1100"/>
              <a:buFont typeface="Arial"/>
              <a:buNone/>
            </a:pPr>
            <a:r>
              <a:t/>
            </a:r>
            <a:endParaRPr/>
          </a:p>
        </p:txBody>
      </p:sp>
      <p:pic>
        <p:nvPicPr>
          <p:cNvPr id="200" name="Google Shape;200;p34"/>
          <p:cNvPicPr preferRelativeResize="0"/>
          <p:nvPr/>
        </p:nvPicPr>
        <p:blipFill>
          <a:blip r:embed="rId3">
            <a:alphaModFix/>
          </a:blip>
          <a:stretch>
            <a:fillRect/>
          </a:stretch>
        </p:blipFill>
        <p:spPr>
          <a:xfrm>
            <a:off x="420925" y="1797625"/>
            <a:ext cx="8520602" cy="2876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rgbClr val="A64D79"/>
                </a:solidFill>
              </a:rPr>
              <a:t>California State</a:t>
            </a:r>
            <a:endParaRPr b="1" u="sng">
              <a:solidFill>
                <a:srgbClr val="A64D79"/>
              </a:solidFill>
            </a:endParaRPr>
          </a:p>
        </p:txBody>
      </p:sp>
      <p:sp>
        <p:nvSpPr>
          <p:cNvPr id="206" name="Google Shape;206;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45818E"/>
                </a:solidFill>
              </a:rPr>
              <a:t>Binge drinking and </a:t>
            </a:r>
            <a:r>
              <a:rPr lang="en">
                <a:solidFill>
                  <a:srgbClr val="45818E"/>
                </a:solidFill>
              </a:rPr>
              <a:t>coronary</a:t>
            </a:r>
            <a:r>
              <a:rPr lang="en">
                <a:solidFill>
                  <a:srgbClr val="45818E"/>
                </a:solidFill>
              </a:rPr>
              <a:t> heart disease in Adults.</a:t>
            </a:r>
            <a:endParaRPr>
              <a:solidFill>
                <a:srgbClr val="45818E"/>
              </a:solidFill>
            </a:endParaRPr>
          </a:p>
        </p:txBody>
      </p:sp>
      <p:pic>
        <p:nvPicPr>
          <p:cNvPr id="207" name="Google Shape;207;p35"/>
          <p:cNvPicPr preferRelativeResize="0"/>
          <p:nvPr/>
        </p:nvPicPr>
        <p:blipFill>
          <a:blip r:embed="rId3">
            <a:alphaModFix/>
          </a:blip>
          <a:stretch>
            <a:fillRect/>
          </a:stretch>
        </p:blipFill>
        <p:spPr>
          <a:xfrm>
            <a:off x="472800" y="1730850"/>
            <a:ext cx="8152225" cy="31102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rgbClr val="45818E"/>
                </a:solidFill>
              </a:rPr>
              <a:t>Relationship between high BP and obesity</a:t>
            </a:r>
            <a:endParaRPr b="1" u="sng">
              <a:solidFill>
                <a:srgbClr val="45818E"/>
              </a:solidFill>
            </a:endParaRPr>
          </a:p>
        </p:txBody>
      </p:sp>
      <p:sp>
        <p:nvSpPr>
          <p:cNvPr id="213" name="Google Shape;213;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lt1"/>
                </a:solidFill>
              </a:rPr>
              <a:t>cbd</a:t>
            </a:r>
            <a:endParaRPr>
              <a:solidFill>
                <a:schemeClr val="lt1"/>
              </a:solidFill>
            </a:endParaRPr>
          </a:p>
        </p:txBody>
      </p:sp>
      <p:pic>
        <p:nvPicPr>
          <p:cNvPr id="214" name="Google Shape;214;p36"/>
          <p:cNvPicPr preferRelativeResize="0"/>
          <p:nvPr/>
        </p:nvPicPr>
        <p:blipFill>
          <a:blip r:embed="rId3">
            <a:alphaModFix/>
          </a:blip>
          <a:stretch>
            <a:fillRect/>
          </a:stretch>
        </p:blipFill>
        <p:spPr>
          <a:xfrm>
            <a:off x="2220725" y="1744475"/>
            <a:ext cx="4599075" cy="29195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7"/>
          <p:cNvSpPr txBox="1"/>
          <p:nvPr>
            <p:ph type="title"/>
          </p:nvPr>
        </p:nvSpPr>
        <p:spPr>
          <a:xfrm>
            <a:off x="224725" y="847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020">
                <a:solidFill>
                  <a:srgbClr val="FFFFFF"/>
                </a:solidFill>
              </a:rPr>
              <a:t>Machine Learning</a:t>
            </a:r>
            <a:endParaRPr b="1" sz="3020">
              <a:solidFill>
                <a:srgbClr val="FFFFFF"/>
              </a:solidFill>
            </a:endParaRPr>
          </a:p>
        </p:txBody>
      </p:sp>
      <p:sp>
        <p:nvSpPr>
          <p:cNvPr id="220" name="Google Shape;220;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FFFFFF"/>
                </a:solidFill>
              </a:rPr>
              <a:t>vgb</a:t>
            </a:r>
            <a:endParaRPr sz="1200">
              <a:solidFill>
                <a:srgbClr val="FFFFFF"/>
              </a:solidFill>
            </a:endParaRPr>
          </a:p>
        </p:txBody>
      </p:sp>
      <p:pic>
        <p:nvPicPr>
          <p:cNvPr id="221" name="Google Shape;221;p37"/>
          <p:cNvPicPr preferRelativeResize="0"/>
          <p:nvPr/>
        </p:nvPicPr>
        <p:blipFill>
          <a:blip r:embed="rId3">
            <a:alphaModFix/>
          </a:blip>
          <a:stretch>
            <a:fillRect/>
          </a:stretch>
        </p:blipFill>
        <p:spPr>
          <a:xfrm>
            <a:off x="37275" y="67225"/>
            <a:ext cx="9069450" cy="50090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rgbClr val="45818E"/>
                </a:solidFill>
              </a:rPr>
              <a:t>Machine Learning</a:t>
            </a:r>
            <a:endParaRPr b="1" u="sng">
              <a:solidFill>
                <a:srgbClr val="45818E"/>
              </a:solidFill>
            </a:endParaRPr>
          </a:p>
        </p:txBody>
      </p:sp>
      <p:sp>
        <p:nvSpPr>
          <p:cNvPr id="227" name="Google Shape;227;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0000" lnSpcReduction="20000"/>
          </a:bodyPr>
          <a:lstStyle/>
          <a:p>
            <a:pPr indent="-339650" lvl="0" marL="457200" rtl="0" algn="l">
              <a:lnSpc>
                <a:spcPct val="250000"/>
              </a:lnSpc>
              <a:spcBef>
                <a:spcPts val="0"/>
              </a:spcBef>
              <a:spcAft>
                <a:spcPts val="0"/>
              </a:spcAft>
              <a:buClr>
                <a:srgbClr val="A64D79"/>
              </a:buClr>
              <a:buSzPct val="100000"/>
              <a:buChar char="●"/>
            </a:pPr>
            <a:r>
              <a:rPr b="1" lang="en" sz="4372">
                <a:solidFill>
                  <a:srgbClr val="A64D79"/>
                </a:solidFill>
              </a:rPr>
              <a:t>Resampling the data</a:t>
            </a:r>
            <a:endParaRPr b="1" sz="4372">
              <a:solidFill>
                <a:srgbClr val="A64D79"/>
              </a:solidFill>
            </a:endParaRPr>
          </a:p>
          <a:p>
            <a:pPr indent="-339650" lvl="0" marL="457200" rtl="0" algn="l">
              <a:lnSpc>
                <a:spcPct val="250000"/>
              </a:lnSpc>
              <a:spcBef>
                <a:spcPts val="0"/>
              </a:spcBef>
              <a:spcAft>
                <a:spcPts val="0"/>
              </a:spcAft>
              <a:buClr>
                <a:srgbClr val="A64D79"/>
              </a:buClr>
              <a:buSzPct val="100000"/>
              <a:buChar char="●"/>
            </a:pPr>
            <a:r>
              <a:rPr b="1" lang="en" sz="4372">
                <a:solidFill>
                  <a:srgbClr val="A64D79"/>
                </a:solidFill>
              </a:rPr>
              <a:t>Data splitting</a:t>
            </a:r>
            <a:endParaRPr b="1" sz="4372">
              <a:solidFill>
                <a:srgbClr val="A64D79"/>
              </a:solidFill>
            </a:endParaRPr>
          </a:p>
          <a:p>
            <a:pPr indent="-339650" lvl="0" marL="457200" rtl="0" algn="l">
              <a:lnSpc>
                <a:spcPct val="250000"/>
              </a:lnSpc>
              <a:spcBef>
                <a:spcPts val="0"/>
              </a:spcBef>
              <a:spcAft>
                <a:spcPts val="0"/>
              </a:spcAft>
              <a:buClr>
                <a:srgbClr val="A64D79"/>
              </a:buClr>
              <a:buSzPct val="100000"/>
              <a:buChar char="●"/>
            </a:pPr>
            <a:r>
              <a:rPr b="1" lang="en" sz="4372">
                <a:solidFill>
                  <a:srgbClr val="A64D79"/>
                </a:solidFill>
              </a:rPr>
              <a:t>Training the models</a:t>
            </a:r>
            <a:endParaRPr b="1" sz="4372">
              <a:solidFill>
                <a:srgbClr val="A64D79"/>
              </a:solidFill>
            </a:endParaRPr>
          </a:p>
          <a:p>
            <a:pPr indent="-339650" lvl="0" marL="457200" rtl="0" algn="l">
              <a:lnSpc>
                <a:spcPct val="250000"/>
              </a:lnSpc>
              <a:spcBef>
                <a:spcPts val="0"/>
              </a:spcBef>
              <a:spcAft>
                <a:spcPts val="0"/>
              </a:spcAft>
              <a:buClr>
                <a:srgbClr val="A64D79"/>
              </a:buClr>
              <a:buSzPct val="100000"/>
              <a:buChar char="●"/>
            </a:pPr>
            <a:r>
              <a:rPr b="1" lang="en" sz="4372">
                <a:solidFill>
                  <a:srgbClr val="A64D79"/>
                </a:solidFill>
              </a:rPr>
              <a:t>Features used for training and encoding</a:t>
            </a:r>
            <a:endParaRPr b="1" sz="4372">
              <a:solidFill>
                <a:srgbClr val="A64D79"/>
              </a:solidFill>
            </a:endParaRPr>
          </a:p>
          <a:p>
            <a:pPr indent="-339650" lvl="0" marL="457200" rtl="0" algn="l">
              <a:lnSpc>
                <a:spcPct val="250000"/>
              </a:lnSpc>
              <a:spcBef>
                <a:spcPts val="0"/>
              </a:spcBef>
              <a:spcAft>
                <a:spcPts val="0"/>
              </a:spcAft>
              <a:buClr>
                <a:srgbClr val="A64D79"/>
              </a:buClr>
              <a:buSzPct val="100000"/>
              <a:buChar char="●"/>
            </a:pPr>
            <a:r>
              <a:rPr b="1" lang="en" sz="4372">
                <a:solidFill>
                  <a:srgbClr val="A64D79"/>
                </a:solidFill>
              </a:rPr>
              <a:t>Results</a:t>
            </a:r>
            <a:endParaRPr b="1" sz="4372">
              <a:solidFill>
                <a:srgbClr val="A64D79"/>
              </a:solidFill>
            </a:endParaRPr>
          </a:p>
          <a:p>
            <a:pPr indent="0" lvl="0" marL="0" rtl="0" algn="l">
              <a:spcBef>
                <a:spcPts val="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rgbClr val="A64D79"/>
                </a:solidFill>
              </a:rPr>
              <a:t>Dealing with Imbalanced Data</a:t>
            </a:r>
            <a:endParaRPr b="1" u="sng">
              <a:solidFill>
                <a:srgbClr val="A64D79"/>
              </a:solidFill>
            </a:endParaRPr>
          </a:p>
        </p:txBody>
      </p:sp>
      <p:sp>
        <p:nvSpPr>
          <p:cNvPr id="233" name="Google Shape;233;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300000"/>
              </a:lnSpc>
              <a:spcBef>
                <a:spcPts val="1000"/>
              </a:spcBef>
              <a:spcAft>
                <a:spcPts val="0"/>
              </a:spcAft>
              <a:buClr>
                <a:srgbClr val="45818E"/>
              </a:buClr>
              <a:buSzPts val="1800"/>
              <a:buChar char="➢"/>
            </a:pPr>
            <a:r>
              <a:rPr lang="en">
                <a:solidFill>
                  <a:srgbClr val="45818E"/>
                </a:solidFill>
              </a:rPr>
              <a:t>Matching the target classes is required because the model should give equal importance or weight to all the classes rather than being biased in detecting the majority class. </a:t>
            </a:r>
            <a:endParaRPr>
              <a:solidFill>
                <a:srgbClr val="45818E"/>
              </a:solidFill>
            </a:endParaRPr>
          </a:p>
          <a:p>
            <a:pPr indent="-342900" lvl="0" marL="457200" rtl="0" algn="l">
              <a:lnSpc>
                <a:spcPct val="300000"/>
              </a:lnSpc>
              <a:spcBef>
                <a:spcPts val="0"/>
              </a:spcBef>
              <a:spcAft>
                <a:spcPts val="0"/>
              </a:spcAft>
              <a:buClr>
                <a:srgbClr val="45818E"/>
              </a:buClr>
              <a:buSzPts val="1800"/>
              <a:buChar char="➢"/>
            </a:pPr>
            <a:r>
              <a:rPr lang="en">
                <a:solidFill>
                  <a:srgbClr val="45818E"/>
                </a:solidFill>
              </a:rPr>
              <a:t>It is observed that the target class has an imbalance. </a:t>
            </a:r>
            <a:endParaRPr>
              <a:solidFill>
                <a:srgbClr val="45818E"/>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0"/>
          <p:cNvSpPr txBox="1"/>
          <p:nvPr>
            <p:ph type="title"/>
          </p:nvPr>
        </p:nvSpPr>
        <p:spPr>
          <a:xfrm>
            <a:off x="311700" y="336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rgbClr val="A64D79"/>
                </a:solidFill>
              </a:rPr>
              <a:t>Resampling</a:t>
            </a:r>
            <a:r>
              <a:rPr b="1" lang="en" u="sng">
                <a:solidFill>
                  <a:srgbClr val="A64D79"/>
                </a:solidFill>
              </a:rPr>
              <a:t> the Imbalanced Data</a:t>
            </a:r>
            <a:r>
              <a:rPr b="1" lang="en" sz="1022" u="sng">
                <a:solidFill>
                  <a:srgbClr val="A64D79"/>
                </a:solidFill>
              </a:rPr>
              <a:t> </a:t>
            </a:r>
            <a:endParaRPr b="1" sz="1022" u="sng">
              <a:solidFill>
                <a:srgbClr val="A64D79"/>
              </a:solidFill>
            </a:endParaRPr>
          </a:p>
        </p:txBody>
      </p:sp>
      <p:sp>
        <p:nvSpPr>
          <p:cNvPr id="239" name="Google Shape;239;p40"/>
          <p:cNvSpPr txBox="1"/>
          <p:nvPr>
            <p:ph idx="1" type="body"/>
          </p:nvPr>
        </p:nvSpPr>
        <p:spPr>
          <a:xfrm>
            <a:off x="311700" y="1152475"/>
            <a:ext cx="8520600" cy="3751200"/>
          </a:xfrm>
          <a:prstGeom prst="rect">
            <a:avLst/>
          </a:prstGeom>
        </p:spPr>
        <p:txBody>
          <a:bodyPr anchorCtr="0" anchor="t" bIns="91425" lIns="91425" spcFirstLastPara="1" rIns="91425" wrap="square" tIns="91425">
            <a:normAutofit/>
          </a:bodyPr>
          <a:lstStyle/>
          <a:p>
            <a:pPr indent="457200" lvl="0" marL="457200" rtl="0" algn="l">
              <a:spcBef>
                <a:spcPts val="0"/>
              </a:spcBef>
              <a:spcAft>
                <a:spcPts val="1200"/>
              </a:spcAft>
              <a:buNone/>
            </a:pPr>
            <a:r>
              <a:rPr lang="en" sz="2000">
                <a:solidFill>
                  <a:srgbClr val="45818E"/>
                </a:solidFill>
              </a:rPr>
              <a:t>Before resampling</a:t>
            </a:r>
            <a:r>
              <a:rPr lang="en">
                <a:solidFill>
                  <a:srgbClr val="45818E"/>
                </a:solidFill>
              </a:rPr>
              <a:t>							</a:t>
            </a:r>
            <a:r>
              <a:rPr lang="en" sz="2000">
                <a:solidFill>
                  <a:srgbClr val="45818E"/>
                </a:solidFill>
              </a:rPr>
              <a:t>After resampling </a:t>
            </a:r>
            <a:r>
              <a:rPr lang="en">
                <a:solidFill>
                  <a:srgbClr val="45818E"/>
                </a:solidFill>
              </a:rPr>
              <a:t>                                         </a:t>
            </a:r>
            <a:endParaRPr>
              <a:solidFill>
                <a:srgbClr val="45818E"/>
              </a:solidFill>
            </a:endParaRPr>
          </a:p>
        </p:txBody>
      </p:sp>
      <p:pic>
        <p:nvPicPr>
          <p:cNvPr id="240" name="Google Shape;240;p40"/>
          <p:cNvPicPr preferRelativeResize="0"/>
          <p:nvPr/>
        </p:nvPicPr>
        <p:blipFill>
          <a:blip r:embed="rId3">
            <a:alphaModFix/>
          </a:blip>
          <a:stretch>
            <a:fillRect/>
          </a:stretch>
        </p:blipFill>
        <p:spPr>
          <a:xfrm>
            <a:off x="130775" y="1993850"/>
            <a:ext cx="4343500" cy="2822725"/>
          </a:xfrm>
          <a:prstGeom prst="rect">
            <a:avLst/>
          </a:prstGeom>
          <a:noFill/>
          <a:ln>
            <a:noFill/>
          </a:ln>
        </p:spPr>
      </p:pic>
      <p:pic>
        <p:nvPicPr>
          <p:cNvPr id="241" name="Google Shape;241;p40"/>
          <p:cNvPicPr preferRelativeResize="0"/>
          <p:nvPr/>
        </p:nvPicPr>
        <p:blipFill>
          <a:blip r:embed="rId4">
            <a:alphaModFix/>
          </a:blip>
          <a:stretch>
            <a:fillRect/>
          </a:stretch>
        </p:blipFill>
        <p:spPr>
          <a:xfrm>
            <a:off x="4685800" y="1978128"/>
            <a:ext cx="4343500" cy="283367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rgbClr val="A64D79"/>
                </a:solidFill>
              </a:rPr>
              <a:t>Encoding</a:t>
            </a:r>
            <a:endParaRPr/>
          </a:p>
        </p:txBody>
      </p:sp>
      <p:sp>
        <p:nvSpPr>
          <p:cNvPr id="247" name="Google Shape;247;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have encoded our target column values as shown in the following code snippet.</a:t>
            </a:r>
            <a:endParaRPr/>
          </a:p>
        </p:txBody>
      </p:sp>
      <p:pic>
        <p:nvPicPr>
          <p:cNvPr id="248" name="Google Shape;248;p41"/>
          <p:cNvPicPr preferRelativeResize="0"/>
          <p:nvPr/>
        </p:nvPicPr>
        <p:blipFill>
          <a:blip r:embed="rId3">
            <a:alphaModFix/>
          </a:blip>
          <a:stretch>
            <a:fillRect/>
          </a:stretch>
        </p:blipFill>
        <p:spPr>
          <a:xfrm>
            <a:off x="2331575" y="1816025"/>
            <a:ext cx="4768574" cy="2671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en" sz="2820" u="sng">
                <a:solidFill>
                  <a:srgbClr val="45818E"/>
                </a:solidFill>
              </a:rPr>
              <a:t>Data Source</a:t>
            </a:r>
            <a:endParaRPr b="1" sz="2820" u="sng">
              <a:solidFill>
                <a:srgbClr val="45818E"/>
              </a:solidFill>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500">
                <a:solidFill>
                  <a:srgbClr val="A64D79"/>
                </a:solidFill>
                <a:highlight>
                  <a:schemeClr val="lt1"/>
                </a:highlight>
              </a:rPr>
              <a:t>The source for this data is CDC(Centers for Disease Control and Prevention)., Division of Population Health, Epidemiology and Surveillance Branch and this project of making this dataset was funded by the Robert Wood Johnson Foundation (RWJF) in conjunction with the CDC Foundation.</a:t>
            </a:r>
            <a:endParaRPr b="1" sz="1500">
              <a:solidFill>
                <a:srgbClr val="A64D79"/>
              </a:solidFill>
              <a:highlight>
                <a:schemeClr val="lt1"/>
              </a:highlight>
            </a:endParaRPr>
          </a:p>
          <a:p>
            <a:pPr indent="0" lvl="0" marL="0" rtl="0" algn="l">
              <a:spcBef>
                <a:spcPts val="1200"/>
              </a:spcBef>
              <a:spcAft>
                <a:spcPts val="0"/>
              </a:spcAft>
              <a:buClr>
                <a:schemeClr val="dk1"/>
              </a:buClr>
              <a:buSzPts val="1100"/>
              <a:buFont typeface="Arial"/>
              <a:buNone/>
            </a:pPr>
            <a:r>
              <a:t/>
            </a:r>
            <a:endParaRPr b="1" sz="1400">
              <a:solidFill>
                <a:srgbClr val="A64D79"/>
              </a:solidFill>
              <a:highlight>
                <a:schemeClr val="lt1"/>
              </a:highlight>
            </a:endParaRPr>
          </a:p>
          <a:p>
            <a:pPr indent="0" lvl="0" marL="0" rtl="0" algn="l">
              <a:spcBef>
                <a:spcPts val="1200"/>
              </a:spcBef>
              <a:spcAft>
                <a:spcPts val="0"/>
              </a:spcAft>
              <a:buNone/>
            </a:pPr>
            <a:r>
              <a:t/>
            </a:r>
            <a:endParaRPr b="1" sz="1400">
              <a:solidFill>
                <a:srgbClr val="A64D79"/>
              </a:solidFill>
              <a:highlight>
                <a:schemeClr val="lt1"/>
              </a:highlight>
            </a:endParaRPr>
          </a:p>
          <a:p>
            <a:pPr indent="-323850" lvl="0" marL="457200" rtl="0" algn="l">
              <a:spcBef>
                <a:spcPts val="1200"/>
              </a:spcBef>
              <a:spcAft>
                <a:spcPts val="0"/>
              </a:spcAft>
              <a:buClr>
                <a:srgbClr val="A64D79"/>
              </a:buClr>
              <a:buSzPts val="1500"/>
              <a:buChar char="●"/>
            </a:pPr>
            <a:r>
              <a:rPr b="1" lang="en" sz="1500">
                <a:solidFill>
                  <a:srgbClr val="A64D79"/>
                </a:solidFill>
                <a:highlight>
                  <a:schemeClr val="lt1"/>
                </a:highlight>
              </a:rPr>
              <a:t>Size of dataset is 224.276 MB.</a:t>
            </a:r>
            <a:endParaRPr b="1" sz="1500">
              <a:solidFill>
                <a:srgbClr val="A64D79"/>
              </a:solidFill>
              <a:highlight>
                <a:schemeClr val="lt1"/>
              </a:highlight>
            </a:endParaRPr>
          </a:p>
          <a:p>
            <a:pPr indent="-323850" lvl="0" marL="457200" rtl="0" algn="l">
              <a:spcBef>
                <a:spcPts val="0"/>
              </a:spcBef>
              <a:spcAft>
                <a:spcPts val="0"/>
              </a:spcAft>
              <a:buClr>
                <a:srgbClr val="A64D79"/>
              </a:buClr>
              <a:buSzPts val="1500"/>
              <a:buChar char="●"/>
            </a:pPr>
            <a:r>
              <a:rPr b="1" lang="en" sz="1500">
                <a:solidFill>
                  <a:srgbClr val="A64D79"/>
                </a:solidFill>
                <a:highlight>
                  <a:schemeClr val="lt1"/>
                </a:highlight>
              </a:rPr>
              <a:t>The dataset has 810k rows and 24 columns.</a:t>
            </a:r>
            <a:endParaRPr b="1" sz="2100">
              <a:solidFill>
                <a:srgbClr val="A64D79"/>
              </a:solidFill>
            </a:endParaRPr>
          </a:p>
        </p:txBody>
      </p:sp>
      <p:pic>
        <p:nvPicPr>
          <p:cNvPr id="71" name="Google Shape;71;p15"/>
          <p:cNvPicPr preferRelativeResize="0"/>
          <p:nvPr/>
        </p:nvPicPr>
        <p:blipFill>
          <a:blip r:embed="rId3">
            <a:alphaModFix/>
          </a:blip>
          <a:stretch>
            <a:fillRect/>
          </a:stretch>
        </p:blipFill>
        <p:spPr>
          <a:xfrm>
            <a:off x="5916248" y="2194625"/>
            <a:ext cx="2823325" cy="28466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rgbClr val="A64D79"/>
                </a:solidFill>
              </a:rPr>
              <a:t>Encoded</a:t>
            </a:r>
            <a:r>
              <a:rPr lang="en"/>
              <a:t> </a:t>
            </a:r>
            <a:r>
              <a:rPr b="1" lang="en" u="sng">
                <a:solidFill>
                  <a:srgbClr val="A64D79"/>
                </a:solidFill>
              </a:rPr>
              <a:t>Dataset</a:t>
            </a:r>
            <a:endParaRPr/>
          </a:p>
        </p:txBody>
      </p:sp>
      <p:sp>
        <p:nvSpPr>
          <p:cNvPr id="254" name="Google Shape;254;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5" name="Google Shape;255;p42"/>
          <p:cNvPicPr preferRelativeResize="0"/>
          <p:nvPr/>
        </p:nvPicPr>
        <p:blipFill>
          <a:blip r:embed="rId3">
            <a:alphaModFix/>
          </a:blip>
          <a:stretch>
            <a:fillRect/>
          </a:stretch>
        </p:blipFill>
        <p:spPr>
          <a:xfrm>
            <a:off x="311700" y="1182075"/>
            <a:ext cx="8463876" cy="3416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u="sng">
                <a:solidFill>
                  <a:srgbClr val="45818E"/>
                </a:solidFill>
              </a:rPr>
              <a:t>Training and Test Datasets</a:t>
            </a:r>
            <a:endParaRPr b="1" u="sng">
              <a:solidFill>
                <a:srgbClr val="45818E"/>
              </a:solidFill>
            </a:endParaRPr>
          </a:p>
        </p:txBody>
      </p:sp>
      <p:pic>
        <p:nvPicPr>
          <p:cNvPr id="261" name="Google Shape;261;p43"/>
          <p:cNvPicPr preferRelativeResize="0"/>
          <p:nvPr/>
        </p:nvPicPr>
        <p:blipFill>
          <a:blip r:embed="rId3">
            <a:alphaModFix/>
          </a:blip>
          <a:stretch>
            <a:fillRect/>
          </a:stretch>
        </p:blipFill>
        <p:spPr>
          <a:xfrm>
            <a:off x="600300" y="1017725"/>
            <a:ext cx="7943408" cy="38209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rgbClr val="A64D79"/>
                </a:solidFill>
              </a:rPr>
              <a:t>Machine Learning Models</a:t>
            </a:r>
            <a:endParaRPr/>
          </a:p>
        </p:txBody>
      </p:sp>
      <p:sp>
        <p:nvSpPr>
          <p:cNvPr id="267" name="Google Shape;267;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Linear Regression</a:t>
            </a:r>
            <a:endParaRPr/>
          </a:p>
          <a:p>
            <a:pPr indent="-342900" lvl="0" marL="457200" rtl="0" algn="l">
              <a:spcBef>
                <a:spcPts val="0"/>
              </a:spcBef>
              <a:spcAft>
                <a:spcPts val="0"/>
              </a:spcAft>
              <a:buSzPts val="1800"/>
              <a:buAutoNum type="arabicPeriod"/>
            </a:pPr>
            <a:r>
              <a:rPr lang="en"/>
              <a:t>Ridge Regression</a:t>
            </a:r>
            <a:endParaRPr/>
          </a:p>
          <a:p>
            <a:pPr indent="-342900" lvl="0" marL="457200" rtl="0" algn="l">
              <a:spcBef>
                <a:spcPts val="0"/>
              </a:spcBef>
              <a:spcAft>
                <a:spcPts val="0"/>
              </a:spcAft>
              <a:buSzPts val="1800"/>
              <a:buAutoNum type="arabicPeriod"/>
            </a:pPr>
            <a:r>
              <a:rPr lang="en"/>
              <a:t>Lasso Regression</a:t>
            </a:r>
            <a:endParaRPr/>
          </a:p>
          <a:p>
            <a:pPr indent="-342900" lvl="0" marL="457200" rtl="0" algn="l">
              <a:spcBef>
                <a:spcPts val="0"/>
              </a:spcBef>
              <a:spcAft>
                <a:spcPts val="0"/>
              </a:spcAft>
              <a:buSzPts val="1800"/>
              <a:buAutoNum type="arabicPeriod"/>
            </a:pPr>
            <a:r>
              <a:rPr lang="en"/>
              <a:t>Decision Tree </a:t>
            </a:r>
            <a:r>
              <a:rPr lang="en"/>
              <a:t>Classifier</a:t>
            </a:r>
            <a:endParaRPr/>
          </a:p>
          <a:p>
            <a:pPr indent="-342900" lvl="0" marL="457200" rtl="0" algn="l">
              <a:spcBef>
                <a:spcPts val="0"/>
              </a:spcBef>
              <a:spcAft>
                <a:spcPts val="0"/>
              </a:spcAft>
              <a:buSzPts val="1800"/>
              <a:buAutoNum type="arabicPeriod"/>
            </a:pPr>
            <a:r>
              <a:rPr lang="en"/>
              <a:t>Random Forest Classifier</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rgbClr val="45818E"/>
                </a:solidFill>
              </a:rPr>
              <a:t>Regression Model results</a:t>
            </a:r>
            <a:endParaRPr/>
          </a:p>
        </p:txBody>
      </p:sp>
      <p:pic>
        <p:nvPicPr>
          <p:cNvPr id="273" name="Google Shape;273;p45"/>
          <p:cNvPicPr preferRelativeResize="0"/>
          <p:nvPr/>
        </p:nvPicPr>
        <p:blipFill>
          <a:blip r:embed="rId3">
            <a:alphaModFix/>
          </a:blip>
          <a:stretch>
            <a:fillRect/>
          </a:stretch>
        </p:blipFill>
        <p:spPr>
          <a:xfrm>
            <a:off x="527250" y="1170125"/>
            <a:ext cx="7821900" cy="38209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rgbClr val="45818E"/>
                </a:solidFill>
              </a:rPr>
              <a:t>Classification models results</a:t>
            </a:r>
            <a:endParaRPr/>
          </a:p>
        </p:txBody>
      </p:sp>
      <p:sp>
        <p:nvSpPr>
          <p:cNvPr id="279" name="Google Shape;279;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0" name="Google Shape;280;p46"/>
          <p:cNvPicPr preferRelativeResize="0"/>
          <p:nvPr/>
        </p:nvPicPr>
        <p:blipFill>
          <a:blip r:embed="rId3">
            <a:alphaModFix/>
          </a:blip>
          <a:stretch>
            <a:fillRect/>
          </a:stretch>
        </p:blipFill>
        <p:spPr>
          <a:xfrm>
            <a:off x="386650" y="1205700"/>
            <a:ext cx="8201474" cy="1102425"/>
          </a:xfrm>
          <a:prstGeom prst="rect">
            <a:avLst/>
          </a:prstGeom>
          <a:noFill/>
          <a:ln>
            <a:noFill/>
          </a:ln>
        </p:spPr>
      </p:pic>
      <p:pic>
        <p:nvPicPr>
          <p:cNvPr id="281" name="Google Shape;281;p46"/>
          <p:cNvPicPr preferRelativeResize="0"/>
          <p:nvPr/>
        </p:nvPicPr>
        <p:blipFill>
          <a:blip r:embed="rId4">
            <a:alphaModFix/>
          </a:blip>
          <a:stretch>
            <a:fillRect/>
          </a:stretch>
        </p:blipFill>
        <p:spPr>
          <a:xfrm>
            <a:off x="468675" y="3116573"/>
            <a:ext cx="7932000" cy="9481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u="sng">
                <a:solidFill>
                  <a:srgbClr val="45818E"/>
                </a:solidFill>
              </a:rPr>
              <a:t>Performance of Machine learning models</a:t>
            </a:r>
            <a:endParaRPr/>
          </a:p>
        </p:txBody>
      </p:sp>
      <p:pic>
        <p:nvPicPr>
          <p:cNvPr id="287" name="Google Shape;287;p47"/>
          <p:cNvPicPr preferRelativeResize="0"/>
          <p:nvPr/>
        </p:nvPicPr>
        <p:blipFill>
          <a:blip r:embed="rId3">
            <a:alphaModFix/>
          </a:blip>
          <a:stretch>
            <a:fillRect/>
          </a:stretch>
        </p:blipFill>
        <p:spPr>
          <a:xfrm>
            <a:off x="890525" y="1498175"/>
            <a:ext cx="6743700" cy="30289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rgbClr val="A64D79"/>
                </a:solidFill>
              </a:rPr>
              <a:t>Conclusions</a:t>
            </a:r>
            <a:endParaRPr b="1" u="sng">
              <a:solidFill>
                <a:srgbClr val="A64D79"/>
              </a:solidFill>
            </a:endParaRPr>
          </a:p>
        </p:txBody>
      </p:sp>
      <p:sp>
        <p:nvSpPr>
          <p:cNvPr id="293" name="Google Shape;293;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Clr>
                <a:srgbClr val="45818E"/>
              </a:buClr>
              <a:buSzPts val="1800"/>
              <a:buChar char="●"/>
            </a:pPr>
            <a:r>
              <a:rPr lang="en">
                <a:solidFill>
                  <a:srgbClr val="45818E"/>
                </a:solidFill>
              </a:rPr>
              <a:t>Decision Tree classifier and Random Forest Classifier worked well for our dataset.</a:t>
            </a:r>
            <a:endParaRPr>
              <a:solidFill>
                <a:srgbClr val="45818E"/>
              </a:solidFill>
            </a:endParaRPr>
          </a:p>
          <a:p>
            <a:pPr indent="-342900" lvl="0" marL="457200" rtl="0" algn="l">
              <a:lnSpc>
                <a:spcPct val="200000"/>
              </a:lnSpc>
              <a:spcBef>
                <a:spcPts val="0"/>
              </a:spcBef>
              <a:spcAft>
                <a:spcPts val="0"/>
              </a:spcAft>
              <a:buClr>
                <a:srgbClr val="45818E"/>
              </a:buClr>
              <a:buSzPts val="1800"/>
              <a:buChar char="●"/>
            </a:pPr>
            <a:r>
              <a:rPr lang="en">
                <a:solidFill>
                  <a:srgbClr val="45818E"/>
                </a:solidFill>
              </a:rPr>
              <a:t>Generally, health outcomes topped up.</a:t>
            </a:r>
            <a:endParaRPr>
              <a:solidFill>
                <a:srgbClr val="45818E"/>
              </a:solidFill>
            </a:endParaRPr>
          </a:p>
          <a:p>
            <a:pPr indent="-342900" lvl="0" marL="457200" rtl="0" algn="l">
              <a:lnSpc>
                <a:spcPct val="200000"/>
              </a:lnSpc>
              <a:spcBef>
                <a:spcPts val="0"/>
              </a:spcBef>
              <a:spcAft>
                <a:spcPts val="0"/>
              </a:spcAft>
              <a:buClr>
                <a:srgbClr val="45818E"/>
              </a:buClr>
              <a:buSzPts val="1800"/>
              <a:buChar char="●"/>
            </a:pPr>
            <a:r>
              <a:rPr lang="en">
                <a:solidFill>
                  <a:srgbClr val="45818E"/>
                </a:solidFill>
              </a:rPr>
              <a:t>People are less into prevention.</a:t>
            </a:r>
            <a:endParaRPr>
              <a:solidFill>
                <a:srgbClr val="45818E"/>
              </a:solidFill>
            </a:endParaRPr>
          </a:p>
          <a:p>
            <a:pPr indent="-342900" lvl="0" marL="457200" rtl="0" algn="l">
              <a:lnSpc>
                <a:spcPct val="200000"/>
              </a:lnSpc>
              <a:spcBef>
                <a:spcPts val="0"/>
              </a:spcBef>
              <a:spcAft>
                <a:spcPts val="0"/>
              </a:spcAft>
              <a:buClr>
                <a:srgbClr val="45818E"/>
              </a:buClr>
              <a:buSzPts val="1800"/>
              <a:buChar char="●"/>
            </a:pPr>
            <a:r>
              <a:rPr lang="en">
                <a:solidFill>
                  <a:srgbClr val="45818E"/>
                </a:solidFill>
              </a:rPr>
              <a:t>Many people are into medications.</a:t>
            </a:r>
            <a:endParaRPr>
              <a:solidFill>
                <a:srgbClr val="45818E"/>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rgbClr val="45818E"/>
                </a:solidFill>
              </a:rPr>
              <a:t>References</a:t>
            </a:r>
            <a:endParaRPr b="1" u="sng">
              <a:solidFill>
                <a:srgbClr val="45818E"/>
              </a:solidFill>
            </a:endParaRPr>
          </a:p>
        </p:txBody>
      </p:sp>
      <p:sp>
        <p:nvSpPr>
          <p:cNvPr id="299" name="Google Shape;299;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rgbClr val="A64D79"/>
              </a:buClr>
              <a:buSzPct val="100000"/>
              <a:buChar char="●"/>
            </a:pPr>
            <a:r>
              <a:rPr lang="en">
                <a:solidFill>
                  <a:srgbClr val="A64D79"/>
                </a:solidFill>
              </a:rPr>
              <a:t>Link to GitHub: </a:t>
            </a:r>
            <a:endParaRPr>
              <a:solidFill>
                <a:srgbClr val="A64D79"/>
              </a:solidFill>
            </a:endParaRPr>
          </a:p>
          <a:p>
            <a:pPr indent="0" lvl="0" marL="457200" rtl="0" algn="l">
              <a:spcBef>
                <a:spcPts val="1200"/>
              </a:spcBef>
              <a:spcAft>
                <a:spcPts val="0"/>
              </a:spcAft>
              <a:buNone/>
            </a:pPr>
            <a:r>
              <a:rPr lang="en" u="sng">
                <a:solidFill>
                  <a:srgbClr val="A64D79"/>
                </a:solidFill>
                <a:hlinkClick r:id="rId3">
                  <a:extLst>
                    <a:ext uri="{A12FA001-AC4F-418D-AE19-62706E023703}">
                      <ahyp:hlinkClr val="tx"/>
                    </a:ext>
                  </a:extLst>
                </a:hlinkClick>
              </a:rPr>
              <a:t>https://github.com/HariChandana1116/harichandana_data606</a:t>
            </a:r>
            <a:endParaRPr>
              <a:solidFill>
                <a:srgbClr val="A64D79"/>
              </a:solidFill>
            </a:endParaRPr>
          </a:p>
          <a:p>
            <a:pPr indent="0" lvl="0" marL="457200" rtl="0" algn="l">
              <a:spcBef>
                <a:spcPts val="1200"/>
              </a:spcBef>
              <a:spcAft>
                <a:spcPts val="0"/>
              </a:spcAft>
              <a:buNone/>
            </a:pPr>
            <a:r>
              <a:t/>
            </a:r>
            <a:endParaRPr>
              <a:solidFill>
                <a:srgbClr val="A64D79"/>
              </a:solidFill>
            </a:endParaRPr>
          </a:p>
          <a:p>
            <a:pPr indent="-334327" lvl="0" marL="457200" rtl="0" algn="l">
              <a:spcBef>
                <a:spcPts val="1200"/>
              </a:spcBef>
              <a:spcAft>
                <a:spcPts val="0"/>
              </a:spcAft>
              <a:buClr>
                <a:srgbClr val="A64D79"/>
              </a:buClr>
              <a:buSzPct val="100000"/>
              <a:buChar char="●"/>
            </a:pPr>
            <a:r>
              <a:rPr lang="en">
                <a:solidFill>
                  <a:srgbClr val="A64D79"/>
                </a:solidFill>
              </a:rPr>
              <a:t>Link to dataset:</a:t>
            </a:r>
            <a:endParaRPr>
              <a:solidFill>
                <a:srgbClr val="A64D79"/>
              </a:solidFill>
            </a:endParaRPr>
          </a:p>
          <a:p>
            <a:pPr indent="0" lvl="0" marL="457200" rtl="0" algn="l">
              <a:spcBef>
                <a:spcPts val="1200"/>
              </a:spcBef>
              <a:spcAft>
                <a:spcPts val="0"/>
              </a:spcAft>
              <a:buNone/>
            </a:pPr>
            <a:r>
              <a:rPr lang="en" u="sng">
                <a:solidFill>
                  <a:srgbClr val="A64D79"/>
                </a:solidFill>
                <a:hlinkClick r:id="rId4">
                  <a:extLst>
                    <a:ext uri="{A12FA001-AC4F-418D-AE19-62706E023703}">
                      <ahyp:hlinkClr val="tx"/>
                    </a:ext>
                  </a:extLst>
                </a:hlinkClick>
              </a:rPr>
              <a:t>https://chronicdata.cdc.gov/500-Cities-Places/500-Cities-Local-Data-for-Better-Health-2018-relea/rja3-32tc</a:t>
            </a:r>
            <a:endParaRPr>
              <a:solidFill>
                <a:srgbClr val="A64D79"/>
              </a:solidFill>
            </a:endParaRPr>
          </a:p>
          <a:p>
            <a:pPr indent="0" lvl="0" marL="457200" rtl="0" algn="l">
              <a:spcBef>
                <a:spcPts val="1200"/>
              </a:spcBef>
              <a:spcAft>
                <a:spcPts val="0"/>
              </a:spcAft>
              <a:buNone/>
            </a:pPr>
            <a:r>
              <a:t/>
            </a:r>
            <a:endParaRPr>
              <a:solidFill>
                <a:srgbClr val="A64D79"/>
              </a:solidFill>
            </a:endParaRPr>
          </a:p>
          <a:p>
            <a:pPr indent="-334327" lvl="0" marL="457200" rtl="0" algn="l">
              <a:spcBef>
                <a:spcPts val="1200"/>
              </a:spcBef>
              <a:spcAft>
                <a:spcPts val="0"/>
              </a:spcAft>
              <a:buClr>
                <a:srgbClr val="A64D79"/>
              </a:buClr>
              <a:buSzPct val="100000"/>
              <a:buChar char="●"/>
            </a:pPr>
            <a:r>
              <a:rPr lang="en" u="sng">
                <a:solidFill>
                  <a:srgbClr val="A64D79"/>
                </a:solidFill>
                <a:hlinkClick r:id="rId5">
                  <a:extLst>
                    <a:ext uri="{A12FA001-AC4F-418D-AE19-62706E023703}">
                      <ahyp:hlinkClr val="tx"/>
                    </a:ext>
                  </a:extLst>
                </a:hlinkClick>
              </a:rPr>
              <a:t>https://towardsdatascience.com/whats-the-difference-between-linear-regression-lasso-ridge-and-elasticnet-8f997c60cf29</a:t>
            </a:r>
            <a:endParaRPr>
              <a:solidFill>
                <a:srgbClr val="A64D79"/>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nh</a:t>
            </a:r>
            <a:endParaRPr>
              <a:solidFill>
                <a:schemeClr val="lt1"/>
              </a:solidFill>
            </a:endParaRPr>
          </a:p>
        </p:txBody>
      </p:sp>
      <p:sp>
        <p:nvSpPr>
          <p:cNvPr id="305" name="Google Shape;305;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457200" lvl="0" marL="1828800" rtl="0" algn="l">
              <a:spcBef>
                <a:spcPts val="1200"/>
              </a:spcBef>
              <a:spcAft>
                <a:spcPts val="1200"/>
              </a:spcAft>
              <a:buNone/>
            </a:pPr>
            <a:r>
              <a:t/>
            </a:r>
            <a:endParaRPr/>
          </a:p>
        </p:txBody>
      </p:sp>
      <p:pic>
        <p:nvPicPr>
          <p:cNvPr id="306" name="Google Shape;306;p50"/>
          <p:cNvPicPr preferRelativeResize="0"/>
          <p:nvPr/>
        </p:nvPicPr>
        <p:blipFill>
          <a:blip r:embed="rId3">
            <a:alphaModFix/>
          </a:blip>
          <a:stretch>
            <a:fillRect/>
          </a:stretch>
        </p:blipFill>
        <p:spPr>
          <a:xfrm>
            <a:off x="890250" y="196150"/>
            <a:ext cx="7293575" cy="4706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820" u="sng">
                <a:solidFill>
                  <a:srgbClr val="A64D79"/>
                </a:solidFill>
              </a:rPr>
              <a:t>Dataset</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marR="0" rtl="0" algn="just">
              <a:lnSpc>
                <a:spcPct val="115000"/>
              </a:lnSpc>
              <a:spcBef>
                <a:spcPts val="0"/>
              </a:spcBef>
              <a:spcAft>
                <a:spcPts val="0"/>
              </a:spcAft>
              <a:buClr>
                <a:srgbClr val="45818E"/>
              </a:buClr>
              <a:buSzPts val="1700"/>
              <a:buChar char="●"/>
            </a:pPr>
            <a:r>
              <a:rPr b="1" lang="en" sz="1700">
                <a:solidFill>
                  <a:srgbClr val="45818E"/>
                </a:solidFill>
                <a:highlight>
                  <a:srgbClr val="FFFFFF"/>
                </a:highlight>
              </a:rPr>
              <a:t>Contains health metrics for over 28,000 different census tracts within the 500 largest cities in America. It’s an awesome data-set because of the sheer quantity of locations included and also because of the amount of detailed structured data it contains for each of those very specific locations. </a:t>
            </a:r>
            <a:endParaRPr b="1" sz="1700">
              <a:solidFill>
                <a:srgbClr val="45818E"/>
              </a:solidFill>
              <a:highlight>
                <a:srgbClr val="FFFFFF"/>
              </a:highlight>
            </a:endParaRPr>
          </a:p>
          <a:p>
            <a:pPr indent="-336550" lvl="0" marL="457200" marR="0" rtl="0" algn="just">
              <a:lnSpc>
                <a:spcPct val="115000"/>
              </a:lnSpc>
              <a:spcBef>
                <a:spcPts val="0"/>
              </a:spcBef>
              <a:spcAft>
                <a:spcPts val="0"/>
              </a:spcAft>
              <a:buClr>
                <a:srgbClr val="45818E"/>
              </a:buClr>
              <a:buSzPts val="1700"/>
              <a:buChar char="●"/>
            </a:pPr>
            <a:r>
              <a:rPr b="1" lang="en" sz="1700">
                <a:solidFill>
                  <a:srgbClr val="45818E"/>
                </a:solidFill>
                <a:highlight>
                  <a:srgbClr val="FFFFFF"/>
                </a:highlight>
              </a:rPr>
              <a:t>It includes columns such as State, city, population count, health measures, categories that the health measures fall into, Measure id, Category id and so on.</a:t>
            </a:r>
            <a:endParaRPr b="1" sz="1700">
              <a:solidFill>
                <a:srgbClr val="45818E"/>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68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20" u="sng">
                <a:solidFill>
                  <a:srgbClr val="A64D79"/>
                </a:solidFill>
              </a:rPr>
              <a:t>Dataset Columns</a:t>
            </a:r>
            <a:endParaRPr sz="2820" u="sng">
              <a:solidFill>
                <a:srgbClr val="A64D79"/>
              </a:solidFill>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FFFFFF"/>
                </a:solidFill>
              </a:rPr>
              <a:t>hgbugv</a:t>
            </a:r>
            <a:endParaRPr>
              <a:solidFill>
                <a:srgbClr val="FFFFFF"/>
              </a:solidFill>
            </a:endParaRPr>
          </a:p>
        </p:txBody>
      </p:sp>
      <p:pic>
        <p:nvPicPr>
          <p:cNvPr id="84" name="Google Shape;84;p17"/>
          <p:cNvPicPr preferRelativeResize="0"/>
          <p:nvPr/>
        </p:nvPicPr>
        <p:blipFill>
          <a:blip r:embed="rId3">
            <a:alphaModFix/>
          </a:blip>
          <a:stretch>
            <a:fillRect/>
          </a:stretch>
        </p:blipFill>
        <p:spPr>
          <a:xfrm>
            <a:off x="2004493" y="706776"/>
            <a:ext cx="5135006" cy="4214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rgbClr val="45818E"/>
                </a:solidFill>
              </a:rPr>
              <a:t>Aim &amp; Purpose of Project</a:t>
            </a:r>
            <a:endParaRPr u="sng">
              <a:solidFill>
                <a:srgbClr val="45818E"/>
              </a:solidFill>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Clr>
                <a:srgbClr val="A64D79"/>
              </a:buClr>
              <a:buSzPts val="1800"/>
              <a:buChar char="●"/>
            </a:pPr>
            <a:r>
              <a:rPr lang="en">
                <a:solidFill>
                  <a:srgbClr val="A64D79"/>
                </a:solidFill>
              </a:rPr>
              <a:t>Helps in bring out the states that stand tall in their </a:t>
            </a:r>
            <a:r>
              <a:rPr lang="en">
                <a:solidFill>
                  <a:srgbClr val="A64D79"/>
                </a:solidFill>
              </a:rPr>
              <a:t>occurrence</a:t>
            </a:r>
            <a:r>
              <a:rPr lang="en">
                <a:solidFill>
                  <a:srgbClr val="A64D79"/>
                </a:solidFill>
              </a:rPr>
              <a:t> with respect to all the categories like Unhealthy behaviors, Prevention and Health outcomes.</a:t>
            </a:r>
            <a:endParaRPr>
              <a:solidFill>
                <a:srgbClr val="A64D79"/>
              </a:solidFill>
            </a:endParaRPr>
          </a:p>
          <a:p>
            <a:pPr indent="-342900" lvl="0" marL="457200" rtl="0" algn="l">
              <a:lnSpc>
                <a:spcPct val="200000"/>
              </a:lnSpc>
              <a:spcBef>
                <a:spcPts val="0"/>
              </a:spcBef>
              <a:spcAft>
                <a:spcPts val="0"/>
              </a:spcAft>
              <a:buClr>
                <a:srgbClr val="A64D79"/>
              </a:buClr>
              <a:buSzPts val="1800"/>
              <a:buChar char="●"/>
            </a:pPr>
            <a:r>
              <a:rPr lang="en">
                <a:solidFill>
                  <a:srgbClr val="A64D79"/>
                </a:solidFill>
              </a:rPr>
              <a:t>The analytics could be helpful for Govt or private organizations in planning health care initiatives specific to a city or a region.</a:t>
            </a:r>
            <a:endParaRPr>
              <a:solidFill>
                <a:srgbClr val="A64D7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20" u="sng">
                <a:solidFill>
                  <a:srgbClr val="A64D79"/>
                </a:solidFill>
              </a:rPr>
              <a:t>Literature</a:t>
            </a:r>
            <a:r>
              <a:rPr lang="en" sz="2820" u="sng">
                <a:solidFill>
                  <a:srgbClr val="A64D79"/>
                </a:solidFill>
              </a:rPr>
              <a:t> Review</a:t>
            </a:r>
            <a:endParaRPr sz="2820" u="sng">
              <a:solidFill>
                <a:srgbClr val="A64D79"/>
              </a:solidFill>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45818E"/>
              </a:buClr>
              <a:buSzPts val="1600"/>
              <a:buChar char="●"/>
            </a:pPr>
            <a:r>
              <a:rPr lang="en" sz="1600">
                <a:solidFill>
                  <a:srgbClr val="45818E"/>
                </a:solidFill>
              </a:rPr>
              <a:t>Pandas</a:t>
            </a:r>
            <a:endParaRPr sz="1600">
              <a:solidFill>
                <a:srgbClr val="45818E"/>
              </a:solidFill>
            </a:endParaRPr>
          </a:p>
          <a:p>
            <a:pPr indent="-330200" lvl="0" marL="457200" rtl="0" algn="l">
              <a:spcBef>
                <a:spcPts val="0"/>
              </a:spcBef>
              <a:spcAft>
                <a:spcPts val="0"/>
              </a:spcAft>
              <a:buClr>
                <a:srgbClr val="45818E"/>
              </a:buClr>
              <a:buSzPts val="1600"/>
              <a:buChar char="●"/>
            </a:pPr>
            <a:r>
              <a:rPr lang="en" sz="1600">
                <a:solidFill>
                  <a:srgbClr val="45818E"/>
                </a:solidFill>
              </a:rPr>
              <a:t>Matplotlib</a:t>
            </a:r>
            <a:endParaRPr sz="1600">
              <a:solidFill>
                <a:srgbClr val="45818E"/>
              </a:solidFill>
            </a:endParaRPr>
          </a:p>
          <a:p>
            <a:pPr indent="-330200" lvl="0" marL="457200" rtl="0" algn="l">
              <a:spcBef>
                <a:spcPts val="0"/>
              </a:spcBef>
              <a:spcAft>
                <a:spcPts val="0"/>
              </a:spcAft>
              <a:buClr>
                <a:srgbClr val="45818E"/>
              </a:buClr>
              <a:buSzPts val="1600"/>
              <a:buChar char="●"/>
            </a:pPr>
            <a:r>
              <a:rPr lang="en" sz="1600">
                <a:solidFill>
                  <a:srgbClr val="45818E"/>
                </a:solidFill>
              </a:rPr>
              <a:t>Machine learning libraries</a:t>
            </a:r>
            <a:endParaRPr sz="1600">
              <a:solidFill>
                <a:srgbClr val="45818E"/>
              </a:solidFill>
            </a:endParaRPr>
          </a:p>
          <a:p>
            <a:pPr indent="-330200" lvl="0" marL="457200" rtl="0" algn="l">
              <a:spcBef>
                <a:spcPts val="0"/>
              </a:spcBef>
              <a:spcAft>
                <a:spcPts val="0"/>
              </a:spcAft>
              <a:buClr>
                <a:srgbClr val="45818E"/>
              </a:buClr>
              <a:buSzPts val="1600"/>
              <a:buChar char="●"/>
            </a:pPr>
            <a:r>
              <a:rPr lang="en" sz="1600">
                <a:solidFill>
                  <a:srgbClr val="45818E"/>
                </a:solidFill>
              </a:rPr>
              <a:t>Spark</a:t>
            </a:r>
            <a:endParaRPr sz="1600">
              <a:solidFill>
                <a:srgbClr val="45818E"/>
              </a:solidFill>
            </a:endParaRPr>
          </a:p>
          <a:p>
            <a:pPr indent="-330200" lvl="0" marL="457200" rtl="0" algn="l">
              <a:spcBef>
                <a:spcPts val="0"/>
              </a:spcBef>
              <a:spcAft>
                <a:spcPts val="0"/>
              </a:spcAft>
              <a:buClr>
                <a:srgbClr val="45818E"/>
              </a:buClr>
              <a:buSzPts val="1600"/>
              <a:buChar char="●"/>
            </a:pPr>
            <a:r>
              <a:rPr lang="en" sz="1600">
                <a:solidFill>
                  <a:srgbClr val="45818E"/>
                </a:solidFill>
              </a:rPr>
              <a:t>Linear Regression</a:t>
            </a:r>
            <a:endParaRPr sz="1600">
              <a:solidFill>
                <a:srgbClr val="45818E"/>
              </a:solidFill>
            </a:endParaRPr>
          </a:p>
          <a:p>
            <a:pPr indent="-330200" lvl="0" marL="457200" rtl="0" algn="l">
              <a:spcBef>
                <a:spcPts val="0"/>
              </a:spcBef>
              <a:spcAft>
                <a:spcPts val="0"/>
              </a:spcAft>
              <a:buClr>
                <a:srgbClr val="45818E"/>
              </a:buClr>
              <a:buSzPts val="1600"/>
              <a:buChar char="●"/>
            </a:pPr>
            <a:r>
              <a:rPr lang="en" sz="1600">
                <a:solidFill>
                  <a:srgbClr val="45818E"/>
                </a:solidFill>
              </a:rPr>
              <a:t>Lasso Regression</a:t>
            </a:r>
            <a:endParaRPr sz="1600">
              <a:solidFill>
                <a:srgbClr val="45818E"/>
              </a:solidFill>
            </a:endParaRPr>
          </a:p>
          <a:p>
            <a:pPr indent="-330200" lvl="0" marL="457200" rtl="0" algn="l">
              <a:spcBef>
                <a:spcPts val="0"/>
              </a:spcBef>
              <a:spcAft>
                <a:spcPts val="0"/>
              </a:spcAft>
              <a:buClr>
                <a:srgbClr val="45818E"/>
              </a:buClr>
              <a:buSzPts val="1600"/>
              <a:buChar char="●"/>
            </a:pPr>
            <a:r>
              <a:rPr lang="en" sz="1600">
                <a:solidFill>
                  <a:srgbClr val="45818E"/>
                </a:solidFill>
              </a:rPr>
              <a:t>Ridge Regression</a:t>
            </a:r>
            <a:endParaRPr sz="1600">
              <a:solidFill>
                <a:srgbClr val="45818E"/>
              </a:solidFill>
            </a:endParaRPr>
          </a:p>
          <a:p>
            <a:pPr indent="-330200" lvl="0" marL="457200" rtl="0" algn="l">
              <a:spcBef>
                <a:spcPts val="0"/>
              </a:spcBef>
              <a:spcAft>
                <a:spcPts val="0"/>
              </a:spcAft>
              <a:buClr>
                <a:srgbClr val="45818E"/>
              </a:buClr>
              <a:buSzPts val="1600"/>
              <a:buChar char="●"/>
            </a:pPr>
            <a:r>
              <a:rPr lang="en" sz="1600">
                <a:solidFill>
                  <a:srgbClr val="45818E"/>
                </a:solidFill>
              </a:rPr>
              <a:t>Decision Tree Classifier</a:t>
            </a:r>
            <a:endParaRPr sz="1600">
              <a:solidFill>
                <a:srgbClr val="45818E"/>
              </a:solidFill>
            </a:endParaRPr>
          </a:p>
          <a:p>
            <a:pPr indent="-330200" lvl="0" marL="457200" rtl="0" algn="l">
              <a:spcBef>
                <a:spcPts val="0"/>
              </a:spcBef>
              <a:spcAft>
                <a:spcPts val="0"/>
              </a:spcAft>
              <a:buClr>
                <a:srgbClr val="45818E"/>
              </a:buClr>
              <a:buSzPts val="1600"/>
              <a:buChar char="●"/>
            </a:pPr>
            <a:r>
              <a:rPr lang="en" sz="1600">
                <a:solidFill>
                  <a:srgbClr val="45818E"/>
                </a:solidFill>
              </a:rPr>
              <a:t>Random Forest Classifier</a:t>
            </a:r>
            <a:endParaRPr sz="1600">
              <a:solidFill>
                <a:srgbClr val="45818E"/>
              </a:solidFill>
            </a:endParaRPr>
          </a:p>
          <a:p>
            <a:pPr indent="-330200" lvl="0" marL="457200" rtl="0" algn="l">
              <a:spcBef>
                <a:spcPts val="0"/>
              </a:spcBef>
              <a:spcAft>
                <a:spcPts val="0"/>
              </a:spcAft>
              <a:buClr>
                <a:srgbClr val="45818E"/>
              </a:buClr>
              <a:buSzPts val="1600"/>
              <a:buChar char="●"/>
            </a:pPr>
            <a:r>
              <a:rPr lang="en" sz="1600">
                <a:solidFill>
                  <a:srgbClr val="45818E"/>
                </a:solidFill>
              </a:rPr>
              <a:t>Accuracy</a:t>
            </a:r>
            <a:endParaRPr sz="1600">
              <a:solidFill>
                <a:srgbClr val="45818E"/>
              </a:solidFill>
            </a:endParaRPr>
          </a:p>
          <a:p>
            <a:pPr indent="-330200" lvl="0" marL="457200" rtl="0" algn="l">
              <a:spcBef>
                <a:spcPts val="0"/>
              </a:spcBef>
              <a:spcAft>
                <a:spcPts val="0"/>
              </a:spcAft>
              <a:buClr>
                <a:srgbClr val="45818E"/>
              </a:buClr>
              <a:buSzPts val="1600"/>
              <a:buChar char="●"/>
            </a:pPr>
            <a:r>
              <a:rPr lang="en" sz="1600">
                <a:solidFill>
                  <a:srgbClr val="45818E"/>
                </a:solidFill>
              </a:rPr>
              <a:t>Standard Deviation</a:t>
            </a:r>
            <a:endParaRPr sz="1600">
              <a:solidFill>
                <a:srgbClr val="45818E"/>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205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u="sng">
                <a:solidFill>
                  <a:srgbClr val="A64D79"/>
                </a:solidFill>
              </a:rPr>
              <a:t>Research Questions</a:t>
            </a:r>
            <a:endParaRPr b="1" sz="2820" u="sng">
              <a:solidFill>
                <a:srgbClr val="A64D79"/>
              </a:solidFill>
            </a:endParaRPr>
          </a:p>
        </p:txBody>
      </p:sp>
      <p:sp>
        <p:nvSpPr>
          <p:cNvPr id="102" name="Google Shape;102;p20"/>
          <p:cNvSpPr txBox="1"/>
          <p:nvPr>
            <p:ph idx="1" type="body"/>
          </p:nvPr>
        </p:nvSpPr>
        <p:spPr>
          <a:xfrm>
            <a:off x="311700" y="999900"/>
            <a:ext cx="8520600" cy="34164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45818E"/>
              </a:buClr>
              <a:buSzPts val="1800"/>
              <a:buChar char="●"/>
            </a:pPr>
            <a:r>
              <a:rPr lang="en">
                <a:solidFill>
                  <a:srgbClr val="45818E"/>
                </a:solidFill>
                <a:highlight>
                  <a:srgbClr val="FFFFFF"/>
                </a:highlight>
              </a:rPr>
              <a:t>The main objective is to analyze the unhealthy behaviors, health outcomes and prevention (3 variables) in the dataset and their relation with various health measures</a:t>
            </a:r>
            <a:endParaRPr>
              <a:solidFill>
                <a:srgbClr val="45818E"/>
              </a:solidFill>
              <a:highlight>
                <a:srgbClr val="FFFFFF"/>
              </a:highlight>
            </a:endParaRPr>
          </a:p>
          <a:p>
            <a:pPr indent="-342900" lvl="0" marL="457200" rtl="0" algn="l">
              <a:lnSpc>
                <a:spcPct val="115000"/>
              </a:lnSpc>
              <a:spcBef>
                <a:spcPts val="0"/>
              </a:spcBef>
              <a:spcAft>
                <a:spcPts val="0"/>
              </a:spcAft>
              <a:buClr>
                <a:srgbClr val="45818E"/>
              </a:buClr>
              <a:buSzPts val="1800"/>
              <a:buChar char="●"/>
            </a:pPr>
            <a:r>
              <a:rPr lang="en">
                <a:solidFill>
                  <a:srgbClr val="45818E"/>
                </a:solidFill>
                <a:highlight>
                  <a:srgbClr val="FFFFFF"/>
                </a:highlight>
              </a:rPr>
              <a:t>Which cities are more into prevention?</a:t>
            </a:r>
            <a:endParaRPr>
              <a:solidFill>
                <a:srgbClr val="45818E"/>
              </a:solidFill>
              <a:highlight>
                <a:srgbClr val="FFFFFF"/>
              </a:highlight>
            </a:endParaRPr>
          </a:p>
          <a:p>
            <a:pPr indent="-342900" lvl="0" marL="457200" rtl="0" algn="l">
              <a:lnSpc>
                <a:spcPct val="115000"/>
              </a:lnSpc>
              <a:spcBef>
                <a:spcPts val="0"/>
              </a:spcBef>
              <a:spcAft>
                <a:spcPts val="0"/>
              </a:spcAft>
              <a:buClr>
                <a:srgbClr val="45818E"/>
              </a:buClr>
              <a:buSzPts val="1800"/>
              <a:buChar char="●"/>
            </a:pPr>
            <a:r>
              <a:rPr lang="en">
                <a:solidFill>
                  <a:srgbClr val="45818E"/>
                </a:solidFill>
                <a:highlight>
                  <a:srgbClr val="FFFFFF"/>
                </a:highlight>
              </a:rPr>
              <a:t>Identifying which machine learning model gives the best accuracy score for our analysis.</a:t>
            </a:r>
            <a:endParaRPr>
              <a:solidFill>
                <a:srgbClr val="45818E"/>
              </a:solidFill>
              <a:highlight>
                <a:srgbClr val="FFFFFF"/>
              </a:highlight>
            </a:endParaRPr>
          </a:p>
          <a:p>
            <a:pPr indent="0" lvl="0" marL="0" rtl="0" algn="l">
              <a:spcBef>
                <a:spcPts val="1200"/>
              </a:spcBef>
              <a:spcAft>
                <a:spcPts val="1200"/>
              </a:spcAft>
              <a:buNone/>
            </a:pPr>
            <a:r>
              <a:t/>
            </a:r>
            <a:endParaRPr/>
          </a:p>
        </p:txBody>
      </p:sp>
      <p:pic>
        <p:nvPicPr>
          <p:cNvPr id="103" name="Google Shape;103;p20"/>
          <p:cNvPicPr preferRelativeResize="0"/>
          <p:nvPr/>
        </p:nvPicPr>
        <p:blipFill>
          <a:blip r:embed="rId3">
            <a:alphaModFix/>
          </a:blip>
          <a:stretch>
            <a:fillRect/>
          </a:stretch>
        </p:blipFill>
        <p:spPr>
          <a:xfrm>
            <a:off x="3416575" y="2903050"/>
            <a:ext cx="1680325" cy="22404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u="sng">
                <a:solidFill>
                  <a:srgbClr val="45818E"/>
                </a:solidFill>
              </a:rPr>
              <a:t>Research Process</a:t>
            </a:r>
            <a:endParaRPr b="1" sz="2820" u="sng">
              <a:solidFill>
                <a:srgbClr val="45818E"/>
              </a:solidFill>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Clr>
                <a:srgbClr val="A64D79"/>
              </a:buClr>
              <a:buSzPts val="1800"/>
              <a:buChar char="●"/>
            </a:pPr>
            <a:r>
              <a:rPr b="1" lang="en">
                <a:solidFill>
                  <a:srgbClr val="A64D79"/>
                </a:solidFill>
              </a:rPr>
              <a:t>Data collection</a:t>
            </a:r>
            <a:endParaRPr b="1">
              <a:solidFill>
                <a:srgbClr val="A64D79"/>
              </a:solidFill>
            </a:endParaRPr>
          </a:p>
          <a:p>
            <a:pPr indent="-342900" lvl="0" marL="457200" rtl="0" algn="l">
              <a:lnSpc>
                <a:spcPct val="200000"/>
              </a:lnSpc>
              <a:spcBef>
                <a:spcPts val="0"/>
              </a:spcBef>
              <a:spcAft>
                <a:spcPts val="0"/>
              </a:spcAft>
              <a:buClr>
                <a:srgbClr val="A64D79"/>
              </a:buClr>
              <a:buSzPts val="1800"/>
              <a:buChar char="●"/>
            </a:pPr>
            <a:r>
              <a:rPr b="1" lang="en">
                <a:solidFill>
                  <a:srgbClr val="A64D79"/>
                </a:solidFill>
              </a:rPr>
              <a:t>Data cleaning</a:t>
            </a:r>
            <a:endParaRPr b="1">
              <a:solidFill>
                <a:srgbClr val="A64D79"/>
              </a:solidFill>
            </a:endParaRPr>
          </a:p>
          <a:p>
            <a:pPr indent="-342900" lvl="0" marL="457200" rtl="0" algn="l">
              <a:lnSpc>
                <a:spcPct val="200000"/>
              </a:lnSpc>
              <a:spcBef>
                <a:spcPts val="0"/>
              </a:spcBef>
              <a:spcAft>
                <a:spcPts val="0"/>
              </a:spcAft>
              <a:buClr>
                <a:srgbClr val="A64D79"/>
              </a:buClr>
              <a:buSzPts val="1800"/>
              <a:buChar char="●"/>
            </a:pPr>
            <a:r>
              <a:rPr b="1" lang="en">
                <a:solidFill>
                  <a:srgbClr val="A64D79"/>
                </a:solidFill>
              </a:rPr>
              <a:t>EDA</a:t>
            </a:r>
            <a:endParaRPr b="1">
              <a:solidFill>
                <a:srgbClr val="A64D79"/>
              </a:solidFill>
            </a:endParaRPr>
          </a:p>
          <a:p>
            <a:pPr indent="-342900" lvl="0" marL="457200" rtl="0" algn="l">
              <a:lnSpc>
                <a:spcPct val="200000"/>
              </a:lnSpc>
              <a:spcBef>
                <a:spcPts val="0"/>
              </a:spcBef>
              <a:spcAft>
                <a:spcPts val="0"/>
              </a:spcAft>
              <a:buClr>
                <a:srgbClr val="A64D79"/>
              </a:buClr>
              <a:buSzPts val="1800"/>
              <a:buChar char="●"/>
            </a:pPr>
            <a:r>
              <a:rPr b="1" lang="en">
                <a:solidFill>
                  <a:srgbClr val="A64D79"/>
                </a:solidFill>
              </a:rPr>
              <a:t>Data Visualization</a:t>
            </a:r>
            <a:endParaRPr b="1">
              <a:solidFill>
                <a:srgbClr val="A64D79"/>
              </a:solidFill>
            </a:endParaRPr>
          </a:p>
          <a:p>
            <a:pPr indent="-342900" lvl="0" marL="457200" rtl="0" algn="l">
              <a:lnSpc>
                <a:spcPct val="200000"/>
              </a:lnSpc>
              <a:spcBef>
                <a:spcPts val="0"/>
              </a:spcBef>
              <a:spcAft>
                <a:spcPts val="0"/>
              </a:spcAft>
              <a:buClr>
                <a:srgbClr val="A64D79"/>
              </a:buClr>
              <a:buSzPts val="1800"/>
              <a:buChar char="●"/>
            </a:pPr>
            <a:r>
              <a:rPr b="1" lang="en">
                <a:solidFill>
                  <a:srgbClr val="A64D79"/>
                </a:solidFill>
              </a:rPr>
              <a:t>ML models</a:t>
            </a:r>
            <a:endParaRPr b="1">
              <a:solidFill>
                <a:srgbClr val="A64D79"/>
              </a:solidFill>
            </a:endParaRPr>
          </a:p>
          <a:p>
            <a:pPr indent="-342900" lvl="0" marL="457200" rtl="0" algn="l">
              <a:lnSpc>
                <a:spcPct val="200000"/>
              </a:lnSpc>
              <a:spcBef>
                <a:spcPts val="0"/>
              </a:spcBef>
              <a:spcAft>
                <a:spcPts val="0"/>
              </a:spcAft>
              <a:buClr>
                <a:srgbClr val="A64D79"/>
              </a:buClr>
              <a:buSzPts val="1800"/>
              <a:buChar char="●"/>
            </a:pPr>
            <a:r>
              <a:rPr b="1" lang="en">
                <a:solidFill>
                  <a:srgbClr val="A64D79"/>
                </a:solidFill>
              </a:rPr>
              <a:t>Results</a:t>
            </a:r>
            <a:endParaRPr b="1">
              <a:solidFill>
                <a:srgbClr val="A64D7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