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4" d="100"/>
          <a:sy n="94" d="100"/>
        </p:scale>
        <p:origin x="11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D71A51F-95FD-48BA-A5AF-3B118917F3E6}" type="slidenum">
              <a:rPr lang="en-IN" smtClean="0"/>
              <a:t>‹#›</a:t>
            </a:fld>
            <a:endParaRPr lang="en-IN"/>
          </a:p>
        </p:txBody>
      </p:sp>
    </p:spTree>
    <p:extLst>
      <p:ext uri="{BB962C8B-B14F-4D97-AF65-F5344CB8AC3E}">
        <p14:creationId xmlns:p14="http://schemas.microsoft.com/office/powerpoint/2010/main" val="168652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74C63-0F7F-4706-8EC8-5C9C0F5B06BD}"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278528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35577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1232162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261592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974C63-0F7F-4706-8EC8-5C9C0F5B06BD}" type="datetimeFigureOut">
              <a:rPr lang="en-IN" smtClean="0"/>
              <a:t>24-09-2023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865725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974C63-0F7F-4706-8EC8-5C9C0F5B06BD}" type="datetimeFigureOut">
              <a:rPr lang="en-IN" smtClean="0"/>
              <a:t>24-09-2023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3321695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88770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44533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398307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74C63-0F7F-4706-8EC8-5C9C0F5B06BD}" type="datetimeFigureOut">
              <a:rPr lang="en-IN" smtClean="0"/>
              <a:t>24-09-2023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37549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74C63-0F7F-4706-8EC8-5C9C0F5B06BD}"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229397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74C63-0F7F-4706-8EC8-5C9C0F5B06BD}" type="datetimeFigureOut">
              <a:rPr lang="en-IN" smtClean="0"/>
              <a:t>24-09-2023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38004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74C63-0F7F-4706-8EC8-5C9C0F5B06BD}" type="datetimeFigureOut">
              <a:rPr lang="en-IN" smtClean="0"/>
              <a:t>24-09-2023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152175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74C63-0F7F-4706-8EC8-5C9C0F5B06BD}" type="datetimeFigureOut">
              <a:rPr lang="en-IN" smtClean="0"/>
              <a:t>24-09-2023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6586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74C63-0F7F-4706-8EC8-5C9C0F5B06BD}"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61077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74C63-0F7F-4706-8EC8-5C9C0F5B06BD}"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71A51F-95FD-48BA-A5AF-3B118917F3E6}" type="slidenum">
              <a:rPr lang="en-IN" smtClean="0"/>
              <a:t>‹#›</a:t>
            </a:fld>
            <a:endParaRPr lang="en-IN"/>
          </a:p>
        </p:txBody>
      </p:sp>
    </p:spTree>
    <p:extLst>
      <p:ext uri="{BB962C8B-B14F-4D97-AF65-F5344CB8AC3E}">
        <p14:creationId xmlns:p14="http://schemas.microsoft.com/office/powerpoint/2010/main" val="19894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6974C63-0F7F-4706-8EC8-5C9C0F5B06BD}" type="datetimeFigureOut">
              <a:rPr lang="en-IN" smtClean="0"/>
              <a:t>24-09-2023</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D71A51F-95FD-48BA-A5AF-3B118917F3E6}" type="slidenum">
              <a:rPr lang="en-IN" smtClean="0"/>
              <a:t>‹#›</a:t>
            </a:fld>
            <a:endParaRPr lang="en-IN"/>
          </a:p>
        </p:txBody>
      </p:sp>
    </p:spTree>
    <p:extLst>
      <p:ext uri="{BB962C8B-B14F-4D97-AF65-F5344CB8AC3E}">
        <p14:creationId xmlns:p14="http://schemas.microsoft.com/office/powerpoint/2010/main" val="2384318319"/>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hari-darshan-sv-8b99a7270/" TargetMode="External"/><Relationship Id="rId2" Type="http://schemas.openxmlformats.org/officeDocument/2006/relationships/hyperlink" Target="https://github.com/HariDarshan0710/Sentiment-Analysis-Restaurant-Review-Predi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B21E-A8E8-E6E3-CF09-875BAFD362C3}"/>
              </a:ext>
            </a:extLst>
          </p:cNvPr>
          <p:cNvSpPr>
            <a:spLocks noGrp="1"/>
          </p:cNvSpPr>
          <p:nvPr>
            <p:ph type="title"/>
          </p:nvPr>
        </p:nvSpPr>
        <p:spPr>
          <a:ln>
            <a:solidFill>
              <a:schemeClr val="accent1"/>
            </a:solidFill>
          </a:ln>
        </p:spPr>
        <p:txBody>
          <a:bodyPr>
            <a:normAutofit/>
          </a:bodyPr>
          <a:lstStyle/>
          <a:p>
            <a:pPr algn="ctr"/>
            <a:r>
              <a:rPr lang="en-IN" sz="2400" b="1" dirty="0">
                <a:solidFill>
                  <a:schemeClr val="bg1"/>
                </a:solidFill>
                <a:latin typeface="Verdana" panose="020B0604030504040204" pitchFamily="34" charset="0"/>
                <a:ea typeface="Verdana" panose="020B0604030504040204" pitchFamily="34" charset="0"/>
              </a:rPr>
              <a:t>1.STUDENT DETAIL</a:t>
            </a:r>
          </a:p>
        </p:txBody>
      </p:sp>
      <p:sp>
        <p:nvSpPr>
          <p:cNvPr id="3" name="Subtitle 2">
            <a:extLst>
              <a:ext uri="{FF2B5EF4-FFF2-40B4-BE49-F238E27FC236}">
                <a16:creationId xmlns:a16="http://schemas.microsoft.com/office/drawing/2014/main" id="{C4B88A74-63D0-BD6C-EE01-BA58C33590DC}"/>
              </a:ext>
            </a:extLst>
          </p:cNvPr>
          <p:cNvSpPr>
            <a:spLocks noGrp="1"/>
          </p:cNvSpPr>
          <p:nvPr>
            <p:ph idx="1"/>
          </p:nvPr>
        </p:nvSpPr>
        <p:spPr>
          <a:xfrm>
            <a:off x="463236" y="2623977"/>
            <a:ext cx="11315808" cy="3474673"/>
          </a:xfrm>
          <a:noFill/>
        </p:spPr>
        <p:txBody>
          <a:bodyPr>
            <a:noAutofit/>
          </a:bodyPr>
          <a:lstStyle/>
          <a:p>
            <a:pPr algn="just">
              <a:lnSpc>
                <a:spcPct val="130000"/>
              </a:lnSpc>
              <a:buFont typeface="Wingdings" panose="05000000000000000000" pitchFamily="2" charset="2"/>
              <a:buChar char="v"/>
            </a:pPr>
            <a:r>
              <a:rPr lang="en-IN" sz="1600" b="1" u="sng" dirty="0">
                <a:solidFill>
                  <a:schemeClr val="accent5"/>
                </a:solidFill>
                <a:latin typeface="Verdana" panose="020B0604030504040204" pitchFamily="34" charset="0"/>
                <a:ea typeface="Verdana" panose="020B0604030504040204" pitchFamily="34" charset="0"/>
              </a:rPr>
              <a:t>Name</a:t>
            </a:r>
            <a:r>
              <a:rPr lang="en-IN" sz="1600" b="1" u="sng" dirty="0">
                <a:solidFill>
                  <a:schemeClr val="tx1">
                    <a:lumMod val="95000"/>
                    <a:lumOff val="5000"/>
                  </a:schemeClr>
                </a:solidFill>
                <a:latin typeface="Verdana" panose="020B0604030504040204" pitchFamily="34" charset="0"/>
                <a:ea typeface="Verdana" panose="020B0604030504040204" pitchFamily="34" charset="0"/>
              </a:rPr>
              <a:t> -</a:t>
            </a:r>
            <a:r>
              <a:rPr lang="en-IN" sz="1600" b="1" dirty="0">
                <a:solidFill>
                  <a:schemeClr val="tx1">
                    <a:lumMod val="95000"/>
                    <a:lumOff val="5000"/>
                  </a:schemeClr>
                </a:solidFill>
                <a:latin typeface="Verdana" panose="020B0604030504040204" pitchFamily="34" charset="0"/>
                <a:ea typeface="Verdana" panose="020B0604030504040204" pitchFamily="34" charset="0"/>
              </a:rPr>
              <a:t>  </a:t>
            </a:r>
            <a:r>
              <a:rPr lang="en-IN" sz="1600" b="1" i="1" dirty="0">
                <a:solidFill>
                  <a:schemeClr val="tx1">
                    <a:lumMod val="95000"/>
                    <a:lumOff val="5000"/>
                  </a:schemeClr>
                </a:solidFill>
                <a:latin typeface="Verdana" panose="020B0604030504040204" pitchFamily="34" charset="0"/>
                <a:ea typeface="Verdana" panose="020B0604030504040204" pitchFamily="34" charset="0"/>
              </a:rPr>
              <a:t>HARI DARSHAN S.V.</a:t>
            </a:r>
          </a:p>
          <a:p>
            <a:pPr algn="just">
              <a:lnSpc>
                <a:spcPct val="130000"/>
              </a:lnSpc>
              <a:buFont typeface="Wingdings" panose="05000000000000000000" pitchFamily="2" charset="2"/>
              <a:buChar char="v"/>
            </a:pPr>
            <a:r>
              <a:rPr lang="en-IN" sz="1600" b="1" u="sng" dirty="0">
                <a:solidFill>
                  <a:schemeClr val="accent5"/>
                </a:solidFill>
                <a:latin typeface="Verdana" panose="020B0604030504040204" pitchFamily="34" charset="0"/>
                <a:ea typeface="Verdana" panose="020B0604030504040204" pitchFamily="34" charset="0"/>
              </a:rPr>
              <a:t>SkillsBuild Email id </a:t>
            </a:r>
            <a:r>
              <a:rPr lang="en-IN" sz="1600" b="1" u="sng" dirty="0">
                <a:solidFill>
                  <a:schemeClr val="tx1">
                    <a:lumMod val="95000"/>
                    <a:lumOff val="5000"/>
                  </a:schemeClr>
                </a:solidFill>
                <a:latin typeface="Verdana" panose="020B0604030504040204" pitchFamily="34" charset="0"/>
                <a:ea typeface="Verdana" panose="020B0604030504040204" pitchFamily="34" charset="0"/>
              </a:rPr>
              <a:t>-</a:t>
            </a:r>
            <a:r>
              <a:rPr lang="en-IN" sz="1600" b="1" dirty="0">
                <a:solidFill>
                  <a:schemeClr val="tx1">
                    <a:lumMod val="95000"/>
                    <a:lumOff val="5000"/>
                  </a:schemeClr>
                </a:solidFill>
                <a:latin typeface="Verdana" panose="020B0604030504040204" pitchFamily="34" charset="0"/>
                <a:ea typeface="Verdana" panose="020B0604030504040204" pitchFamily="34" charset="0"/>
              </a:rPr>
              <a:t>   svharidarshan07@gmail.Com</a:t>
            </a:r>
          </a:p>
          <a:p>
            <a:pPr algn="just">
              <a:lnSpc>
                <a:spcPct val="130000"/>
              </a:lnSpc>
              <a:buFont typeface="Wingdings" panose="05000000000000000000" pitchFamily="2" charset="2"/>
              <a:buChar char="v"/>
            </a:pPr>
            <a:r>
              <a:rPr lang="en-IN" sz="1600" b="1" i="1" u="sng" dirty="0">
                <a:solidFill>
                  <a:schemeClr val="accent5"/>
                </a:solidFill>
                <a:latin typeface="Verdana" panose="020B0604030504040204" pitchFamily="34" charset="0"/>
                <a:ea typeface="Verdana" panose="020B0604030504040204" pitchFamily="34" charset="0"/>
              </a:rPr>
              <a:t>AICTE Student Register Id </a:t>
            </a:r>
            <a:r>
              <a:rPr lang="en-IN" sz="1600" b="1" i="1" dirty="0">
                <a:solidFill>
                  <a:schemeClr val="accent5"/>
                </a:solidFill>
                <a:latin typeface="Verdana" panose="020B0604030504040204" pitchFamily="34" charset="0"/>
                <a:ea typeface="Verdana" panose="020B0604030504040204" pitchFamily="34" charset="0"/>
              </a:rPr>
              <a:t>-   </a:t>
            </a:r>
            <a:r>
              <a:rPr lang="en-IN" sz="1600" b="1" i="0" dirty="0">
                <a:solidFill>
                  <a:schemeClr val="tx1">
                    <a:lumMod val="95000"/>
                    <a:lumOff val="5000"/>
                  </a:schemeClr>
                </a:solidFill>
                <a:effectLst/>
                <a:latin typeface="Verdana" panose="020B0604030504040204" pitchFamily="34" charset="0"/>
                <a:ea typeface="Verdana" panose="020B0604030504040204" pitchFamily="34" charset="0"/>
              </a:rPr>
              <a:t>STU64a65c845811c1688624260</a:t>
            </a:r>
            <a:endParaRPr lang="en-IN" sz="1600" b="1" dirty="0">
              <a:solidFill>
                <a:schemeClr val="tx1">
                  <a:lumMod val="95000"/>
                  <a:lumOff val="5000"/>
                </a:schemeClr>
              </a:solidFill>
              <a:latin typeface="Verdana" panose="020B0604030504040204" pitchFamily="34" charset="0"/>
              <a:ea typeface="Verdana" panose="020B0604030504040204" pitchFamily="34" charset="0"/>
            </a:endParaRPr>
          </a:p>
          <a:p>
            <a:pPr algn="just">
              <a:lnSpc>
                <a:spcPct val="130000"/>
              </a:lnSpc>
              <a:buFont typeface="Wingdings" panose="05000000000000000000" pitchFamily="2" charset="2"/>
              <a:buChar char="v"/>
            </a:pPr>
            <a:r>
              <a:rPr lang="en-IN" sz="1600" b="1" i="1" u="sng" dirty="0">
                <a:solidFill>
                  <a:schemeClr val="accent5"/>
                </a:solidFill>
                <a:latin typeface="Verdana" panose="020B0604030504040204" pitchFamily="34" charset="0"/>
                <a:ea typeface="Verdana" panose="020B0604030504040204" pitchFamily="34" charset="0"/>
              </a:rPr>
              <a:t>College Name </a:t>
            </a:r>
            <a:r>
              <a:rPr lang="en-IN" sz="1600" b="1" i="1" dirty="0">
                <a:solidFill>
                  <a:schemeClr val="tx1">
                    <a:lumMod val="95000"/>
                    <a:lumOff val="5000"/>
                  </a:schemeClr>
                </a:solidFill>
                <a:latin typeface="Verdana" panose="020B0604030504040204" pitchFamily="34" charset="0"/>
                <a:ea typeface="Verdana" panose="020B0604030504040204" pitchFamily="34" charset="0"/>
              </a:rPr>
              <a:t>-    JSS Academy of Technical Education Bangalore</a:t>
            </a:r>
          </a:p>
          <a:p>
            <a:pPr algn="just">
              <a:lnSpc>
                <a:spcPct val="130000"/>
              </a:lnSpc>
              <a:buFont typeface="Wingdings" panose="05000000000000000000" pitchFamily="2" charset="2"/>
              <a:buChar char="v"/>
            </a:pPr>
            <a:r>
              <a:rPr lang="en-IN" sz="1600" b="1" i="1" u="sng" dirty="0">
                <a:solidFill>
                  <a:schemeClr val="accent5"/>
                </a:solidFill>
                <a:latin typeface="Verdana" panose="020B0604030504040204" pitchFamily="34" charset="0"/>
                <a:ea typeface="Verdana" panose="020B0604030504040204" pitchFamily="34" charset="0"/>
              </a:rPr>
              <a:t>College Address &amp; State </a:t>
            </a:r>
            <a:r>
              <a:rPr lang="en-IN" sz="1600" b="1" i="1" dirty="0">
                <a:solidFill>
                  <a:schemeClr val="tx1">
                    <a:lumMod val="95000"/>
                    <a:lumOff val="5000"/>
                  </a:schemeClr>
                </a:solidFill>
                <a:latin typeface="Verdana" panose="020B0604030504040204" pitchFamily="34" charset="0"/>
                <a:ea typeface="Verdana" panose="020B0604030504040204" pitchFamily="34" charset="0"/>
              </a:rPr>
              <a:t>-  Dr.Vishnuvardhan Rd Uttarahalli-Kengeri Main Road, JSS Campus Rd, Srinivaspura, Bengaluru, Karnataka 560060.</a:t>
            </a:r>
          </a:p>
          <a:p>
            <a:pPr algn="just">
              <a:lnSpc>
                <a:spcPct val="130000"/>
              </a:lnSpc>
              <a:buFont typeface="Wingdings" panose="05000000000000000000" pitchFamily="2" charset="2"/>
              <a:buChar char="v"/>
            </a:pPr>
            <a:r>
              <a:rPr lang="en-IN" sz="1600" b="1" i="1" u="sng" dirty="0">
                <a:solidFill>
                  <a:schemeClr val="accent5"/>
                </a:solidFill>
                <a:effectLst/>
                <a:latin typeface="Verdana" panose="020B0604030504040204" pitchFamily="34" charset="0"/>
                <a:ea typeface="Verdana" panose="020B0604030504040204" pitchFamily="34" charset="0"/>
              </a:rPr>
              <a:t>Internship Domain </a:t>
            </a:r>
            <a:r>
              <a:rPr lang="en-IN" sz="1600" b="1" i="1" dirty="0">
                <a:solidFill>
                  <a:schemeClr val="tx1">
                    <a:lumMod val="95000"/>
                    <a:lumOff val="5000"/>
                  </a:schemeClr>
                </a:solidFill>
                <a:effectLst/>
                <a:latin typeface="Verdana" panose="020B0604030504040204" pitchFamily="34" charset="0"/>
                <a:ea typeface="Verdana" panose="020B0604030504040204" pitchFamily="34" charset="0"/>
              </a:rPr>
              <a:t>-   ARTIFICIAL INTELLIGENCE </a:t>
            </a:r>
          </a:p>
          <a:p>
            <a:pPr algn="just">
              <a:lnSpc>
                <a:spcPct val="130000"/>
              </a:lnSpc>
              <a:buFont typeface="Wingdings" panose="05000000000000000000" pitchFamily="2" charset="2"/>
              <a:buChar char="v"/>
            </a:pPr>
            <a:r>
              <a:rPr lang="en-IN" sz="1600" b="1" i="1" u="sng" dirty="0">
                <a:solidFill>
                  <a:schemeClr val="accent5"/>
                </a:solidFill>
                <a:latin typeface="Verdana" panose="020B0604030504040204" pitchFamily="34" charset="0"/>
                <a:ea typeface="Verdana" panose="020B0604030504040204" pitchFamily="34" charset="0"/>
              </a:rPr>
              <a:t>Date</a:t>
            </a:r>
            <a:r>
              <a:rPr lang="en-IN" sz="1600" b="1" i="1" dirty="0">
                <a:solidFill>
                  <a:schemeClr val="accent5"/>
                </a:solidFill>
                <a:latin typeface="Verdana" panose="020B0604030504040204" pitchFamily="34" charset="0"/>
                <a:ea typeface="Verdana" panose="020B0604030504040204" pitchFamily="34" charset="0"/>
              </a:rPr>
              <a:t> </a:t>
            </a:r>
            <a:r>
              <a:rPr lang="en-IN" sz="1600" b="1" i="1" dirty="0">
                <a:solidFill>
                  <a:schemeClr val="tx1">
                    <a:lumMod val="95000"/>
                    <a:lumOff val="5000"/>
                  </a:schemeClr>
                </a:solidFill>
                <a:latin typeface="Verdana" panose="020B0604030504040204" pitchFamily="34" charset="0"/>
                <a:ea typeface="Verdana" panose="020B0604030504040204" pitchFamily="34" charset="0"/>
              </a:rPr>
              <a:t>-  </a:t>
            </a:r>
            <a:r>
              <a:rPr lang="en-IN" sz="1600" b="1" dirty="0">
                <a:solidFill>
                  <a:schemeClr val="tx1">
                    <a:lumMod val="95000"/>
                    <a:lumOff val="5000"/>
                  </a:schemeClr>
                </a:solidFill>
                <a:latin typeface="Verdana" panose="020B0604030504040204" pitchFamily="34" charset="0"/>
                <a:ea typeface="Verdana" panose="020B0604030504040204" pitchFamily="34" charset="0"/>
              </a:rPr>
              <a:t>18-August-2023 to 30-September-2023</a:t>
            </a:r>
            <a:endParaRPr lang="en-IN" sz="1600" b="1" i="0" dirty="0">
              <a:solidFill>
                <a:schemeClr val="tx1">
                  <a:lumMod val="95000"/>
                  <a:lumOff val="5000"/>
                </a:schemeClr>
              </a:solidFill>
              <a:effectLst/>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D184CC6D-8C43-54BC-0E2B-BB935B701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36" y="469127"/>
            <a:ext cx="1238342" cy="1510748"/>
          </a:xfrm>
          <a:prstGeom prst="rect">
            <a:avLst/>
          </a:prstGeom>
        </p:spPr>
      </p:pic>
    </p:spTree>
    <p:extLst>
      <p:ext uri="{BB962C8B-B14F-4D97-AF65-F5344CB8AC3E}">
        <p14:creationId xmlns:p14="http://schemas.microsoft.com/office/powerpoint/2010/main" val="37900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447F-6E77-FE47-E807-A119C7E666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9CCA43-D0F5-EE59-F0AB-A03D092A27EA}"/>
              </a:ext>
            </a:extLst>
          </p:cNvPr>
          <p:cNvSpPr>
            <a:spLocks noGrp="1"/>
          </p:cNvSpPr>
          <p:nvPr>
            <p:ph idx="1"/>
          </p:nvPr>
        </p:nvSpPr>
        <p:spPr>
          <a:xfrm>
            <a:off x="243840" y="4923064"/>
            <a:ext cx="11643359" cy="1916876"/>
          </a:xfrm>
        </p:spPr>
        <p:txBody>
          <a:bodyPr>
            <a:normAutofit fontScale="70000" lnSpcReduction="20000"/>
          </a:bodyPr>
          <a:lstStyle/>
          <a:p>
            <a:pPr marL="0" indent="0">
              <a:buNone/>
            </a:pPr>
            <a:r>
              <a:rPr lang="en-IN" sz="2100" b="1" u="sng" dirty="0">
                <a:solidFill>
                  <a:srgbClr val="FF0000"/>
                </a:solidFill>
                <a:latin typeface="Verdana" panose="020B0604030504040204" pitchFamily="34" charset="0"/>
                <a:ea typeface="Verdana" panose="020B0604030504040204" pitchFamily="34" charset="0"/>
              </a:rPr>
              <a:t>9.Result: </a:t>
            </a:r>
            <a:r>
              <a:rPr lang="en-IN" b="1" u="sng" dirty="0">
                <a:solidFill>
                  <a:schemeClr val="tx1">
                    <a:lumMod val="95000"/>
                    <a:lumOff val="5000"/>
                  </a:schemeClr>
                </a:solidFill>
                <a:latin typeface="Verdana" panose="020B0604030504040204" pitchFamily="34" charset="0"/>
                <a:ea typeface="Verdana" panose="020B0604030504040204" pitchFamily="34" charset="0"/>
              </a:rPr>
              <a:t>Logistic Regression</a:t>
            </a:r>
            <a:r>
              <a:rPr lang="en-IN" b="1" dirty="0">
                <a:solidFill>
                  <a:schemeClr val="tx1">
                    <a:lumMod val="95000"/>
                    <a:lumOff val="5000"/>
                  </a:schemeClr>
                </a:solidFill>
                <a:latin typeface="Verdana" panose="020B0604030504040204" pitchFamily="34" charset="0"/>
                <a:ea typeface="Verdana" panose="020B0604030504040204" pitchFamily="34" charset="0"/>
              </a:rPr>
              <a:t> </a:t>
            </a:r>
            <a:r>
              <a:rPr lang="en-IN" sz="1800" b="1" dirty="0">
                <a:solidFill>
                  <a:schemeClr val="tx1">
                    <a:lumMod val="95000"/>
                    <a:lumOff val="5000"/>
                  </a:schemeClr>
                </a:solidFill>
                <a:latin typeface="Verdana" panose="020B0604030504040204" pitchFamily="34" charset="0"/>
                <a:ea typeface="Verdana" panose="020B0604030504040204" pitchFamily="34" charset="0"/>
              </a:rPr>
              <a:t>                                                Hyperparameter tuning : </a:t>
            </a:r>
            <a:r>
              <a:rPr lang="en-IN" sz="1800" dirty="0">
                <a:solidFill>
                  <a:schemeClr val="tx1">
                    <a:lumMod val="95000"/>
                    <a:lumOff val="5000"/>
                  </a:schemeClr>
                </a:solidFill>
                <a:latin typeface="Verdana" panose="020B0604030504040204" pitchFamily="34" charset="0"/>
                <a:ea typeface="Verdana" panose="020B0604030504040204" pitchFamily="34" charset="0"/>
              </a:rPr>
              <a:t>best accuracy score is 75.71% as alpha 0</a:t>
            </a:r>
            <a:r>
              <a:rPr lang="en-IN" sz="1800" b="1" dirty="0">
                <a:solidFill>
                  <a:schemeClr val="tx1">
                    <a:lumMod val="95000"/>
                    <a:lumOff val="5000"/>
                  </a:schemeClr>
                </a:solidFill>
                <a:latin typeface="Verdana" panose="020B0604030504040204" pitchFamily="34" charset="0"/>
                <a:ea typeface="Verdana" panose="020B0604030504040204" pitchFamily="34" charset="0"/>
              </a:rPr>
              <a:t>  </a:t>
            </a:r>
            <a:r>
              <a:rPr lang="en-IN" sz="1800" b="1" u="sng" dirty="0">
                <a:solidFill>
                  <a:schemeClr val="tx1">
                    <a:lumMod val="95000"/>
                    <a:lumOff val="5000"/>
                  </a:schemeClr>
                </a:solidFill>
                <a:latin typeface="Verdana" panose="020B0604030504040204" pitchFamily="34" charset="0"/>
                <a:ea typeface="Verdana" panose="020B0604030504040204" pitchFamily="34" charset="0"/>
              </a:rPr>
              <a:t>                                                              </a:t>
            </a:r>
          </a:p>
          <a:p>
            <a:pPr marL="0" indent="0">
              <a:buNone/>
            </a:pPr>
            <a:r>
              <a:rPr lang="en-IN" sz="1800" b="1" dirty="0">
                <a:solidFill>
                  <a:schemeClr val="tx1">
                    <a:lumMod val="95000"/>
                    <a:lumOff val="5000"/>
                  </a:schemeClr>
                </a:solidFill>
                <a:latin typeface="Verdana" panose="020B0604030504040204" pitchFamily="34" charset="0"/>
                <a:ea typeface="Verdana" panose="020B0604030504040204" pitchFamily="34" charset="0"/>
              </a:rPr>
              <a:t>Confusion matrix-      </a:t>
            </a:r>
            <a:r>
              <a:rPr lang="en-IN" sz="1800" dirty="0">
                <a:solidFill>
                  <a:schemeClr val="tx1">
                    <a:lumMod val="95000"/>
                    <a:lumOff val="5000"/>
                  </a:schemeClr>
                </a:solidFill>
                <a:latin typeface="Verdana" panose="020B0604030504040204" pitchFamily="34" charset="0"/>
                <a:ea typeface="Verdana" panose="020B0604030504040204" pitchFamily="34" charset="0"/>
              </a:rPr>
              <a:t>[79 23]</a:t>
            </a:r>
          </a:p>
          <a:p>
            <a:pPr marL="0" indent="0">
              <a:buNone/>
            </a:pPr>
            <a:r>
              <a:rPr lang="en-IN" sz="1800" dirty="0">
                <a:solidFill>
                  <a:schemeClr val="tx1">
                    <a:lumMod val="95000"/>
                    <a:lumOff val="5000"/>
                  </a:schemeClr>
                </a:solidFill>
                <a:latin typeface="Verdana" panose="020B0604030504040204" pitchFamily="34" charset="0"/>
                <a:ea typeface="Verdana" panose="020B0604030504040204" pitchFamily="34" charset="0"/>
              </a:rPr>
              <a:t>                                   [37 71]</a:t>
            </a:r>
          </a:p>
          <a:p>
            <a:pPr marL="0" indent="0">
              <a:buNone/>
            </a:pPr>
            <a:r>
              <a:rPr lang="en-IN" sz="1800" b="1" dirty="0">
                <a:solidFill>
                  <a:schemeClr val="tx1">
                    <a:lumMod val="95000"/>
                    <a:lumOff val="5000"/>
                  </a:schemeClr>
                </a:solidFill>
                <a:latin typeface="Verdana" panose="020B0604030504040204" pitchFamily="34" charset="0"/>
                <a:ea typeface="Verdana" panose="020B0604030504040204" pitchFamily="34" charset="0"/>
              </a:rPr>
              <a:t>Classification report- </a:t>
            </a:r>
            <a:r>
              <a:rPr lang="en-IN" sz="1800" dirty="0">
                <a:solidFill>
                  <a:schemeClr val="tx1">
                    <a:lumMod val="95000"/>
                    <a:lumOff val="5000"/>
                  </a:schemeClr>
                </a:solidFill>
                <a:latin typeface="Verdana" panose="020B0604030504040204" pitchFamily="34" charset="0"/>
                <a:ea typeface="Verdana" panose="020B0604030504040204" pitchFamily="34" charset="0"/>
              </a:rPr>
              <a:t>Precision 0.68,0.76, </a:t>
            </a:r>
          </a:p>
          <a:p>
            <a:pPr marL="0" indent="0">
              <a:buNone/>
            </a:pPr>
            <a:r>
              <a:rPr lang="en-IN" sz="1800" dirty="0">
                <a:solidFill>
                  <a:schemeClr val="tx1">
                    <a:lumMod val="95000"/>
                    <a:lumOff val="5000"/>
                  </a:schemeClr>
                </a:solidFill>
                <a:latin typeface="Verdana" panose="020B0604030504040204" pitchFamily="34" charset="0"/>
                <a:ea typeface="Verdana" panose="020B0604030504040204" pitchFamily="34" charset="0"/>
              </a:rPr>
              <a:t>                                   Recall-0.77, 0.66</a:t>
            </a:r>
          </a:p>
          <a:p>
            <a:pPr marL="0" indent="0">
              <a:buNone/>
            </a:pPr>
            <a:r>
              <a:rPr lang="en-IN" sz="1800" b="1" dirty="0">
                <a:solidFill>
                  <a:schemeClr val="tx1">
                    <a:lumMod val="95000"/>
                    <a:lumOff val="5000"/>
                  </a:schemeClr>
                </a:solidFill>
                <a:latin typeface="Verdana" panose="020B0604030504040204" pitchFamily="34" charset="0"/>
                <a:ea typeface="Verdana" panose="020B0604030504040204" pitchFamily="34" charset="0"/>
              </a:rPr>
              <a:t>Accuracy score-         </a:t>
            </a:r>
            <a:r>
              <a:rPr lang="en-IN" sz="1800" dirty="0">
                <a:solidFill>
                  <a:schemeClr val="tx1">
                    <a:lumMod val="95000"/>
                    <a:lumOff val="5000"/>
                  </a:schemeClr>
                </a:solidFill>
                <a:latin typeface="Verdana" panose="020B0604030504040204" pitchFamily="34" charset="0"/>
                <a:ea typeface="Verdana" panose="020B0604030504040204" pitchFamily="34" charset="0"/>
              </a:rPr>
              <a:t>71.428%</a:t>
            </a:r>
          </a:p>
          <a:p>
            <a:pPr marL="0" indent="0">
              <a:buNone/>
            </a:pPr>
            <a:endParaRPr lang="en-IN" dirty="0"/>
          </a:p>
        </p:txBody>
      </p:sp>
      <p:pic>
        <p:nvPicPr>
          <p:cNvPr id="8" name="Picture 7">
            <a:extLst>
              <a:ext uri="{FF2B5EF4-FFF2-40B4-BE49-F238E27FC236}">
                <a16:creationId xmlns:a16="http://schemas.microsoft.com/office/drawing/2014/main" id="{0F6F87EB-AE8A-EC5F-EC44-59AD78A4C4D5}"/>
              </a:ext>
            </a:extLst>
          </p:cNvPr>
          <p:cNvPicPr>
            <a:picLocks noChangeAspect="1"/>
          </p:cNvPicPr>
          <p:nvPr/>
        </p:nvPicPr>
        <p:blipFill>
          <a:blip r:embed="rId2"/>
          <a:stretch>
            <a:fillRect/>
          </a:stretch>
        </p:blipFill>
        <p:spPr>
          <a:xfrm>
            <a:off x="67834" y="0"/>
            <a:ext cx="7122159" cy="4834141"/>
          </a:xfrm>
          <a:prstGeom prst="rect">
            <a:avLst/>
          </a:prstGeom>
        </p:spPr>
      </p:pic>
      <p:pic>
        <p:nvPicPr>
          <p:cNvPr id="9" name="Picture 8">
            <a:extLst>
              <a:ext uri="{FF2B5EF4-FFF2-40B4-BE49-F238E27FC236}">
                <a16:creationId xmlns:a16="http://schemas.microsoft.com/office/drawing/2014/main" id="{F5740125-F9F7-4C3B-1477-0882606D9E07}"/>
              </a:ext>
            </a:extLst>
          </p:cNvPr>
          <p:cNvPicPr>
            <a:picLocks noChangeAspect="1"/>
          </p:cNvPicPr>
          <p:nvPr/>
        </p:nvPicPr>
        <p:blipFill>
          <a:blip r:embed="rId3"/>
          <a:stretch>
            <a:fillRect/>
          </a:stretch>
        </p:blipFill>
        <p:spPr>
          <a:xfrm>
            <a:off x="5198633" y="-161554"/>
            <a:ext cx="6993367" cy="4717226"/>
          </a:xfrm>
          <a:prstGeom prst="rect">
            <a:avLst/>
          </a:prstGeom>
        </p:spPr>
      </p:pic>
    </p:spTree>
    <p:extLst>
      <p:ext uri="{BB962C8B-B14F-4D97-AF65-F5344CB8AC3E}">
        <p14:creationId xmlns:p14="http://schemas.microsoft.com/office/powerpoint/2010/main" val="409075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1715F-A62F-9C16-6E78-BD09AE600067}"/>
              </a:ext>
            </a:extLst>
          </p:cNvPr>
          <p:cNvSpPr>
            <a:spLocks noGrp="1"/>
          </p:cNvSpPr>
          <p:nvPr>
            <p:ph idx="1"/>
          </p:nvPr>
        </p:nvSpPr>
        <p:spPr>
          <a:xfrm>
            <a:off x="4812554" y="4260688"/>
            <a:ext cx="6861285" cy="2241712"/>
          </a:xfrm>
        </p:spPr>
        <p:txBody>
          <a:bodyPr>
            <a:normAutofit/>
          </a:bodyPr>
          <a:lstStyle/>
          <a:p>
            <a:pPr>
              <a:lnSpc>
                <a:spcPct val="150000"/>
              </a:lnSpc>
            </a:pPr>
            <a:r>
              <a:rPr lang="en-IN" sz="1500" b="1" dirty="0">
                <a:latin typeface="Verdana" panose="020B0604030504040204" pitchFamily="34" charset="0"/>
                <a:ea typeface="Verdana" panose="020B0604030504040204" pitchFamily="34" charset="0"/>
              </a:rPr>
              <a:t>Graph SVC accuracy vs hyperparameter alpha value</a:t>
            </a:r>
          </a:p>
          <a:p>
            <a:pPr>
              <a:lnSpc>
                <a:spcPct val="150000"/>
              </a:lnSpc>
            </a:pPr>
            <a:r>
              <a:rPr lang="en-IN" sz="1500" b="1" dirty="0">
                <a:latin typeface="Verdana" panose="020B0604030504040204" pitchFamily="34" charset="0"/>
                <a:ea typeface="Verdana" panose="020B0604030504040204" pitchFamily="34" charset="0"/>
              </a:rPr>
              <a:t>Graph Logistic regression accuracy vs hyperparameter alpha value</a:t>
            </a:r>
          </a:p>
          <a:p>
            <a:pPr>
              <a:lnSpc>
                <a:spcPct val="150000"/>
              </a:lnSpc>
            </a:pPr>
            <a:r>
              <a:rPr lang="en-IN" sz="1500" b="1" dirty="0">
                <a:latin typeface="Verdana" panose="020B0604030504040204" pitchFamily="34" charset="0"/>
                <a:ea typeface="Verdana" panose="020B0604030504040204" pitchFamily="34" charset="0"/>
              </a:rPr>
              <a:t>Confusion matrix graph for svc.</a:t>
            </a:r>
          </a:p>
        </p:txBody>
      </p:sp>
      <p:pic>
        <p:nvPicPr>
          <p:cNvPr id="5" name="Picture 4">
            <a:extLst>
              <a:ext uri="{FF2B5EF4-FFF2-40B4-BE49-F238E27FC236}">
                <a16:creationId xmlns:a16="http://schemas.microsoft.com/office/drawing/2014/main" id="{F084F21A-70A7-4353-9C4E-9A7079C08C2D}"/>
              </a:ext>
            </a:extLst>
          </p:cNvPr>
          <p:cNvPicPr>
            <a:picLocks noChangeAspect="1"/>
          </p:cNvPicPr>
          <p:nvPr/>
        </p:nvPicPr>
        <p:blipFill>
          <a:blip r:embed="rId2"/>
          <a:stretch>
            <a:fillRect/>
          </a:stretch>
        </p:blipFill>
        <p:spPr>
          <a:xfrm>
            <a:off x="371848" y="0"/>
            <a:ext cx="11448304" cy="4222735"/>
          </a:xfrm>
          <a:prstGeom prst="rect">
            <a:avLst/>
          </a:prstGeom>
        </p:spPr>
      </p:pic>
      <p:pic>
        <p:nvPicPr>
          <p:cNvPr id="9" name="Picture 8">
            <a:extLst>
              <a:ext uri="{FF2B5EF4-FFF2-40B4-BE49-F238E27FC236}">
                <a16:creationId xmlns:a16="http://schemas.microsoft.com/office/drawing/2014/main" id="{1F878AEB-E54F-2BE8-BFA7-C1F0328AD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62" y="3980569"/>
            <a:ext cx="4247978" cy="2877431"/>
          </a:xfrm>
          <a:prstGeom prst="rect">
            <a:avLst/>
          </a:prstGeom>
        </p:spPr>
      </p:pic>
    </p:spTree>
    <p:extLst>
      <p:ext uri="{BB962C8B-B14F-4D97-AF65-F5344CB8AC3E}">
        <p14:creationId xmlns:p14="http://schemas.microsoft.com/office/powerpoint/2010/main" val="9631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4992-9BDF-7FBE-305E-923B57B09EE3}"/>
              </a:ext>
            </a:extLst>
          </p:cNvPr>
          <p:cNvSpPr>
            <a:spLocks noGrp="1"/>
          </p:cNvSpPr>
          <p:nvPr>
            <p:ph type="title"/>
          </p:nvPr>
        </p:nvSpPr>
        <p:spPr/>
        <p:txBody>
          <a:bodyPr/>
          <a:lstStyle/>
          <a:p>
            <a:pPr algn="ctr"/>
            <a:r>
              <a:rPr lang="en-IN" sz="2800" b="1" dirty="0">
                <a:latin typeface="Verdana" panose="020B0604030504040204" pitchFamily="34" charset="0"/>
                <a:ea typeface="Verdana" panose="020B0604030504040204" pitchFamily="34" charset="0"/>
              </a:rPr>
              <a:t>10.Links</a:t>
            </a:r>
          </a:p>
        </p:txBody>
      </p:sp>
      <p:sp>
        <p:nvSpPr>
          <p:cNvPr id="3" name="Content Placeholder 2">
            <a:extLst>
              <a:ext uri="{FF2B5EF4-FFF2-40B4-BE49-F238E27FC236}">
                <a16:creationId xmlns:a16="http://schemas.microsoft.com/office/drawing/2014/main" id="{0F2B1B9E-0EBB-4F94-DAB4-703ABB5993C0}"/>
              </a:ext>
            </a:extLst>
          </p:cNvPr>
          <p:cNvSpPr>
            <a:spLocks noGrp="1"/>
          </p:cNvSpPr>
          <p:nvPr>
            <p:ph idx="1"/>
          </p:nvPr>
        </p:nvSpPr>
        <p:spPr>
          <a:xfrm>
            <a:off x="489858" y="2603500"/>
            <a:ext cx="11250386" cy="825500"/>
          </a:xfrm>
        </p:spPr>
        <p:txBody>
          <a:bodyPr>
            <a:normAutofit/>
          </a:bodyPr>
          <a:lstStyle/>
          <a:p>
            <a:r>
              <a:rPr lang="en-US" sz="1500" b="1" dirty="0">
                <a:solidFill>
                  <a:schemeClr val="tx1"/>
                </a:solidFill>
                <a:latin typeface="Verdana" panose="020B0604030504040204" pitchFamily="34" charset="0"/>
                <a:ea typeface="Verdana" panose="020B0604030504040204" pitchFamily="34" charset="0"/>
              </a:rPr>
              <a:t>GitHub</a:t>
            </a:r>
            <a:r>
              <a:rPr lang="en-US" sz="1500" b="1" dirty="0">
                <a:solidFill>
                  <a:srgbClr val="0070C0"/>
                </a:solidFill>
                <a:latin typeface="Verdana" panose="020B0604030504040204" pitchFamily="34" charset="0"/>
                <a:ea typeface="Verdana" panose="020B0604030504040204" pitchFamily="34" charset="0"/>
              </a:rPr>
              <a:t>-</a:t>
            </a:r>
            <a:r>
              <a:rPr lang="en-US" sz="1500" b="1"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LINK</a:t>
            </a:r>
            <a:r>
              <a:rPr lang="en-US" sz="1500" b="1" dirty="0">
                <a:solidFill>
                  <a:srgbClr val="0070C0"/>
                </a:solidFill>
                <a:latin typeface="Verdana" panose="020B0604030504040204" pitchFamily="34" charset="0"/>
                <a:ea typeface="Verdana" panose="020B0604030504040204" pitchFamily="34" charset="0"/>
              </a:rPr>
              <a:t>  </a:t>
            </a:r>
            <a:r>
              <a:rPr lang="en-US" sz="1500" b="1" dirty="0">
                <a:solidFill>
                  <a:schemeClr val="tx1"/>
                </a:solidFill>
                <a:latin typeface="Verdana" panose="020B0604030504040204" pitchFamily="34" charset="0"/>
                <a:ea typeface="Verdana" panose="020B0604030504040204" pitchFamily="34" charset="0"/>
              </a:rPr>
              <a:t>for code </a:t>
            </a:r>
          </a:p>
          <a:p>
            <a:r>
              <a:rPr lang="en-US" sz="1500" b="1" dirty="0">
                <a:solidFill>
                  <a:schemeClr val="tx1"/>
                </a:solidFill>
                <a:latin typeface="Verdana" panose="020B0604030504040204" pitchFamily="34" charset="0"/>
                <a:ea typeface="Verdana" panose="020B0604030504040204" pitchFamily="34" charset="0"/>
              </a:rPr>
              <a:t>Linkdin-</a:t>
            </a:r>
            <a:r>
              <a:rPr lang="en-US" sz="1500" b="1" u="sng" dirty="0">
                <a:solidFill>
                  <a:srgbClr val="0070C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LINK</a:t>
            </a:r>
            <a:endParaRPr lang="en-IN" sz="1500" b="1" u="sng"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962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32B1-3E03-0CBC-701A-4D8F7D7BB96B}"/>
              </a:ext>
            </a:extLst>
          </p:cNvPr>
          <p:cNvSpPr>
            <a:spLocks noGrp="1"/>
          </p:cNvSpPr>
          <p:nvPr>
            <p:ph type="title"/>
          </p:nvPr>
        </p:nvSpPr>
        <p:spPr/>
        <p:txBody>
          <a:bodyPr/>
          <a:lstStyle/>
          <a:p>
            <a:pPr algn="ctr"/>
            <a:r>
              <a:rPr lang="en-IN" sz="2800" b="1" dirty="0">
                <a:latin typeface="Verdana" panose="020B0604030504040204" pitchFamily="34" charset="0"/>
                <a:ea typeface="Verdana" panose="020B0604030504040204" pitchFamily="34" charset="0"/>
              </a:rPr>
              <a:t>2.PROJECT TOPIC</a:t>
            </a:r>
          </a:p>
        </p:txBody>
      </p:sp>
      <p:sp>
        <p:nvSpPr>
          <p:cNvPr id="3" name="Content Placeholder 2">
            <a:extLst>
              <a:ext uri="{FF2B5EF4-FFF2-40B4-BE49-F238E27FC236}">
                <a16:creationId xmlns:a16="http://schemas.microsoft.com/office/drawing/2014/main" id="{63304865-D0D0-ABC2-1F3D-0C2949FEFCE1}"/>
              </a:ext>
            </a:extLst>
          </p:cNvPr>
          <p:cNvSpPr>
            <a:spLocks noGrp="1"/>
          </p:cNvSpPr>
          <p:nvPr>
            <p:ph idx="1"/>
          </p:nvPr>
        </p:nvSpPr>
        <p:spPr>
          <a:xfrm>
            <a:off x="532738" y="2603500"/>
            <a:ext cx="11195436" cy="3511053"/>
          </a:xfrm>
        </p:spPr>
        <p:txBody>
          <a:bodyPr>
            <a:normAutofit/>
          </a:bodyPr>
          <a:lstStyle/>
          <a:p>
            <a:pPr marL="0" indent="0" algn="l">
              <a:buNone/>
            </a:pPr>
            <a:r>
              <a:rPr lang="en-US" sz="1600" b="1" i="1" u="sng" dirty="0">
                <a:solidFill>
                  <a:srgbClr val="FF0000"/>
                </a:solidFill>
                <a:effectLst/>
                <a:latin typeface="Verdana" panose="020B0604030504040204" pitchFamily="34" charset="0"/>
                <a:ea typeface="Verdana" panose="020B0604030504040204" pitchFamily="34" charset="0"/>
              </a:rPr>
              <a:t>Sentimental Analysis Restaurant Review Prediction</a:t>
            </a:r>
          </a:p>
          <a:p>
            <a:pPr marL="0" indent="0" algn="l">
              <a:buNone/>
            </a:pPr>
            <a:r>
              <a:rPr lang="en-US" sz="1600" b="1" i="0" u="sng" dirty="0">
                <a:solidFill>
                  <a:schemeClr val="tx1"/>
                </a:solidFill>
                <a:effectLst/>
                <a:latin typeface="Verdana" panose="020B0604030504040204" pitchFamily="34" charset="0"/>
                <a:ea typeface="Verdana" panose="020B0604030504040204" pitchFamily="34" charset="0"/>
              </a:rPr>
              <a:t>Problem Statement:</a:t>
            </a:r>
          </a:p>
          <a:p>
            <a:pPr algn="l">
              <a:lnSpc>
                <a:spcPct val="150000"/>
              </a:lnSpc>
            </a:pPr>
            <a:r>
              <a:rPr lang="en-US" sz="1400" b="0" dirty="0">
                <a:solidFill>
                  <a:schemeClr val="tx1"/>
                </a:solidFill>
                <a:effectLst/>
                <a:latin typeface="Verdana" panose="020B0604030504040204" pitchFamily="34" charset="0"/>
                <a:ea typeface="Verdana" panose="020B0604030504040204" pitchFamily="34" charset="0"/>
              </a:rPr>
              <a:t>In the age of digital media and online platforms, customer reviews play a crucial role in influencing people's choices, particularly when it comes to dining at restaurants. Understanding the sentiment behind restaurant reviews can provide valuable insights to both restaurant owners and potential customers. Therefore, </a:t>
            </a:r>
          </a:p>
          <a:p>
            <a:pPr algn="l">
              <a:lnSpc>
                <a:spcPct val="150000"/>
              </a:lnSpc>
            </a:pPr>
            <a:r>
              <a:rPr lang="en-US" sz="1400" b="0" dirty="0">
                <a:solidFill>
                  <a:schemeClr val="tx1"/>
                </a:solidFill>
                <a:effectLst/>
                <a:latin typeface="Verdana" panose="020B0604030504040204" pitchFamily="34" charset="0"/>
                <a:ea typeface="Verdana" panose="020B0604030504040204" pitchFamily="34" charset="0"/>
              </a:rPr>
              <a:t>Project is to develop a sentiment analysis model for restaurant reviews that predicts whether a given review is positive or negative. To achieve this, we will use the Natural Language Toolkit (NLTK) library for text preprocessing and machine learning classification algorithms, including Multinomial Naive Bayes, Logistic Regression, and Support Vector Classification.</a:t>
            </a:r>
          </a:p>
          <a:p>
            <a:endParaRPr lang="en-IN" dirty="0"/>
          </a:p>
        </p:txBody>
      </p:sp>
    </p:spTree>
    <p:extLst>
      <p:ext uri="{BB962C8B-B14F-4D97-AF65-F5344CB8AC3E}">
        <p14:creationId xmlns:p14="http://schemas.microsoft.com/office/powerpoint/2010/main" val="25201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E952-3C55-FE42-5F40-7E17279FF89E}"/>
              </a:ext>
            </a:extLst>
          </p:cNvPr>
          <p:cNvSpPr>
            <a:spLocks noGrp="1"/>
          </p:cNvSpPr>
          <p:nvPr>
            <p:ph type="title"/>
          </p:nvPr>
        </p:nvSpPr>
        <p:spPr/>
        <p:txBody>
          <a:bodyPr/>
          <a:lstStyle/>
          <a:p>
            <a:pPr algn="ctr"/>
            <a:r>
              <a:rPr lang="en-IN" sz="2800" b="1" dirty="0">
                <a:solidFill>
                  <a:schemeClr val="bg1"/>
                </a:solidFill>
                <a:latin typeface="Verdana" panose="020B0604030504040204" pitchFamily="34" charset="0"/>
                <a:ea typeface="Verdana" panose="020B0604030504040204" pitchFamily="34" charset="0"/>
              </a:rPr>
              <a:t>3.AGENDA</a:t>
            </a:r>
          </a:p>
        </p:txBody>
      </p:sp>
      <p:sp>
        <p:nvSpPr>
          <p:cNvPr id="3" name="Content Placeholder 2">
            <a:extLst>
              <a:ext uri="{FF2B5EF4-FFF2-40B4-BE49-F238E27FC236}">
                <a16:creationId xmlns:a16="http://schemas.microsoft.com/office/drawing/2014/main" id="{FCCA7212-4476-E7D6-E255-98D4AD8817EB}"/>
              </a:ext>
            </a:extLst>
          </p:cNvPr>
          <p:cNvSpPr>
            <a:spLocks noGrp="1"/>
          </p:cNvSpPr>
          <p:nvPr>
            <p:ph idx="1"/>
          </p:nvPr>
        </p:nvSpPr>
        <p:spPr>
          <a:xfrm>
            <a:off x="553941" y="2778429"/>
            <a:ext cx="11084117" cy="3471297"/>
          </a:xfrm>
        </p:spPr>
        <p:txBody>
          <a:bodyPr>
            <a:normAutofit/>
          </a:bodyPr>
          <a:lstStyle/>
          <a:p>
            <a:r>
              <a:rPr lang="en-IN" sz="1400" b="1" i="0" u="sng" dirty="0">
                <a:solidFill>
                  <a:srgbClr val="FF0000"/>
                </a:solidFill>
                <a:effectLst/>
                <a:latin typeface="Verdana" panose="020B0604030504040204" pitchFamily="34" charset="0"/>
                <a:ea typeface="Verdana" panose="020B0604030504040204" pitchFamily="34" charset="0"/>
              </a:rPr>
              <a:t>Project Planning and Preparation </a:t>
            </a:r>
            <a:r>
              <a:rPr lang="en-US" sz="1400" b="0" i="0" dirty="0">
                <a:solidFill>
                  <a:srgbClr val="374151"/>
                </a:solidFill>
                <a:effectLst/>
                <a:latin typeface="Verdana" panose="020B0604030504040204" pitchFamily="34" charset="0"/>
                <a:ea typeface="Verdana" panose="020B0604030504040204" pitchFamily="34" charset="0"/>
              </a:rPr>
              <a:t>Gather and prepare the necessary resources, including data and tools.</a:t>
            </a:r>
            <a:endParaRPr lang="en-IN" sz="1400" b="1" i="0" dirty="0">
              <a:effectLst/>
              <a:latin typeface="Verdana" panose="020B0604030504040204" pitchFamily="34" charset="0"/>
              <a:ea typeface="Verdana" panose="020B0604030504040204" pitchFamily="34" charset="0"/>
            </a:endParaRPr>
          </a:p>
          <a:p>
            <a:r>
              <a:rPr lang="en-IN" sz="1400" b="1" i="0" u="sng" dirty="0">
                <a:solidFill>
                  <a:srgbClr val="FF0000"/>
                </a:solidFill>
                <a:effectLst/>
                <a:latin typeface="Verdana" panose="020B0604030504040204" pitchFamily="34" charset="0"/>
                <a:ea typeface="Verdana" panose="020B0604030504040204" pitchFamily="34" charset="0"/>
              </a:rPr>
              <a:t>Data Collection and Preprocessing </a:t>
            </a:r>
            <a:r>
              <a:rPr lang="en-US" sz="1400" b="0" i="0" dirty="0">
                <a:solidFill>
                  <a:srgbClr val="374151"/>
                </a:solidFill>
                <a:effectLst/>
                <a:latin typeface="Verdana" panose="020B0604030504040204" pitchFamily="34" charset="0"/>
                <a:ea typeface="Verdana" panose="020B0604030504040204" pitchFamily="34" charset="0"/>
              </a:rPr>
              <a:t>Perform data cleaning to remove noise and irrelevant information from the text, such as special characters, HTML tags, or URLs.</a:t>
            </a:r>
            <a:endParaRPr lang="en-IN" sz="1400" b="1" dirty="0">
              <a:latin typeface="Verdana" panose="020B0604030504040204" pitchFamily="34" charset="0"/>
              <a:ea typeface="Verdana" panose="020B0604030504040204" pitchFamily="34" charset="0"/>
            </a:endParaRPr>
          </a:p>
          <a:p>
            <a:r>
              <a:rPr lang="en-IN" sz="1400" b="1" i="0" u="sng" dirty="0">
                <a:solidFill>
                  <a:srgbClr val="FF0000"/>
                </a:solidFill>
                <a:effectLst/>
                <a:latin typeface="Verdana" panose="020B0604030504040204" pitchFamily="34" charset="0"/>
                <a:ea typeface="Verdana" panose="020B0604030504040204" pitchFamily="34" charset="0"/>
              </a:rPr>
              <a:t>Exploratory Data Analysis (EDA) </a:t>
            </a:r>
            <a:r>
              <a:rPr lang="en-US" sz="1400" b="0" i="0" dirty="0">
                <a:solidFill>
                  <a:srgbClr val="374151"/>
                </a:solidFill>
                <a:effectLst/>
                <a:latin typeface="Verdana" panose="020B0604030504040204" pitchFamily="34" charset="0"/>
                <a:ea typeface="Verdana" panose="020B0604030504040204" pitchFamily="34" charset="0"/>
              </a:rPr>
              <a:t>Explore the dataset's statistics, including the distribution of sentiment labels. Visualize the data to gain insights into patterns and trends</a:t>
            </a:r>
            <a:endParaRPr lang="en-IN" sz="1400" b="1" i="0" dirty="0">
              <a:effectLst/>
              <a:latin typeface="Verdana" panose="020B0604030504040204" pitchFamily="34" charset="0"/>
              <a:ea typeface="Verdana" panose="020B0604030504040204" pitchFamily="34" charset="0"/>
            </a:endParaRPr>
          </a:p>
          <a:p>
            <a:r>
              <a:rPr lang="en-IN" sz="1400" b="1" i="0" u="sng" dirty="0">
                <a:solidFill>
                  <a:srgbClr val="FF0000"/>
                </a:solidFill>
                <a:effectLst/>
                <a:latin typeface="Verdana" panose="020B0604030504040204" pitchFamily="34" charset="0"/>
                <a:ea typeface="Verdana" panose="020B0604030504040204" pitchFamily="34" charset="0"/>
              </a:rPr>
              <a:t>Feature Extraction and Engineering </a:t>
            </a:r>
            <a:r>
              <a:rPr lang="en-US" sz="1400" b="0" i="0" dirty="0">
                <a:solidFill>
                  <a:srgbClr val="374151"/>
                </a:solidFill>
                <a:effectLst/>
                <a:latin typeface="Verdana" panose="020B0604030504040204" pitchFamily="34" charset="0"/>
                <a:ea typeface="Verdana" panose="020B0604030504040204" pitchFamily="34" charset="0"/>
              </a:rPr>
              <a:t>Generate relevant features from the text data, such as bag-of-words, TF-IDF vectors, or word embeddings.</a:t>
            </a:r>
            <a:endParaRPr lang="en-IN" sz="1400" b="1" dirty="0">
              <a:latin typeface="Verdana" panose="020B0604030504040204" pitchFamily="34" charset="0"/>
              <a:ea typeface="Verdana" panose="020B0604030504040204" pitchFamily="34" charset="0"/>
            </a:endParaRPr>
          </a:p>
          <a:p>
            <a:r>
              <a:rPr lang="en-IN" sz="1400" b="1" i="0" u="sng" dirty="0">
                <a:solidFill>
                  <a:srgbClr val="FF0000"/>
                </a:solidFill>
                <a:effectLst/>
                <a:latin typeface="Verdana" panose="020B0604030504040204" pitchFamily="34" charset="0"/>
                <a:ea typeface="Verdana" panose="020B0604030504040204" pitchFamily="34" charset="0"/>
              </a:rPr>
              <a:t>Model Selection and Training </a:t>
            </a:r>
            <a:r>
              <a:rPr lang="en-IN" sz="1400" b="0" i="0" dirty="0">
                <a:solidFill>
                  <a:srgbClr val="374151"/>
                </a:solidFill>
                <a:effectLst/>
                <a:latin typeface="Verdana" panose="020B0604030504040204" pitchFamily="34" charset="0"/>
                <a:ea typeface="Verdana" panose="020B0604030504040204" pitchFamily="34" charset="0"/>
              </a:rPr>
              <a:t>Choose a suitable sentiment analysis algorithm or model (e.g., logistic regression, Naive Bayes, SVC). Split the dataset into training, validation, and test sets. Train the chosen model using the training data and fine-tune hyperparameters using the validation set.</a:t>
            </a:r>
            <a:endParaRPr lang="en-IN" sz="1400" b="1" i="0" dirty="0">
              <a:effectLst/>
              <a:latin typeface="Verdana" panose="020B0604030504040204" pitchFamily="34" charset="0"/>
              <a:ea typeface="Verdana" panose="020B0604030504040204" pitchFamily="34" charset="0"/>
            </a:endParaRPr>
          </a:p>
          <a:p>
            <a:r>
              <a:rPr lang="en-IN" sz="1400" b="1" u="sng" dirty="0">
                <a:solidFill>
                  <a:srgbClr val="FF0000"/>
                </a:solidFill>
                <a:latin typeface="Verdana" panose="020B0604030504040204" pitchFamily="34" charset="0"/>
                <a:ea typeface="Verdana" panose="020B0604030504040204" pitchFamily="34" charset="0"/>
              </a:rPr>
              <a:t>Result</a:t>
            </a:r>
            <a:r>
              <a:rPr lang="en-IN" sz="1400" b="1" u="sng" dirty="0">
                <a:latin typeface="Verdana" panose="020B0604030504040204" pitchFamily="34" charset="0"/>
                <a:ea typeface="Verdana" panose="020B0604030504040204" pitchFamily="34" charset="0"/>
              </a:rPr>
              <a:t> </a:t>
            </a:r>
            <a:r>
              <a:rPr lang="en-IN" sz="1400" dirty="0">
                <a:latin typeface="Verdana" panose="020B0604030504040204" pitchFamily="34" charset="0"/>
                <a:ea typeface="Verdana" panose="020B0604030504040204" pitchFamily="34" charset="0"/>
              </a:rPr>
              <a:t>finding out accuracy score, classification report , confusion matrix and prediction for all ML classification algorithms.</a:t>
            </a:r>
          </a:p>
        </p:txBody>
      </p:sp>
    </p:spTree>
    <p:extLst>
      <p:ext uri="{BB962C8B-B14F-4D97-AF65-F5344CB8AC3E}">
        <p14:creationId xmlns:p14="http://schemas.microsoft.com/office/powerpoint/2010/main" val="73290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DB1B-611C-2803-5AE1-5F798775790A}"/>
              </a:ext>
            </a:extLst>
          </p:cNvPr>
          <p:cNvSpPr>
            <a:spLocks noGrp="1"/>
          </p:cNvSpPr>
          <p:nvPr>
            <p:ph type="title"/>
          </p:nvPr>
        </p:nvSpPr>
        <p:spPr/>
        <p:txBody>
          <a:bodyPr/>
          <a:lstStyle/>
          <a:p>
            <a:pPr algn="ctr"/>
            <a:r>
              <a:rPr lang="en-IN" sz="2800" b="1" dirty="0">
                <a:latin typeface="Verdana" panose="020B0604030504040204" pitchFamily="34" charset="0"/>
                <a:ea typeface="Verdana" panose="020B0604030504040204" pitchFamily="34" charset="0"/>
              </a:rPr>
              <a:t>4.PROJECT OVERVIEW</a:t>
            </a:r>
          </a:p>
        </p:txBody>
      </p:sp>
      <p:sp>
        <p:nvSpPr>
          <p:cNvPr id="3" name="Content Placeholder 2">
            <a:extLst>
              <a:ext uri="{FF2B5EF4-FFF2-40B4-BE49-F238E27FC236}">
                <a16:creationId xmlns:a16="http://schemas.microsoft.com/office/drawing/2014/main" id="{8C74F5AB-4D53-C470-3F14-EBF85AFBCC35}"/>
              </a:ext>
            </a:extLst>
          </p:cNvPr>
          <p:cNvSpPr>
            <a:spLocks noGrp="1"/>
          </p:cNvSpPr>
          <p:nvPr>
            <p:ph idx="1"/>
          </p:nvPr>
        </p:nvSpPr>
        <p:spPr>
          <a:xfrm>
            <a:off x="514184" y="2297927"/>
            <a:ext cx="11163631" cy="4428877"/>
          </a:xfrm>
        </p:spPr>
        <p:txBody>
          <a:bodyPr>
            <a:normAutofit fontScale="70000" lnSpcReduction="20000"/>
          </a:bodyPr>
          <a:lstStyle/>
          <a:p>
            <a:pPr>
              <a:lnSpc>
                <a:spcPct val="120000"/>
              </a:lnSpc>
            </a:pPr>
            <a:r>
              <a:rPr lang="en-IN" sz="2000" b="1" i="1" dirty="0">
                <a:solidFill>
                  <a:srgbClr val="FF0000"/>
                </a:solidFill>
                <a:latin typeface="Verdana" panose="020B0604030504040204" pitchFamily="34" charset="0"/>
                <a:ea typeface="Verdana" panose="020B0604030504040204" pitchFamily="34" charset="0"/>
              </a:rPr>
              <a:t>Scope</a:t>
            </a:r>
            <a:r>
              <a:rPr lang="en-IN" sz="2000" i="1" dirty="0">
                <a:solidFill>
                  <a:srgbClr val="FF0000"/>
                </a:solidFill>
                <a:latin typeface="Verdana" panose="020B0604030504040204" pitchFamily="34" charset="0"/>
                <a:ea typeface="Verdana" panose="020B0604030504040204" pitchFamily="34" charset="0"/>
              </a:rPr>
              <a:t>: </a:t>
            </a:r>
            <a:r>
              <a:rPr lang="en-US" sz="2000" b="0" i="0" dirty="0">
                <a:solidFill>
                  <a:srgbClr val="374151"/>
                </a:solidFill>
                <a:effectLst/>
                <a:latin typeface="Verdana" panose="020B0604030504040204" pitchFamily="34" charset="0"/>
                <a:ea typeface="Verdana" panose="020B0604030504040204" pitchFamily="34" charset="0"/>
              </a:rPr>
              <a:t>Initially, geographical area or cuisine but can expand to cover a broader range of restaurants The system will process text-based </a:t>
            </a:r>
            <a:r>
              <a:rPr lang="en-US" sz="2000" b="1" i="0" u="sng" dirty="0">
                <a:solidFill>
                  <a:srgbClr val="FF0000"/>
                </a:solidFill>
                <a:effectLst/>
                <a:latin typeface="Verdana" panose="020B0604030504040204" pitchFamily="34" charset="0"/>
                <a:ea typeface="Verdana" panose="020B0604030504040204" pitchFamily="34" charset="0"/>
              </a:rPr>
              <a:t>restaurant reviews and predict their sentiment as positive</a:t>
            </a:r>
            <a:r>
              <a:rPr lang="en-US" sz="2000" b="1" u="sng" dirty="0">
                <a:solidFill>
                  <a:srgbClr val="FF0000"/>
                </a:solidFill>
                <a:latin typeface="Verdana" panose="020B0604030504040204" pitchFamily="34" charset="0"/>
                <a:ea typeface="Verdana" panose="020B0604030504040204" pitchFamily="34" charset="0"/>
              </a:rPr>
              <a:t> or</a:t>
            </a:r>
            <a:r>
              <a:rPr lang="en-US" sz="2000" b="1" i="0" u="sng" dirty="0">
                <a:solidFill>
                  <a:srgbClr val="FF0000"/>
                </a:solidFill>
                <a:effectLst/>
                <a:latin typeface="Verdana" panose="020B0604030504040204" pitchFamily="34" charset="0"/>
                <a:ea typeface="Verdana" panose="020B0604030504040204" pitchFamily="34" charset="0"/>
              </a:rPr>
              <a:t> negative</a:t>
            </a:r>
            <a:r>
              <a:rPr lang="en-US" sz="2000" b="1" u="sng" dirty="0">
                <a:solidFill>
                  <a:srgbClr val="FF0000"/>
                </a:solidFill>
                <a:latin typeface="Verdana" panose="020B0604030504040204" pitchFamily="34" charset="0"/>
                <a:ea typeface="Verdana" panose="020B0604030504040204" pitchFamily="34" charset="0"/>
              </a:rPr>
              <a:t>.</a:t>
            </a:r>
            <a:endParaRPr lang="en-US" sz="2000" b="1" i="0" u="sng" dirty="0">
              <a:solidFill>
                <a:srgbClr val="FF0000"/>
              </a:solidFill>
              <a:effectLst/>
              <a:latin typeface="Verdana" panose="020B0604030504040204" pitchFamily="34" charset="0"/>
              <a:ea typeface="Verdana" panose="020B0604030504040204" pitchFamily="34" charset="0"/>
            </a:endParaRPr>
          </a:p>
          <a:p>
            <a:pPr>
              <a:lnSpc>
                <a:spcPct val="120000"/>
              </a:lnSpc>
            </a:pPr>
            <a:r>
              <a:rPr lang="en-US" sz="2000" b="1" dirty="0">
                <a:solidFill>
                  <a:srgbClr val="FF0000"/>
                </a:solidFill>
                <a:latin typeface="Verdana" panose="020B0604030504040204" pitchFamily="34" charset="0"/>
                <a:ea typeface="Verdana" panose="020B0604030504040204" pitchFamily="34" charset="0"/>
              </a:rPr>
              <a:t>Objectives:</a:t>
            </a:r>
            <a:r>
              <a:rPr lang="en-US" sz="2000" b="1" i="1" dirty="0">
                <a:solidFill>
                  <a:srgbClr val="FF0000"/>
                </a:solidFill>
                <a:latin typeface="Verdana" panose="020B0604030504040204" pitchFamily="34" charset="0"/>
                <a:ea typeface="Verdana" panose="020B0604030504040204" pitchFamily="34" charset="0"/>
              </a:rPr>
              <a:t> </a:t>
            </a:r>
            <a:r>
              <a:rPr lang="en-IN" sz="2000" i="0" dirty="0">
                <a:effectLst/>
                <a:latin typeface="Verdana" panose="020B0604030504040204" pitchFamily="34" charset="0"/>
                <a:ea typeface="Verdana" panose="020B0604030504040204" pitchFamily="34" charset="0"/>
              </a:rPr>
              <a:t>Sentiment Prediction, User-Friendly Interface, Real-Time Analysis</a:t>
            </a:r>
            <a:r>
              <a:rPr lang="en-IN" sz="2000" b="1" i="0" dirty="0">
                <a:effectLst/>
                <a:latin typeface="Verdana" panose="020B0604030504040204" pitchFamily="34" charset="0"/>
                <a:ea typeface="Verdana" panose="020B0604030504040204" pitchFamily="34" charset="0"/>
              </a:rPr>
              <a:t>, </a:t>
            </a:r>
            <a:r>
              <a:rPr lang="en-IN" sz="2000" i="0" dirty="0">
                <a:effectLst/>
                <a:latin typeface="Verdana" panose="020B0604030504040204" pitchFamily="34" charset="0"/>
                <a:ea typeface="Verdana" panose="020B0604030504040204" pitchFamily="34" charset="0"/>
              </a:rPr>
              <a:t>Continuous Improvement</a:t>
            </a:r>
          </a:p>
          <a:p>
            <a:pPr>
              <a:lnSpc>
                <a:spcPct val="120000"/>
              </a:lnSpc>
            </a:pPr>
            <a:r>
              <a:rPr lang="en-IN" sz="2000" b="1" i="1" dirty="0">
                <a:solidFill>
                  <a:srgbClr val="FF0000"/>
                </a:solidFill>
                <a:effectLst/>
                <a:latin typeface="Verdana" panose="020B0604030504040204" pitchFamily="34" charset="0"/>
                <a:ea typeface="Verdana" panose="020B0604030504040204" pitchFamily="34" charset="0"/>
              </a:rPr>
              <a:t>Purpose: </a:t>
            </a:r>
            <a:r>
              <a:rPr lang="en-US" sz="2000" b="1" i="0" dirty="0">
                <a:solidFill>
                  <a:srgbClr val="374151"/>
                </a:solidFill>
                <a:effectLst/>
                <a:latin typeface="Verdana" panose="020B0604030504040204" pitchFamily="34" charset="0"/>
                <a:ea typeface="Verdana" panose="020B0604030504040204" pitchFamily="34" charset="0"/>
              </a:rPr>
              <a:t>Enhance Customer Experience:</a:t>
            </a:r>
            <a:r>
              <a:rPr lang="en-US" sz="2000" b="0" i="0" dirty="0">
                <a:solidFill>
                  <a:srgbClr val="374151"/>
                </a:solidFill>
                <a:effectLst/>
                <a:latin typeface="Verdana" panose="020B0604030504040204" pitchFamily="34" charset="0"/>
                <a:ea typeface="Verdana" panose="020B0604030504040204" pitchFamily="34" charset="0"/>
              </a:rPr>
              <a:t> By analyzing restaurant reviews, the system helps restaurant owners and managers understand customer sentiment. Positive feedback can reinforce what's working well, while negative feedback can pinpoint areas for improvement.</a:t>
            </a:r>
          </a:p>
          <a:p>
            <a:pPr algn="l">
              <a:lnSpc>
                <a:spcPct val="120000"/>
              </a:lnSpc>
              <a:buFont typeface="+mj-lt"/>
              <a:buAutoNum type="arabicPeriod"/>
            </a:pPr>
            <a:r>
              <a:rPr lang="en-US" sz="2000" b="1" i="0" dirty="0">
                <a:solidFill>
                  <a:srgbClr val="374151"/>
                </a:solidFill>
                <a:effectLst/>
                <a:latin typeface="Verdana" panose="020B0604030504040204" pitchFamily="34" charset="0"/>
                <a:ea typeface="Verdana" panose="020B0604030504040204" pitchFamily="34" charset="0"/>
              </a:rPr>
              <a:t>Automated Review Processing:</a:t>
            </a:r>
            <a:r>
              <a:rPr lang="en-US" sz="2000" b="0" i="0" dirty="0">
                <a:solidFill>
                  <a:srgbClr val="374151"/>
                </a:solidFill>
                <a:effectLst/>
                <a:latin typeface="Verdana" panose="020B0604030504040204" pitchFamily="34" charset="0"/>
                <a:ea typeface="Verdana" panose="020B0604030504040204" pitchFamily="34" charset="0"/>
              </a:rPr>
              <a:t> Automating sentiment analysis saves time and resources that would otherwise be spent manually reading and categorizing reviews, especially when dealing with a large volume of feedback.</a:t>
            </a:r>
          </a:p>
          <a:p>
            <a:pPr algn="l">
              <a:lnSpc>
                <a:spcPct val="120000"/>
              </a:lnSpc>
              <a:buFont typeface="+mj-lt"/>
              <a:buAutoNum type="arabicPeriod"/>
            </a:pPr>
            <a:r>
              <a:rPr lang="en-US" sz="2000" b="1" i="0" dirty="0">
                <a:solidFill>
                  <a:srgbClr val="374151"/>
                </a:solidFill>
                <a:effectLst/>
                <a:latin typeface="Verdana" panose="020B0604030504040204" pitchFamily="34" charset="0"/>
                <a:ea typeface="Verdana" panose="020B0604030504040204" pitchFamily="34" charset="0"/>
              </a:rPr>
              <a:t>Feedback Loop:</a:t>
            </a:r>
            <a:r>
              <a:rPr lang="en-US" sz="2000" b="0" i="0" dirty="0">
                <a:solidFill>
                  <a:schemeClr val="tx1"/>
                </a:solidFill>
                <a:effectLst/>
                <a:latin typeface="Verdana" panose="020B0604030504040204" pitchFamily="34" charset="0"/>
                <a:ea typeface="Verdana" panose="020B0604030504040204" pitchFamily="34" charset="0"/>
              </a:rPr>
              <a:t> The system's feedback loop allows for continuous refinement. By incorporating user feedback and monitoring sentiment trends over time, the model can adapt to changing customer preferences and language patterns.</a:t>
            </a:r>
          </a:p>
          <a:p>
            <a:pPr algn="l">
              <a:lnSpc>
                <a:spcPct val="120000"/>
              </a:lnSpc>
              <a:buFont typeface="+mj-lt"/>
              <a:buAutoNum type="arabicPeriod"/>
            </a:pPr>
            <a:r>
              <a:rPr lang="en-US" sz="2000" b="1" i="0" dirty="0">
                <a:solidFill>
                  <a:srgbClr val="374151"/>
                </a:solidFill>
                <a:effectLst/>
                <a:latin typeface="Verdana" panose="020B0604030504040204" pitchFamily="34" charset="0"/>
                <a:ea typeface="Verdana" panose="020B0604030504040204" pitchFamily="34" charset="0"/>
              </a:rPr>
              <a:t>Business Growth:</a:t>
            </a:r>
            <a:r>
              <a:rPr lang="en-US" sz="2000" b="0" i="0" dirty="0">
                <a:solidFill>
                  <a:srgbClr val="374151"/>
                </a:solidFill>
                <a:effectLst/>
                <a:latin typeface="Verdana" panose="020B0604030504040204" pitchFamily="34" charset="0"/>
                <a:ea typeface="Verdana" panose="020B0604030504040204" pitchFamily="34" charset="0"/>
              </a:rPr>
              <a:t> Improving the customer experience based on sentiment analysis can lead to increased customer loyalty, positive word-of-mouth, and ultimately, business growth for restaurants.</a:t>
            </a:r>
          </a:p>
          <a:p>
            <a:pPr algn="l">
              <a:lnSpc>
                <a:spcPct val="120000"/>
              </a:lnSpc>
              <a:buFont typeface="+mj-lt"/>
              <a:buAutoNum type="arabicPeriod"/>
            </a:pPr>
            <a:r>
              <a:rPr lang="en-US" sz="2000" b="1" i="0" dirty="0">
                <a:solidFill>
                  <a:srgbClr val="374151"/>
                </a:solidFill>
                <a:effectLst/>
                <a:latin typeface="Verdana" panose="020B0604030504040204" pitchFamily="34" charset="0"/>
                <a:ea typeface="Verdana" panose="020B0604030504040204" pitchFamily="34" charset="0"/>
              </a:rPr>
              <a:t>Scalability</a:t>
            </a:r>
            <a:r>
              <a:rPr lang="en-US" sz="2000" dirty="0">
                <a:solidFill>
                  <a:srgbClr val="374151"/>
                </a:solidFill>
                <a:latin typeface="Verdana" panose="020B0604030504040204" pitchFamily="34" charset="0"/>
                <a:ea typeface="Verdana" panose="020B0604030504040204" pitchFamily="34" charset="0"/>
              </a:rPr>
              <a:t>, </a:t>
            </a:r>
            <a:r>
              <a:rPr lang="en-US" sz="2000" b="1" i="0" dirty="0">
                <a:solidFill>
                  <a:srgbClr val="374151"/>
                </a:solidFill>
                <a:effectLst/>
                <a:latin typeface="Verdana" panose="020B0604030504040204" pitchFamily="34" charset="0"/>
                <a:ea typeface="Verdana" panose="020B0604030504040204" pitchFamily="34" charset="0"/>
              </a:rPr>
              <a:t>Research and Insights, Data-Driven Decision Making.</a:t>
            </a:r>
            <a:endParaRPr lang="en-US" sz="2000" b="0" i="0" dirty="0">
              <a:solidFill>
                <a:srgbClr val="374151"/>
              </a:solidFill>
              <a:effectLst/>
              <a:latin typeface="Verdana" panose="020B0604030504040204" pitchFamily="34" charset="0"/>
              <a:ea typeface="Verdana" panose="020B0604030504040204" pitchFamily="34" charset="0"/>
            </a:endParaRPr>
          </a:p>
          <a:p>
            <a:pPr marL="0" indent="0" algn="l">
              <a:buNone/>
            </a:pPr>
            <a:endParaRPr lang="en-IN" sz="1700" b="1" i="1" u="sng" dirty="0">
              <a:solidFill>
                <a:srgbClr val="FF0000"/>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endParaRPr lang="en-IN" sz="1400" i="0" dirty="0">
              <a:effectLst/>
              <a:latin typeface="Verdana" panose="020B0604030504040204" pitchFamily="34" charset="0"/>
              <a:ea typeface="Verdana" panose="020B0604030504040204" pitchFamily="34" charset="0"/>
            </a:endParaRPr>
          </a:p>
          <a:p>
            <a:pPr>
              <a:buFont typeface="Arial" panose="020B0604020202020204" pitchFamily="34" charset="0"/>
              <a:buChar char="•"/>
            </a:pPr>
            <a:endParaRPr lang="en-IN" sz="1600" b="1" i="1" u="sng"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2872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0D0B-888F-8E23-C1E4-B1AFFF3BCAA8}"/>
              </a:ext>
            </a:extLst>
          </p:cNvPr>
          <p:cNvSpPr>
            <a:spLocks noGrp="1"/>
          </p:cNvSpPr>
          <p:nvPr>
            <p:ph type="title"/>
          </p:nvPr>
        </p:nvSpPr>
        <p:spPr/>
        <p:txBody>
          <a:bodyPr/>
          <a:lstStyle/>
          <a:p>
            <a:r>
              <a:rPr lang="en-IN" sz="2800" b="1" dirty="0">
                <a:latin typeface="Verdana" panose="020B0604030504040204" pitchFamily="34" charset="0"/>
                <a:ea typeface="Verdana" panose="020B0604030504040204" pitchFamily="34" charset="0"/>
              </a:rPr>
              <a:t>                   5.Who Are The End Users</a:t>
            </a:r>
          </a:p>
        </p:txBody>
      </p:sp>
      <p:sp>
        <p:nvSpPr>
          <p:cNvPr id="3" name="Content Placeholder 2">
            <a:extLst>
              <a:ext uri="{FF2B5EF4-FFF2-40B4-BE49-F238E27FC236}">
                <a16:creationId xmlns:a16="http://schemas.microsoft.com/office/drawing/2014/main" id="{DEF89729-9D5C-DA75-B225-80E72B8736AD}"/>
              </a:ext>
            </a:extLst>
          </p:cNvPr>
          <p:cNvSpPr>
            <a:spLocks noGrp="1"/>
          </p:cNvSpPr>
          <p:nvPr>
            <p:ph idx="1"/>
          </p:nvPr>
        </p:nvSpPr>
        <p:spPr>
          <a:xfrm>
            <a:off x="508884" y="2396765"/>
            <a:ext cx="11282900" cy="4186915"/>
          </a:xfrm>
        </p:spPr>
        <p:txBody>
          <a:bodyPr>
            <a:normAutofit fontScale="25000" lnSpcReduction="20000"/>
          </a:bodyPr>
          <a:lstStyle/>
          <a:p>
            <a:pPr>
              <a:lnSpc>
                <a:spcPct val="120000"/>
              </a:lnSpc>
            </a:pPr>
            <a:endParaRPr lang="en-US" sz="2900" b="0" i="0" dirty="0">
              <a:solidFill>
                <a:srgbClr val="374151"/>
              </a:solidFill>
              <a:effectLst/>
              <a:latin typeface="Verdana" panose="020B0604030504040204" pitchFamily="34" charset="0"/>
              <a:ea typeface="Verdana" panose="020B0604030504040204" pitchFamily="34" charset="0"/>
            </a:endParaRPr>
          </a:p>
          <a:p>
            <a:pPr>
              <a:lnSpc>
                <a:spcPct val="120000"/>
              </a:lnSpc>
            </a:pPr>
            <a:r>
              <a:rPr lang="en-US" sz="5600" b="1" dirty="0">
                <a:solidFill>
                  <a:srgbClr val="FF0000"/>
                </a:solidFill>
                <a:latin typeface="Verdana" panose="020B0604030504040204" pitchFamily="34" charset="0"/>
                <a:ea typeface="Verdana" panose="020B0604030504040204" pitchFamily="34" charset="0"/>
              </a:rPr>
              <a:t>Restaurant Owners and Managers</a:t>
            </a:r>
            <a:r>
              <a:rPr lang="en-US" sz="5600" b="1" dirty="0">
                <a:solidFill>
                  <a:srgbClr val="374151"/>
                </a:solidFill>
                <a:latin typeface="Verdana" panose="020B0604030504040204" pitchFamily="34" charset="0"/>
                <a:ea typeface="Verdana" panose="020B0604030504040204" pitchFamily="34" charset="0"/>
              </a:rPr>
              <a:t>: </a:t>
            </a:r>
            <a:r>
              <a:rPr lang="en-US" sz="5600" dirty="0">
                <a:solidFill>
                  <a:srgbClr val="374151"/>
                </a:solidFill>
                <a:latin typeface="Verdana" panose="020B0604030504040204" pitchFamily="34" charset="0"/>
                <a:ea typeface="Verdana" panose="020B0604030504040204" pitchFamily="34" charset="0"/>
              </a:rPr>
              <a:t>The</a:t>
            </a:r>
            <a:r>
              <a:rPr lang="en-US" sz="5600" b="0" i="0" dirty="0">
                <a:solidFill>
                  <a:srgbClr val="374151"/>
                </a:solidFill>
                <a:effectLst/>
                <a:latin typeface="Verdana" panose="020B0604030504040204" pitchFamily="34" charset="0"/>
                <a:ea typeface="Verdana" panose="020B0604030504040204" pitchFamily="34" charset="0"/>
              </a:rPr>
              <a:t> end users and target audiences for a sentiment analysis solution for restaurant reviews are diverse and include restaurant owners, customers, data analysts, researchers, application developers, industry consultants, and platform users. The solution provides benefits such as improved decision-making, enhanced customer experiences, research opportunities, and more informed dining choices, depending on the user group's needs and objectives.</a:t>
            </a:r>
            <a:endParaRPr lang="en-US" sz="5600" b="1" dirty="0">
              <a:solidFill>
                <a:srgbClr val="374151"/>
              </a:solidFill>
              <a:latin typeface="Verdana" panose="020B0604030504040204" pitchFamily="34" charset="0"/>
              <a:ea typeface="Verdana" panose="020B0604030504040204" pitchFamily="34" charset="0"/>
            </a:endParaRPr>
          </a:p>
          <a:p>
            <a:pPr>
              <a:lnSpc>
                <a:spcPct val="120000"/>
              </a:lnSpc>
            </a:pPr>
            <a:r>
              <a:rPr lang="en-US" sz="5600" b="1" dirty="0">
                <a:solidFill>
                  <a:srgbClr val="FF0000"/>
                </a:solidFill>
                <a:latin typeface="Verdana" panose="020B0604030504040204" pitchFamily="34" charset="0"/>
                <a:ea typeface="Verdana" panose="020B0604030504040204" pitchFamily="34" charset="0"/>
              </a:rPr>
              <a:t>Characteristics: </a:t>
            </a:r>
            <a:r>
              <a:rPr lang="en-US" sz="5600" dirty="0">
                <a:solidFill>
                  <a:srgbClr val="374151"/>
                </a:solidFill>
                <a:latin typeface="Verdana" panose="020B0604030504040204" pitchFamily="34" charset="0"/>
                <a:ea typeface="Verdana" panose="020B0604030504040204" pitchFamily="34" charset="0"/>
              </a:rPr>
              <a:t>Restaurant owners and managers are primarily interested in improving their establishments' performance. They may or may not have technical expertise but are keen on customer feedback.</a:t>
            </a:r>
          </a:p>
          <a:p>
            <a:pPr>
              <a:lnSpc>
                <a:spcPct val="120000"/>
              </a:lnSpc>
            </a:pPr>
            <a:r>
              <a:rPr lang="en-US" sz="5600" b="1" dirty="0">
                <a:solidFill>
                  <a:srgbClr val="FF0000"/>
                </a:solidFill>
                <a:latin typeface="Verdana" panose="020B0604030504040204" pitchFamily="34" charset="0"/>
                <a:ea typeface="Verdana" panose="020B0604030504040204" pitchFamily="34" charset="0"/>
              </a:rPr>
              <a:t>Benefits:</a:t>
            </a:r>
          </a:p>
          <a:p>
            <a:pPr marL="914400" indent="-612000">
              <a:lnSpc>
                <a:spcPct val="120000"/>
              </a:lnSpc>
              <a:buFont typeface="+mj-lt"/>
              <a:buAutoNum type="arabicPeriod"/>
            </a:pPr>
            <a:r>
              <a:rPr lang="en-US" sz="5600" dirty="0">
                <a:solidFill>
                  <a:srgbClr val="374151"/>
                </a:solidFill>
                <a:latin typeface="Verdana" panose="020B0604030504040204" pitchFamily="34" charset="0"/>
                <a:ea typeface="Verdana" panose="020B0604030504040204" pitchFamily="34" charset="0"/>
              </a:rPr>
              <a:t>Gain insights into customer sentiment to identify areas for improvement.</a:t>
            </a:r>
          </a:p>
          <a:p>
            <a:pPr marL="914400" indent="-612000">
              <a:lnSpc>
                <a:spcPct val="120000"/>
              </a:lnSpc>
              <a:buFont typeface="+mj-lt"/>
              <a:buAutoNum type="arabicPeriod"/>
            </a:pPr>
            <a:r>
              <a:rPr lang="en-US" sz="5600" dirty="0">
                <a:solidFill>
                  <a:srgbClr val="374151"/>
                </a:solidFill>
                <a:latin typeface="Verdana" panose="020B0604030504040204" pitchFamily="34" charset="0"/>
                <a:ea typeface="Verdana" panose="020B0604030504040204" pitchFamily="34" charset="0"/>
              </a:rPr>
              <a:t>Make data-driven decisions to enhance the restaurant's offerings and service quality.</a:t>
            </a:r>
          </a:p>
          <a:p>
            <a:pPr marL="914400" indent="-612000">
              <a:lnSpc>
                <a:spcPct val="120000"/>
              </a:lnSpc>
              <a:buFont typeface="+mj-lt"/>
              <a:buAutoNum type="arabicPeriod"/>
            </a:pPr>
            <a:r>
              <a:rPr lang="en-US" sz="5600" dirty="0">
                <a:solidFill>
                  <a:srgbClr val="374151"/>
                </a:solidFill>
                <a:latin typeface="Verdana" panose="020B0604030504040204" pitchFamily="34" charset="0"/>
                <a:ea typeface="Verdana" panose="020B0604030504040204" pitchFamily="34" charset="0"/>
              </a:rPr>
              <a:t>Monitor trends and adapt to changing customer preferences.</a:t>
            </a:r>
          </a:p>
          <a:p>
            <a:pPr marL="914400" indent="-612000">
              <a:lnSpc>
                <a:spcPct val="120000"/>
              </a:lnSpc>
              <a:buFont typeface="+mj-lt"/>
              <a:buAutoNum type="arabicPeriod"/>
            </a:pPr>
            <a:r>
              <a:rPr lang="en-US" sz="5600" dirty="0">
                <a:solidFill>
                  <a:srgbClr val="374151"/>
                </a:solidFill>
                <a:latin typeface="Verdana" panose="020B0604030504040204" pitchFamily="34" charset="0"/>
                <a:ea typeface="Verdana" panose="020B0604030504040204" pitchFamily="34" charset="0"/>
              </a:rPr>
              <a:t>Improve customer satisfaction and loyalty.</a:t>
            </a:r>
          </a:p>
          <a:p>
            <a:pPr marL="914400" indent="-612000">
              <a:lnSpc>
                <a:spcPct val="120000"/>
              </a:lnSpc>
              <a:buFont typeface="+mj-lt"/>
              <a:buAutoNum type="arabicPeriod"/>
            </a:pPr>
            <a:r>
              <a:rPr lang="en-US" sz="5600" dirty="0">
                <a:solidFill>
                  <a:srgbClr val="374151"/>
                </a:solidFill>
                <a:latin typeface="Verdana" panose="020B0604030504040204" pitchFamily="34" charset="0"/>
                <a:ea typeface="Verdana" panose="020B0604030504040204" pitchFamily="34" charset="0"/>
              </a:rPr>
              <a:t>Increase revenue through better management and customer service.</a:t>
            </a:r>
            <a:endParaRPr lang="en-US" sz="5600" b="0" i="0" dirty="0">
              <a:solidFill>
                <a:srgbClr val="37415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305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C16B-4CBD-F194-878E-A5A5FBEAC803}"/>
              </a:ext>
            </a:extLst>
          </p:cNvPr>
          <p:cNvSpPr>
            <a:spLocks noGrp="1"/>
          </p:cNvSpPr>
          <p:nvPr>
            <p:ph type="title"/>
          </p:nvPr>
        </p:nvSpPr>
        <p:spPr/>
        <p:txBody>
          <a:bodyPr/>
          <a:lstStyle/>
          <a:p>
            <a:pPr algn="ctr"/>
            <a:r>
              <a:rPr lang="en-IN" sz="2800" b="1" dirty="0">
                <a:latin typeface="Verdana" panose="020B0604030504040204" pitchFamily="34" charset="0"/>
                <a:ea typeface="Verdana" panose="020B0604030504040204" pitchFamily="34" charset="0"/>
              </a:rPr>
              <a:t>6.Solution And Value Proposition End user</a:t>
            </a:r>
          </a:p>
        </p:txBody>
      </p:sp>
      <p:sp>
        <p:nvSpPr>
          <p:cNvPr id="3" name="Content Placeholder 2">
            <a:extLst>
              <a:ext uri="{FF2B5EF4-FFF2-40B4-BE49-F238E27FC236}">
                <a16:creationId xmlns:a16="http://schemas.microsoft.com/office/drawing/2014/main" id="{6ADF9270-1E0F-26D1-7B93-0C39CFE71673}"/>
              </a:ext>
            </a:extLst>
          </p:cNvPr>
          <p:cNvSpPr>
            <a:spLocks noGrp="1"/>
          </p:cNvSpPr>
          <p:nvPr>
            <p:ph idx="1"/>
          </p:nvPr>
        </p:nvSpPr>
        <p:spPr>
          <a:xfrm>
            <a:off x="530680" y="2603500"/>
            <a:ext cx="11234056" cy="3416300"/>
          </a:xfrm>
        </p:spPr>
        <p:txBody>
          <a:bodyPr>
            <a:normAutofit/>
          </a:bodyPr>
          <a:lstStyle/>
          <a:p>
            <a:pPr marL="0" indent="0" algn="l">
              <a:buNone/>
            </a:pPr>
            <a:r>
              <a:rPr lang="en-US" sz="1500" b="1" i="1" u="sng" dirty="0">
                <a:solidFill>
                  <a:srgbClr val="FF0000"/>
                </a:solidFill>
                <a:effectLst/>
                <a:latin typeface="Verdana" panose="020B0604030504040204" pitchFamily="34" charset="0"/>
                <a:ea typeface="Verdana" panose="020B0604030504040204" pitchFamily="34" charset="0"/>
              </a:rPr>
              <a:t>Addressing the Needs of Restaurant Owners:</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Data-Driven Decision Making</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Competitive Advantage</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Informed Dining Decisions</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Filtered and Relevant Information</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Confidence Building</a:t>
            </a:r>
            <a:endParaRPr lang="en-US" sz="1500" dirty="0">
              <a:solidFill>
                <a:schemeClr val="tx1"/>
              </a:solidFill>
              <a:latin typeface="Verdana" panose="020B0604030504040204" pitchFamily="34" charset="0"/>
              <a:ea typeface="Verdana" panose="020B0604030504040204" pitchFamily="34" charset="0"/>
            </a:endParaRP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Highlight how our solution bridges the gap between restaurant owners and potential diners.</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Stress the mutual benefits of enhanced dining experiences and improved restaurant reputations.</a:t>
            </a:r>
          </a:p>
          <a:p>
            <a:pPr algn="l">
              <a:buFont typeface="+mj-lt"/>
              <a:buAutoNum type="arabicPeriod"/>
            </a:pPr>
            <a:r>
              <a:rPr lang="en-US" sz="1500" b="0" i="0" dirty="0">
                <a:solidFill>
                  <a:schemeClr val="tx1"/>
                </a:solidFill>
                <a:effectLst/>
                <a:latin typeface="Verdana" panose="020B0604030504040204" pitchFamily="34" charset="0"/>
                <a:ea typeface="Verdana" panose="020B0604030504040204" pitchFamily="34" charset="0"/>
              </a:rPr>
              <a:t>Encourage the adoption of our sentiment analysis tool to create a win-win scenario for all stakeholders in the restaurant industry.</a:t>
            </a:r>
          </a:p>
          <a:p>
            <a:endParaRPr lang="en-IN" dirty="0"/>
          </a:p>
        </p:txBody>
      </p:sp>
    </p:spTree>
    <p:extLst>
      <p:ext uri="{BB962C8B-B14F-4D97-AF65-F5344CB8AC3E}">
        <p14:creationId xmlns:p14="http://schemas.microsoft.com/office/powerpoint/2010/main" val="399180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43FB-40E7-6B2A-A06E-F24AD318002C}"/>
              </a:ext>
            </a:extLst>
          </p:cNvPr>
          <p:cNvSpPr>
            <a:spLocks noGrp="1"/>
          </p:cNvSpPr>
          <p:nvPr>
            <p:ph type="title"/>
          </p:nvPr>
        </p:nvSpPr>
        <p:spPr/>
        <p:txBody>
          <a:bodyPr/>
          <a:lstStyle/>
          <a:p>
            <a:pPr algn="ctr"/>
            <a:r>
              <a:rPr lang="en-IN" sz="2800" b="1" dirty="0">
                <a:latin typeface="Verdana" panose="020B0604030504040204" pitchFamily="34" charset="0"/>
                <a:ea typeface="Verdana" panose="020B0604030504040204" pitchFamily="34" charset="0"/>
              </a:rPr>
              <a:t>7.Customization Made For Project </a:t>
            </a:r>
          </a:p>
        </p:txBody>
      </p:sp>
      <p:sp>
        <p:nvSpPr>
          <p:cNvPr id="3" name="Content Placeholder 2">
            <a:extLst>
              <a:ext uri="{FF2B5EF4-FFF2-40B4-BE49-F238E27FC236}">
                <a16:creationId xmlns:a16="http://schemas.microsoft.com/office/drawing/2014/main" id="{9FA0BD0D-A08D-61D6-5D3E-A1CBEF2D214F}"/>
              </a:ext>
            </a:extLst>
          </p:cNvPr>
          <p:cNvSpPr>
            <a:spLocks noGrp="1"/>
          </p:cNvSpPr>
          <p:nvPr>
            <p:ph idx="1"/>
          </p:nvPr>
        </p:nvSpPr>
        <p:spPr>
          <a:xfrm>
            <a:off x="506186" y="2408464"/>
            <a:ext cx="11217728" cy="4098472"/>
          </a:xfrm>
        </p:spPr>
        <p:txBody>
          <a:bodyPr/>
          <a:lstStyle/>
          <a:p>
            <a:pPr marL="0" indent="0">
              <a:buNone/>
            </a:pPr>
            <a:r>
              <a:rPr lang="en-IN" u="sng" dirty="0"/>
              <a:t> </a:t>
            </a:r>
            <a:r>
              <a:rPr lang="en-IN" sz="1600" b="1" u="sng" dirty="0">
                <a:solidFill>
                  <a:srgbClr val="FF0000"/>
                </a:solidFill>
                <a:latin typeface="Verdana" panose="020B0604030504040204" pitchFamily="34" charset="0"/>
                <a:ea typeface="Verdana" panose="020B0604030504040204" pitchFamily="34" charset="0"/>
              </a:rPr>
              <a:t>Customization Made:</a:t>
            </a:r>
          </a:p>
          <a:p>
            <a:pPr marL="0" indent="0">
              <a:buNone/>
            </a:pPr>
            <a:endParaRPr lang="en-IN" sz="1600" b="1" u="sng" dirty="0">
              <a:solidFill>
                <a:srgbClr val="FF0000"/>
              </a:solidFill>
              <a:latin typeface="Verdana" panose="020B0604030504040204" pitchFamily="34" charset="0"/>
              <a:ea typeface="Verdana" panose="020B0604030504040204" pitchFamily="34" charset="0"/>
            </a:endParaRPr>
          </a:p>
          <a:p>
            <a:r>
              <a:rPr lang="en-IN" sz="1400" i="0" dirty="0">
                <a:solidFill>
                  <a:schemeClr val="tx1"/>
                </a:solidFill>
                <a:effectLst/>
                <a:latin typeface="Verdana" panose="020B0604030504040204" pitchFamily="34" charset="0"/>
                <a:ea typeface="Verdana" panose="020B0604030504040204" pitchFamily="34" charset="0"/>
              </a:rPr>
              <a:t>Made Accuracy Score vs. Hyperparameter Alpha Value Graph</a:t>
            </a:r>
          </a:p>
          <a:p>
            <a:r>
              <a:rPr lang="da-DK" sz="1400" i="0" dirty="0">
                <a:solidFill>
                  <a:schemeClr val="tx1"/>
                </a:solidFill>
                <a:effectLst/>
                <a:latin typeface="Verdana" panose="020B0604030504040204" pitchFamily="34" charset="0"/>
                <a:ea typeface="Verdana" panose="020B0604030504040204" pitchFamily="34" charset="0"/>
              </a:rPr>
              <a:t>Hyperparameter Tuning for Logistic Regression</a:t>
            </a:r>
          </a:p>
          <a:p>
            <a:r>
              <a:rPr lang="en-IN" sz="1400" i="0" dirty="0">
                <a:solidFill>
                  <a:schemeClr val="tx1"/>
                </a:solidFill>
                <a:effectLst/>
                <a:latin typeface="Verdana" panose="020B0604030504040204" pitchFamily="34" charset="0"/>
                <a:ea typeface="Verdana" panose="020B0604030504040204" pitchFamily="34" charset="0"/>
              </a:rPr>
              <a:t>Hyperparameter Tuning for Support Vector Classification (SVC)</a:t>
            </a:r>
          </a:p>
          <a:p>
            <a:r>
              <a:rPr lang="en-IN" sz="1400" dirty="0">
                <a:solidFill>
                  <a:schemeClr val="tx1"/>
                </a:solidFill>
                <a:latin typeface="Verdana" panose="020B0604030504040204" pitchFamily="34" charset="0"/>
                <a:ea typeface="Verdana" panose="020B0604030504040204" pitchFamily="34" charset="0"/>
              </a:rPr>
              <a:t>Applied ML supervised classification algorithm found Classification Report, Accuracy score, confusion matrix for all model.</a:t>
            </a:r>
            <a:endParaRPr lang="en-IN" sz="1400" i="0" dirty="0">
              <a:solidFill>
                <a:schemeClr val="tx1"/>
              </a:solidFill>
              <a:effectLst/>
              <a:latin typeface="Verdana" panose="020B0604030504040204" pitchFamily="34" charset="0"/>
              <a:ea typeface="Verdana" panose="020B0604030504040204" pitchFamily="34" charset="0"/>
            </a:endParaRPr>
          </a:p>
          <a:p>
            <a:r>
              <a:rPr lang="en-IN" sz="1400" dirty="0">
                <a:solidFill>
                  <a:schemeClr val="tx1"/>
                </a:solidFill>
                <a:latin typeface="Verdana" panose="020B0604030504040204" pitchFamily="34" charset="0"/>
                <a:ea typeface="Verdana" panose="020B0604030504040204" pitchFamily="34" charset="0"/>
              </a:rPr>
              <a:t>EDA data cleaning and preprocessing.</a:t>
            </a:r>
            <a:endParaRPr lang="en-IN" sz="1400" i="0" dirty="0">
              <a:solidFill>
                <a:schemeClr val="tx1"/>
              </a:solidFill>
              <a:effectLst/>
              <a:latin typeface="Verdana" panose="020B0604030504040204" pitchFamily="34" charset="0"/>
              <a:ea typeface="Verdana" panose="020B0604030504040204" pitchFamily="34" charset="0"/>
            </a:endParaRPr>
          </a:p>
          <a:p>
            <a:r>
              <a:rPr lang="en-IN" sz="1400" dirty="0">
                <a:solidFill>
                  <a:schemeClr val="tx1"/>
                </a:solidFill>
                <a:latin typeface="Verdana" panose="020B0604030504040204" pitchFamily="34" charset="0"/>
                <a:ea typeface="Verdana" panose="020B0604030504040204" pitchFamily="34" charset="0"/>
              </a:rPr>
              <a:t>Predict sentence Individually or set positive or negative using NLTK library and ML supervised classification algorithm.</a:t>
            </a:r>
            <a:endParaRPr lang="en-IN" sz="1400" i="0" dirty="0">
              <a:solidFill>
                <a:schemeClr val="tx1"/>
              </a:solidFill>
              <a:effectLst/>
              <a:latin typeface="Verdana" panose="020B0604030504040204" pitchFamily="34" charset="0"/>
              <a:ea typeface="Verdana" panose="020B0604030504040204" pitchFamily="34" charset="0"/>
            </a:endParaRPr>
          </a:p>
          <a:p>
            <a:r>
              <a:rPr lang="en-IN" sz="1400" i="0" dirty="0">
                <a:solidFill>
                  <a:schemeClr val="tx1"/>
                </a:solidFill>
                <a:effectLst/>
                <a:latin typeface="Verdana" panose="020B0604030504040204" pitchFamily="34" charset="0"/>
                <a:ea typeface="Verdana" panose="020B0604030504040204" pitchFamily="34" charset="0"/>
              </a:rPr>
              <a:t>Improved Model Performance</a:t>
            </a:r>
            <a:endParaRPr lang="en-IN" sz="14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8133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8A33-29B5-70FD-EC16-9B1BEB4633D4}"/>
              </a:ext>
            </a:extLst>
          </p:cNvPr>
          <p:cNvSpPr>
            <a:spLocks noGrp="1"/>
          </p:cNvSpPr>
          <p:nvPr>
            <p:ph type="title"/>
          </p:nvPr>
        </p:nvSpPr>
        <p:spPr/>
        <p:txBody>
          <a:bodyPr/>
          <a:lstStyle/>
          <a:p>
            <a:pPr algn="ctr"/>
            <a:r>
              <a:rPr lang="en-IN" sz="2800" b="1" dirty="0">
                <a:latin typeface="Verdana" panose="020B0604030504040204" pitchFamily="34" charset="0"/>
                <a:ea typeface="Verdana" panose="020B0604030504040204" pitchFamily="34" charset="0"/>
              </a:rPr>
              <a:t>8.Modelling</a:t>
            </a:r>
          </a:p>
        </p:txBody>
      </p:sp>
      <p:sp>
        <p:nvSpPr>
          <p:cNvPr id="17" name="Content Placeholder 16">
            <a:extLst>
              <a:ext uri="{FF2B5EF4-FFF2-40B4-BE49-F238E27FC236}">
                <a16:creationId xmlns:a16="http://schemas.microsoft.com/office/drawing/2014/main" id="{C77D5A80-71E2-573A-350F-EE387A4A086D}"/>
              </a:ext>
            </a:extLst>
          </p:cNvPr>
          <p:cNvSpPr>
            <a:spLocks noGrp="1"/>
          </p:cNvSpPr>
          <p:nvPr>
            <p:ph idx="1"/>
          </p:nvPr>
        </p:nvSpPr>
        <p:spPr>
          <a:xfrm>
            <a:off x="6162261" y="2431774"/>
            <a:ext cx="5480105" cy="3989346"/>
          </a:xfrm>
        </p:spPr>
        <p:txBody>
          <a:bodyPr>
            <a:normAutofit/>
          </a:bodyPr>
          <a:lstStyle/>
          <a:p>
            <a:pPr marL="0" indent="0">
              <a:buNone/>
            </a:pPr>
            <a:r>
              <a:rPr lang="en-IN" sz="1400" dirty="0">
                <a:solidFill>
                  <a:schemeClr val="tx1"/>
                </a:solidFill>
                <a:latin typeface="Verdana" panose="020B0604030504040204" pitchFamily="34" charset="0"/>
                <a:ea typeface="Verdana" panose="020B0604030504040204" pitchFamily="34" charset="0"/>
              </a:rPr>
              <a:t>Training and Testing supervised classification algorithm model 0.21 test size used Multinomial Navie bayes, Logistic regression and Support vector classification to predict accuracy score and classification report and confusion matrix to predict the model quality predict sentimental analysis restaurant review.</a:t>
            </a:r>
          </a:p>
          <a:p>
            <a:pPr marL="0" indent="0">
              <a:buNone/>
            </a:pPr>
            <a:r>
              <a:rPr lang="en-US" sz="1400" dirty="0">
                <a:solidFill>
                  <a:schemeClr val="tx1"/>
                </a:solidFill>
                <a:latin typeface="Verdana" panose="020B0604030504040204" pitchFamily="34" charset="0"/>
                <a:ea typeface="Verdana" panose="020B0604030504040204" pitchFamily="34" charset="0"/>
              </a:rPr>
              <a:t>Hyperparameters tunning finding the optimal values for the hyperparameters of a machine learning algorithm to achieve the best possible model performance.</a:t>
            </a:r>
            <a:endParaRPr lang="en-IN" sz="1400" dirty="0">
              <a:solidFill>
                <a:schemeClr val="tx1"/>
              </a:solidFill>
              <a:latin typeface="Verdana" panose="020B0604030504040204" pitchFamily="34" charset="0"/>
              <a:ea typeface="Verdana" panose="020B0604030504040204" pitchFamily="34" charset="0"/>
            </a:endParaRPr>
          </a:p>
          <a:p>
            <a:pPr marL="0" indent="0">
              <a:lnSpc>
                <a:spcPct val="150000"/>
              </a:lnSpc>
              <a:buNone/>
            </a:pPr>
            <a:r>
              <a:rPr lang="en-IN" sz="1400" dirty="0">
                <a:solidFill>
                  <a:schemeClr val="tx1"/>
                </a:solidFill>
                <a:latin typeface="Verdana" panose="020B0604030504040204" pitchFamily="34" charset="0"/>
                <a:ea typeface="Verdana" panose="020B0604030504040204" pitchFamily="34" charset="0"/>
              </a:rPr>
              <a:t>Multinomial Navie Bayes-Accuracy score – 76%</a:t>
            </a:r>
          </a:p>
          <a:p>
            <a:pPr marL="0" indent="0">
              <a:lnSpc>
                <a:spcPct val="150000"/>
              </a:lnSpc>
              <a:buNone/>
            </a:pPr>
            <a:r>
              <a:rPr lang="en-IN" sz="1400" dirty="0">
                <a:solidFill>
                  <a:schemeClr val="tx1"/>
                </a:solidFill>
                <a:latin typeface="Verdana" panose="020B0604030504040204" pitchFamily="34" charset="0"/>
                <a:ea typeface="Verdana" panose="020B0604030504040204" pitchFamily="34" charset="0"/>
              </a:rPr>
              <a:t>Support vector classification- Accuracy score – 73%</a:t>
            </a:r>
          </a:p>
          <a:p>
            <a:pPr marL="0" indent="0">
              <a:lnSpc>
                <a:spcPct val="150000"/>
              </a:lnSpc>
              <a:buNone/>
            </a:pPr>
            <a:r>
              <a:rPr lang="en-IN" sz="1400" dirty="0">
                <a:solidFill>
                  <a:schemeClr val="tx1"/>
                </a:solidFill>
                <a:latin typeface="Verdana" panose="020B0604030504040204" pitchFamily="34" charset="0"/>
                <a:ea typeface="Verdana" panose="020B0604030504040204" pitchFamily="34" charset="0"/>
              </a:rPr>
              <a:t>Logistic Regression-Accuracy score – 71%</a:t>
            </a:r>
          </a:p>
          <a:p>
            <a:pPr marL="0" indent="0">
              <a:buNone/>
            </a:pPr>
            <a:endParaRPr lang="en-IN" sz="1400" dirty="0">
              <a:solidFill>
                <a:schemeClr val="tx1"/>
              </a:solidFill>
              <a:latin typeface="Verdana" panose="020B0604030504040204" pitchFamily="34" charset="0"/>
              <a:ea typeface="Verdana" panose="020B0604030504040204" pitchFamily="34" charset="0"/>
            </a:endParaRPr>
          </a:p>
        </p:txBody>
      </p:sp>
      <p:pic>
        <p:nvPicPr>
          <p:cNvPr id="19" name="Picture 18">
            <a:extLst>
              <a:ext uri="{FF2B5EF4-FFF2-40B4-BE49-F238E27FC236}">
                <a16:creationId xmlns:a16="http://schemas.microsoft.com/office/drawing/2014/main" id="{133E1564-08D5-1B28-DEED-3A1A3E749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26" y="2380753"/>
            <a:ext cx="5265420" cy="3352800"/>
          </a:xfrm>
          <a:prstGeom prst="rect">
            <a:avLst/>
          </a:prstGeom>
        </p:spPr>
      </p:pic>
    </p:spTree>
    <p:extLst>
      <p:ext uri="{BB962C8B-B14F-4D97-AF65-F5344CB8AC3E}">
        <p14:creationId xmlns:p14="http://schemas.microsoft.com/office/powerpoint/2010/main" val="300039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0A82-27CC-9E30-7517-2D0B2F08847A}"/>
              </a:ext>
            </a:extLst>
          </p:cNvPr>
          <p:cNvSpPr>
            <a:spLocks noGrp="1"/>
          </p:cNvSpPr>
          <p:nvPr>
            <p:ph type="title"/>
          </p:nvPr>
        </p:nvSpPr>
        <p:spPr/>
        <p:txBody>
          <a:bodyPr/>
          <a:lstStyle/>
          <a:p>
            <a:r>
              <a:rPr lang="en-IN" dirty="0"/>
              <a:t>0</a:t>
            </a:r>
          </a:p>
        </p:txBody>
      </p:sp>
      <p:sp>
        <p:nvSpPr>
          <p:cNvPr id="3" name="Content Placeholder 2">
            <a:extLst>
              <a:ext uri="{FF2B5EF4-FFF2-40B4-BE49-F238E27FC236}">
                <a16:creationId xmlns:a16="http://schemas.microsoft.com/office/drawing/2014/main" id="{AD7A6B96-E78E-B5A1-EE79-CFA6B42982E5}"/>
              </a:ext>
            </a:extLst>
          </p:cNvPr>
          <p:cNvSpPr>
            <a:spLocks noGrp="1"/>
          </p:cNvSpPr>
          <p:nvPr>
            <p:ph idx="1"/>
          </p:nvPr>
        </p:nvSpPr>
        <p:spPr>
          <a:xfrm>
            <a:off x="345440" y="4936064"/>
            <a:ext cx="11338560" cy="1921936"/>
          </a:xfrm>
        </p:spPr>
        <p:txBody>
          <a:bodyPr>
            <a:normAutofit fontScale="92500" lnSpcReduction="10000"/>
          </a:bodyPr>
          <a:lstStyle/>
          <a:p>
            <a:pPr marL="0" indent="0">
              <a:buNone/>
            </a:pPr>
            <a:r>
              <a:rPr lang="en-IN" sz="1600" b="1" u="sng" dirty="0">
                <a:solidFill>
                  <a:srgbClr val="FF0000"/>
                </a:solidFill>
                <a:latin typeface="Verdana" panose="020B0604030504040204" pitchFamily="34" charset="0"/>
                <a:ea typeface="Verdana" panose="020B0604030504040204" pitchFamily="34" charset="0"/>
              </a:rPr>
              <a:t>9.Result: </a:t>
            </a:r>
            <a:r>
              <a:rPr lang="en-IN" sz="1400" b="1" u="sng" dirty="0">
                <a:solidFill>
                  <a:schemeClr val="tx1">
                    <a:lumMod val="95000"/>
                    <a:lumOff val="5000"/>
                  </a:schemeClr>
                </a:solidFill>
                <a:latin typeface="Verdana" panose="020B0604030504040204" pitchFamily="34" charset="0"/>
                <a:ea typeface="Verdana" panose="020B0604030504040204" pitchFamily="34" charset="0"/>
              </a:rPr>
              <a:t>Support Vector Classification </a:t>
            </a:r>
            <a:r>
              <a:rPr lang="en-IN" sz="1400" b="1" dirty="0">
                <a:solidFill>
                  <a:schemeClr val="tx1">
                    <a:lumMod val="95000"/>
                    <a:lumOff val="5000"/>
                  </a:schemeClr>
                </a:solidFill>
                <a:latin typeface="Verdana" panose="020B0604030504040204" pitchFamily="34" charset="0"/>
                <a:ea typeface="Verdana" panose="020B0604030504040204" pitchFamily="34" charset="0"/>
              </a:rPr>
              <a:t>                          Hyperparameter tuning : </a:t>
            </a:r>
            <a:r>
              <a:rPr lang="en-IN" sz="1400" dirty="0">
                <a:solidFill>
                  <a:schemeClr val="tx1">
                    <a:lumMod val="95000"/>
                    <a:lumOff val="5000"/>
                  </a:schemeClr>
                </a:solidFill>
                <a:latin typeface="Verdana" panose="020B0604030504040204" pitchFamily="34" charset="0"/>
                <a:ea typeface="Verdana" panose="020B0604030504040204" pitchFamily="34" charset="0"/>
              </a:rPr>
              <a:t>best accuracy score is 73.81% as alpha 1</a:t>
            </a:r>
            <a:r>
              <a:rPr lang="en-IN" sz="1400" b="1" dirty="0">
                <a:solidFill>
                  <a:schemeClr val="tx1">
                    <a:lumMod val="95000"/>
                    <a:lumOff val="5000"/>
                  </a:schemeClr>
                </a:solidFill>
                <a:latin typeface="Verdana" panose="020B0604030504040204" pitchFamily="34" charset="0"/>
                <a:ea typeface="Verdana" panose="020B0604030504040204" pitchFamily="34" charset="0"/>
              </a:rPr>
              <a:t>  </a:t>
            </a:r>
            <a:r>
              <a:rPr lang="en-IN" sz="1400" b="1" u="sng" dirty="0">
                <a:solidFill>
                  <a:schemeClr val="tx1">
                    <a:lumMod val="95000"/>
                    <a:lumOff val="5000"/>
                  </a:schemeClr>
                </a:solidFill>
                <a:latin typeface="Verdana" panose="020B0604030504040204" pitchFamily="34" charset="0"/>
                <a:ea typeface="Verdana" panose="020B0604030504040204" pitchFamily="34" charset="0"/>
              </a:rPr>
              <a:t>                                                              </a:t>
            </a:r>
          </a:p>
          <a:p>
            <a:pPr marL="0" indent="0">
              <a:buNone/>
            </a:pPr>
            <a:r>
              <a:rPr lang="en-IN" sz="1400" b="1" dirty="0">
                <a:solidFill>
                  <a:schemeClr val="tx1">
                    <a:lumMod val="95000"/>
                    <a:lumOff val="5000"/>
                  </a:schemeClr>
                </a:solidFill>
                <a:latin typeface="Verdana" panose="020B0604030504040204" pitchFamily="34" charset="0"/>
                <a:ea typeface="Verdana" panose="020B0604030504040204" pitchFamily="34" charset="0"/>
              </a:rPr>
              <a:t>Confusion matrix-       </a:t>
            </a:r>
            <a:r>
              <a:rPr lang="en-IN" sz="1400" dirty="0">
                <a:solidFill>
                  <a:schemeClr val="tx1">
                    <a:lumMod val="95000"/>
                    <a:lumOff val="5000"/>
                  </a:schemeClr>
                </a:solidFill>
                <a:latin typeface="Verdana" panose="020B0604030504040204" pitchFamily="34" charset="0"/>
                <a:ea typeface="Verdana" panose="020B0604030504040204" pitchFamily="34" charset="0"/>
              </a:rPr>
              <a:t>[95 7]                                                      </a:t>
            </a:r>
          </a:p>
          <a:p>
            <a:pPr marL="0" indent="0">
              <a:buNone/>
            </a:pPr>
            <a:r>
              <a:rPr lang="en-IN" sz="1400" dirty="0">
                <a:solidFill>
                  <a:schemeClr val="tx1">
                    <a:lumMod val="95000"/>
                    <a:lumOff val="5000"/>
                  </a:schemeClr>
                </a:solidFill>
                <a:latin typeface="Verdana" panose="020B0604030504040204" pitchFamily="34" charset="0"/>
                <a:ea typeface="Verdana" panose="020B0604030504040204" pitchFamily="34" charset="0"/>
              </a:rPr>
              <a:t>                                   [48 60]</a:t>
            </a:r>
          </a:p>
          <a:p>
            <a:pPr marL="0" indent="0">
              <a:buNone/>
            </a:pPr>
            <a:r>
              <a:rPr lang="en-IN" sz="1400" b="1" dirty="0">
                <a:solidFill>
                  <a:schemeClr val="tx1">
                    <a:lumMod val="95000"/>
                    <a:lumOff val="5000"/>
                  </a:schemeClr>
                </a:solidFill>
                <a:latin typeface="Verdana" panose="020B0604030504040204" pitchFamily="34" charset="0"/>
                <a:ea typeface="Verdana" panose="020B0604030504040204" pitchFamily="34" charset="0"/>
              </a:rPr>
              <a:t>Classification report-  </a:t>
            </a:r>
            <a:r>
              <a:rPr lang="en-IN" sz="1400" dirty="0">
                <a:solidFill>
                  <a:schemeClr val="tx1">
                    <a:lumMod val="95000"/>
                    <a:lumOff val="5000"/>
                  </a:schemeClr>
                </a:solidFill>
                <a:latin typeface="Verdana" panose="020B0604030504040204" pitchFamily="34" charset="0"/>
                <a:ea typeface="Verdana" panose="020B0604030504040204" pitchFamily="34" charset="0"/>
              </a:rPr>
              <a:t>Precision 0.66,0.90, </a:t>
            </a:r>
          </a:p>
          <a:p>
            <a:pPr marL="0" indent="0">
              <a:buNone/>
            </a:pPr>
            <a:r>
              <a:rPr lang="en-IN" sz="1400" dirty="0">
                <a:solidFill>
                  <a:schemeClr val="tx1">
                    <a:lumMod val="95000"/>
                    <a:lumOff val="5000"/>
                  </a:schemeClr>
                </a:solidFill>
                <a:latin typeface="Verdana" panose="020B0604030504040204" pitchFamily="34" charset="0"/>
                <a:ea typeface="Verdana" panose="020B0604030504040204" pitchFamily="34" charset="0"/>
              </a:rPr>
              <a:t>                                   Recall-0.93,0.56</a:t>
            </a:r>
          </a:p>
          <a:p>
            <a:pPr marL="0" indent="0">
              <a:buNone/>
            </a:pPr>
            <a:r>
              <a:rPr lang="en-IN" sz="1400" b="1" dirty="0">
                <a:solidFill>
                  <a:schemeClr val="tx1">
                    <a:lumMod val="95000"/>
                    <a:lumOff val="5000"/>
                  </a:schemeClr>
                </a:solidFill>
                <a:latin typeface="Verdana" panose="020B0604030504040204" pitchFamily="34" charset="0"/>
                <a:ea typeface="Verdana" panose="020B0604030504040204" pitchFamily="34" charset="0"/>
              </a:rPr>
              <a:t>Accuracy score-          </a:t>
            </a:r>
            <a:r>
              <a:rPr lang="en-IN" sz="1400" dirty="0">
                <a:solidFill>
                  <a:schemeClr val="tx1">
                    <a:lumMod val="95000"/>
                    <a:lumOff val="5000"/>
                  </a:schemeClr>
                </a:solidFill>
                <a:latin typeface="Verdana" panose="020B0604030504040204" pitchFamily="34" charset="0"/>
                <a:ea typeface="Verdana" panose="020B0604030504040204" pitchFamily="34" charset="0"/>
              </a:rPr>
              <a:t>73.809%</a:t>
            </a:r>
          </a:p>
        </p:txBody>
      </p:sp>
      <p:pic>
        <p:nvPicPr>
          <p:cNvPr id="17" name="Picture 16">
            <a:extLst>
              <a:ext uri="{FF2B5EF4-FFF2-40B4-BE49-F238E27FC236}">
                <a16:creationId xmlns:a16="http://schemas.microsoft.com/office/drawing/2014/main" id="{737BC659-4528-AC0F-D14C-9CD8A521553E}"/>
              </a:ext>
            </a:extLst>
          </p:cNvPr>
          <p:cNvPicPr>
            <a:picLocks noChangeAspect="1"/>
          </p:cNvPicPr>
          <p:nvPr/>
        </p:nvPicPr>
        <p:blipFill>
          <a:blip r:embed="rId2"/>
          <a:stretch>
            <a:fillRect/>
          </a:stretch>
        </p:blipFill>
        <p:spPr>
          <a:xfrm>
            <a:off x="-91440" y="0"/>
            <a:ext cx="5943600" cy="4348480"/>
          </a:xfrm>
          <a:prstGeom prst="rect">
            <a:avLst/>
          </a:prstGeom>
        </p:spPr>
      </p:pic>
      <p:pic>
        <p:nvPicPr>
          <p:cNvPr id="18" name="Picture 17">
            <a:extLst>
              <a:ext uri="{FF2B5EF4-FFF2-40B4-BE49-F238E27FC236}">
                <a16:creationId xmlns:a16="http://schemas.microsoft.com/office/drawing/2014/main" id="{2889D485-64C5-6434-F0A9-8F955EA5DBC6}"/>
              </a:ext>
            </a:extLst>
          </p:cNvPr>
          <p:cNvPicPr>
            <a:picLocks noChangeAspect="1"/>
          </p:cNvPicPr>
          <p:nvPr/>
        </p:nvPicPr>
        <p:blipFill>
          <a:blip r:embed="rId3"/>
          <a:stretch>
            <a:fillRect/>
          </a:stretch>
        </p:blipFill>
        <p:spPr>
          <a:xfrm>
            <a:off x="5130800" y="-3330"/>
            <a:ext cx="7061200" cy="4939394"/>
          </a:xfrm>
          <a:prstGeom prst="rect">
            <a:avLst/>
          </a:prstGeom>
        </p:spPr>
      </p:pic>
    </p:spTree>
    <p:extLst>
      <p:ext uri="{BB962C8B-B14F-4D97-AF65-F5344CB8AC3E}">
        <p14:creationId xmlns:p14="http://schemas.microsoft.com/office/powerpoint/2010/main" val="3584387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308</TotalTime>
  <Words>1073</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Verdana</vt:lpstr>
      <vt:lpstr>Wingdings</vt:lpstr>
      <vt:lpstr>Wingdings 3</vt:lpstr>
      <vt:lpstr>Ion Boardroom</vt:lpstr>
      <vt:lpstr>1.STUDENT DETAIL</vt:lpstr>
      <vt:lpstr>2.PROJECT TOPIC</vt:lpstr>
      <vt:lpstr>3.AGENDA</vt:lpstr>
      <vt:lpstr>4.PROJECT OVERVIEW</vt:lpstr>
      <vt:lpstr>                   5.Who Are The End Users</vt:lpstr>
      <vt:lpstr>6.Solution And Value Proposition End user</vt:lpstr>
      <vt:lpstr>7.Customization Made For Project </vt:lpstr>
      <vt:lpstr>8.Modelling</vt:lpstr>
      <vt:lpstr>0</vt:lpstr>
      <vt:lpstr>PowerPoint Presentation</vt:lpstr>
      <vt:lpstr>PowerPoint Presentation</vt:lpstr>
      <vt:lpstr>10.Links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SVHARI DARSHAN</dc:creator>
  <cp:lastModifiedBy>SVHARI DARSHAN</cp:lastModifiedBy>
  <cp:revision>71</cp:revision>
  <dcterms:created xsi:type="dcterms:W3CDTF">2023-09-22T16:26:02Z</dcterms:created>
  <dcterms:modified xsi:type="dcterms:W3CDTF">2023-09-23T19:45:35Z</dcterms:modified>
</cp:coreProperties>
</file>