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9144000" cy="5143500"/>
  <p:embeddedFontLst>
    <p:embeddedFont>
      <p:font typeface="HWWIRD+Arial-BoldMT" panose="020B0604020202020204"/>
      <p:regular r:id="rId20"/>
    </p:embeddedFont>
    <p:embeddedFont>
      <p:font typeface="DKIOGT+AgencyFB-Bold" panose="020B0604020202020204"/>
      <p:regular r:id="rId21"/>
    </p:embeddedFont>
    <p:embeddedFont>
      <p:font typeface="VIVFRG+ArialMT" panose="020B0604020202020204"/>
      <p:regular r:id="rId22"/>
    </p:embeddedFont>
    <p:embeddedFont>
      <p:font typeface="MTKNOF+TimesNewRomanPSMT" panose="020B0604020202020204"/>
      <p:regular r:id="rId23"/>
    </p:embeddedFont>
    <p:embeddedFont>
      <p:font typeface="Cambria" panose="02040503050406030204" pitchFamily="18" charset="0"/>
      <p:regular r:id="rId24"/>
      <p:bold r:id="rId25"/>
      <p:italic r:id="rId26"/>
      <p:bold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TRTPDT+Wingdings-Regular" panose="020B0604020202020204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78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2694" y="2430947"/>
            <a:ext cx="2882623" cy="7611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3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Cambria"/>
                <a:cs typeface="Cambria"/>
              </a:rPr>
              <a:t>Calender Scheduler</a:t>
            </a:r>
          </a:p>
          <a:p>
            <a:pPr marL="0" marR="0">
              <a:lnSpc>
                <a:spcPts val="2813"/>
              </a:lnSpc>
              <a:spcBef>
                <a:spcPts val="66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Cambria"/>
                <a:cs typeface="Cambria"/>
              </a:rPr>
              <a:t>Application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61617" y="478269"/>
            <a:ext cx="3795695" cy="663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  <a:r>
              <a:rPr sz="1400" spc="125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00"/>
                </a:solidFill>
                <a:latin typeface="HWWIRD+Arial-BoldMT"/>
                <a:cs typeface="HWWIRD+Arial-BoldMT"/>
              </a:rPr>
              <a:t>Loading Events</a:t>
            </a:r>
          </a:p>
          <a:p>
            <a:pPr marL="0" marR="0">
              <a:lnSpc>
                <a:spcPts val="1553"/>
              </a:lnSpc>
              <a:spcBef>
                <a:spcPts val="74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64"/>
              </a:lnSpc>
              <a:spcBef>
                <a:spcPts val="117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  <a:r>
              <a:rPr sz="1400" spc="125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First, we add two new handlers into app.js: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1617" y="1331709"/>
            <a:ext cx="2934992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  <a:r>
              <a:rPr sz="1400" spc="125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app.get('/init', function(req, res){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61617" y="1546197"/>
            <a:ext cx="233746" cy="2369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76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126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126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126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126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76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126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126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126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126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44370" y="1545069"/>
            <a:ext cx="1437282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db.event.insert({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44370" y="1758429"/>
            <a:ext cx="2848382" cy="876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7002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text:"My test event A",</a:t>
            </a:r>
          </a:p>
          <a:p>
            <a:pPr marL="197002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start_date: new Date(2018,8,1),</a:t>
            </a:r>
          </a:p>
          <a:p>
            <a:pPr marL="197002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end_date:</a:t>
            </a:r>
            <a:r>
              <a:rPr sz="1400" spc="773" dirty="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new Date(2018,8,5)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});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44370" y="2611869"/>
            <a:ext cx="1437282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db.event.insert({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41372" y="2825228"/>
            <a:ext cx="2700777" cy="876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text:"One more test event",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start_date: new Date(2018,8,3),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end_date:</a:t>
            </a:r>
            <a:r>
              <a:rPr sz="1400" spc="773" dirty="0">
                <a:solidFill>
                  <a:srgbClr val="000000"/>
                </a:solidFill>
                <a:latin typeface="VIVFRG+ArialMT"/>
                <a:cs typeface="VIVFRG+ArialMT"/>
              </a:rPr>
              <a:t> </a:t>
            </a: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new Date(2018,8,8),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color: "#DD8616"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44370" y="3678668"/>
            <a:ext cx="320389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});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61617" y="4106516"/>
            <a:ext cx="233746" cy="235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47367" y="4105388"/>
            <a:ext cx="3360949" cy="450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7002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/*... skipping similar code for other test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events...*/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7834" y="479397"/>
            <a:ext cx="233746" cy="235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3584" y="478269"/>
            <a:ext cx="3395498" cy="4500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25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res.send("Test events were added to the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database")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67834" y="904989"/>
            <a:ext cx="60596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  <a:r>
              <a:rPr sz="1400" spc="125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});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67834" y="1545069"/>
            <a:ext cx="3053762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  <a:r>
              <a:rPr sz="1400" spc="125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app.get('/data', function(req, res){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67834" y="1759558"/>
            <a:ext cx="233746" cy="875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76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126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126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50586" y="1758429"/>
            <a:ext cx="3431028" cy="876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db.event.find().toArray(function(err, data){</a:t>
            </a:r>
          </a:p>
          <a:p>
            <a:pPr marL="197002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//set id property for all records</a:t>
            </a:r>
          </a:p>
          <a:p>
            <a:pPr marL="197002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for (var i = 0; i &lt; data.length; i++)</a:t>
            </a:r>
          </a:p>
          <a:p>
            <a:pPr marL="394004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data[i].id = data[i]._id;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67834" y="2826357"/>
            <a:ext cx="233746" cy="6621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76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126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50586" y="2825228"/>
            <a:ext cx="1722400" cy="663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7002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//output response</a:t>
            </a:r>
          </a:p>
          <a:p>
            <a:pPr marL="197002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res.send(data);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});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67834" y="3465308"/>
            <a:ext cx="60596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  <a:r>
              <a:rPr sz="1400" spc="125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});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6111" y="431376"/>
            <a:ext cx="3460777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  <a:r>
              <a:rPr sz="1400" spc="125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We also need to add some changes in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1861" y="644736"/>
            <a:ext cx="1012142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index.html: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6111" y="1072584"/>
            <a:ext cx="233746" cy="235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41861" y="1071456"/>
            <a:ext cx="3321003" cy="4500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4004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scheduler.init('scheduler_here',new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Date(2018,8,4),"month");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56111" y="1712665"/>
            <a:ext cx="233746" cy="6621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1756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41861" y="1711536"/>
            <a:ext cx="4275049" cy="450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4004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scheduler.templates.xml_date = function(value)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{ return new Date(value); };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35865" y="2138256"/>
            <a:ext cx="254769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scheduler.load("/data", "json");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79557" y="384484"/>
            <a:ext cx="4220488" cy="10901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  <a:r>
              <a:rPr sz="1400" spc="125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000000"/>
                </a:solidFill>
                <a:latin typeface="HWWIRD+Arial-BoldMT"/>
                <a:cs typeface="HWWIRD+Arial-BoldMT"/>
              </a:rPr>
              <a:t>Adding, Editing, and Deleting Events</a:t>
            </a:r>
          </a:p>
          <a:p>
            <a:pPr marL="0" marR="0">
              <a:lnSpc>
                <a:spcPts val="1553"/>
              </a:lnSpc>
              <a:spcBef>
                <a:spcPts val="74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64"/>
              </a:lnSpc>
              <a:spcBef>
                <a:spcPts val="117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  <a:r>
              <a:rPr sz="1400" spc="125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To add the ability to add, edit, and delete events</a:t>
            </a:r>
          </a:p>
          <a:p>
            <a:pPr marL="28575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in the calendar, we need to add the code that</a:t>
            </a:r>
          </a:p>
          <a:p>
            <a:pPr marL="28575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initializes dataprocessor to the index.html file: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9557" y="1665773"/>
            <a:ext cx="233746" cy="235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65307" y="1664644"/>
            <a:ext cx="3735630" cy="450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4004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scheduler.config.xml_date="%Y-%m-%d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%H:%i";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79557" y="2305852"/>
            <a:ext cx="233746" cy="6621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76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126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59311" y="2304724"/>
            <a:ext cx="3260491" cy="663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var dp = new dataProcessor("/data");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dp.init(scheduler);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dp.setTransactionMode("POST", false);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9557" y="3158163"/>
            <a:ext cx="4132327" cy="876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  <a:r>
              <a:rPr sz="1400" spc="125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The first line defines the format the dates will</a:t>
            </a:r>
          </a:p>
          <a:p>
            <a:pPr marL="28575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take while going back to the server. We are</a:t>
            </a:r>
          </a:p>
          <a:p>
            <a:pPr marL="28575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using default year-month-day order that can be</a:t>
            </a:r>
          </a:p>
          <a:p>
            <a:pPr marL="28575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parsed by MongoDB. The following block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65307" y="4011603"/>
            <a:ext cx="3945021" cy="1090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initializes dataprocessor and switches it to the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mode of simple POST sending. From now on,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each time when the data in the scheduler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changes, dataprocessor will call “/data” url and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will pass all the properties of the changed event.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03004" y="478269"/>
            <a:ext cx="399399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  <a:r>
              <a:rPr sz="1400" spc="125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Let’s now go over to the server code and add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8754" y="691629"/>
            <a:ext cx="2315662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one more handler to app.js: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03004" y="1118349"/>
            <a:ext cx="314266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  <a:r>
              <a:rPr sz="1400" spc="125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app.post('/data', function(req, res){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03004" y="1332838"/>
            <a:ext cx="233746" cy="235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85756" y="1331709"/>
            <a:ext cx="1737634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var data = req.body;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3004" y="1759558"/>
            <a:ext cx="233746" cy="10888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76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126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126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126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85756" y="1758429"/>
            <a:ext cx="3255869" cy="1090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//get operation type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var mode = data["!nativeeditor_status"];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//get id of record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var sid = data.id;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var tid = sid;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03004" y="3039717"/>
            <a:ext cx="233746" cy="235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88754" y="3038588"/>
            <a:ext cx="3825597" cy="450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7002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//remove properties which we do not want to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save in DB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03004" y="3466437"/>
            <a:ext cx="233746" cy="448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76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85756" y="3465308"/>
            <a:ext cx="2846217" cy="450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delete data.id;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delete data["!nativeeditor_status"];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03004" y="4319876"/>
            <a:ext cx="233746" cy="6621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76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126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85756" y="4318748"/>
            <a:ext cx="3125746" cy="663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//output confirmation response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function update_response(err, result){</a:t>
            </a:r>
          </a:p>
          <a:p>
            <a:pPr marL="197002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if (err)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03004" y="268381"/>
            <a:ext cx="233746" cy="6621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76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126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8004" y="267253"/>
            <a:ext cx="2637511" cy="4500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mode = "error";</a:t>
            </a:r>
          </a:p>
          <a:p>
            <a:pPr marL="344754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else if (mode == "inserted")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79761" y="693973"/>
            <a:ext cx="1223792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tid = data._id;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03004" y="1121821"/>
            <a:ext cx="233746" cy="10888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1756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1806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8754" y="1120693"/>
            <a:ext cx="2466290" cy="4500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4004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res.setHeader("Content-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Type","application/json");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82758" y="1547413"/>
            <a:ext cx="3361304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res.send({action: mode, sid: sid, tid: tid});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85756" y="1974133"/>
            <a:ext cx="211782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}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03004" y="2401981"/>
            <a:ext cx="233746" cy="6621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76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126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85756" y="2400852"/>
            <a:ext cx="1545134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//run db operation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88754" y="2614212"/>
            <a:ext cx="3005704" cy="663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7002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if (mode == "updated")</a:t>
            </a:r>
          </a:p>
          <a:p>
            <a:pPr marL="394004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db.event.updateById( sid, data,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update_response);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03004" y="3255420"/>
            <a:ext cx="233746" cy="875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76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126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126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88754" y="3254292"/>
            <a:ext cx="3697701" cy="1090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7002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else if (mode == "inserted")</a:t>
            </a:r>
          </a:p>
          <a:p>
            <a:pPr marL="394004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db.event.insert(data, update_response);</a:t>
            </a:r>
          </a:p>
          <a:p>
            <a:pPr marL="197002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else if (mode == "deleted")</a:t>
            </a:r>
          </a:p>
          <a:p>
            <a:pPr marL="394004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db.event.removeById( sid,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update_response);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03004" y="4322220"/>
            <a:ext cx="233746" cy="448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76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85756" y="4321091"/>
            <a:ext cx="478569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else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082758" y="4534451"/>
            <a:ext cx="3034330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res.send("Not supported operation");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03004" y="4747811"/>
            <a:ext cx="60596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  <a:r>
              <a:rPr sz="1400" spc="125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});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970710" y="894906"/>
            <a:ext cx="1495701" cy="3061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i="1" dirty="0">
                <a:solidFill>
                  <a:srgbClr val="FFFFFF"/>
                </a:solidFill>
                <a:latin typeface="Cambria"/>
                <a:cs typeface="Cambria"/>
              </a:rPr>
              <a:t>Lorem ipsum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12455" y="1968513"/>
            <a:ext cx="2573883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64"/>
              </a:lnSpc>
            </a:pPr>
            <a:r>
              <a:rPr lang="en-IN" sz="1400" smtClean="0">
                <a:solidFill>
                  <a:srgbClr val="000000"/>
                </a:solidFill>
                <a:latin typeface="VIVFRG+ArialMT"/>
                <a:cs typeface="VIVFRG+ArialMT"/>
              </a:rPr>
              <a:t>https://github.com/HariDinesh5481/calendar</a:t>
            </a:r>
            <a:endParaRPr sz="1400" dirty="0">
              <a:solidFill>
                <a:srgbClr val="000000"/>
              </a:solidFill>
              <a:latin typeface="VIVFRG+ArialMT"/>
              <a:cs typeface="VIVFRG+Arial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4710" y="708130"/>
            <a:ext cx="2959355" cy="321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4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1D2125"/>
                </a:solidFill>
                <a:latin typeface="HWWIRD+Arial-BoldMT"/>
                <a:cs typeface="HWWIRD+Arial-BoldMT"/>
              </a:rPr>
              <a:t>Back-end Development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3060" y="1591429"/>
            <a:ext cx="143614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HWWIRD+Arial-BoldMT"/>
                <a:cs typeface="HWWIRD+Arial-BoldMT"/>
              </a:rPr>
              <a:t>LMS Username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04917" y="1591429"/>
            <a:ext cx="6366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HWWIRD+Arial-BoldMT"/>
                <a:cs typeface="HWWIRD+Arial-BoldMT"/>
              </a:rPr>
              <a:t>Name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701336" y="1591429"/>
            <a:ext cx="684349" cy="632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49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HWWIRD+Arial-BoldMT"/>
                <a:cs typeface="HWWIRD+Arial-BoldMT"/>
              </a:rPr>
              <a:t>Batch</a:t>
            </a:r>
          </a:p>
          <a:p>
            <a:pPr marL="0" marR="0">
              <a:lnSpc>
                <a:spcPts val="1564"/>
              </a:lnSpc>
              <a:spcBef>
                <a:spcPts val="1505"/>
              </a:spcBef>
              <a:spcAft>
                <a:spcPts val="0"/>
              </a:spcAft>
            </a:pPr>
            <a:r>
              <a:rPr sz="1400" b="1" dirty="0">
                <a:solidFill>
                  <a:srgbClr val="FFFFFF"/>
                </a:solidFill>
                <a:latin typeface="HWWIRD+Arial-BoldMT"/>
                <a:cs typeface="HWWIRD+Arial-BoldMT"/>
              </a:rPr>
              <a:t>A4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6135" y="1980828"/>
            <a:ext cx="1222511" cy="3061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Cambria"/>
                <a:cs typeface="Cambria"/>
              </a:rPr>
              <a:t>2115a453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75536" y="1987638"/>
            <a:ext cx="1495144" cy="450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FFFFFF"/>
                </a:solidFill>
                <a:latin typeface="HWWIRD+Arial-BoldMT"/>
                <a:cs typeface="HWWIRD+Arial-BoldMT"/>
              </a:rPr>
              <a:t>SRIPURAM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b="1" dirty="0">
                <a:solidFill>
                  <a:srgbClr val="FFFFFF"/>
                </a:solidFill>
                <a:latin typeface="HWWIRD+Arial-BoldMT"/>
                <a:cs typeface="HWWIRD+Arial-BoldMT"/>
              </a:rPr>
              <a:t>MOHAN REDDY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36135" y="2597209"/>
            <a:ext cx="94347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FFFFFF"/>
                </a:solidFill>
                <a:latin typeface="HWWIRD+Arial-BoldMT"/>
                <a:cs typeface="HWWIRD+Arial-BoldMT"/>
              </a:rPr>
              <a:t>2115a440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975536" y="2597209"/>
            <a:ext cx="1535211" cy="663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FFFFFF"/>
                </a:solidFill>
                <a:latin typeface="HWWIRD+Arial-BoldMT"/>
                <a:cs typeface="HWWIRD+Arial-BoldMT"/>
              </a:rPr>
              <a:t>PUCHALAPALLI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b="1" dirty="0">
                <a:solidFill>
                  <a:srgbClr val="FFFFFF"/>
                </a:solidFill>
                <a:latin typeface="HWWIRD+Arial-BoldMT"/>
                <a:cs typeface="HWWIRD+Arial-BoldMT"/>
              </a:rPr>
              <a:t>HARI DINESH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b="1" dirty="0">
                <a:solidFill>
                  <a:srgbClr val="FFFFFF"/>
                </a:solidFill>
                <a:latin typeface="HWWIRD+Arial-BoldMT"/>
                <a:cs typeface="HWWIRD+Arial-BoldMT"/>
              </a:rPr>
              <a:t>REDDY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701336" y="2597209"/>
            <a:ext cx="37968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FFFFFF"/>
                </a:solidFill>
                <a:latin typeface="HWWIRD+Arial-BoldMT"/>
                <a:cs typeface="HWWIRD+Arial-BoldMT"/>
              </a:rPr>
              <a:t>A4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36135" y="3420138"/>
            <a:ext cx="943471" cy="632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FFFFFF"/>
                </a:solidFill>
                <a:latin typeface="HWWIRD+Arial-BoldMT"/>
                <a:cs typeface="HWWIRD+Arial-BoldMT"/>
              </a:rPr>
              <a:t>2115a442</a:t>
            </a:r>
          </a:p>
          <a:p>
            <a:pPr marL="0" marR="0">
              <a:lnSpc>
                <a:spcPts val="1564"/>
              </a:lnSpc>
              <a:spcBef>
                <a:spcPts val="1505"/>
              </a:spcBef>
              <a:spcAft>
                <a:spcPts val="0"/>
              </a:spcAft>
            </a:pPr>
            <a:r>
              <a:rPr sz="1400" b="1" dirty="0">
                <a:solidFill>
                  <a:srgbClr val="FFFFFF"/>
                </a:solidFill>
                <a:latin typeface="HWWIRD+Arial-BoldMT"/>
                <a:cs typeface="HWWIRD+Arial-BoldMT"/>
              </a:rPr>
              <a:t>2115a450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975536" y="3420138"/>
            <a:ext cx="1220639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FFFFFF"/>
                </a:solidFill>
                <a:latin typeface="HWWIRD+Arial-BoldMT"/>
                <a:cs typeface="HWWIRD+Arial-BoldMT"/>
              </a:rPr>
              <a:t>RANGESH</a:t>
            </a:r>
            <a:r>
              <a:rPr sz="1400" b="1" spc="15" dirty="0">
                <a:solidFill>
                  <a:srgbClr val="FFFFFF"/>
                </a:solidFill>
                <a:latin typeface="HWWIRD+Arial-BoldMT"/>
                <a:cs typeface="HWWIRD+Arial-BoldMT"/>
              </a:rPr>
              <a:t> </a:t>
            </a:r>
            <a:r>
              <a:rPr sz="1400" b="1" dirty="0">
                <a:solidFill>
                  <a:srgbClr val="FFFFFF"/>
                </a:solidFill>
                <a:latin typeface="HWWIRD+Arial-BoldMT"/>
                <a:cs typeface="HWWIRD+Arial-BoldMT"/>
              </a:rPr>
              <a:t>D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701336" y="3420138"/>
            <a:ext cx="379685" cy="632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FFFFFF"/>
                </a:solidFill>
                <a:latin typeface="HWWIRD+Arial-BoldMT"/>
                <a:cs typeface="HWWIRD+Arial-BoldMT"/>
              </a:rPr>
              <a:t>A4</a:t>
            </a:r>
          </a:p>
          <a:p>
            <a:pPr marL="0" marR="0">
              <a:lnSpc>
                <a:spcPts val="1564"/>
              </a:lnSpc>
              <a:spcBef>
                <a:spcPts val="1505"/>
              </a:spcBef>
              <a:spcAft>
                <a:spcPts val="0"/>
              </a:spcAft>
            </a:pPr>
            <a:r>
              <a:rPr sz="1400" b="1" dirty="0">
                <a:solidFill>
                  <a:srgbClr val="FFFFFF"/>
                </a:solidFill>
                <a:latin typeface="HWWIRD+Arial-BoldMT"/>
                <a:cs typeface="HWWIRD+Arial-BoldMT"/>
              </a:rPr>
              <a:t>A4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975536" y="3816348"/>
            <a:ext cx="705594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FFFFFF"/>
                </a:solidFill>
                <a:latin typeface="HWWIRD+Arial-BoldMT"/>
                <a:cs typeface="HWWIRD+Arial-BoldMT"/>
              </a:rPr>
              <a:t>SHAIK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975536" y="4029709"/>
            <a:ext cx="1248630" cy="450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FFFFFF"/>
                </a:solidFill>
                <a:latin typeface="HWWIRD+Arial-BoldMT"/>
                <a:cs typeface="HWWIRD+Arial-BoldMT"/>
              </a:rPr>
              <a:t>MOHAMMAD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b="1" dirty="0">
                <a:solidFill>
                  <a:srgbClr val="FFFFFF"/>
                </a:solidFill>
                <a:latin typeface="HWWIRD+Arial-BoldMT"/>
                <a:cs typeface="HWWIRD+Arial-BoldMT"/>
              </a:rPr>
              <a:t>WASEEM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7693" y="642057"/>
            <a:ext cx="2001517" cy="3064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53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FFFFFF"/>
                </a:solidFill>
                <a:latin typeface="TRTPDT+Wingdings-Regular"/>
                <a:cs typeface="TRTPDT+Wingdings-Regular"/>
              </a:rPr>
              <a:t>§</a:t>
            </a:r>
            <a:r>
              <a:rPr sz="1850" spc="9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INTRODUCTION: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7693" y="1034850"/>
            <a:ext cx="248273" cy="2706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31"/>
              </a:lnSpc>
              <a:spcBef>
                <a:spcPts val="0"/>
              </a:spcBef>
              <a:spcAft>
                <a:spcPts val="0"/>
              </a:spcAft>
            </a:pPr>
            <a:r>
              <a:rPr sz="1650" dirty="0">
                <a:solidFill>
                  <a:srgbClr val="FFFFFF"/>
                </a:solidFill>
                <a:latin typeface="TRTPDT+Wingdings-Regular"/>
                <a:cs typeface="TRTPDT+Wingdings-Regular"/>
              </a:rPr>
              <a:t>§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3443" y="1020615"/>
            <a:ext cx="4202826" cy="490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8591" marR="0">
              <a:lnSpc>
                <a:spcPts val="1915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FFFFFF"/>
                </a:solidFill>
                <a:latin typeface="DKIOGT+AgencyFB-Bold"/>
                <a:cs typeface="DKIOGT+AgencyFB-Bold"/>
              </a:rPr>
              <a:t>In this task ,we are going to develop the backend and</a:t>
            </a:r>
          </a:p>
          <a:p>
            <a:pPr marL="0" marR="0">
              <a:lnSpc>
                <a:spcPts val="1650"/>
              </a:lnSpc>
              <a:spcBef>
                <a:spcPts val="50"/>
              </a:spcBef>
              <a:spcAft>
                <a:spcPts val="0"/>
              </a:spcAft>
            </a:pPr>
            <a:r>
              <a:rPr sz="1600" b="1" dirty="0">
                <a:solidFill>
                  <a:srgbClr val="FFFFFF"/>
                </a:solidFill>
                <a:latin typeface="DKIOGT+AgencyFB-Bold"/>
                <a:cs typeface="DKIOGT+AgencyFB-Bold"/>
              </a:rPr>
              <a:t>connect with</a:t>
            </a:r>
            <a:r>
              <a:rPr sz="1600" b="1" spc="330" dirty="0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sz="1600" b="1" dirty="0">
                <a:solidFill>
                  <a:srgbClr val="FFFFFF"/>
                </a:solidFill>
                <a:latin typeface="DKIOGT+AgencyFB-Bold"/>
                <a:cs typeface="DKIOGT+AgencyFB-Bold"/>
              </a:rPr>
              <a:t>MongoDB database.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7693" y="1695250"/>
            <a:ext cx="248273" cy="2706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31"/>
              </a:lnSpc>
              <a:spcBef>
                <a:spcPts val="0"/>
              </a:spcBef>
              <a:spcAft>
                <a:spcPts val="0"/>
              </a:spcAft>
            </a:pPr>
            <a:r>
              <a:rPr sz="1650" dirty="0">
                <a:solidFill>
                  <a:srgbClr val="FFFFFF"/>
                </a:solidFill>
                <a:latin typeface="TRTPDT+Wingdings-Regular"/>
                <a:cs typeface="TRTPDT+Wingdings-Regular"/>
              </a:rPr>
              <a:t>§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73443" y="1681015"/>
            <a:ext cx="4128248" cy="11195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8591" marR="0">
              <a:lnSpc>
                <a:spcPts val="1915"/>
              </a:lnSpc>
              <a:spcBef>
                <a:spcPts val="0"/>
              </a:spcBef>
              <a:spcAft>
                <a:spcPts val="0"/>
              </a:spcAft>
            </a:pPr>
            <a:r>
              <a:rPr sz="1600" b="1" spc="11" dirty="0">
                <a:solidFill>
                  <a:srgbClr val="FFFFFF"/>
                </a:solidFill>
                <a:latin typeface="DKIOGT+AgencyFB-Bold"/>
                <a:cs typeface="DKIOGT+AgencyFB-Bold"/>
              </a:rPr>
              <a:t>First,Back-end</a:t>
            </a:r>
            <a:r>
              <a:rPr sz="1600" b="1" spc="46" dirty="0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sz="1600" b="1" spc="28" dirty="0">
                <a:solidFill>
                  <a:srgbClr val="FFFFFF"/>
                </a:solidFill>
                <a:latin typeface="DKIOGT+AgencyFB-Bold"/>
                <a:cs typeface="DKIOGT+AgencyFB-Bold"/>
              </a:rPr>
              <a:t>development refers</a:t>
            </a:r>
            <a:r>
              <a:rPr sz="1600" b="1" spc="30" dirty="0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sz="1600" b="1" spc="28" dirty="0">
                <a:solidFill>
                  <a:srgbClr val="FFFFFF"/>
                </a:solidFill>
                <a:latin typeface="DKIOGT+AgencyFB-Bold"/>
                <a:cs typeface="DKIOGT+AgencyFB-Bold"/>
              </a:rPr>
              <a:t>to</a:t>
            </a:r>
            <a:r>
              <a:rPr sz="1600" b="1" spc="30" dirty="0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sz="1600" b="1" spc="28" dirty="0">
                <a:solidFill>
                  <a:srgbClr val="FFFFFF"/>
                </a:solidFill>
                <a:latin typeface="DKIOGT+AgencyFB-Bold"/>
                <a:cs typeface="DKIOGT+AgencyFB-Bold"/>
              </a:rPr>
              <a:t>the</a:t>
            </a:r>
          </a:p>
          <a:p>
            <a:pPr marL="0" marR="0">
              <a:lnSpc>
                <a:spcPts val="1650"/>
              </a:lnSpc>
              <a:spcBef>
                <a:spcPts val="50"/>
              </a:spcBef>
              <a:spcAft>
                <a:spcPts val="0"/>
              </a:spcAft>
            </a:pPr>
            <a:r>
              <a:rPr sz="1600" b="1" spc="28" dirty="0">
                <a:solidFill>
                  <a:srgbClr val="FFFFFF"/>
                </a:solidFill>
                <a:latin typeface="DKIOGT+AgencyFB-Bold"/>
                <a:cs typeface="DKIOGT+AgencyFB-Bold"/>
              </a:rPr>
              <a:t>development of</a:t>
            </a:r>
            <a:r>
              <a:rPr sz="1600" b="1" spc="30" dirty="0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sz="1600" b="1" spc="28" dirty="0">
                <a:solidFill>
                  <a:srgbClr val="FFFFFF"/>
                </a:solidFill>
                <a:latin typeface="DKIOGT+AgencyFB-Bold"/>
                <a:cs typeface="DKIOGT+AgencyFB-Bold"/>
              </a:rPr>
              <a:t>server</a:t>
            </a:r>
            <a:r>
              <a:rPr sz="1600" b="1" spc="31" dirty="0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sz="1600" b="1" spc="28" dirty="0">
                <a:solidFill>
                  <a:srgbClr val="FFFFFF"/>
                </a:solidFill>
                <a:latin typeface="DKIOGT+AgencyFB-Bold"/>
                <a:cs typeface="DKIOGT+AgencyFB-Bold"/>
              </a:rPr>
              <a:t>side logic that</a:t>
            </a:r>
            <a:r>
              <a:rPr sz="1600" b="1" spc="30" dirty="0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sz="1600" b="1" spc="28" dirty="0">
                <a:solidFill>
                  <a:srgbClr val="FFFFFF"/>
                </a:solidFill>
                <a:latin typeface="DKIOGT+AgencyFB-Bold"/>
                <a:cs typeface="DKIOGT+AgencyFB-Bold"/>
              </a:rPr>
              <a:t>powers</a:t>
            </a:r>
            <a:r>
              <a:rPr sz="1600" b="1" spc="31" dirty="0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sz="1600" b="1" spc="28" dirty="0">
                <a:solidFill>
                  <a:srgbClr val="FFFFFF"/>
                </a:solidFill>
                <a:latin typeface="DKIOGT+AgencyFB-Bold"/>
                <a:cs typeface="DKIOGT+AgencyFB-Bold"/>
              </a:rPr>
              <a:t>websites</a:t>
            </a:r>
          </a:p>
          <a:p>
            <a:pPr marL="0" marR="0">
              <a:lnSpc>
                <a:spcPts val="1650"/>
              </a:lnSpc>
              <a:spcBef>
                <a:spcPts val="0"/>
              </a:spcBef>
              <a:spcAft>
                <a:spcPts val="0"/>
              </a:spcAft>
            </a:pPr>
            <a:r>
              <a:rPr sz="1600" b="1" spc="28" dirty="0">
                <a:solidFill>
                  <a:srgbClr val="FFFFFF"/>
                </a:solidFill>
                <a:latin typeface="DKIOGT+AgencyFB-Bold"/>
                <a:cs typeface="DKIOGT+AgencyFB-Bold"/>
              </a:rPr>
              <a:t>and</a:t>
            </a:r>
            <a:r>
              <a:rPr sz="1600" b="1" spc="30" dirty="0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sz="1600" b="1" spc="28" dirty="0">
                <a:solidFill>
                  <a:srgbClr val="FFFFFF"/>
                </a:solidFill>
                <a:latin typeface="DKIOGT+AgencyFB-Bold"/>
                <a:cs typeface="DKIOGT+AgencyFB-Bold"/>
              </a:rPr>
              <a:t>apps</a:t>
            </a:r>
            <a:r>
              <a:rPr sz="1600" b="1" spc="30" dirty="0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sz="1600" b="1" spc="28" dirty="0">
                <a:solidFill>
                  <a:srgbClr val="FFFFFF"/>
                </a:solidFill>
                <a:latin typeface="DKIOGT+AgencyFB-Bold"/>
                <a:cs typeface="DKIOGT+AgencyFB-Bold"/>
              </a:rPr>
              <a:t>from</a:t>
            </a:r>
            <a:r>
              <a:rPr sz="1600" b="1" spc="31" dirty="0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sz="1600" b="1" spc="28" dirty="0">
                <a:solidFill>
                  <a:srgbClr val="FFFFFF"/>
                </a:solidFill>
                <a:latin typeface="DKIOGT+AgencyFB-Bold"/>
                <a:cs typeface="DKIOGT+AgencyFB-Bold"/>
              </a:rPr>
              <a:t>behind</a:t>
            </a:r>
            <a:r>
              <a:rPr sz="1600" b="1" spc="30" dirty="0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sz="1600" b="1" spc="28" dirty="0">
                <a:solidFill>
                  <a:srgbClr val="FFFFFF"/>
                </a:solidFill>
                <a:latin typeface="DKIOGT+AgencyFB-Bold"/>
                <a:cs typeface="DKIOGT+AgencyFB-Bold"/>
              </a:rPr>
              <a:t>the scenes.</a:t>
            </a:r>
            <a:r>
              <a:rPr sz="1600" b="1" spc="31" dirty="0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sz="1600" b="1" spc="28" dirty="0">
                <a:solidFill>
                  <a:srgbClr val="FFFFFF"/>
                </a:solidFill>
                <a:latin typeface="DKIOGT+AgencyFB-Bold"/>
                <a:cs typeface="DKIOGT+AgencyFB-Bold"/>
              </a:rPr>
              <a:t>It</a:t>
            </a:r>
            <a:r>
              <a:rPr sz="1600" b="1" spc="30" dirty="0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sz="1600" b="1" spc="28" dirty="0">
                <a:solidFill>
                  <a:srgbClr val="FFFFFF"/>
                </a:solidFill>
                <a:latin typeface="DKIOGT+AgencyFB-Bold"/>
                <a:cs typeface="DKIOGT+AgencyFB-Bold"/>
              </a:rPr>
              <a:t>includes</a:t>
            </a:r>
            <a:r>
              <a:rPr sz="1600" b="1" spc="31" dirty="0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sz="1600" b="1" spc="28" dirty="0">
                <a:solidFill>
                  <a:srgbClr val="FFFFFF"/>
                </a:solidFill>
                <a:latin typeface="DKIOGT+AgencyFB-Bold"/>
                <a:cs typeface="DKIOGT+AgencyFB-Bold"/>
              </a:rPr>
              <a:t>all</a:t>
            </a:r>
            <a:r>
              <a:rPr sz="1600" b="1" spc="30" dirty="0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sz="1600" b="1" spc="28" dirty="0">
                <a:solidFill>
                  <a:srgbClr val="FFFFFF"/>
                </a:solidFill>
                <a:latin typeface="DKIOGT+AgencyFB-Bold"/>
                <a:cs typeface="DKIOGT+AgencyFB-Bold"/>
              </a:rPr>
              <a:t>the</a:t>
            </a:r>
          </a:p>
          <a:p>
            <a:pPr marL="0" marR="0">
              <a:lnSpc>
                <a:spcPts val="1650"/>
              </a:lnSpc>
              <a:spcBef>
                <a:spcPts val="50"/>
              </a:spcBef>
              <a:spcAft>
                <a:spcPts val="0"/>
              </a:spcAft>
            </a:pPr>
            <a:r>
              <a:rPr sz="1600" b="1" spc="28" dirty="0">
                <a:solidFill>
                  <a:srgbClr val="FFFFFF"/>
                </a:solidFill>
                <a:latin typeface="DKIOGT+AgencyFB-Bold"/>
                <a:cs typeface="DKIOGT+AgencyFB-Bold"/>
              </a:rPr>
              <a:t>code needed</a:t>
            </a:r>
            <a:r>
              <a:rPr sz="1600" b="1" spc="31" dirty="0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sz="1600" b="1" spc="28" dirty="0">
                <a:solidFill>
                  <a:srgbClr val="FFFFFF"/>
                </a:solidFill>
                <a:latin typeface="DKIOGT+AgencyFB-Bold"/>
                <a:cs typeface="DKIOGT+AgencyFB-Bold"/>
              </a:rPr>
              <a:t>to</a:t>
            </a:r>
            <a:r>
              <a:rPr sz="1600" b="1" spc="30" dirty="0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sz="1600" b="1" spc="28" dirty="0">
                <a:solidFill>
                  <a:srgbClr val="FFFFFF"/>
                </a:solidFill>
                <a:latin typeface="DKIOGT+AgencyFB-Bold"/>
                <a:cs typeface="DKIOGT+AgencyFB-Bold"/>
              </a:rPr>
              <a:t>build</a:t>
            </a:r>
            <a:r>
              <a:rPr sz="1600" b="1" spc="30" dirty="0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sz="1600" b="1" spc="28" dirty="0">
                <a:solidFill>
                  <a:srgbClr val="FFFFFF"/>
                </a:solidFill>
                <a:latin typeface="DKIOGT+AgencyFB-Bold"/>
                <a:cs typeface="DKIOGT+AgencyFB-Bold"/>
              </a:rPr>
              <a:t>out the database,</a:t>
            </a:r>
            <a:r>
              <a:rPr sz="1600" b="1" spc="31" dirty="0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sz="1600" b="1" spc="28" dirty="0">
                <a:solidFill>
                  <a:srgbClr val="FFFFFF"/>
                </a:solidFill>
                <a:latin typeface="DKIOGT+AgencyFB-Bold"/>
                <a:cs typeface="DKIOGT+AgencyFB-Bold"/>
              </a:rPr>
              <a:t>server,</a:t>
            </a:r>
            <a:r>
              <a:rPr sz="1600" b="1" spc="30" dirty="0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sz="1600" b="1" spc="28" dirty="0">
                <a:solidFill>
                  <a:srgbClr val="FFFFFF"/>
                </a:solidFill>
                <a:latin typeface="DKIOGT+AgencyFB-Bold"/>
                <a:cs typeface="DKIOGT+AgencyFB-Bold"/>
              </a:rPr>
              <a:t>and</a:t>
            </a:r>
          </a:p>
          <a:p>
            <a:pPr marL="0" marR="0">
              <a:lnSpc>
                <a:spcPts val="1650"/>
              </a:lnSpc>
              <a:spcBef>
                <a:spcPts val="0"/>
              </a:spcBef>
              <a:spcAft>
                <a:spcPts val="0"/>
              </a:spcAft>
            </a:pPr>
            <a:r>
              <a:rPr sz="1600" b="1" spc="28" dirty="0">
                <a:solidFill>
                  <a:srgbClr val="FFFFFF"/>
                </a:solidFill>
                <a:latin typeface="DKIOGT+AgencyFB-Bold"/>
                <a:cs typeface="DKIOGT+AgencyFB-Bold"/>
              </a:rPr>
              <a:t>application.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87693" y="2984300"/>
            <a:ext cx="248273" cy="2706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31"/>
              </a:lnSpc>
              <a:spcBef>
                <a:spcPts val="0"/>
              </a:spcBef>
              <a:spcAft>
                <a:spcPts val="0"/>
              </a:spcAft>
            </a:pPr>
            <a:r>
              <a:rPr sz="1650" dirty="0">
                <a:solidFill>
                  <a:srgbClr val="FFFFFF"/>
                </a:solidFill>
                <a:latin typeface="TRTPDT+Wingdings-Regular"/>
                <a:cs typeface="TRTPDT+Wingdings-Regular"/>
              </a:rPr>
              <a:t>§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73443" y="2970065"/>
            <a:ext cx="4132356" cy="11195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684" marR="0">
              <a:lnSpc>
                <a:spcPts val="1915"/>
              </a:lnSpc>
              <a:spcBef>
                <a:spcPts val="0"/>
              </a:spcBef>
              <a:spcAft>
                <a:spcPts val="0"/>
              </a:spcAft>
            </a:pPr>
            <a:r>
              <a:rPr sz="1600" b="1" spc="28" dirty="0">
                <a:solidFill>
                  <a:srgbClr val="FFFFFF"/>
                </a:solidFill>
                <a:latin typeface="DKIOGT+AgencyFB-Bold"/>
                <a:cs typeface="DKIOGT+AgencyFB-Bold"/>
              </a:rPr>
              <a:t>Then,</a:t>
            </a:r>
            <a:r>
              <a:rPr sz="1600" b="1" spc="390" dirty="0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sz="1600" b="1" spc="28" dirty="0">
                <a:solidFill>
                  <a:srgbClr val="FFFFFF"/>
                </a:solidFill>
                <a:latin typeface="DKIOGT+AgencyFB-Bold"/>
                <a:cs typeface="DKIOGT+AgencyFB-Bold"/>
              </a:rPr>
              <a:t>MongoDB is</a:t>
            </a:r>
            <a:r>
              <a:rPr sz="1600" b="1" spc="31" dirty="0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sz="1600" b="1" dirty="0">
                <a:solidFill>
                  <a:srgbClr val="FFFFFF"/>
                </a:solidFill>
                <a:latin typeface="DKIOGT+AgencyFB-Bold"/>
                <a:cs typeface="DKIOGT+AgencyFB-Bold"/>
              </a:rPr>
              <a:t>a</a:t>
            </a:r>
            <a:r>
              <a:rPr sz="1600" b="1" spc="57" dirty="0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sz="1600" b="1" spc="30" dirty="0">
                <a:solidFill>
                  <a:srgbClr val="FFFFFF"/>
                </a:solidFill>
                <a:latin typeface="DKIOGT+AgencyFB-Bold"/>
                <a:cs typeface="DKIOGT+AgencyFB-Bold"/>
              </a:rPr>
              <a:t>NoSQL </a:t>
            </a:r>
            <a:r>
              <a:rPr sz="1600" b="1" spc="28" dirty="0">
                <a:solidFill>
                  <a:srgbClr val="FFFFFF"/>
                </a:solidFill>
                <a:latin typeface="DKIOGT+AgencyFB-Bold"/>
                <a:cs typeface="DKIOGT+AgencyFB-Bold"/>
              </a:rPr>
              <a:t>database used</a:t>
            </a:r>
            <a:r>
              <a:rPr sz="1600" b="1" spc="30" dirty="0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sz="1600" b="1" spc="28" dirty="0">
                <a:solidFill>
                  <a:srgbClr val="FFFFFF"/>
                </a:solidFill>
                <a:latin typeface="DKIOGT+AgencyFB-Bold"/>
                <a:cs typeface="DKIOGT+AgencyFB-Bold"/>
              </a:rPr>
              <a:t>to</a:t>
            </a:r>
            <a:r>
              <a:rPr sz="1600" b="1" spc="30" dirty="0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sz="1600" b="1" spc="28" dirty="0">
                <a:solidFill>
                  <a:srgbClr val="FFFFFF"/>
                </a:solidFill>
                <a:latin typeface="DKIOGT+AgencyFB-Bold"/>
                <a:cs typeface="DKIOGT+AgencyFB-Bold"/>
              </a:rPr>
              <a:t>store</a:t>
            </a:r>
          </a:p>
          <a:p>
            <a:pPr marL="0" marR="0">
              <a:lnSpc>
                <a:spcPts val="1650"/>
              </a:lnSpc>
              <a:spcBef>
                <a:spcPts val="50"/>
              </a:spcBef>
              <a:spcAft>
                <a:spcPts val="0"/>
              </a:spcAft>
            </a:pPr>
            <a:r>
              <a:rPr sz="1600" b="1" spc="28" dirty="0">
                <a:solidFill>
                  <a:srgbClr val="FFFFFF"/>
                </a:solidFill>
                <a:latin typeface="DKIOGT+AgencyFB-Bold"/>
                <a:cs typeface="DKIOGT+AgencyFB-Bold"/>
              </a:rPr>
              <a:t>large amount of</a:t>
            </a:r>
            <a:r>
              <a:rPr sz="1600" b="1" spc="30" dirty="0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sz="1600" b="1" spc="28" dirty="0">
                <a:solidFill>
                  <a:srgbClr val="FFFFFF"/>
                </a:solidFill>
                <a:latin typeface="DKIOGT+AgencyFB-Bold"/>
                <a:cs typeface="DKIOGT+AgencyFB-Bold"/>
              </a:rPr>
              <a:t>data without any</a:t>
            </a:r>
            <a:r>
              <a:rPr sz="1600" b="1" spc="31" dirty="0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sz="1600" b="1" spc="28" dirty="0">
                <a:solidFill>
                  <a:srgbClr val="FFFFFF"/>
                </a:solidFill>
                <a:latin typeface="DKIOGT+AgencyFB-Bold"/>
                <a:cs typeface="DKIOGT+AgencyFB-Bold"/>
              </a:rPr>
              <a:t>traditional</a:t>
            </a:r>
            <a:r>
              <a:rPr sz="1600" b="1" spc="30" dirty="0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sz="1600" b="1" spc="28" dirty="0">
                <a:solidFill>
                  <a:srgbClr val="FFFFFF"/>
                </a:solidFill>
                <a:latin typeface="DKIOGT+AgencyFB-Bold"/>
                <a:cs typeface="DKIOGT+AgencyFB-Bold"/>
              </a:rPr>
              <a:t>relational</a:t>
            </a:r>
          </a:p>
          <a:p>
            <a:pPr marL="0" marR="0">
              <a:lnSpc>
                <a:spcPts val="1650"/>
              </a:lnSpc>
              <a:spcBef>
                <a:spcPts val="0"/>
              </a:spcBef>
              <a:spcAft>
                <a:spcPts val="0"/>
              </a:spcAft>
            </a:pPr>
            <a:r>
              <a:rPr sz="1600" b="1" spc="28" dirty="0">
                <a:solidFill>
                  <a:srgbClr val="FFFFFF"/>
                </a:solidFill>
                <a:latin typeface="DKIOGT+AgencyFB-Bold"/>
                <a:cs typeface="DKIOGT+AgencyFB-Bold"/>
              </a:rPr>
              <a:t>database table.</a:t>
            </a:r>
            <a:r>
              <a:rPr sz="1600" b="1" spc="31" dirty="0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sz="1600" b="1" spc="28" dirty="0">
                <a:solidFill>
                  <a:srgbClr val="FFFFFF"/>
                </a:solidFill>
                <a:latin typeface="DKIOGT+AgencyFB-Bold"/>
                <a:cs typeface="DKIOGT+AgencyFB-Bold"/>
              </a:rPr>
              <a:t>Instead</a:t>
            </a:r>
            <a:r>
              <a:rPr sz="1600" b="1" spc="31" dirty="0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sz="1600" b="1" spc="28" dirty="0">
                <a:solidFill>
                  <a:srgbClr val="FFFFFF"/>
                </a:solidFill>
                <a:latin typeface="DKIOGT+AgencyFB-Bold"/>
                <a:cs typeface="DKIOGT+AgencyFB-Bold"/>
              </a:rPr>
              <a:t>of</a:t>
            </a:r>
            <a:r>
              <a:rPr sz="1600" b="1" spc="30" dirty="0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sz="1600" b="1" spc="28" dirty="0">
                <a:solidFill>
                  <a:srgbClr val="FFFFFF"/>
                </a:solidFill>
                <a:latin typeface="DKIOGT+AgencyFB-Bold"/>
                <a:cs typeface="DKIOGT+AgencyFB-Bold"/>
              </a:rPr>
              <a:t>the rows</a:t>
            </a:r>
            <a:r>
              <a:rPr sz="1600" b="1" spc="31" dirty="0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sz="1600" b="1" spc="28" dirty="0">
                <a:solidFill>
                  <a:srgbClr val="FFFFFF"/>
                </a:solidFill>
                <a:latin typeface="DKIOGT+AgencyFB-Bold"/>
                <a:cs typeface="DKIOGT+AgencyFB-Bold"/>
              </a:rPr>
              <a:t>and</a:t>
            </a:r>
            <a:r>
              <a:rPr sz="1600" b="1" spc="30" dirty="0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sz="1600" b="1" spc="28" dirty="0">
                <a:solidFill>
                  <a:srgbClr val="FFFFFF"/>
                </a:solidFill>
                <a:latin typeface="DKIOGT+AgencyFB-Bold"/>
                <a:cs typeface="DKIOGT+AgencyFB-Bold"/>
              </a:rPr>
              <a:t>coloumns</a:t>
            </a:r>
          </a:p>
          <a:p>
            <a:pPr marL="0" marR="0">
              <a:lnSpc>
                <a:spcPts val="1650"/>
              </a:lnSpc>
              <a:spcBef>
                <a:spcPts val="50"/>
              </a:spcBef>
              <a:spcAft>
                <a:spcPts val="0"/>
              </a:spcAft>
            </a:pPr>
            <a:r>
              <a:rPr sz="1600" b="1" spc="28" dirty="0">
                <a:solidFill>
                  <a:srgbClr val="FFFFFF"/>
                </a:solidFill>
                <a:latin typeface="DKIOGT+AgencyFB-Bold"/>
                <a:cs typeface="DKIOGT+AgencyFB-Bold"/>
              </a:rPr>
              <a:t>,MongoDB used</a:t>
            </a:r>
            <a:r>
              <a:rPr sz="1600" b="1" spc="30" dirty="0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sz="1600" b="1" spc="28" dirty="0">
                <a:solidFill>
                  <a:srgbClr val="FFFFFF"/>
                </a:solidFill>
                <a:latin typeface="DKIOGT+AgencyFB-Bold"/>
                <a:cs typeface="DKIOGT+AgencyFB-Bold"/>
              </a:rPr>
              <a:t>collections</a:t>
            </a:r>
            <a:r>
              <a:rPr sz="1600" b="1" spc="31" dirty="0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sz="1600" b="1" spc="28" dirty="0">
                <a:solidFill>
                  <a:srgbClr val="FFFFFF"/>
                </a:solidFill>
                <a:latin typeface="DKIOGT+AgencyFB-Bold"/>
                <a:cs typeface="DKIOGT+AgencyFB-Bold"/>
              </a:rPr>
              <a:t>and</a:t>
            </a:r>
            <a:r>
              <a:rPr sz="1600" b="1" spc="30" dirty="0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sz="1600" b="1" spc="28" dirty="0">
                <a:solidFill>
                  <a:srgbClr val="FFFFFF"/>
                </a:solidFill>
                <a:latin typeface="DKIOGT+AgencyFB-Bold"/>
                <a:cs typeface="DKIOGT+AgencyFB-Bold"/>
              </a:rPr>
              <a:t>documents</a:t>
            </a:r>
            <a:r>
              <a:rPr sz="1600" b="1" spc="30" dirty="0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sz="1600" b="1" spc="28" dirty="0">
                <a:solidFill>
                  <a:srgbClr val="FFFFFF"/>
                </a:solidFill>
                <a:latin typeface="DKIOGT+AgencyFB-Bold"/>
                <a:cs typeface="DKIOGT+AgencyFB-Bold"/>
              </a:rPr>
              <a:t>to</a:t>
            </a:r>
            <a:r>
              <a:rPr sz="1600" b="1" spc="30" dirty="0">
                <a:solidFill>
                  <a:srgbClr val="FFFFFF"/>
                </a:solidFill>
                <a:latin typeface="DKIOGT+AgencyFB-Bold"/>
                <a:cs typeface="DKIOGT+AgencyFB-Bold"/>
              </a:rPr>
              <a:t> </a:t>
            </a:r>
            <a:r>
              <a:rPr sz="1600" b="1" spc="28" dirty="0">
                <a:solidFill>
                  <a:srgbClr val="FFFFFF"/>
                </a:solidFill>
                <a:latin typeface="DKIOGT+AgencyFB-Bold"/>
                <a:cs typeface="DKIOGT+AgencyFB-Bold"/>
              </a:rPr>
              <a:t>store the</a:t>
            </a:r>
          </a:p>
          <a:p>
            <a:pPr marL="0" marR="0">
              <a:lnSpc>
                <a:spcPts val="1650"/>
              </a:lnSpc>
              <a:spcBef>
                <a:spcPts val="0"/>
              </a:spcBef>
              <a:spcAft>
                <a:spcPts val="0"/>
              </a:spcAft>
            </a:pPr>
            <a:r>
              <a:rPr sz="1600" b="1" spc="28" dirty="0">
                <a:solidFill>
                  <a:srgbClr val="FFFFFF"/>
                </a:solidFill>
                <a:latin typeface="DKIOGT+AgencyFB-Bold"/>
                <a:cs typeface="DKIOGT+AgencyFB-Bold"/>
              </a:rPr>
              <a:t>data.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6149" y="721200"/>
            <a:ext cx="4212489" cy="6986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09"/>
              </a:lnSpc>
              <a:spcBef>
                <a:spcPts val="0"/>
              </a:spcBef>
              <a:spcAft>
                <a:spcPts val="0"/>
              </a:spcAft>
            </a:pPr>
            <a:r>
              <a:rPr sz="1450" dirty="0">
                <a:solidFill>
                  <a:srgbClr val="FFFFFF"/>
                </a:solidFill>
                <a:latin typeface="TRTPDT+Wingdings-Regular"/>
                <a:cs typeface="TRTPDT+Wingdings-Regular"/>
              </a:rPr>
              <a:t>§</a:t>
            </a:r>
            <a:r>
              <a:rPr sz="1450" spc="122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MTKNOF+TimesNewRomanPSMT"/>
                <a:cs typeface="MTKNOF+TimesNewRomanPSMT"/>
              </a:rPr>
              <a:t>To connect the mangoDB database in node.js</a:t>
            </a:r>
          </a:p>
          <a:p>
            <a:pPr marL="285750" marR="0">
              <a:lnSpc>
                <a:spcPts val="1550"/>
              </a:lnSpc>
              <a:spcBef>
                <a:spcPts val="244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MTKNOF+TimesNewRomanPSMT"/>
                <a:cs typeface="MTKNOF+TimesNewRomanPSMT"/>
              </a:rPr>
              <a:t>application, we have to download the LTS version of</a:t>
            </a:r>
          </a:p>
          <a:p>
            <a:pPr marL="285750" marR="0">
              <a:lnSpc>
                <a:spcPts val="1550"/>
              </a:lnSpc>
              <a:spcBef>
                <a:spcPts val="247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MTKNOF+TimesNewRomanPSMT"/>
                <a:cs typeface="MTKNOF+TimesNewRomanPSMT"/>
              </a:rPr>
              <a:t>node js and install on your computer.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6149" y="1507686"/>
            <a:ext cx="236652" cy="242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09"/>
              </a:lnSpc>
              <a:spcBef>
                <a:spcPts val="0"/>
              </a:spcBef>
              <a:spcAft>
                <a:spcPts val="0"/>
              </a:spcAft>
            </a:pPr>
            <a:r>
              <a:rPr sz="1450" dirty="0">
                <a:solidFill>
                  <a:srgbClr val="FFFFFF"/>
                </a:solidFill>
                <a:latin typeface="TRTPDT+Wingdings-Regular"/>
                <a:cs typeface="TRTPDT+Wingdings-Regular"/>
              </a:rPr>
              <a:t>§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1899" y="1514783"/>
            <a:ext cx="3946444" cy="463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MTKNOF+TimesNewRomanPSMT"/>
                <a:cs typeface="MTKNOF+TimesNewRomanPSMT"/>
              </a:rPr>
              <a:t>After the installation ,we check node.js and npm</a:t>
            </a:r>
          </a:p>
          <a:p>
            <a:pPr marL="0" marR="0">
              <a:lnSpc>
                <a:spcPts val="1550"/>
              </a:lnSpc>
              <a:spcBef>
                <a:spcPts val="197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MTKNOF+TimesNewRomanPSMT"/>
                <a:cs typeface="MTKNOF+TimesNewRomanPSMT"/>
              </a:rPr>
              <a:t>version in our terminal mac or CDM 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6149" y="2065876"/>
            <a:ext cx="236652" cy="242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09"/>
              </a:lnSpc>
              <a:spcBef>
                <a:spcPts val="0"/>
              </a:spcBef>
              <a:spcAft>
                <a:spcPts val="0"/>
              </a:spcAft>
            </a:pPr>
            <a:r>
              <a:rPr sz="1450" dirty="0">
                <a:solidFill>
                  <a:srgbClr val="FFFFFF"/>
                </a:solidFill>
                <a:latin typeface="TRTPDT+Wingdings-Regular"/>
                <a:cs typeface="TRTPDT+Wingdings-Regular"/>
              </a:rPr>
              <a:t>§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1899" y="2072973"/>
            <a:ext cx="3921554" cy="6915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MTKNOF+TimesNewRomanPSMT"/>
                <a:cs typeface="MTKNOF+TimesNewRomanPSMT"/>
              </a:rPr>
              <a:t>Using the</a:t>
            </a:r>
            <a:r>
              <a:rPr sz="1400" spc="349" dirty="0">
                <a:solidFill>
                  <a:srgbClr val="FFFFFF"/>
                </a:solidFill>
                <a:latin typeface="MTKNOF+TimesNewRomanPSMT"/>
                <a:cs typeface="MTKNOF+TimesNewRomanPSMT"/>
              </a:rPr>
              <a:t> </a:t>
            </a:r>
            <a:r>
              <a:rPr sz="1400" dirty="0">
                <a:solidFill>
                  <a:srgbClr val="FFFFFF"/>
                </a:solidFill>
                <a:latin typeface="MTKNOF+TimesNewRomanPSMT"/>
                <a:cs typeface="MTKNOF+TimesNewRomanPSMT"/>
              </a:rPr>
              <a:t>npm.init command , we can initialize</a:t>
            </a:r>
          </a:p>
          <a:p>
            <a:pPr marL="0" marR="0">
              <a:lnSpc>
                <a:spcPts val="1550"/>
              </a:lnSpc>
              <a:spcBef>
                <a:spcPts val="197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MTKNOF+TimesNewRomanPSMT"/>
                <a:cs typeface="MTKNOF+TimesNewRomanPSMT"/>
              </a:rPr>
              <a:t>the node.js. then, install</a:t>
            </a:r>
            <a:r>
              <a:rPr sz="1400" spc="350" dirty="0">
                <a:solidFill>
                  <a:srgbClr val="FFFFFF"/>
                </a:solidFill>
                <a:latin typeface="MTKNOF+TimesNewRomanPSMT"/>
                <a:cs typeface="MTKNOF+TimesNewRomanPSMT"/>
              </a:rPr>
              <a:t> </a:t>
            </a:r>
            <a:r>
              <a:rPr sz="1400" dirty="0">
                <a:solidFill>
                  <a:srgbClr val="FFFFFF"/>
                </a:solidFill>
                <a:latin typeface="MTKNOF+TimesNewRomanPSMT"/>
                <a:cs typeface="MTKNOF+TimesNewRomanPSMT"/>
              </a:rPr>
              <a:t>the node modules using the</a:t>
            </a:r>
          </a:p>
          <a:p>
            <a:pPr marL="0" marR="0">
              <a:lnSpc>
                <a:spcPts val="1550"/>
              </a:lnSpc>
              <a:spcBef>
                <a:spcPts val="247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MTKNOF+TimesNewRomanPSMT"/>
                <a:cs typeface="MTKNOF+TimesNewRomanPSMT"/>
              </a:rPr>
              <a:t>npm i express mongodb mongoose cors command.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6149" y="2852361"/>
            <a:ext cx="236652" cy="242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09"/>
              </a:lnSpc>
              <a:spcBef>
                <a:spcPts val="0"/>
              </a:spcBef>
              <a:spcAft>
                <a:spcPts val="0"/>
              </a:spcAft>
            </a:pPr>
            <a:r>
              <a:rPr sz="1450" dirty="0">
                <a:solidFill>
                  <a:srgbClr val="FFFFFF"/>
                </a:solidFill>
                <a:latin typeface="TRTPDT+Wingdings-Regular"/>
                <a:cs typeface="TRTPDT+Wingdings-Regular"/>
              </a:rPr>
              <a:t>§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21899" y="2859459"/>
            <a:ext cx="3927066" cy="463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MTKNOF+TimesNewRomanPSMT"/>
                <a:cs typeface="MTKNOF+TimesNewRomanPSMT"/>
              </a:rPr>
              <a:t>To run the</a:t>
            </a:r>
            <a:r>
              <a:rPr sz="1400" spc="349" dirty="0">
                <a:solidFill>
                  <a:srgbClr val="FFFFFF"/>
                </a:solidFill>
                <a:latin typeface="MTKNOF+TimesNewRomanPSMT"/>
                <a:cs typeface="MTKNOF+TimesNewRomanPSMT"/>
              </a:rPr>
              <a:t> </a:t>
            </a:r>
            <a:r>
              <a:rPr sz="1400" dirty="0">
                <a:solidFill>
                  <a:srgbClr val="FFFFFF"/>
                </a:solidFill>
                <a:latin typeface="MTKNOF+TimesNewRomanPSMT"/>
                <a:cs typeface="MTKNOF+TimesNewRomanPSMT"/>
              </a:rPr>
              <a:t>module index.js file, we can use</a:t>
            </a:r>
            <a:r>
              <a:rPr sz="1400" spc="349" dirty="0">
                <a:solidFill>
                  <a:srgbClr val="FFFFFF"/>
                </a:solidFill>
                <a:latin typeface="MTKNOF+TimesNewRomanPSMT"/>
                <a:cs typeface="MTKNOF+TimesNewRomanPSMT"/>
              </a:rPr>
              <a:t> </a:t>
            </a:r>
            <a:r>
              <a:rPr sz="1400" dirty="0">
                <a:solidFill>
                  <a:srgbClr val="FFFFFF"/>
                </a:solidFill>
                <a:latin typeface="MTKNOF+TimesNewRomanPSMT"/>
                <a:cs typeface="MTKNOF+TimesNewRomanPSMT"/>
              </a:rPr>
              <a:t>the</a:t>
            </a:r>
          </a:p>
          <a:p>
            <a:pPr marL="0" marR="0">
              <a:lnSpc>
                <a:spcPts val="1550"/>
              </a:lnSpc>
              <a:spcBef>
                <a:spcPts val="197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MTKNOF+TimesNewRomanPSMT"/>
                <a:cs typeface="MTKNOF+TimesNewRomanPSMT"/>
              </a:rPr>
              <a:t>command nodemon index.js.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30702" y="561743"/>
            <a:ext cx="8457638" cy="4500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To start, let’s create a new directory, for example, ‘scheduler-node’, and install the necessary libraries into</a:t>
            </a:r>
          </a:p>
          <a:p>
            <a:pPr marL="4925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it by running the next command: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0702" y="1201823"/>
            <a:ext cx="3120264" cy="1090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mkdir scheduler-node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cd scheduler-node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npm install express --save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npm install mongodb@"^2.0.0" --save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npm install mongoskin –save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30702" y="2481983"/>
            <a:ext cx="6295772" cy="450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Then we create the base of our application – app.js file in the ‘scheduler-node’</a:t>
            </a:r>
          </a:p>
          <a:p>
            <a:pPr marL="4925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directory – with the following content: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30702" y="3122062"/>
            <a:ext cx="3355259" cy="663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var express = require('express');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var path = require('path');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var bodyParser = require("body-parser");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30702" y="3975502"/>
            <a:ext cx="5703639" cy="663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//connect to the mongoDB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var db = require('mongoskin').db("mongodb://localhost/testdb", { w: 0});</a:t>
            </a:r>
          </a:p>
          <a:p>
            <a:pPr marL="197002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db.bind('event');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5772" y="853407"/>
            <a:ext cx="416110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  <a:r>
              <a:rPr sz="1400" spc="125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//create express app, use public folder for static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1522" y="1066767"/>
            <a:ext cx="46858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files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5772" y="1280127"/>
            <a:ext cx="3895618" cy="663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  <a:r>
              <a:rPr sz="1400" spc="125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var app = express();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  <a:r>
              <a:rPr sz="1400" spc="125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app.use(express.static(path.join(__dirname,</a:t>
            </a:r>
          </a:p>
          <a:p>
            <a:pPr marL="28575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'public')));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5772" y="2133567"/>
            <a:ext cx="3915887" cy="876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  <a:r>
              <a:rPr sz="1400" spc="125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//is necessary for parsing POST request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  <a:r>
              <a:rPr sz="1400" spc="125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app.use(bodyParser.json());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  <a:r>
              <a:rPr sz="1400" spc="125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app.use(bodyParser.urlencoded({ extended:</a:t>
            </a:r>
          </a:p>
          <a:p>
            <a:pPr marL="28575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true }));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85772" y="3200366"/>
            <a:ext cx="176201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  <a:r>
              <a:rPr sz="1400" spc="125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app.listen(3000);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4388" y="536883"/>
            <a:ext cx="4141041" cy="876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  <a:r>
              <a:rPr sz="1400" spc="125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Now, we create index.html file in the ‘public’</a:t>
            </a:r>
          </a:p>
          <a:p>
            <a:pPr marL="28575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directory. It will be the main page where we will</a:t>
            </a:r>
          </a:p>
          <a:p>
            <a:pPr marL="28575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place our calendar. Here is the content of this</a:t>
            </a:r>
          </a:p>
          <a:p>
            <a:pPr marL="28575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file: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4388" y="1603683"/>
            <a:ext cx="1702305" cy="450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  <a:r>
              <a:rPr sz="1400" spc="125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&lt;!doctype html&gt;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  <a:r>
              <a:rPr sz="1400" spc="125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&lt;head&gt;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4388" y="2031532"/>
            <a:ext cx="233746" cy="448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76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27140" y="2030403"/>
            <a:ext cx="3488635" cy="450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&lt;meta content="text/html; charset=utf-8"&gt;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&lt;script src="codebase/dhtmlxscheduler.js"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30138" y="2457123"/>
            <a:ext cx="93808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&gt;&lt;/script&gt;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4388" y="2671611"/>
            <a:ext cx="233746" cy="235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27140" y="2670482"/>
            <a:ext cx="1799357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&lt;link rel="stylesheet"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30138" y="2883842"/>
            <a:ext cx="3223877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href="codebase/dhtmlxscheduler.css"&gt;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44388" y="3098331"/>
            <a:ext cx="233746" cy="1728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76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126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126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126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126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76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126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27140" y="3097202"/>
            <a:ext cx="3238649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&lt;style type="text/css" media="screen"&gt;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024142" y="3310562"/>
            <a:ext cx="1643578" cy="130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html, body{</a:t>
            </a:r>
          </a:p>
          <a:p>
            <a:pPr marL="197002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margin:0px;</a:t>
            </a:r>
          </a:p>
          <a:p>
            <a:pPr marL="197002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padding:0px;</a:t>
            </a:r>
          </a:p>
          <a:p>
            <a:pPr marL="197002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height:100%;</a:t>
            </a:r>
          </a:p>
          <a:p>
            <a:pPr marL="197002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overflow:hidden;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}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27140" y="4590721"/>
            <a:ext cx="775047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&lt;/style&gt;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44388" y="4804081"/>
            <a:ext cx="1090317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  <a:r>
              <a:rPr sz="1400" spc="125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&lt;/head&gt;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85063" y="478269"/>
            <a:ext cx="398810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  <a:r>
              <a:rPr sz="1400" spc="125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&lt;script type="text/javascript" charset="utf-8"&gt;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5063" y="692758"/>
            <a:ext cx="233746" cy="448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76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67816" y="691629"/>
            <a:ext cx="1278049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function init() {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70813" y="904989"/>
            <a:ext cx="3321003" cy="663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4004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scheduler.init('scheduler_here',new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Date(2018,8,4),"month");</a:t>
            </a:r>
          </a:p>
          <a:p>
            <a:pPr marL="197002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}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85063" y="1332838"/>
            <a:ext cx="233746" cy="235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85063" y="1545069"/>
            <a:ext cx="1119476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  <a:r>
              <a:rPr sz="1400" spc="125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&lt;/script&gt;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85063" y="1971789"/>
            <a:ext cx="2238372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  <a:r>
              <a:rPr sz="1400" spc="125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&lt;body onload="init();"&gt;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85063" y="2186277"/>
            <a:ext cx="233746" cy="235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67816" y="2185149"/>
            <a:ext cx="2125976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&lt;div id="scheduler_here"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70813" y="2398509"/>
            <a:ext cx="3749797" cy="450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class="dhx_cal_container" style='width:100%;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height:100%;'&gt;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85063" y="2826357"/>
            <a:ext cx="233746" cy="448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76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164818" y="2825228"/>
            <a:ext cx="2545762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&lt;div class="dhx_cal_navline"&gt;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361821" y="3038588"/>
            <a:ext cx="483517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&lt;div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70813" y="3251948"/>
            <a:ext cx="358008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class="dhx_cal_prev_button"&gt;&amp;nbsp;&lt;/div&gt;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85063" y="3466437"/>
            <a:ext cx="233746" cy="6621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1756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361821" y="3465308"/>
            <a:ext cx="483517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&lt;div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70813" y="3678668"/>
            <a:ext cx="3570275" cy="450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class="dhx_cal_next_button"&gt;&amp;nbsp;&lt;/div&gt;</a:t>
            </a:r>
          </a:p>
          <a:p>
            <a:pPr marL="591007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&lt;div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20942" y="841684"/>
            <a:ext cx="3399406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  <a:r>
              <a:rPr sz="1400" spc="125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class="dhx_cal_today_button"&gt;&lt;/div&gt;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0942" y="1056173"/>
            <a:ext cx="233746" cy="448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76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97699" y="1055044"/>
            <a:ext cx="2812107" cy="450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&lt;div class="dhx_cal_date"&gt;&lt;/div&gt;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&lt;div class="dhx_cal_tab"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06692" y="1481764"/>
            <a:ext cx="2716805" cy="663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name="day_tab"&gt;&lt;/div&gt;</a:t>
            </a:r>
          </a:p>
          <a:p>
            <a:pPr marL="591007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&lt;div class="dhx_cal_tab"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name="week_tab"&gt;&lt;/div&gt;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20942" y="1696253"/>
            <a:ext cx="233746" cy="6621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1756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97699" y="2121844"/>
            <a:ext cx="212579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&lt;div class="dhx_cal_tab"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06692" y="2335204"/>
            <a:ext cx="2255614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name="month_tab"&gt;&lt;/div&gt;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0942" y="2549693"/>
            <a:ext cx="233746" cy="1302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76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126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126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126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  <a:p>
            <a:pPr marL="0" marR="0">
              <a:lnSpc>
                <a:spcPts val="1553"/>
              </a:lnSpc>
              <a:spcBef>
                <a:spcPts val="126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00696" y="2548564"/>
            <a:ext cx="63674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&lt;/div&gt;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00696" y="2761924"/>
            <a:ext cx="2535983" cy="663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&lt;div class="dhx_cal_header"&gt;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&lt;/div&gt;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&lt;div class="dhx_cal_data"&gt;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03694" y="3402003"/>
            <a:ext cx="833371" cy="450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7002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&lt;/div&gt;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&lt;/div&gt;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20942" y="3828723"/>
            <a:ext cx="1080360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  <a:r>
              <a:rPr sz="1400" spc="125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&lt;/body&gt;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20942" y="4042083"/>
            <a:ext cx="4240429" cy="450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TRTPDT+Wingdings-Regular"/>
                <a:cs typeface="TRTPDT+Wingdings-Regular"/>
              </a:rPr>
              <a:t>§</a:t>
            </a:r>
            <a:r>
              <a:rPr sz="1400" spc="125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This is the basic HTML code needed for working</a:t>
            </a:r>
          </a:p>
          <a:p>
            <a:pPr marL="28575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IVFRG+ArialMT"/>
                <a:cs typeface="VIVFRG+ArialMT"/>
              </a:rPr>
              <a:t>with dhtmlxScheduler.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1253</Words>
  <Application>Microsoft Office PowerPoint</Application>
  <PresentationFormat>On-screen Show (16:9)</PresentationFormat>
  <Paragraphs>305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Times New Roman</vt:lpstr>
      <vt:lpstr>HWWIRD+Arial-BoldMT</vt:lpstr>
      <vt:lpstr>DKIOGT+AgencyFB-Bold</vt:lpstr>
      <vt:lpstr>VIVFRG+ArialMT</vt:lpstr>
      <vt:lpstr>MTKNOF+TimesNewRomanPSMT</vt:lpstr>
      <vt:lpstr>Cambria</vt:lpstr>
      <vt:lpstr>Calibri</vt:lpstr>
      <vt:lpstr>TRTPDT+Wingdings-Regular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user</dc:creator>
  <cp:lastModifiedBy>user</cp:lastModifiedBy>
  <cp:revision>2</cp:revision>
  <dcterms:modified xsi:type="dcterms:W3CDTF">2023-05-03T14:07:03Z</dcterms:modified>
</cp:coreProperties>
</file>