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1"/>
  </p:notesMasterIdLst>
  <p:handoutMasterIdLst>
    <p:handoutMasterId r:id="rId22"/>
  </p:handoutMasterIdLst>
  <p:sldIdLst>
    <p:sldId id="256" r:id="rId5"/>
    <p:sldId id="284" r:id="rId6"/>
    <p:sldId id="285" r:id="rId7"/>
    <p:sldId id="275" r:id="rId8"/>
    <p:sldId id="276" r:id="rId9"/>
    <p:sldId id="277" r:id="rId10"/>
    <p:sldId id="282" r:id="rId11"/>
    <p:sldId id="281" r:id="rId12"/>
    <p:sldId id="279" r:id="rId13"/>
    <p:sldId id="283" r:id="rId14"/>
    <p:sldId id="264" r:id="rId15"/>
    <p:sldId id="280" r:id="rId16"/>
    <p:sldId id="286" r:id="rId17"/>
    <p:sldId id="287" r:id="rId18"/>
    <p:sldId id="288"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033" autoAdjust="0"/>
  </p:normalViewPr>
  <p:slideViewPr>
    <p:cSldViewPr snapToGrid="0" snapToObjects="1">
      <p:cViewPr varScale="1">
        <p:scale>
          <a:sx n="96" d="100"/>
          <a:sy n="96" d="100"/>
        </p:scale>
        <p:origin x="67" y="13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r>
            <a:rPr lang="en-US" sz="1800" b="1" dirty="0"/>
            <a:t>Step3:</a:t>
          </a:r>
        </a:p>
        <a:p>
          <a:r>
            <a:rPr lang="en-US" sz="1800" b="1" dirty="0"/>
            <a:t>Split the dataset in train and test </a:t>
          </a:r>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en-US" sz="1200" b="1" dirty="0"/>
            <a:t>Step 1:</a:t>
          </a:r>
        </a:p>
        <a:p>
          <a:r>
            <a:rPr lang="en-US" sz="1200" b="1" dirty="0"/>
            <a:t>Import required packages and datasets</a:t>
          </a:r>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1200" b="1" dirty="0"/>
            <a:t>Step2:loan status and handling missing data </a:t>
          </a:r>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custLinFactNeighborX="6085" custLinFactNeighborY="-498">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8518" custLinFactNeighborY="-60223">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11831" custLinFactNeighborY="-5652">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B388C4F7-DD86-40E4-BA83-6838C8E845B2}">
      <dgm:prSet phldrT="[Text]" custT="1"/>
      <dgm:spPr/>
      <dgm:t>
        <a:bodyPr/>
        <a:lstStyle/>
        <a:p>
          <a:r>
            <a:rPr lang="en-US" sz="1800" b="1" dirty="0"/>
            <a:t>Step 6:</a:t>
          </a:r>
        </a:p>
        <a:p>
          <a:r>
            <a:rPr lang="en-US" sz="1800" b="1" dirty="0"/>
            <a:t>Build the model for above mentioned machine learning algorithm on test set</a:t>
          </a:r>
        </a:p>
        <a:p>
          <a:endParaRPr lang="en-US" sz="1800" b="1" dirty="0"/>
        </a:p>
      </dgm:t>
    </dgm:pt>
    <dgm:pt modelId="{4F4EFEB2-AE6B-4B4E-A388-E726479684C1}" type="parTrans" cxnId="{FDEC3F6B-F860-4E8B-8B14-455DBFCFBFB4}">
      <dgm:prSet/>
      <dgm:spPr/>
      <dgm:t>
        <a:bodyPr/>
        <a:lstStyle/>
        <a:p>
          <a:endParaRPr lang="en-US"/>
        </a:p>
      </dgm:t>
    </dgm:pt>
    <dgm:pt modelId="{BEE196C3-EEB3-4935-976F-A713EF603EEA}" type="sibTrans" cxnId="{FDEC3F6B-F860-4E8B-8B14-455DBFCFBFB4}">
      <dgm:prSet/>
      <dgm:spPr/>
      <dgm:t>
        <a:bodyPr/>
        <a:lstStyle/>
        <a:p>
          <a:endParaRPr lang="en-US"/>
        </a:p>
      </dgm:t>
    </dgm:pt>
    <dgm:pt modelId="{27C8F191-CB8B-4A89-9EDF-D94B6E4ADC92}">
      <dgm:prSet phldrT="[Text]" custT="1"/>
      <dgm:spPr/>
      <dgm:t>
        <a:bodyPr/>
        <a:lstStyle/>
        <a:p>
          <a:r>
            <a:rPr lang="en-US" sz="1200" b="1" dirty="0"/>
            <a:t>Step 4:</a:t>
          </a:r>
        </a:p>
        <a:p>
          <a:r>
            <a:rPr lang="en-US" sz="1200" b="1" dirty="0"/>
            <a:t>By selecting machine learning algorithm like decision tree..</a:t>
          </a:r>
          <a:r>
            <a:rPr lang="en-US" sz="1200" b="1" dirty="0" err="1"/>
            <a:t>etc</a:t>
          </a:r>
          <a:r>
            <a:rPr lang="en-US" sz="1200" b="1" dirty="0"/>
            <a:t> </a:t>
          </a:r>
        </a:p>
      </dgm:t>
    </dgm:pt>
    <dgm:pt modelId="{8EFDF7C7-310E-4ED5-B739-2186FB69ED8A}" type="parTrans" cxnId="{4E26289A-3825-4A9C-991F-8AB8A7EFD597}">
      <dgm:prSet/>
      <dgm:spPr/>
      <dgm:t>
        <a:bodyPr/>
        <a:lstStyle/>
        <a:p>
          <a:endParaRPr lang="en-US"/>
        </a:p>
      </dgm:t>
    </dgm:pt>
    <dgm:pt modelId="{755F5D09-ECCD-4FC5-B350-FED951F57983}" type="sibTrans" cxnId="{4E26289A-3825-4A9C-991F-8AB8A7EFD597}">
      <dgm:prSet/>
      <dgm:spPr/>
      <dgm:t>
        <a:bodyPr/>
        <a:lstStyle/>
        <a:p>
          <a:endParaRPr lang="en-US"/>
        </a:p>
      </dgm:t>
    </dgm:pt>
    <dgm:pt modelId="{AEFF5EA2-6931-4098-96C8-31AE53CB425B}">
      <dgm:prSet phldrT="[Text]" custT="1"/>
      <dgm:spPr/>
      <dgm:t>
        <a:bodyPr/>
        <a:lstStyle/>
        <a:p>
          <a:r>
            <a:rPr lang="en-US" sz="1200" b="1" dirty="0"/>
            <a:t>Step5:</a:t>
          </a:r>
        </a:p>
        <a:p>
          <a:r>
            <a:rPr lang="en-US" sz="1200" b="1" dirty="0"/>
            <a:t>Build the model for above mentioned machine learning algorithm on train set</a:t>
          </a:r>
        </a:p>
      </dgm:t>
    </dgm:pt>
    <dgm:pt modelId="{AC52CE11-07EF-42A7-A67A-2231908FD231}" type="parTrans" cxnId="{2D96128D-55F5-4B46-B071-9EA8CDCA9DCD}">
      <dgm:prSet/>
      <dgm:spPr/>
      <dgm:t>
        <a:bodyPr/>
        <a:lstStyle/>
        <a:p>
          <a:endParaRPr lang="en-US"/>
        </a:p>
      </dgm:t>
    </dgm:pt>
    <dgm:pt modelId="{FB25E557-3597-4AEA-B1FC-EA99A632BFB1}" type="sibTrans" cxnId="{2D96128D-55F5-4B46-B071-9EA8CDCA9DCD}">
      <dgm:prSet/>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pt>
    <dgm:pt modelId="{A6EEB127-C2F5-4C0D-B108-CC2B3F78F4F1}" type="pres">
      <dgm:prSet presAssocID="{B388C4F7-DD86-40E4-BA83-6838C8E845B2}" presName="Parent" presStyleLbl="node0" presStyleIdx="0" presStyleCnt="1" custLinFactNeighborX="6085" custLinFactNeighborY="-498">
        <dgm:presLayoutVars>
          <dgm:chMax val="5"/>
          <dgm:chPref val="5"/>
        </dgm:presLayoutVars>
      </dgm:prSet>
      <dgm:spPr/>
    </dgm:pt>
    <dgm:pt modelId="{8A0FF0D8-0AF7-44A4-833E-7EA23A507B5A}" type="pres">
      <dgm:prSet presAssocID="{B388C4F7-DD86-40E4-BA83-6838C8E845B2}" presName="Accent1" presStyleLbl="node1" presStyleIdx="0" presStyleCnt="13"/>
      <dgm:spPr/>
    </dgm:pt>
    <dgm:pt modelId="{F988BAF3-9DE2-4A25-84FE-B7C476401BC3}" type="pres">
      <dgm:prSet presAssocID="{B388C4F7-DD86-40E4-BA83-6838C8E845B2}" presName="Accent2" presStyleLbl="node1" presStyleIdx="1" presStyleCnt="13"/>
      <dgm:spPr/>
    </dgm:pt>
    <dgm:pt modelId="{6288D093-07AF-4EEB-B57C-FB5DA4420E30}" type="pres">
      <dgm:prSet presAssocID="{B388C4F7-DD86-40E4-BA83-6838C8E845B2}" presName="Accent3" presStyleLbl="node1" presStyleIdx="2" presStyleCnt="13"/>
      <dgm:spPr/>
    </dgm:pt>
    <dgm:pt modelId="{099685E2-34CD-4723-A342-ED2D0CA22ECA}" type="pres">
      <dgm:prSet presAssocID="{B388C4F7-DD86-40E4-BA83-6838C8E845B2}" presName="Accent4" presStyleLbl="node1" presStyleIdx="3" presStyleCnt="13"/>
      <dgm:spPr/>
    </dgm:pt>
    <dgm:pt modelId="{282F7230-9226-4387-9620-3DC67223F95C}" type="pres">
      <dgm:prSet presAssocID="{B388C4F7-DD86-40E4-BA83-6838C8E845B2}" presName="Accent5" presStyleLbl="node1" presStyleIdx="4" presStyleCnt="13"/>
      <dgm:spPr/>
    </dgm:pt>
    <dgm:pt modelId="{2682D7C4-37F7-4CA1-B102-AED7627E9C93}" type="pres">
      <dgm:prSet presAssocID="{B388C4F7-DD86-40E4-BA83-6838C8E845B2}" presName="Accent6" presStyleLbl="node1" presStyleIdx="5" presStyleCnt="13"/>
      <dgm:spPr/>
    </dgm:pt>
    <dgm:pt modelId="{CCDD2561-1FC5-4EA6-AD90-3ADAF62A41D1}" type="pres">
      <dgm:prSet presAssocID="{27C8F191-CB8B-4A89-9EDF-D94B6E4ADC92}" presName="Child1" presStyleLbl="node1" presStyleIdx="6" presStyleCnt="13" custScaleX="142765" custScaleY="142765" custLinFactNeighborX="-18518" custLinFactNeighborY="-60223">
        <dgm:presLayoutVars>
          <dgm:chMax val="0"/>
          <dgm:chPref val="0"/>
        </dgm:presLayoutVars>
      </dgm:prSet>
      <dgm:spPr/>
    </dgm:pt>
    <dgm:pt modelId="{DD36342D-1CB9-480B-9443-592ECACCB1B2}" type="pres">
      <dgm:prSet presAssocID="{27C8F191-CB8B-4A89-9EDF-D94B6E4ADC92}" presName="Accent7" presStyleCnt="0"/>
      <dgm:spPr/>
    </dgm:pt>
    <dgm:pt modelId="{2470B0FE-F3CE-48F3-AE82-73016C487D68}" type="pres">
      <dgm:prSet presAssocID="{27C8F191-CB8B-4A89-9EDF-D94B6E4ADC92}" presName="AccentHold1" presStyleLbl="node1" presStyleIdx="7" presStyleCnt="13"/>
      <dgm:spPr/>
    </dgm:pt>
    <dgm:pt modelId="{1C5C821B-7AF3-4B1C-B3FE-45A337B82741}" type="pres">
      <dgm:prSet presAssocID="{27C8F191-CB8B-4A89-9EDF-D94B6E4ADC92}" presName="Accent8" presStyleCnt="0"/>
      <dgm:spPr/>
    </dgm:pt>
    <dgm:pt modelId="{48BC9D73-B86D-4378-970E-5CD650E31618}" type="pres">
      <dgm:prSet presAssocID="{27C8F191-CB8B-4A89-9EDF-D94B6E4ADC92}" presName="AccentHold2" presStyleLbl="node1" presStyleIdx="8" presStyleCnt="13"/>
      <dgm:spPr/>
    </dgm:pt>
    <dgm:pt modelId="{EB301C3D-F1F9-4A72-AC54-827EBC1AD812}" type="pres">
      <dgm:prSet presAssocID="{AEFF5EA2-6931-4098-96C8-31AE53CB425B}" presName="Child2" presStyleLbl="node1" presStyleIdx="9" presStyleCnt="13" custScaleX="155423" custScaleY="155423" custLinFactNeighborX="11831" custLinFactNeighborY="-5652">
        <dgm:presLayoutVars>
          <dgm:chMax val="0"/>
          <dgm:chPref val="0"/>
        </dgm:presLayoutVars>
      </dgm:prSet>
      <dgm:spPr/>
    </dgm:pt>
    <dgm:pt modelId="{6B30F03A-93BA-441A-ABF4-25C2455DF7C0}" type="pres">
      <dgm:prSet presAssocID="{AEFF5EA2-6931-4098-96C8-31AE53CB425B}" presName="Accent9" presStyleCnt="0"/>
      <dgm:spPr/>
    </dgm:pt>
    <dgm:pt modelId="{0DF8FB3E-B0B0-40D8-B039-0C7B496BBA97}" type="pres">
      <dgm:prSet presAssocID="{AEFF5EA2-6931-4098-96C8-31AE53CB425B}" presName="AccentHold1" presStyleLbl="node1" presStyleIdx="10" presStyleCnt="13"/>
      <dgm:spPr/>
    </dgm:pt>
    <dgm:pt modelId="{37FA1CD0-A7DC-4E74-BDC2-224405012EB0}" type="pres">
      <dgm:prSet presAssocID="{AEFF5EA2-6931-4098-96C8-31AE53CB425B}" presName="Accent10" presStyleCnt="0"/>
      <dgm:spPr/>
    </dgm:pt>
    <dgm:pt modelId="{022614F8-042B-41CB-A6A7-8094C903EB2F}" type="pres">
      <dgm:prSet presAssocID="{AEFF5EA2-6931-4098-96C8-31AE53CB425B}" presName="AccentHold2" presStyleLbl="node1" presStyleIdx="11" presStyleCnt="13"/>
      <dgm:spPr/>
    </dgm:pt>
    <dgm:pt modelId="{BA4661A9-DFAB-468E-97BE-F29D08FF69A9}" type="pres">
      <dgm:prSet presAssocID="{AEFF5EA2-6931-4098-96C8-31AE53CB425B}" presName="Accent11" presStyleCnt="0"/>
      <dgm:spPr/>
    </dgm:pt>
    <dgm:pt modelId="{C85BB588-B4E8-4D50-9280-4D4F2686007C}" type="pres">
      <dgm:prSet presAssocID="{AEFF5EA2-6931-4098-96C8-31AE53CB425B}" presName="AccentHold3" presStyleLbl="node1" presStyleIdx="12" presStyleCnt="13"/>
      <dgm:spPr/>
    </dgm:pt>
  </dgm:ptLst>
  <dgm:cxnLst>
    <dgm:cxn modelId="{9443D217-9168-4ECF-A563-7C2F4C998EAA}" type="presOf" srcId="{27C8F191-CB8B-4A89-9EDF-D94B6E4ADC92}" destId="{CCDD2561-1FC5-4EA6-AD90-3ADAF62A41D1}" srcOrd="0" destOrd="0" presId="urn:microsoft.com/office/officeart/2009/3/layout/CircleRelationship"/>
    <dgm:cxn modelId="{FDEC3F6B-F860-4E8B-8B14-455DBFCFBFB4}" srcId="{BE5B76ED-C686-4E97-9A28-74231B4FDDD1}" destId="{B388C4F7-DD86-40E4-BA83-6838C8E845B2}" srcOrd="0" destOrd="0" parTransId="{4F4EFEB2-AE6B-4B4E-A388-E726479684C1}" sibTransId="{BEE196C3-EEB3-4935-976F-A713EF603EEA}"/>
    <dgm:cxn modelId="{2D96128D-55F5-4B46-B071-9EA8CDCA9DCD}" srcId="{B388C4F7-DD86-40E4-BA83-6838C8E845B2}" destId="{AEFF5EA2-6931-4098-96C8-31AE53CB425B}" srcOrd="1" destOrd="0" parTransId="{AC52CE11-07EF-42A7-A67A-2231908FD231}" sibTransId="{FB25E557-3597-4AEA-B1FC-EA99A632BFB1}"/>
    <dgm:cxn modelId="{4E26289A-3825-4A9C-991F-8AB8A7EFD597}" srcId="{B388C4F7-DD86-40E4-BA83-6838C8E845B2}" destId="{27C8F191-CB8B-4A89-9EDF-D94B6E4ADC92}" srcOrd="0" destOrd="0" parTransId="{8EFDF7C7-310E-4ED5-B739-2186FB69ED8A}" sibTransId="{755F5D09-ECCD-4FC5-B350-FED951F57983}"/>
    <dgm:cxn modelId="{61F4EB9B-7EBC-4FC4-B727-C4A1C0EF0E59}" type="presOf" srcId="{AEFF5EA2-6931-4098-96C8-31AE53CB425B}" destId="{EB301C3D-F1F9-4A72-AC54-827EBC1AD812}" srcOrd="0" destOrd="0" presId="urn:microsoft.com/office/officeart/2009/3/layout/CircleRelationship"/>
    <dgm:cxn modelId="{873563D0-860F-487F-97A2-E4B8D49A3DAA}" type="presOf" srcId="{B388C4F7-DD86-40E4-BA83-6838C8E845B2}" destId="{A6EEB127-C2F5-4C0D-B108-CC2B3F78F4F1}" srcOrd="0" destOrd="0" presId="urn:microsoft.com/office/officeart/2009/3/layout/CircleRelationship"/>
    <dgm:cxn modelId="{A3AC16E3-96A0-4DCE-A502-BF3413F7EEBB}" type="presOf" srcId="{BE5B76ED-C686-4E97-9A28-74231B4FDDD1}" destId="{EC323DFF-E2DA-4381-8948-5F3D2CD82207}" srcOrd="0" destOrd="0" presId="urn:microsoft.com/office/officeart/2009/3/layout/CircleRelationship"/>
    <dgm:cxn modelId="{7D45573C-4EBD-433F-BFA4-B1A529D7A12E}" type="presParOf" srcId="{EC323DFF-E2DA-4381-8948-5F3D2CD82207}" destId="{A6EEB127-C2F5-4C0D-B108-CC2B3F78F4F1}" srcOrd="0" destOrd="0" presId="urn:microsoft.com/office/officeart/2009/3/layout/CircleRelationship"/>
    <dgm:cxn modelId="{F969CC6B-49AF-4CFA-905C-5A439FA65BB3}" type="presParOf" srcId="{EC323DFF-E2DA-4381-8948-5F3D2CD82207}" destId="{8A0FF0D8-0AF7-44A4-833E-7EA23A507B5A}" srcOrd="1" destOrd="0" presId="urn:microsoft.com/office/officeart/2009/3/layout/CircleRelationship"/>
    <dgm:cxn modelId="{0B13118F-EC84-4BBC-B9D4-F016C42736A0}" type="presParOf" srcId="{EC323DFF-E2DA-4381-8948-5F3D2CD82207}" destId="{F988BAF3-9DE2-4A25-84FE-B7C476401BC3}" srcOrd="2" destOrd="0" presId="urn:microsoft.com/office/officeart/2009/3/layout/CircleRelationship"/>
    <dgm:cxn modelId="{5A4C313A-14FE-4D34-9BAF-E781C66DAB07}" type="presParOf" srcId="{EC323DFF-E2DA-4381-8948-5F3D2CD82207}" destId="{6288D093-07AF-4EEB-B57C-FB5DA4420E30}" srcOrd="3" destOrd="0" presId="urn:microsoft.com/office/officeart/2009/3/layout/CircleRelationship"/>
    <dgm:cxn modelId="{D6ACDC7E-1588-4451-A7EF-95F6F8F98E10}" type="presParOf" srcId="{EC323DFF-E2DA-4381-8948-5F3D2CD82207}" destId="{099685E2-34CD-4723-A342-ED2D0CA22ECA}" srcOrd="4" destOrd="0" presId="urn:microsoft.com/office/officeart/2009/3/layout/CircleRelationship"/>
    <dgm:cxn modelId="{BF445524-7631-46A4-A9F8-F7CB08035DDB}" type="presParOf" srcId="{EC323DFF-E2DA-4381-8948-5F3D2CD82207}" destId="{282F7230-9226-4387-9620-3DC67223F95C}" srcOrd="5" destOrd="0" presId="urn:microsoft.com/office/officeart/2009/3/layout/CircleRelationship"/>
    <dgm:cxn modelId="{218BBC07-C0B0-48B2-980B-148E51AEE23B}" type="presParOf" srcId="{EC323DFF-E2DA-4381-8948-5F3D2CD82207}" destId="{2682D7C4-37F7-4CA1-B102-AED7627E9C93}" srcOrd="6" destOrd="0" presId="urn:microsoft.com/office/officeart/2009/3/layout/CircleRelationship"/>
    <dgm:cxn modelId="{AA1E1669-BD7D-411E-94D4-913E8566F654}" type="presParOf" srcId="{EC323DFF-E2DA-4381-8948-5F3D2CD82207}" destId="{CCDD2561-1FC5-4EA6-AD90-3ADAF62A41D1}" srcOrd="7" destOrd="0" presId="urn:microsoft.com/office/officeart/2009/3/layout/CircleRelationship"/>
    <dgm:cxn modelId="{D0F07794-37F8-4175-8296-9725EA64B2E3}" type="presParOf" srcId="{EC323DFF-E2DA-4381-8948-5F3D2CD82207}" destId="{DD36342D-1CB9-480B-9443-592ECACCB1B2}" srcOrd="8" destOrd="0" presId="urn:microsoft.com/office/officeart/2009/3/layout/CircleRelationship"/>
    <dgm:cxn modelId="{8AE7B659-C31F-4F52-9686-C1ABB63B1EA9}" type="presParOf" srcId="{DD36342D-1CB9-480B-9443-592ECACCB1B2}" destId="{2470B0FE-F3CE-48F3-AE82-73016C487D68}" srcOrd="0" destOrd="0" presId="urn:microsoft.com/office/officeart/2009/3/layout/CircleRelationship"/>
    <dgm:cxn modelId="{5834BBB2-34B9-46B9-948C-3BC456B978F5}" type="presParOf" srcId="{EC323DFF-E2DA-4381-8948-5F3D2CD82207}" destId="{1C5C821B-7AF3-4B1C-B3FE-45A337B82741}" srcOrd="9" destOrd="0" presId="urn:microsoft.com/office/officeart/2009/3/layout/CircleRelationship"/>
    <dgm:cxn modelId="{639DABF8-5BDE-484F-A747-33E9F42E376F}" type="presParOf" srcId="{1C5C821B-7AF3-4B1C-B3FE-45A337B82741}" destId="{48BC9D73-B86D-4378-970E-5CD650E31618}" srcOrd="0" destOrd="0" presId="urn:microsoft.com/office/officeart/2009/3/layout/CircleRelationship"/>
    <dgm:cxn modelId="{318F3B25-56D7-4CD3-80CD-4ECF6ABE9097}" type="presParOf" srcId="{EC323DFF-E2DA-4381-8948-5F3D2CD82207}" destId="{EB301C3D-F1F9-4A72-AC54-827EBC1AD812}" srcOrd="10" destOrd="0" presId="urn:microsoft.com/office/officeart/2009/3/layout/CircleRelationship"/>
    <dgm:cxn modelId="{5F192FAF-AA29-4119-9D75-AAF74B2D984A}" type="presParOf" srcId="{EC323DFF-E2DA-4381-8948-5F3D2CD82207}" destId="{6B30F03A-93BA-441A-ABF4-25C2455DF7C0}" srcOrd="11" destOrd="0" presId="urn:microsoft.com/office/officeart/2009/3/layout/CircleRelationship"/>
    <dgm:cxn modelId="{FF4ED7F3-8BF5-4BCE-8EC2-0B8ACBB19BC4}" type="presParOf" srcId="{6B30F03A-93BA-441A-ABF4-25C2455DF7C0}" destId="{0DF8FB3E-B0B0-40D8-B039-0C7B496BBA97}" srcOrd="0" destOrd="0" presId="urn:microsoft.com/office/officeart/2009/3/layout/CircleRelationship"/>
    <dgm:cxn modelId="{89500581-5988-46A4-9DF9-3A7B84A68823}" type="presParOf" srcId="{EC323DFF-E2DA-4381-8948-5F3D2CD82207}" destId="{37FA1CD0-A7DC-4E74-BDC2-224405012EB0}" srcOrd="12" destOrd="0" presId="urn:microsoft.com/office/officeart/2009/3/layout/CircleRelationship"/>
    <dgm:cxn modelId="{7957AFA6-FEBB-441D-B867-7098C7F0D056}" type="presParOf" srcId="{37FA1CD0-A7DC-4E74-BDC2-224405012EB0}" destId="{022614F8-042B-41CB-A6A7-8094C903EB2F}" srcOrd="0" destOrd="0" presId="urn:microsoft.com/office/officeart/2009/3/layout/CircleRelationship"/>
    <dgm:cxn modelId="{93B1B3BC-398A-43F6-862B-AA461BA776D1}" type="presParOf" srcId="{EC323DFF-E2DA-4381-8948-5F3D2CD82207}" destId="{BA4661A9-DFAB-468E-97BE-F29D08FF69A9}" srcOrd="13" destOrd="0" presId="urn:microsoft.com/office/officeart/2009/3/layout/CircleRelationship"/>
    <dgm:cxn modelId="{063A3997-1101-4FAD-B1B6-AA0965152552}" type="presParOf" srcId="{BA4661A9-DFAB-468E-97BE-F29D08FF69A9}" destId="{C85BB588-B4E8-4D50-9280-4D4F2686007C}"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940445" y="253476"/>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Step3:</a:t>
          </a:r>
        </a:p>
        <a:p>
          <a:pPr marL="0" lvl="0" indent="0" algn="ctr" defTabSz="800100">
            <a:lnSpc>
              <a:spcPct val="90000"/>
            </a:lnSpc>
            <a:spcBef>
              <a:spcPct val="0"/>
            </a:spcBef>
            <a:spcAft>
              <a:spcPct val="35000"/>
            </a:spcAft>
            <a:buNone/>
          </a:pPr>
          <a:r>
            <a:rPr lang="en-US" sz="1800" b="1" kern="1200" dirty="0"/>
            <a:t>Split the dataset in train and test </a:t>
          </a:r>
        </a:p>
      </dsp:txBody>
      <dsp:txXfrm>
        <a:off x="2407456" y="720477"/>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32741" y="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Step 1:</a:t>
          </a:r>
        </a:p>
        <a:p>
          <a:pPr marL="0" lvl="0" indent="0" algn="ctr" defTabSz="533400">
            <a:lnSpc>
              <a:spcPct val="90000"/>
            </a:lnSpc>
            <a:spcBef>
              <a:spcPct val="0"/>
            </a:spcBef>
            <a:spcAft>
              <a:spcPct val="35000"/>
            </a:spcAft>
            <a:buNone/>
          </a:pPr>
          <a:r>
            <a:rPr lang="en-US" sz="1200" b="1" kern="1200" dirty="0"/>
            <a:t>Import required packages and datasets</a:t>
          </a:r>
        </a:p>
      </dsp:txBody>
      <dsp:txXfrm>
        <a:off x="503797" y="27097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056250"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Step2:loan status and handling missing data </a:t>
          </a:r>
        </a:p>
      </dsp:txBody>
      <dsp:txXfrm>
        <a:off x="5351339"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EB127-C2F5-4C0D-B108-CC2B3F78F4F1}">
      <dsp:nvSpPr>
        <dsp:cNvPr id="0" name=""/>
        <dsp:cNvSpPr/>
      </dsp:nvSpPr>
      <dsp:spPr>
        <a:xfrm>
          <a:off x="1940445" y="253476"/>
          <a:ext cx="3188953" cy="3188885"/>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Step 6:</a:t>
          </a:r>
        </a:p>
        <a:p>
          <a:pPr marL="0" lvl="0" indent="0" algn="ctr" defTabSz="800100">
            <a:lnSpc>
              <a:spcPct val="90000"/>
            </a:lnSpc>
            <a:spcBef>
              <a:spcPct val="0"/>
            </a:spcBef>
            <a:spcAft>
              <a:spcPct val="35000"/>
            </a:spcAft>
            <a:buNone/>
          </a:pPr>
          <a:r>
            <a:rPr lang="en-US" sz="1800" b="1" kern="1200" dirty="0"/>
            <a:t>Build the model for above mentioned machine learning algorithm on test set</a:t>
          </a:r>
        </a:p>
        <a:p>
          <a:pPr marL="0" lvl="0" indent="0" algn="ctr" defTabSz="800100">
            <a:lnSpc>
              <a:spcPct val="90000"/>
            </a:lnSpc>
            <a:spcBef>
              <a:spcPct val="0"/>
            </a:spcBef>
            <a:spcAft>
              <a:spcPct val="35000"/>
            </a:spcAft>
            <a:buNone/>
          </a:pPr>
          <a:endParaRPr lang="en-US" sz="1800" b="1" kern="1200" dirty="0"/>
        </a:p>
      </dsp:txBody>
      <dsp:txXfrm>
        <a:off x="2407456" y="720477"/>
        <a:ext cx="2254931" cy="2254883"/>
      </dsp:txXfrm>
    </dsp:sp>
    <dsp:sp modelId="{8A0FF0D8-0AF7-44A4-833E-7EA23A507B5A}">
      <dsp:nvSpPr>
        <dsp:cNvPr id="0" name=""/>
        <dsp:cNvSpPr/>
      </dsp:nvSpPr>
      <dsp:spPr>
        <a:xfrm>
          <a:off x="3565945" y="124069"/>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F988BAF3-9DE2-4A25-84FE-B7C476401BC3}">
      <dsp:nvSpPr>
        <dsp:cNvPr id="0" name=""/>
        <dsp:cNvSpPr/>
      </dsp:nvSpPr>
      <dsp:spPr>
        <a:xfrm>
          <a:off x="2726154" y="3221310"/>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288D093-07AF-4EEB-B57C-FB5DA4420E30}">
      <dsp:nvSpPr>
        <dsp:cNvPr id="0" name=""/>
        <dsp:cNvSpPr/>
      </dsp:nvSpPr>
      <dsp:spPr>
        <a:xfrm>
          <a:off x="5140554" y="1563537"/>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99685E2-34CD-4723-A342-ED2D0CA22ECA}">
      <dsp:nvSpPr>
        <dsp:cNvPr id="0" name=""/>
        <dsp:cNvSpPr/>
      </dsp:nvSpPr>
      <dsp:spPr>
        <a:xfrm>
          <a:off x="3911707" y="3494750"/>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82F7230-9226-4387-9620-3DC67223F95C}">
      <dsp:nvSpPr>
        <dsp:cNvPr id="0" name=""/>
        <dsp:cNvSpPr/>
      </dsp:nvSpPr>
      <dsp:spPr>
        <a:xfrm>
          <a:off x="2799102" y="62810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682D7C4-37F7-4CA1-B102-AED7627E9C93}">
      <dsp:nvSpPr>
        <dsp:cNvPr id="0" name=""/>
        <dsp:cNvSpPr/>
      </dsp:nvSpPr>
      <dsp:spPr>
        <a:xfrm>
          <a:off x="1989557" y="2098495"/>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DD2561-1FC5-4EA6-AD90-3ADAF62A41D1}">
      <dsp:nvSpPr>
        <dsp:cNvPr id="0" name=""/>
        <dsp:cNvSpPr/>
      </dsp:nvSpPr>
      <dsp:spPr>
        <a:xfrm>
          <a:off x="232741" y="0"/>
          <a:ext cx="1850887" cy="1850296"/>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Step 4:</a:t>
          </a:r>
        </a:p>
        <a:p>
          <a:pPr marL="0" lvl="0" indent="0" algn="ctr" defTabSz="533400">
            <a:lnSpc>
              <a:spcPct val="90000"/>
            </a:lnSpc>
            <a:spcBef>
              <a:spcPct val="0"/>
            </a:spcBef>
            <a:spcAft>
              <a:spcPct val="35000"/>
            </a:spcAft>
            <a:buNone/>
          </a:pPr>
          <a:r>
            <a:rPr lang="en-US" sz="1200" b="1" kern="1200" dirty="0"/>
            <a:t>By selecting machine learning algorithm like decision tree..</a:t>
          </a:r>
          <a:r>
            <a:rPr lang="en-US" sz="1200" b="1" kern="1200" dirty="0" err="1"/>
            <a:t>etc</a:t>
          </a:r>
          <a:r>
            <a:rPr lang="en-US" sz="1200" b="1" kern="1200" dirty="0"/>
            <a:t> </a:t>
          </a:r>
        </a:p>
      </dsp:txBody>
      <dsp:txXfrm>
        <a:off x="503797" y="270970"/>
        <a:ext cx="1308775" cy="1308356"/>
      </dsp:txXfrm>
    </dsp:sp>
    <dsp:sp modelId="{2470B0FE-F3CE-48F3-AE82-73016C487D68}">
      <dsp:nvSpPr>
        <dsp:cNvPr id="0" name=""/>
        <dsp:cNvSpPr/>
      </dsp:nvSpPr>
      <dsp:spPr>
        <a:xfrm>
          <a:off x="3207136" y="639282"/>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8BC9D73-B86D-4378-970E-5CD650E31618}">
      <dsp:nvSpPr>
        <dsp:cNvPr id="0" name=""/>
        <dsp:cNvSpPr/>
      </dsp:nvSpPr>
      <dsp:spPr>
        <a:xfrm>
          <a:off x="871615" y="2520948"/>
          <a:ext cx="641111" cy="64112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301C3D-F1F9-4A72-AC54-827EBC1AD812}">
      <dsp:nvSpPr>
        <dsp:cNvPr id="0" name=""/>
        <dsp:cNvSpPr/>
      </dsp:nvSpPr>
      <dsp:spPr>
        <a:xfrm>
          <a:off x="5056250" y="-124069"/>
          <a:ext cx="2014993" cy="2014349"/>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Step5:</a:t>
          </a:r>
        </a:p>
        <a:p>
          <a:pPr marL="0" lvl="0" indent="0" algn="ctr" defTabSz="533400">
            <a:lnSpc>
              <a:spcPct val="90000"/>
            </a:lnSpc>
            <a:spcBef>
              <a:spcPct val="0"/>
            </a:spcBef>
            <a:spcAft>
              <a:spcPct val="35000"/>
            </a:spcAft>
            <a:buNone/>
          </a:pPr>
          <a:r>
            <a:rPr lang="en-US" sz="1200" b="1" kern="1200" dirty="0"/>
            <a:t>Build the model for above mentioned machine learning algorithm on train set</a:t>
          </a:r>
        </a:p>
      </dsp:txBody>
      <dsp:txXfrm>
        <a:off x="5351339" y="170926"/>
        <a:ext cx="1424815" cy="1424359"/>
      </dsp:txXfrm>
    </dsp:sp>
    <dsp:sp modelId="{0DF8FB3E-B0B0-40D8-B039-0C7B496BBA97}">
      <dsp:nvSpPr>
        <dsp:cNvPr id="0" name=""/>
        <dsp:cNvSpPr/>
      </dsp:nvSpPr>
      <dsp:spPr>
        <a:xfrm>
          <a:off x="4683888" y="1129908"/>
          <a:ext cx="354657" cy="354651"/>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22614F8-042B-41CB-A6A7-8094C903EB2F}">
      <dsp:nvSpPr>
        <dsp:cNvPr id="0" name=""/>
        <dsp:cNvSpPr/>
      </dsp:nvSpPr>
      <dsp:spPr>
        <a:xfrm>
          <a:off x="627862" y="3283896"/>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85BB588-B4E8-4D50-9280-4D4F2686007C}">
      <dsp:nvSpPr>
        <dsp:cNvPr id="0" name=""/>
        <dsp:cNvSpPr/>
      </dsp:nvSpPr>
      <dsp:spPr>
        <a:xfrm>
          <a:off x="3188751" y="2918068"/>
          <a:ext cx="256800" cy="257047"/>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6/21/2021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6/21/2021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11</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3556695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16</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6/21/2021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6/21/2021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6/21/2021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7961"/>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en-US" b="1" dirty="0"/>
              <a:t>HOME LOAN eligibility </a:t>
            </a:r>
            <a:r>
              <a:rPr lang="en-IN" b="1" dirty="0"/>
              <a:t>approval</a:t>
            </a:r>
            <a:r>
              <a:rPr lang="en-US" b="1" dirty="0"/>
              <a:t> </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flipH="1" flipV="1">
            <a:off x="11160124" y="6381749"/>
            <a:ext cx="45719" cy="45719"/>
          </a:xfrm>
        </p:spPr>
        <p:txBody>
          <a:bodyPr>
            <a:normAutofit fontScale="25000" lnSpcReduction="20000"/>
          </a:bodyPr>
          <a:lstStyle/>
          <a:p>
            <a:r>
              <a:rPr lang="en-US" dirty="0">
                <a:solidFill>
                  <a:schemeClr val="accent1">
                    <a:lumMod val="40000"/>
                    <a:lumOff val="60000"/>
                  </a:schemeClr>
                </a:solidFill>
              </a:rPr>
              <a:t>f</a:t>
            </a: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AA70-1BB4-4010-AB53-C1324B9C5CF1}"/>
              </a:ext>
            </a:extLst>
          </p:cNvPr>
          <p:cNvSpPr>
            <a:spLocks noGrp="1"/>
          </p:cNvSpPr>
          <p:nvPr>
            <p:ph type="title"/>
          </p:nvPr>
        </p:nvSpPr>
        <p:spPr/>
        <p:txBody>
          <a:bodyPr/>
          <a:lstStyle/>
          <a:p>
            <a:r>
              <a:rPr lang="en-IN" dirty="0"/>
              <a:t>ALGORITHM </a:t>
            </a:r>
          </a:p>
        </p:txBody>
      </p:sp>
      <p:sp>
        <p:nvSpPr>
          <p:cNvPr id="3" name="Content Placeholder 2">
            <a:extLst>
              <a:ext uri="{FF2B5EF4-FFF2-40B4-BE49-F238E27FC236}">
                <a16:creationId xmlns:a16="http://schemas.microsoft.com/office/drawing/2014/main" id="{EF11EB52-3C36-451F-B9BB-50852A82CC03}"/>
              </a:ext>
            </a:extLst>
          </p:cNvPr>
          <p:cNvSpPr>
            <a:spLocks noGrp="1"/>
          </p:cNvSpPr>
          <p:nvPr>
            <p:ph idx="1"/>
          </p:nvPr>
        </p:nvSpPr>
        <p:spPr/>
        <p:txBody>
          <a:bodyPr/>
          <a:lstStyle/>
          <a:p>
            <a:r>
              <a:rPr lang="en-IN" sz="2000" b="1" u="sng" dirty="0">
                <a:solidFill>
                  <a:schemeClr val="bg1"/>
                </a:solidFill>
              </a:rPr>
              <a:t>2)LOGISTIC REGRESSION:</a:t>
            </a:r>
          </a:p>
          <a:p>
            <a:pPr algn="l">
              <a:buFont typeface="Arial" panose="020B0604020202020204" pitchFamily="34" charset="0"/>
              <a:buChar char="•"/>
            </a:pPr>
            <a:r>
              <a:rPr lang="en-US" b="0" dirty="0">
                <a:effectLst/>
                <a:latin typeface="verdana" panose="020B0604030504040204" pitchFamily="34" charset="0"/>
              </a:rPr>
              <a:t>Logistic regression is one of the most popular Machine Learning algorithms, which comes under the Supervised Learning technique. It is used for predicting the categorical dependent variable using a given set of independent variables.</a:t>
            </a:r>
          </a:p>
          <a:p>
            <a:pPr algn="l">
              <a:buFont typeface="Arial" panose="020B0604020202020204" pitchFamily="34" charset="0"/>
              <a:buChar char="•"/>
            </a:pPr>
            <a:r>
              <a:rPr lang="en-US" b="0" dirty="0">
                <a:effectLst/>
                <a:latin typeface="verdana" panose="020B0604030504040204" pitchFamily="34" charset="0"/>
              </a:rPr>
              <a:t>Logistic regression predicts the output of a categorical dependent variable. Therefore the outcome must be a categorical or discrete value. It can be either Yes or No, 0 or 1, true or False, etc. but instead of giving the exact value as 0 and 1, </a:t>
            </a:r>
            <a:r>
              <a:rPr lang="en-US" b="1" dirty="0">
                <a:effectLst/>
                <a:latin typeface="verdana" panose="020B0604030504040204" pitchFamily="34" charset="0"/>
              </a:rPr>
              <a:t>it gives the probabilistic values which lie between 0 and 1</a:t>
            </a:r>
            <a:r>
              <a:rPr lang="en-US" b="0" dirty="0">
                <a:effectLst/>
                <a:latin typeface="verdana" panose="020B0604030504040204" pitchFamily="34" charset="0"/>
              </a:rPr>
              <a:t>.</a:t>
            </a:r>
          </a:p>
          <a:p>
            <a:endParaRPr lang="en-IN" dirty="0"/>
          </a:p>
          <a:p>
            <a:endParaRPr lang="en-IN" dirty="0"/>
          </a:p>
        </p:txBody>
      </p:sp>
    </p:spTree>
    <p:extLst>
      <p:ext uri="{BB962C8B-B14F-4D97-AF65-F5344CB8AC3E}">
        <p14:creationId xmlns:p14="http://schemas.microsoft.com/office/powerpoint/2010/main" val="358837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4188116268"/>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t>Steps to predict eligible house loan</a:t>
            </a:r>
          </a:p>
        </p:txBody>
      </p:sp>
    </p:spTree>
    <p:extLst>
      <p:ext uri="{BB962C8B-B14F-4D97-AF65-F5344CB8AC3E}">
        <p14:creationId xmlns:p14="http://schemas.microsoft.com/office/powerpoint/2010/main" val="197482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600" y="-1226"/>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3054633953"/>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408903" y="787400"/>
            <a:ext cx="7390680" cy="1278467"/>
          </a:xfrm>
        </p:spPr>
        <p:txBody>
          <a:bodyPr vert="horz" lIns="91440" tIns="45720" rIns="91440" bIns="45720" rtlCol="0" anchor="ctr">
            <a:normAutofit/>
          </a:bodyPr>
          <a:lstStyle/>
          <a:p>
            <a:pPr algn="ctr"/>
            <a:r>
              <a:rPr lang="en-US" dirty="0"/>
              <a:t>Steps to predict eligible house loan</a:t>
            </a:r>
          </a:p>
        </p:txBody>
      </p:sp>
    </p:spTree>
    <p:extLst>
      <p:ext uri="{BB962C8B-B14F-4D97-AF65-F5344CB8AC3E}">
        <p14:creationId xmlns:p14="http://schemas.microsoft.com/office/powerpoint/2010/main" val="271838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5E3B-BEFE-45DA-B19B-E4A8B0DE9C28}"/>
              </a:ext>
            </a:extLst>
          </p:cNvPr>
          <p:cNvSpPr>
            <a:spLocks noGrp="1"/>
          </p:cNvSpPr>
          <p:nvPr>
            <p:ph type="title"/>
          </p:nvPr>
        </p:nvSpPr>
        <p:spPr/>
        <p:txBody>
          <a:bodyPr/>
          <a:lstStyle/>
          <a:p>
            <a:r>
              <a:rPr lang="en-US" dirty="0" err="1"/>
              <a:t>ReSULT</a:t>
            </a:r>
            <a:r>
              <a:rPr lang="en-US" dirty="0"/>
              <a:t> ANALYSIS</a:t>
            </a:r>
            <a:endParaRPr lang="en-IN" dirty="0"/>
          </a:p>
        </p:txBody>
      </p:sp>
      <p:sp>
        <p:nvSpPr>
          <p:cNvPr id="3" name="Content Placeholder 2">
            <a:extLst>
              <a:ext uri="{FF2B5EF4-FFF2-40B4-BE49-F238E27FC236}">
                <a16:creationId xmlns:a16="http://schemas.microsoft.com/office/drawing/2014/main" id="{725190DA-11D5-4118-AE01-0D1F92EA47AA}"/>
              </a:ext>
            </a:extLst>
          </p:cNvPr>
          <p:cNvSpPr>
            <a:spLocks noGrp="1"/>
          </p:cNvSpPr>
          <p:nvPr>
            <p:ph idx="1"/>
          </p:nvPr>
        </p:nvSpPr>
        <p:spPr/>
        <p:txBody>
          <a:bodyPr/>
          <a:lstStyle/>
          <a:p>
            <a:pPr marL="0" indent="0">
              <a:buNone/>
            </a:pPr>
            <a:r>
              <a:rPr lang="en-US" dirty="0"/>
              <a:t>USING DECISION TREE ALGORITHM:</a:t>
            </a:r>
          </a:p>
          <a:p>
            <a:pPr marL="0" indent="0">
              <a:buNone/>
            </a:pPr>
            <a:endParaRPr lang="en-IN" dirty="0"/>
          </a:p>
        </p:txBody>
      </p:sp>
      <p:pic>
        <p:nvPicPr>
          <p:cNvPr id="5" name="Picture 4">
            <a:extLst>
              <a:ext uri="{FF2B5EF4-FFF2-40B4-BE49-F238E27FC236}">
                <a16:creationId xmlns:a16="http://schemas.microsoft.com/office/drawing/2014/main" id="{75534ACE-1F13-4B64-B220-324A1466A441}"/>
              </a:ext>
            </a:extLst>
          </p:cNvPr>
          <p:cNvPicPr>
            <a:picLocks noChangeAspect="1"/>
          </p:cNvPicPr>
          <p:nvPr/>
        </p:nvPicPr>
        <p:blipFill>
          <a:blip r:embed="rId2"/>
          <a:stretch>
            <a:fillRect/>
          </a:stretch>
        </p:blipFill>
        <p:spPr>
          <a:xfrm>
            <a:off x="4415533" y="2228353"/>
            <a:ext cx="6401693" cy="3562847"/>
          </a:xfrm>
          <a:prstGeom prst="rect">
            <a:avLst/>
          </a:prstGeom>
        </p:spPr>
      </p:pic>
    </p:spTree>
    <p:extLst>
      <p:ext uri="{BB962C8B-B14F-4D97-AF65-F5344CB8AC3E}">
        <p14:creationId xmlns:p14="http://schemas.microsoft.com/office/powerpoint/2010/main" val="1052488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A261A-247B-465F-B53D-E2697584E10E}"/>
              </a:ext>
            </a:extLst>
          </p:cNvPr>
          <p:cNvSpPr>
            <a:spLocks noGrp="1"/>
          </p:cNvSpPr>
          <p:nvPr>
            <p:ph type="title"/>
          </p:nvPr>
        </p:nvSpPr>
        <p:spPr/>
        <p:txBody>
          <a:bodyPr/>
          <a:lstStyle/>
          <a:p>
            <a:r>
              <a:rPr lang="en-US" dirty="0"/>
              <a:t> </a:t>
            </a:r>
            <a:r>
              <a:rPr lang="en-US" dirty="0" err="1"/>
              <a:t>ReSULT</a:t>
            </a:r>
            <a:r>
              <a:rPr lang="en-US" dirty="0"/>
              <a:t> ANALYSIS</a:t>
            </a:r>
            <a:endParaRPr lang="en-IN" dirty="0"/>
          </a:p>
        </p:txBody>
      </p:sp>
      <p:sp>
        <p:nvSpPr>
          <p:cNvPr id="3" name="Content Placeholder 2">
            <a:extLst>
              <a:ext uri="{FF2B5EF4-FFF2-40B4-BE49-F238E27FC236}">
                <a16:creationId xmlns:a16="http://schemas.microsoft.com/office/drawing/2014/main" id="{32A13A70-C30A-4E8B-A081-FD689AE7C0BB}"/>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USING LOGISTIC REGRESSION</a:t>
            </a:r>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233A5C1C-73D0-4321-B189-93613A9540EE}"/>
              </a:ext>
            </a:extLst>
          </p:cNvPr>
          <p:cNvPicPr>
            <a:picLocks noChangeAspect="1"/>
          </p:cNvPicPr>
          <p:nvPr/>
        </p:nvPicPr>
        <p:blipFill>
          <a:blip r:embed="rId2"/>
          <a:stretch>
            <a:fillRect/>
          </a:stretch>
        </p:blipFill>
        <p:spPr>
          <a:xfrm>
            <a:off x="4332185" y="2142067"/>
            <a:ext cx="5001323" cy="3343742"/>
          </a:xfrm>
          <a:prstGeom prst="rect">
            <a:avLst/>
          </a:prstGeom>
        </p:spPr>
      </p:pic>
    </p:spTree>
    <p:extLst>
      <p:ext uri="{BB962C8B-B14F-4D97-AF65-F5344CB8AC3E}">
        <p14:creationId xmlns:p14="http://schemas.microsoft.com/office/powerpoint/2010/main" val="375046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F74C-D244-4B26-985A-9F1E434743E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53DD7A-2670-442B-8FC3-AC42388F6106}"/>
              </a:ext>
            </a:extLst>
          </p:cNvPr>
          <p:cNvSpPr>
            <a:spLocks noGrp="1"/>
          </p:cNvSpPr>
          <p:nvPr>
            <p:ph idx="1"/>
          </p:nvPr>
        </p:nvSpPr>
        <p:spPr/>
        <p:txBody>
          <a:bodyPr/>
          <a:lstStyle/>
          <a:p>
            <a:r>
              <a:rPr lang="en-US" dirty="0"/>
              <a:t>The analytical process started from data cleaning and processing, Missing value imputation with mice package, then exploratory analysis and finally model building and evaluation. The best accuracy on public test set is 0.82. This brings some of the following insights about approval. Applicants with Credit history not passing fails to get approved, Probably because that they have a probability of a not paying back. Most of the Time, Applicants with high income sanctioning low amount is to more likely get approved which make sense, more likely to pay back their loans. Some basic characteristic gender and marital status seems not to be taken into consideration by the company.</a:t>
            </a:r>
            <a:endParaRPr lang="en-IN" dirty="0"/>
          </a:p>
        </p:txBody>
      </p:sp>
    </p:spTree>
    <p:extLst>
      <p:ext uri="{BB962C8B-B14F-4D97-AF65-F5344CB8AC3E}">
        <p14:creationId xmlns:p14="http://schemas.microsoft.com/office/powerpoint/2010/main" val="320507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79513"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842839"/>
            <a:ext cx="7197726" cy="215480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005593" y="3429000"/>
            <a:ext cx="8154532" cy="2971799"/>
          </a:xfrm>
        </p:spPr>
        <p:txBody>
          <a:bodyPr>
            <a:normAutofit/>
          </a:bodyPr>
          <a:lstStyle/>
          <a:p>
            <a:endParaRPr lang="en-US" dirty="0">
              <a:solidFill>
                <a:schemeClr val="accent1">
                  <a:lumMod val="40000"/>
                  <a:lumOff val="60000"/>
                </a:schemeClr>
              </a:solidFill>
            </a:endParaRPr>
          </a:p>
          <a:p>
            <a:r>
              <a:rPr lang="en-US" dirty="0">
                <a:solidFill>
                  <a:schemeClr val="accent1">
                    <a:lumMod val="40000"/>
                    <a:lumOff val="60000"/>
                  </a:schemeClr>
                </a:solidFill>
              </a:rPr>
              <a:t>A .SAI VAMSHI KRISHNA</a:t>
            </a:r>
          </a:p>
          <a:p>
            <a:r>
              <a:rPr lang="en-US" dirty="0">
                <a:solidFill>
                  <a:schemeClr val="accent1">
                    <a:lumMod val="40000"/>
                    <a:lumOff val="60000"/>
                  </a:schemeClr>
                </a:solidFill>
              </a:rPr>
              <a:t>CH. MANISH</a:t>
            </a:r>
          </a:p>
          <a:p>
            <a:r>
              <a:rPr lang="en-US" dirty="0">
                <a:solidFill>
                  <a:schemeClr val="accent1">
                    <a:lumMod val="40000"/>
                    <a:lumOff val="60000"/>
                  </a:schemeClr>
                </a:solidFill>
              </a:rPr>
              <a:t>E .SHAHSI KIRAN REDDY</a:t>
            </a:r>
          </a:p>
          <a:p>
            <a:r>
              <a:rPr lang="en-US" dirty="0">
                <a:solidFill>
                  <a:schemeClr val="accent1">
                    <a:lumMod val="40000"/>
                    <a:lumOff val="60000"/>
                  </a:schemeClr>
                </a:solidFill>
              </a:rPr>
              <a:t>K .THARUN REDDY </a:t>
            </a:r>
          </a:p>
          <a:p>
            <a:r>
              <a:rPr lang="en-US">
                <a:solidFill>
                  <a:schemeClr val="accent1">
                    <a:lumMod val="40000"/>
                    <a:lumOff val="60000"/>
                  </a:schemeClr>
                </a:solidFill>
              </a:rPr>
              <a:t>T. </a:t>
            </a:r>
            <a:r>
              <a:rPr lang="en-US" dirty="0">
                <a:solidFill>
                  <a:schemeClr val="accent1">
                    <a:lumMod val="40000"/>
                    <a:lumOff val="60000"/>
                  </a:schemeClr>
                </a:solidFill>
              </a:rPr>
              <a:t>HARI HARA NANDAN</a:t>
            </a:r>
          </a:p>
          <a:p>
            <a:endParaRPr lang="en-US" dirty="0">
              <a:solidFill>
                <a:schemeClr val="accent1">
                  <a:lumMod val="40000"/>
                  <a:lumOff val="60000"/>
                </a:schemeClr>
              </a:solidFill>
            </a:endParaRP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BABD-EFF9-47A9-B9D6-8DF6C14D19C6}"/>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F0F9A9A9-6D1E-4444-82FB-BC9174BD9C5E}"/>
              </a:ext>
            </a:extLst>
          </p:cNvPr>
          <p:cNvSpPr>
            <a:spLocks noGrp="1"/>
          </p:cNvSpPr>
          <p:nvPr>
            <p:ph idx="1"/>
          </p:nvPr>
        </p:nvSpPr>
        <p:spPr/>
        <p:txBody>
          <a:bodyPr/>
          <a:lstStyle/>
          <a:p>
            <a:r>
              <a:rPr lang="en-US" dirty="0"/>
              <a:t>With the enhancement in the banking sector lots of people are applying for bank loans but the bank has its limited assets which it has to grant to limited people only, so finding out to whom the loan can be granted which will be a safer option for the bank is a typical process. So in this project we try to reduce this risk factor behind selecting the safe person so as to save lots of bank efforts and assets. This is done by mining the Big Data of the previous records of the people to whom the loan was granted before and on the basis of these records/experiences the machine was trained using the machine learning model which give the most accurate result. The main objective of this project is to predict whether assigning the loan to particular person will be safe or not. This paper is divided into four sections (</a:t>
            </a:r>
            <a:r>
              <a:rPr lang="en-US" dirty="0" err="1"/>
              <a:t>i</a:t>
            </a:r>
            <a:r>
              <a:rPr lang="en-US" dirty="0"/>
              <a:t>)Data Collection (ii) Comparison of machine learning models on collected data (iii) Training of system on most promising model (iv) Testing. In this paper we are predict the loan data by using some machine learning algorithms they are classification, logic regression, Decision Tree and gradient boosting. Keywords: Machine learning, Decision Tree, prediction, Python. </a:t>
            </a:r>
            <a:endParaRPr lang="en-IN" dirty="0"/>
          </a:p>
        </p:txBody>
      </p:sp>
    </p:spTree>
    <p:extLst>
      <p:ext uri="{BB962C8B-B14F-4D97-AF65-F5344CB8AC3E}">
        <p14:creationId xmlns:p14="http://schemas.microsoft.com/office/powerpoint/2010/main" val="194165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A5F6-06A4-479E-824C-804B83A79BBC}"/>
              </a:ext>
            </a:extLst>
          </p:cNvPr>
          <p:cNvSpPr>
            <a:spLocks noGrp="1"/>
          </p:cNvSpPr>
          <p:nvPr>
            <p:ph type="title"/>
          </p:nvPr>
        </p:nvSpPr>
        <p:spPr/>
        <p:txBody>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3947EC31-4F2B-4929-A0C9-24B7669815F0}"/>
              </a:ext>
            </a:extLst>
          </p:cNvPr>
          <p:cNvSpPr>
            <a:spLocks noGrp="1"/>
          </p:cNvSpPr>
          <p:nvPr>
            <p:ph idx="1"/>
          </p:nvPr>
        </p:nvSpPr>
        <p:spPr/>
        <p:txBody>
          <a:bodyPr/>
          <a:lstStyle/>
          <a:p>
            <a:r>
              <a:rPr lang="en-US" dirty="0"/>
              <a:t>This Problem is done by mining the Big Data of the previous records of the people to whom the loan was granted before and on the basis of these records/experiences the machine was trained using the machine learning model which give the most accurate result. The main objective of this paper is to predict whether assigning the loan to a particular person will be safe or not. We have implemented this loan prediction problem using Decision tree algorithm and data cleaning in Python as there are missing values in the dataset. We use map function for the missing values. The aim of this paper is to apply machine learning technique on dataset. The creditability of a customer for sanctioning loan depend on several parameters, such as credit history, Installment etc.</a:t>
            </a:r>
            <a:endParaRPr lang="en-IN" dirty="0"/>
          </a:p>
        </p:txBody>
      </p:sp>
    </p:spTree>
    <p:extLst>
      <p:ext uri="{BB962C8B-B14F-4D97-AF65-F5344CB8AC3E}">
        <p14:creationId xmlns:p14="http://schemas.microsoft.com/office/powerpoint/2010/main" val="252059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59DF-03EA-41EC-9185-FAE5291BC8E5}"/>
              </a:ext>
            </a:extLst>
          </p:cNvPr>
          <p:cNvSpPr>
            <a:spLocks noGrp="1"/>
          </p:cNvSpPr>
          <p:nvPr>
            <p:ph type="title"/>
          </p:nvPr>
        </p:nvSpPr>
        <p:spPr/>
        <p:txBody>
          <a:bodyPr/>
          <a:lstStyle/>
          <a:p>
            <a:r>
              <a:rPr lang="en-IN" dirty="0"/>
              <a:t>About the project </a:t>
            </a:r>
          </a:p>
        </p:txBody>
      </p:sp>
      <p:sp>
        <p:nvSpPr>
          <p:cNvPr id="3" name="Content Placeholder 2">
            <a:extLst>
              <a:ext uri="{FF2B5EF4-FFF2-40B4-BE49-F238E27FC236}">
                <a16:creationId xmlns:a16="http://schemas.microsoft.com/office/drawing/2014/main" id="{381C9EBE-ACD4-429D-A435-A822C92C87EA}"/>
              </a:ext>
            </a:extLst>
          </p:cNvPr>
          <p:cNvSpPr>
            <a:spLocks noGrp="1"/>
          </p:cNvSpPr>
          <p:nvPr>
            <p:ph idx="1"/>
          </p:nvPr>
        </p:nvSpPr>
        <p:spPr/>
        <p:txBody>
          <a:bodyPr>
            <a:noAutofit/>
          </a:bodyPr>
          <a:lstStyle/>
          <a:p>
            <a:pPr marL="0" indent="0">
              <a:buNone/>
            </a:pPr>
            <a:r>
              <a:rPr lang="en-US" sz="2500" b="1" i="0" dirty="0">
                <a:effectLst/>
                <a:latin typeface="Inter"/>
              </a:rPr>
              <a:t>Housing Finance company deals in all home loans. They have presence across all urban, semi urban and rural areas. Customer first apply for home loan after that company validates the customer eligibility for loan. 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a:t>
            </a:r>
            <a:endParaRPr lang="en-IN" sz="2500" b="1" dirty="0"/>
          </a:p>
        </p:txBody>
      </p:sp>
    </p:spTree>
    <p:extLst>
      <p:ext uri="{BB962C8B-B14F-4D97-AF65-F5344CB8AC3E}">
        <p14:creationId xmlns:p14="http://schemas.microsoft.com/office/powerpoint/2010/main" val="222038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192F-6C37-4989-A2BC-75F8395A5958}"/>
              </a:ext>
            </a:extLst>
          </p:cNvPr>
          <p:cNvSpPr>
            <a:spLocks noGrp="1"/>
          </p:cNvSpPr>
          <p:nvPr>
            <p:ph type="title"/>
          </p:nvPr>
        </p:nvSpPr>
        <p:spPr/>
        <p:txBody>
          <a:bodyPr/>
          <a:lstStyle/>
          <a:p>
            <a:r>
              <a:rPr lang="en-IN" dirty="0"/>
              <a:t>What is home loan approval</a:t>
            </a:r>
          </a:p>
        </p:txBody>
      </p:sp>
      <p:sp>
        <p:nvSpPr>
          <p:cNvPr id="3" name="Content Placeholder 2">
            <a:extLst>
              <a:ext uri="{FF2B5EF4-FFF2-40B4-BE49-F238E27FC236}">
                <a16:creationId xmlns:a16="http://schemas.microsoft.com/office/drawing/2014/main" id="{348BDD64-1272-4625-B19E-13E535E29A91}"/>
              </a:ext>
            </a:extLst>
          </p:cNvPr>
          <p:cNvSpPr>
            <a:spLocks noGrp="1"/>
          </p:cNvSpPr>
          <p:nvPr>
            <p:ph idx="1"/>
          </p:nvPr>
        </p:nvSpPr>
        <p:spPr/>
        <p:txBody>
          <a:bodyPr>
            <a:noAutofit/>
          </a:bodyPr>
          <a:lstStyle/>
          <a:p>
            <a:r>
              <a:rPr lang="en-US" sz="3200" b="1" i="0" dirty="0">
                <a:effectLst/>
                <a:latin typeface="Inter"/>
              </a:rPr>
              <a:t>Housing Finance company wants to automate the loan eligibility process based on the customer information and identify the factors/customer segments who are eligible for taking the loan. </a:t>
            </a:r>
            <a:endParaRPr lang="en-IN" sz="3200" b="1" dirty="0"/>
          </a:p>
        </p:txBody>
      </p:sp>
    </p:spTree>
    <p:extLst>
      <p:ext uri="{BB962C8B-B14F-4D97-AF65-F5344CB8AC3E}">
        <p14:creationId xmlns:p14="http://schemas.microsoft.com/office/powerpoint/2010/main" val="50557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984A-3F09-4135-9757-29C5BB6EFEF7}"/>
              </a:ext>
            </a:extLst>
          </p:cNvPr>
          <p:cNvSpPr>
            <a:spLocks noGrp="1"/>
          </p:cNvSpPr>
          <p:nvPr>
            <p:ph type="title"/>
          </p:nvPr>
        </p:nvSpPr>
        <p:spPr/>
        <p:txBody>
          <a:bodyPr/>
          <a:lstStyle/>
          <a:p>
            <a:r>
              <a:rPr lang="en-IN" dirty="0"/>
              <a:t>DATA SET </a:t>
            </a:r>
          </a:p>
        </p:txBody>
      </p:sp>
      <p:sp>
        <p:nvSpPr>
          <p:cNvPr id="3" name="Content Placeholder 2">
            <a:extLst>
              <a:ext uri="{FF2B5EF4-FFF2-40B4-BE49-F238E27FC236}">
                <a16:creationId xmlns:a16="http://schemas.microsoft.com/office/drawing/2014/main" id="{C5BD3FA4-A8F5-4511-9668-FF712A5ACFAF}"/>
              </a:ext>
            </a:extLst>
          </p:cNvPr>
          <p:cNvSpPr>
            <a:spLocks noGrp="1"/>
          </p:cNvSpPr>
          <p:nvPr>
            <p:ph idx="1"/>
          </p:nvPr>
        </p:nvSpPr>
        <p:spPr/>
        <p:txBody>
          <a:bodyPr>
            <a:normAutofit fontScale="92500" lnSpcReduction="20000"/>
          </a:bodyPr>
          <a:lstStyle/>
          <a:p>
            <a:r>
              <a:rPr lang="en-IN" sz="3200" dirty="0"/>
              <a:t>The dataset of housing finance company is to predict the approval of loan on bank details .</a:t>
            </a:r>
          </a:p>
          <a:p>
            <a:r>
              <a:rPr lang="en-IN" sz="3200" dirty="0"/>
              <a:t>Dataset:</a:t>
            </a:r>
          </a:p>
          <a:p>
            <a:r>
              <a:rPr lang="en-IN" sz="3200" dirty="0"/>
              <a:t>     </a:t>
            </a:r>
            <a:r>
              <a:rPr lang="en-IN" sz="3200" dirty="0" err="1"/>
              <a:t>i</a:t>
            </a:r>
            <a:r>
              <a:rPr lang="en-IN" sz="3200" dirty="0"/>
              <a:t>)test</a:t>
            </a:r>
          </a:p>
          <a:p>
            <a:r>
              <a:rPr lang="en-IN" sz="3200" dirty="0"/>
              <a:t>     ii)train</a:t>
            </a:r>
          </a:p>
          <a:p>
            <a:r>
              <a:rPr lang="en-IN" sz="3200" dirty="0"/>
              <a:t>LINK FOR DATASET : https://drive.google.com/drive/u/0/folders/19IGtxjS9yzadVkMUVsBtNQ97T8ydYE1W</a:t>
            </a:r>
          </a:p>
        </p:txBody>
      </p:sp>
    </p:spTree>
    <p:extLst>
      <p:ext uri="{BB962C8B-B14F-4D97-AF65-F5344CB8AC3E}">
        <p14:creationId xmlns:p14="http://schemas.microsoft.com/office/powerpoint/2010/main" val="3691329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775E-EEAE-4C2B-A34F-94244ABA328C}"/>
              </a:ext>
            </a:extLst>
          </p:cNvPr>
          <p:cNvSpPr>
            <a:spLocks noGrp="1"/>
          </p:cNvSpPr>
          <p:nvPr>
            <p:ph type="title"/>
          </p:nvPr>
        </p:nvSpPr>
        <p:spPr/>
        <p:txBody>
          <a:bodyPr/>
          <a:lstStyle/>
          <a:p>
            <a:r>
              <a:rPr lang="en-IN" dirty="0"/>
              <a:t>Data PRE PROCESSING </a:t>
            </a:r>
          </a:p>
        </p:txBody>
      </p:sp>
      <p:sp>
        <p:nvSpPr>
          <p:cNvPr id="3" name="Content Placeholder 2">
            <a:extLst>
              <a:ext uri="{FF2B5EF4-FFF2-40B4-BE49-F238E27FC236}">
                <a16:creationId xmlns:a16="http://schemas.microsoft.com/office/drawing/2014/main" id="{B0AC2367-A8FC-4CE2-B7E5-B4F1EC264C6C}"/>
              </a:ext>
            </a:extLst>
          </p:cNvPr>
          <p:cNvSpPr>
            <a:spLocks noGrp="1"/>
          </p:cNvSpPr>
          <p:nvPr>
            <p:ph idx="1"/>
          </p:nvPr>
        </p:nvSpPr>
        <p:spPr/>
        <p:txBody>
          <a:bodyPr/>
          <a:lstStyle/>
          <a:p>
            <a:r>
              <a:rPr lang="en-US" sz="2500" b="0" i="0" dirty="0">
                <a:solidFill>
                  <a:srgbClr val="FFFFFF"/>
                </a:solidFill>
                <a:effectLst/>
                <a:latin typeface="Lato"/>
              </a:rPr>
              <a:t>Data preprocessing is most important process. Mostly healthcare related data contains missing vale and other impurities that can cause effective- ness of data. To improve quality and effectiveness obtained after mining process, Data preprocessing is done. To use Machine Learning Techniques on the dataset effectively this process is essential for accurate result and successful prediction. For diabetes dataset we need to perform pre processing in two steps:</a:t>
            </a:r>
            <a:endParaRPr lang="en-IN" sz="2500" dirty="0">
              <a:solidFill>
                <a:srgbClr val="FFFFFF"/>
              </a:solidFill>
            </a:endParaRPr>
          </a:p>
          <a:p>
            <a:endParaRPr lang="en-IN" dirty="0"/>
          </a:p>
        </p:txBody>
      </p:sp>
    </p:spTree>
    <p:extLst>
      <p:ext uri="{BB962C8B-B14F-4D97-AF65-F5344CB8AC3E}">
        <p14:creationId xmlns:p14="http://schemas.microsoft.com/office/powerpoint/2010/main" val="109698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FC80-2BE5-4F13-AF12-CF800EB0B2B7}"/>
              </a:ext>
            </a:extLst>
          </p:cNvPr>
          <p:cNvSpPr>
            <a:spLocks noGrp="1"/>
          </p:cNvSpPr>
          <p:nvPr>
            <p:ph type="title"/>
          </p:nvPr>
        </p:nvSpPr>
        <p:spPr/>
        <p:txBody>
          <a:bodyPr/>
          <a:lstStyle/>
          <a:p>
            <a:r>
              <a:rPr lang="en-IN" dirty="0"/>
              <a:t>Data PRE PROCESSING </a:t>
            </a:r>
          </a:p>
        </p:txBody>
      </p:sp>
      <p:sp>
        <p:nvSpPr>
          <p:cNvPr id="3" name="Content Placeholder 2">
            <a:extLst>
              <a:ext uri="{FF2B5EF4-FFF2-40B4-BE49-F238E27FC236}">
                <a16:creationId xmlns:a16="http://schemas.microsoft.com/office/drawing/2014/main" id="{A286F5AE-F59F-456B-85A5-D13C884601B7}"/>
              </a:ext>
            </a:extLst>
          </p:cNvPr>
          <p:cNvSpPr>
            <a:spLocks noGrp="1"/>
          </p:cNvSpPr>
          <p:nvPr>
            <p:ph idx="1"/>
          </p:nvPr>
        </p:nvSpPr>
        <p:spPr/>
        <p:txBody>
          <a:bodyPr/>
          <a:lstStyle/>
          <a:p>
            <a:r>
              <a:rPr lang="en-US" sz="2500" b="0" i="0" dirty="0">
                <a:solidFill>
                  <a:srgbClr val="FFFFFF"/>
                </a:solidFill>
                <a:effectLst/>
                <a:latin typeface="Lato"/>
              </a:rPr>
              <a:t>1)Missing Values removal- Remove all the instances that have zero (0) as worth. Having zero as worth is not possible. Therefore this instance is eliminated.</a:t>
            </a:r>
          </a:p>
          <a:p>
            <a:r>
              <a:rPr lang="en-US" sz="2500" dirty="0">
                <a:solidFill>
                  <a:srgbClr val="FFFFFF"/>
                </a:solidFill>
                <a:latin typeface="Lato"/>
              </a:rPr>
              <a:t>2)</a:t>
            </a:r>
            <a:r>
              <a:rPr lang="en-US" sz="2500" b="0" i="0" dirty="0">
                <a:solidFill>
                  <a:srgbClr val="FFFFFF"/>
                </a:solidFill>
                <a:effectLst/>
                <a:latin typeface="Lato"/>
              </a:rPr>
              <a:t> Splitting of data- After cleaning the data, data is normalized in training and testing the model. When data is spitted then we train algorithm on the training data set and keep test data set aside.</a:t>
            </a:r>
            <a:endParaRPr lang="en-IN" sz="2500" dirty="0">
              <a:solidFill>
                <a:srgbClr val="FFFFFF"/>
              </a:solidFill>
            </a:endParaRPr>
          </a:p>
          <a:p>
            <a:endParaRPr lang="en-IN" dirty="0"/>
          </a:p>
        </p:txBody>
      </p:sp>
    </p:spTree>
    <p:extLst>
      <p:ext uri="{BB962C8B-B14F-4D97-AF65-F5344CB8AC3E}">
        <p14:creationId xmlns:p14="http://schemas.microsoft.com/office/powerpoint/2010/main" val="518511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DE4C-C648-4150-86C7-7D304ADAADC9}"/>
              </a:ext>
            </a:extLst>
          </p:cNvPr>
          <p:cNvSpPr>
            <a:spLocks noGrp="1"/>
          </p:cNvSpPr>
          <p:nvPr>
            <p:ph type="title"/>
          </p:nvPr>
        </p:nvSpPr>
        <p:spPr/>
        <p:txBody>
          <a:bodyPr/>
          <a:lstStyle/>
          <a:p>
            <a:r>
              <a:rPr lang="en-IN" dirty="0"/>
              <a:t>ALGORITHM</a:t>
            </a:r>
          </a:p>
        </p:txBody>
      </p:sp>
      <p:sp>
        <p:nvSpPr>
          <p:cNvPr id="3" name="Content Placeholder 2">
            <a:extLst>
              <a:ext uri="{FF2B5EF4-FFF2-40B4-BE49-F238E27FC236}">
                <a16:creationId xmlns:a16="http://schemas.microsoft.com/office/drawing/2014/main" id="{5192EB4E-2CEC-4FB6-9483-634E3FDA4D60}"/>
              </a:ext>
            </a:extLst>
          </p:cNvPr>
          <p:cNvSpPr>
            <a:spLocks noGrp="1"/>
          </p:cNvSpPr>
          <p:nvPr>
            <p:ph idx="1"/>
          </p:nvPr>
        </p:nvSpPr>
        <p:spPr/>
        <p:txBody>
          <a:bodyPr>
            <a:normAutofit fontScale="85000" lnSpcReduction="20000"/>
          </a:bodyPr>
          <a:lstStyle/>
          <a:p>
            <a:pPr>
              <a:lnSpc>
                <a:spcPct val="110000"/>
              </a:lnSpc>
            </a:pPr>
            <a:r>
              <a:rPr lang="en-US" sz="2200" b="1" u="sng" dirty="0">
                <a:solidFill>
                  <a:srgbClr val="FFFFFF"/>
                </a:solidFill>
                <a:latin typeface="Lato"/>
              </a:rPr>
              <a:t>1)DECISION TREE:</a:t>
            </a:r>
          </a:p>
          <a:p>
            <a:pPr>
              <a:lnSpc>
                <a:spcPct val="110000"/>
              </a:lnSpc>
            </a:pPr>
            <a:r>
              <a:rPr lang="en-US" sz="2200" b="1" i="0" u="sng" dirty="0">
                <a:solidFill>
                  <a:srgbClr val="FFFFFF"/>
                </a:solidFill>
                <a:effectLst/>
                <a:latin typeface="Lato"/>
              </a:rPr>
              <a:t>2)LOGISTIC REGRESSION:</a:t>
            </a:r>
          </a:p>
          <a:p>
            <a:pPr>
              <a:lnSpc>
                <a:spcPct val="110000"/>
              </a:lnSpc>
            </a:pPr>
            <a:r>
              <a:rPr lang="en-US" sz="2200" b="1" i="0" dirty="0">
                <a:solidFill>
                  <a:schemeClr val="bg1"/>
                </a:solidFill>
                <a:effectLst/>
                <a:latin typeface="Lato"/>
              </a:rPr>
              <a:t>1)DECISION TREE:</a:t>
            </a:r>
          </a:p>
          <a:p>
            <a:pPr>
              <a:lnSpc>
                <a:spcPct val="110000"/>
              </a:lnSpc>
            </a:pPr>
            <a:r>
              <a:rPr lang="en-US" sz="1800" b="0" i="0" dirty="0">
                <a:solidFill>
                  <a:srgbClr val="FFFFFF"/>
                </a:solidFill>
                <a:effectLst/>
                <a:latin typeface="Lato"/>
              </a:rPr>
              <a:t>Decision Tree- Decision tree is a basic classification method. It is supervised learning method. Decision tree used when response variable is categorical. Decision tree has tree like structure based model which describes classification process based on input feature. Input variables are any types like graph, text, discrete, continuous etc. Steps for Decision Tree Algorithm-</a:t>
            </a:r>
          </a:p>
          <a:p>
            <a:pPr>
              <a:lnSpc>
                <a:spcPct val="110000"/>
              </a:lnSpc>
              <a:buFont typeface="Arial" panose="020B0604020202020204" pitchFamily="34" charset="0"/>
              <a:buChar char="•"/>
            </a:pPr>
            <a:r>
              <a:rPr lang="en-US" sz="1800" b="0" i="0" dirty="0">
                <a:solidFill>
                  <a:srgbClr val="FFFFFF"/>
                </a:solidFill>
                <a:effectLst/>
                <a:latin typeface="Lato"/>
              </a:rPr>
              <a:t>Construct tree with nodes as input feature.</a:t>
            </a:r>
          </a:p>
          <a:p>
            <a:pPr>
              <a:lnSpc>
                <a:spcPct val="110000"/>
              </a:lnSpc>
              <a:buFont typeface="Arial" panose="020B0604020202020204" pitchFamily="34" charset="0"/>
              <a:buChar char="•"/>
            </a:pPr>
            <a:r>
              <a:rPr lang="en-US" sz="1800" b="0" i="0" dirty="0">
                <a:solidFill>
                  <a:srgbClr val="FFFFFF"/>
                </a:solidFill>
                <a:effectLst/>
                <a:latin typeface="Lato"/>
              </a:rPr>
              <a:t>Select feature to predict the output from input feature whose information gain is highest.</a:t>
            </a:r>
          </a:p>
          <a:p>
            <a:pPr>
              <a:lnSpc>
                <a:spcPct val="110000"/>
              </a:lnSpc>
              <a:buFont typeface="Arial" panose="020B0604020202020204" pitchFamily="34" charset="0"/>
              <a:buChar char="•"/>
            </a:pPr>
            <a:r>
              <a:rPr lang="en-US" sz="1800" b="0" i="0" dirty="0">
                <a:solidFill>
                  <a:srgbClr val="FFFFFF"/>
                </a:solidFill>
                <a:effectLst/>
                <a:latin typeface="Lato"/>
              </a:rPr>
              <a:t>The highest information gain is calculated for each attribute in each node of tree.</a:t>
            </a:r>
          </a:p>
          <a:p>
            <a:pPr>
              <a:lnSpc>
                <a:spcPct val="110000"/>
              </a:lnSpc>
              <a:buFont typeface="Arial" panose="020B0604020202020204" pitchFamily="34" charset="0"/>
              <a:buChar char="•"/>
            </a:pPr>
            <a:r>
              <a:rPr lang="en-US" sz="1800" b="0" i="0" dirty="0">
                <a:solidFill>
                  <a:srgbClr val="FFFFFF"/>
                </a:solidFill>
                <a:effectLst/>
                <a:latin typeface="Lato"/>
              </a:rPr>
              <a:t>Repeat step 2 to form a subtree using the feature which is not used in above node.</a:t>
            </a:r>
          </a:p>
          <a:p>
            <a:endParaRPr lang="en-IN" dirty="0"/>
          </a:p>
        </p:txBody>
      </p:sp>
    </p:spTree>
    <p:extLst>
      <p:ext uri="{BB962C8B-B14F-4D97-AF65-F5344CB8AC3E}">
        <p14:creationId xmlns:p14="http://schemas.microsoft.com/office/powerpoint/2010/main" val="1516578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Future design</Template>
  <TotalTime>259</TotalTime>
  <Words>1215</Words>
  <Application>Microsoft Office PowerPoint</Application>
  <PresentationFormat>Widescreen</PresentationFormat>
  <Paragraphs>75</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Inter</vt:lpstr>
      <vt:lpstr>Lato</vt:lpstr>
      <vt:lpstr>verdana</vt:lpstr>
      <vt:lpstr>Celestial</vt:lpstr>
      <vt:lpstr>HOME LOAN eligibility approval </vt:lpstr>
      <vt:lpstr>ABSTRACT</vt:lpstr>
      <vt:lpstr>INTRODUCTION </vt:lpstr>
      <vt:lpstr>About the project </vt:lpstr>
      <vt:lpstr>What is home loan approval</vt:lpstr>
      <vt:lpstr>DATA SET </vt:lpstr>
      <vt:lpstr>Data PRE PROCESSING </vt:lpstr>
      <vt:lpstr>Data PRE PROCESSING </vt:lpstr>
      <vt:lpstr>ALGORITHM</vt:lpstr>
      <vt:lpstr>ALGORITHM </vt:lpstr>
      <vt:lpstr>Steps to predict eligible house loan</vt:lpstr>
      <vt:lpstr>Steps to predict eligible house loan</vt:lpstr>
      <vt:lpstr>ReSULT ANALYSIS</vt:lpstr>
      <vt:lpstr> ReSULT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LOAN PREDICTION</dc:title>
  <dc:creator>CH MANISH</dc:creator>
  <cp:lastModifiedBy>manish chetlapally</cp:lastModifiedBy>
  <cp:revision>15</cp:revision>
  <dcterms:created xsi:type="dcterms:W3CDTF">2021-03-03T17:27:01Z</dcterms:created>
  <dcterms:modified xsi:type="dcterms:W3CDTF">2021-06-21T03:18:05Z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