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61" r:id="rId2"/>
    <p:sldId id="263" r:id="rId3"/>
    <p:sldId id="265" r:id="rId4"/>
    <p:sldId id="273" r:id="rId5"/>
    <p:sldId id="272" r:id="rId6"/>
    <p:sldId id="276" r:id="rId7"/>
    <p:sldId id="275" r:id="rId8"/>
    <p:sldId id="278" r:id="rId9"/>
    <p:sldId id="277" r:id="rId10"/>
    <p:sldId id="279" r:id="rId11"/>
    <p:sldId id="280" r:id="rId12"/>
    <p:sldId id="282" r:id="rId13"/>
    <p:sldId id="292" r:id="rId14"/>
    <p:sldId id="293" r:id="rId15"/>
    <p:sldId id="285" r:id="rId16"/>
    <p:sldId id="287" r:id="rId17"/>
    <p:sldId id="286" r:id="rId18"/>
    <p:sldId id="289" r:id="rId19"/>
    <p:sldId id="288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2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D8E"/>
    <a:srgbClr val="436FC1"/>
    <a:srgbClr val="005296"/>
    <a:srgbClr val="5999D3"/>
    <a:srgbClr val="00589F"/>
    <a:srgbClr val="A2A4A4"/>
    <a:srgbClr val="254175"/>
    <a:srgbClr val="6D6868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6208"/>
  </p:normalViewPr>
  <p:slideViewPr>
    <p:cSldViewPr snapToGrid="0" snapToObjects="1" showGuides="1">
      <p:cViewPr varScale="1">
        <p:scale>
          <a:sx n="82" d="100"/>
          <a:sy n="82" d="100"/>
        </p:scale>
        <p:origin x="686" y="72"/>
      </p:cViewPr>
      <p:guideLst>
        <p:guide orient="horz" pos="3762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>
            <a:fillRect/>
          </a:stretch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>
            <a:fillRect/>
          </a:stretch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>
            <a:fillRect/>
          </a:stretch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/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>
            <a:fillRect/>
          </a:stretch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0" y="193804"/>
            <a:ext cx="1761647" cy="3441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96626" y="1548883"/>
            <a:ext cx="8398748" cy="1723549"/>
          </a:xfrm>
          <a:prstGeom prst="rect">
            <a:avLst/>
          </a:prstGeo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300" b="1">
                <a:solidFill>
                  <a:srgbClr val="014D8E"/>
                </a:solidFill>
                <a:latin typeface="Calibri" panose="020F0502020204030204" charset="0"/>
                <a:cs typeface="Calibri" panose="020F0502020204030204" charset="0"/>
              </a:rPr>
              <a:t>CAFÉ CHAIN </a:t>
            </a:r>
          </a:p>
          <a:p>
            <a:pPr algn="ctr"/>
            <a:r>
              <a:rPr lang="en-US" sz="5300" b="1">
                <a:solidFill>
                  <a:srgbClr val="00B0F0"/>
                </a:solidFill>
                <a:latin typeface="Calibri" panose="020F0502020204030204" charset="0"/>
                <a:cs typeface="Calibri" panose="020F0502020204030204" charset="0"/>
              </a:rPr>
              <a:t>Exploratory Analysis</a:t>
            </a:r>
            <a:endParaRPr lang="en-US" sz="5300" b="1" dirty="0">
              <a:solidFill>
                <a:srgbClr val="00B0F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4949242" y="3429000"/>
            <a:ext cx="2293516" cy="954107"/>
          </a:xfrm>
          <a:prstGeom prst="rect">
            <a:avLst/>
          </a:prstGeo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300" b="1">
                <a:solidFill>
                  <a:srgbClr val="014D8E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sz="2800"/>
              <a:t> By</a:t>
            </a:r>
          </a:p>
          <a:p>
            <a:r>
              <a:rPr lang="en-US" sz="2800"/>
              <a:t>Hari Haran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C3E5B-A18E-AB39-E309-57B2E31010CD}"/>
              </a:ext>
            </a:extLst>
          </p:cNvPr>
          <p:cNvSpPr txBox="1"/>
          <p:nvPr/>
        </p:nvSpPr>
        <p:spPr>
          <a:xfrm>
            <a:off x="4949242" y="6134263"/>
            <a:ext cx="2617885" cy="523220"/>
          </a:xfrm>
          <a:prstGeom prst="rect">
            <a:avLst/>
          </a:prstGeom>
          <a:solidFill>
            <a:schemeClr val="bg1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14D8E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/>
              <a:t>04th April 2024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841D3EC-011B-7D3E-7927-4D167944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" y="980435"/>
            <a:ext cx="11118715" cy="44662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9CADE6BB-07DD-34C0-CFBF-7E429BF456C1}"/>
              </a:ext>
            </a:extLst>
          </p:cNvPr>
          <p:cNvSpPr/>
          <p:nvPr/>
        </p:nvSpPr>
        <p:spPr>
          <a:xfrm>
            <a:off x="572593" y="5601073"/>
            <a:ext cx="10114384" cy="1184610"/>
          </a:xfrm>
          <a:prstGeom prst="roundRect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Highest revenue generated Running total = 4.26% between 11 pm to 12 am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Not much sale observed after 12 am to morning 10 am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Best-selling hours = 4 pm to 12 am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4EA32DE7-AE13-E573-F16E-74E38D5A320C}"/>
              </a:ext>
            </a:extLst>
          </p:cNvPr>
          <p:cNvSpPr txBox="1"/>
          <p:nvPr/>
        </p:nvSpPr>
        <p:spPr>
          <a:xfrm>
            <a:off x="204282" y="164313"/>
            <a:ext cx="10856068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dirty="0">
                <a:sym typeface="+mn-ea"/>
              </a:rPr>
              <a:t>Highest Rev. Generating Hours		  Between 10 pm to 12 am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896CCC-5674-54A1-55E6-F855D8F21331}"/>
              </a:ext>
            </a:extLst>
          </p:cNvPr>
          <p:cNvSpPr/>
          <p:nvPr/>
        </p:nvSpPr>
        <p:spPr>
          <a:xfrm>
            <a:off x="5583677" y="332899"/>
            <a:ext cx="998704" cy="200286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alendar&#10;&#10;Description automatically generated">
            <a:extLst>
              <a:ext uri="{FF2B5EF4-FFF2-40B4-BE49-F238E27FC236}">
                <a16:creationId xmlns:a16="http://schemas.microsoft.com/office/drawing/2014/main" id="{50D39C23-E66F-19DA-0DF5-95657919C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924056"/>
            <a:ext cx="10711543" cy="41891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0AC68D7C-A915-8F8E-24C3-8F6BC31FA7C0}"/>
              </a:ext>
            </a:extLst>
          </p:cNvPr>
          <p:cNvSpPr txBox="1"/>
          <p:nvPr/>
        </p:nvSpPr>
        <p:spPr>
          <a:xfrm>
            <a:off x="204282" y="164313"/>
            <a:ext cx="10856068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dirty="0">
                <a:sym typeface="+mn-ea"/>
              </a:rPr>
              <a:t>Highest Rev. Generated Quarterly		  Q1 and Q4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5942859-2AEF-9F2B-DFF4-5E5101DB2976}"/>
              </a:ext>
            </a:extLst>
          </p:cNvPr>
          <p:cNvSpPr/>
          <p:nvPr/>
        </p:nvSpPr>
        <p:spPr>
          <a:xfrm>
            <a:off x="6634065" y="332899"/>
            <a:ext cx="1450544" cy="200286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F7F64619-E2CE-1065-5C8D-194D34EF5897}"/>
              </a:ext>
            </a:extLst>
          </p:cNvPr>
          <p:cNvSpPr/>
          <p:nvPr/>
        </p:nvSpPr>
        <p:spPr>
          <a:xfrm>
            <a:off x="572593" y="5185386"/>
            <a:ext cx="10114384" cy="1508301"/>
          </a:xfrm>
          <a:prstGeom prst="roundRect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Highest Revenue Generated Quarterly Running total = 10.59 % in Q4 (December)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Highest Rev. Generating Quarters = Q1 &amp; Q4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Highest Sales Quarterly Running total = 10.39 % in Q4 (December)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Highest Sales Quarterly = Q1 &amp; Q4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3B820556-ACBA-CA37-883C-CED2E8926206}"/>
              </a:ext>
            </a:extLst>
          </p:cNvPr>
          <p:cNvSpPr txBox="1"/>
          <p:nvPr/>
        </p:nvSpPr>
        <p:spPr>
          <a:xfrm>
            <a:off x="204282" y="164313"/>
            <a:ext cx="10856068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dirty="0">
                <a:sym typeface="+mn-ea"/>
              </a:rPr>
              <a:t>Items in each category with their Quantity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BA1E5-7D49-82B9-65BC-60927B0E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1" y="989045"/>
            <a:ext cx="10856069" cy="43853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64571241-5569-B365-FE79-54C97995C327}"/>
              </a:ext>
            </a:extLst>
          </p:cNvPr>
          <p:cNvSpPr/>
          <p:nvPr/>
        </p:nvSpPr>
        <p:spPr>
          <a:xfrm>
            <a:off x="572593" y="5482763"/>
            <a:ext cx="10114384" cy="1300593"/>
          </a:xfrm>
          <a:prstGeom prst="roundRect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Quantity of Items in Each Category = Food &gt;&gt; Beverages &gt;&gt; Tobacco &gt;&gt; Others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Highest Selling Item is in Tobacco Category, Nirvana Hookah Single = 8686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Lowest Selling items (on the right-hand side) are very low in quantity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B5B3B4-0321-FC0C-FDDA-534C90CE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923731"/>
            <a:ext cx="11112759" cy="45346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F01EFDA-A23D-19DE-E7AB-59FBE0E5D961}"/>
              </a:ext>
            </a:extLst>
          </p:cNvPr>
          <p:cNvSpPr/>
          <p:nvPr/>
        </p:nvSpPr>
        <p:spPr>
          <a:xfrm rot="10800000">
            <a:off x="3049683" y="2606246"/>
            <a:ext cx="776631" cy="155750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35D3651F-D7B4-0EBC-1E0D-2229ABDAA122}"/>
              </a:ext>
            </a:extLst>
          </p:cNvPr>
          <p:cNvSpPr/>
          <p:nvPr/>
        </p:nvSpPr>
        <p:spPr>
          <a:xfrm>
            <a:off x="111967" y="5594418"/>
            <a:ext cx="11112759" cy="1099269"/>
          </a:xfrm>
          <a:prstGeom prst="roundRect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>
                <a:solidFill>
                  <a:srgbClr val="002060"/>
                </a:solidFill>
              </a:rPr>
              <a:t>Highest Revenue Generating item is Nirvana Hookah (Tobacco) = 2,953,135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>
                <a:solidFill>
                  <a:srgbClr val="002060"/>
                </a:solidFill>
              </a:rPr>
              <a:t>Lowest Revenue Generating Item is Mothers Day Spl = 0.05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F8259880-4DC4-6C93-364D-84454454755C}"/>
              </a:ext>
            </a:extLst>
          </p:cNvPr>
          <p:cNvSpPr txBox="1"/>
          <p:nvPr/>
        </p:nvSpPr>
        <p:spPr>
          <a:xfrm>
            <a:off x="473285" y="78969"/>
            <a:ext cx="10509504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dirty="0">
                <a:sym typeface="+mn-ea"/>
              </a:rPr>
              <a:t>Top 10 Items – Highest and Lowest Rev. Generating</a:t>
            </a:r>
          </a:p>
        </p:txBody>
      </p:sp>
    </p:spTree>
    <p:extLst>
      <p:ext uri="{BB962C8B-B14F-4D97-AF65-F5344CB8AC3E}">
        <p14:creationId xmlns:p14="http://schemas.microsoft.com/office/powerpoint/2010/main" val="206090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FBE20949-D43E-D9F8-4186-4E0F4E74CF85}"/>
              </a:ext>
            </a:extLst>
          </p:cNvPr>
          <p:cNvSpPr txBox="1"/>
          <p:nvPr/>
        </p:nvSpPr>
        <p:spPr>
          <a:xfrm>
            <a:off x="335902" y="160675"/>
            <a:ext cx="10724448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>
                <a:sym typeface="+mn-ea"/>
              </a:rPr>
              <a:t>Exploratory Analysis- Summary </a:t>
            </a:r>
            <a:endParaRPr lang="en-US" dirty="0">
              <a:sym typeface="+mn-ea"/>
            </a:endParaRP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40F6829B-F381-BABE-EEE0-B89269F5D7E3}"/>
              </a:ext>
            </a:extLst>
          </p:cNvPr>
          <p:cNvSpPr/>
          <p:nvPr/>
        </p:nvSpPr>
        <p:spPr>
          <a:xfrm>
            <a:off x="252918" y="817723"/>
            <a:ext cx="11011711" cy="5879601"/>
          </a:xfrm>
          <a:prstGeom prst="roundRect">
            <a:avLst/>
          </a:prstGeom>
          <a:pattFill prst="pct7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E3EE4-2758-83F6-6142-44A53B8B32D5}"/>
              </a:ext>
            </a:extLst>
          </p:cNvPr>
          <p:cNvSpPr txBox="1"/>
          <p:nvPr/>
        </p:nvSpPr>
        <p:spPr>
          <a:xfrm>
            <a:off x="3048778" y="3258184"/>
            <a:ext cx="609755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743E98-104B-DD36-8420-047A07F12727}"/>
              </a:ext>
            </a:extLst>
          </p:cNvPr>
          <p:cNvSpPr txBox="1"/>
          <p:nvPr/>
        </p:nvSpPr>
        <p:spPr>
          <a:xfrm>
            <a:off x="615819" y="817723"/>
            <a:ext cx="10273005" cy="6134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r>
              <a:rPr lang="en-US" sz="5600" b="1" dirty="0">
                <a:solidFill>
                  <a:srgbClr val="002060"/>
                </a:solidFill>
                <a:effectLst/>
              </a:rPr>
              <a:t>Sales &amp; Revenue Generation </a:t>
            </a:r>
            <a:r>
              <a:rPr lang="en-US" sz="5600" dirty="0">
                <a:solidFill>
                  <a:srgbClr val="002060"/>
                </a:solidFill>
                <a:effectLst/>
              </a:rPr>
              <a:t>: Although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Food</a:t>
            </a:r>
            <a:r>
              <a:rPr lang="en-US" sz="5600" dirty="0">
                <a:solidFill>
                  <a:srgbClr val="002060"/>
                </a:solidFill>
                <a:effectLst/>
              </a:rPr>
              <a:t> being the highest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selling</a:t>
            </a:r>
            <a:r>
              <a:rPr lang="en-US" sz="5600" dirty="0">
                <a:solidFill>
                  <a:srgbClr val="002060"/>
                </a:solidFill>
                <a:effectLst/>
              </a:rPr>
              <a:t> category =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38 % </a:t>
            </a:r>
            <a:r>
              <a:rPr lang="en-US" sz="5600" dirty="0">
                <a:solidFill>
                  <a:srgbClr val="002060"/>
                </a:solidFill>
                <a:effectLst/>
              </a:rPr>
              <a:t>, Tobacco is generating the highest revenue generating item followed by food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 . Tobacco Revenue = </a:t>
            </a:r>
            <a:r>
              <a:rPr lang="en-US" sz="5600" dirty="0">
                <a:solidFill>
                  <a:srgbClr val="002060"/>
                </a:solidFill>
              </a:rPr>
              <a:t>14,507,076</a:t>
            </a: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endParaRPr lang="en-US" sz="5600" dirty="0">
              <a:solidFill>
                <a:srgbClr val="002060"/>
              </a:solidFill>
            </a:endParaRP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r>
              <a:rPr lang="en-US" sz="5600" dirty="0">
                <a:solidFill>
                  <a:srgbClr val="002060"/>
                </a:solidFill>
              </a:rPr>
              <a:t>Tobacco has the highest Revenue but also, it's taxed the highest compared to food. The discount in food is more than Tobacco, beverage and liquors. </a:t>
            </a:r>
            <a:r>
              <a:rPr lang="en-US" sz="5600" b="1" dirty="0">
                <a:solidFill>
                  <a:srgbClr val="002060"/>
                </a:solidFill>
              </a:rPr>
              <a:t>Tobacco tax </a:t>
            </a:r>
            <a:r>
              <a:rPr lang="en-US" sz="5600" dirty="0">
                <a:solidFill>
                  <a:srgbClr val="002060"/>
                </a:solidFill>
              </a:rPr>
              <a:t>= </a:t>
            </a:r>
            <a:r>
              <a:rPr lang="en-US" sz="5600" b="1" dirty="0">
                <a:solidFill>
                  <a:srgbClr val="002060"/>
                </a:solidFill>
              </a:rPr>
              <a:t>49.26</a:t>
            </a:r>
            <a:r>
              <a:rPr lang="en-US" sz="5600" dirty="0">
                <a:solidFill>
                  <a:srgbClr val="002060"/>
                </a:solidFill>
              </a:rPr>
              <a:t> % &amp; </a:t>
            </a:r>
            <a:r>
              <a:rPr lang="en-US" sz="5600" b="1" dirty="0">
                <a:solidFill>
                  <a:srgbClr val="002060"/>
                </a:solidFill>
              </a:rPr>
              <a:t>Food tax</a:t>
            </a:r>
            <a:r>
              <a:rPr lang="en-US" sz="5600" dirty="0">
                <a:solidFill>
                  <a:srgbClr val="002060"/>
                </a:solidFill>
              </a:rPr>
              <a:t> = </a:t>
            </a:r>
            <a:r>
              <a:rPr lang="en-US" sz="5600" b="1" dirty="0">
                <a:solidFill>
                  <a:srgbClr val="002060"/>
                </a:solidFill>
              </a:rPr>
              <a:t>26.76 %</a:t>
            </a:r>
            <a:r>
              <a:rPr lang="en-US" sz="5600" dirty="0">
                <a:solidFill>
                  <a:srgbClr val="002060"/>
                </a:solidFill>
              </a:rPr>
              <a:t> </a:t>
            </a: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endParaRPr lang="en-US" sz="5600" dirty="0">
              <a:solidFill>
                <a:srgbClr val="002060"/>
              </a:solidFill>
            </a:endParaRP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r>
              <a:rPr lang="en-US" sz="5600" dirty="0">
                <a:solidFill>
                  <a:srgbClr val="002060"/>
                </a:solidFill>
                <a:effectLst/>
              </a:rPr>
              <a:t>Tobacco has the highest revenue which has the running total of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44.22 %</a:t>
            </a:r>
            <a:r>
              <a:rPr lang="en-US" sz="5600" dirty="0">
                <a:solidFill>
                  <a:srgbClr val="002060"/>
                </a:solidFill>
                <a:effectLst/>
              </a:rPr>
              <a:t>,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 </a:t>
            </a:r>
            <a:r>
              <a:rPr lang="en-US" sz="5600" dirty="0">
                <a:solidFill>
                  <a:srgbClr val="002060"/>
                </a:solidFill>
                <a:effectLst/>
              </a:rPr>
              <a:t>with highest rates (price) of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45.46 %</a:t>
            </a:r>
            <a:r>
              <a:rPr lang="en-US" sz="5600" dirty="0">
                <a:solidFill>
                  <a:srgbClr val="002060"/>
                </a:solidFill>
                <a:effectLst/>
              </a:rPr>
              <a:t> of running total. Second is the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food category </a:t>
            </a:r>
            <a:r>
              <a:rPr lang="en-US" sz="5600" dirty="0">
                <a:solidFill>
                  <a:srgbClr val="002060"/>
                </a:solidFill>
                <a:effectLst/>
              </a:rPr>
              <a:t>=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30.34 % </a:t>
            </a:r>
            <a:r>
              <a:rPr lang="en-US" sz="5600" dirty="0">
                <a:solidFill>
                  <a:srgbClr val="002060"/>
                </a:solidFill>
                <a:effectLst/>
              </a:rPr>
              <a:t>and then it’s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beverage</a:t>
            </a:r>
            <a:r>
              <a:rPr lang="en-US" sz="5600" dirty="0">
                <a:solidFill>
                  <a:srgbClr val="002060"/>
                </a:solidFill>
                <a:effectLst/>
              </a:rPr>
              <a:t> =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16.80 %.</a:t>
            </a:r>
            <a:endParaRPr lang="en-US" sz="5600" b="1" dirty="0">
              <a:solidFill>
                <a:srgbClr val="002060"/>
              </a:solidFill>
            </a:endParaRP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endParaRPr lang="en-US" sz="5600" b="1" dirty="0">
              <a:solidFill>
                <a:srgbClr val="002060"/>
              </a:solidFill>
              <a:effectLst/>
            </a:endParaRP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r>
              <a:rPr lang="en-US" sz="5600" b="1" dirty="0">
                <a:solidFill>
                  <a:srgbClr val="002060"/>
                </a:solidFill>
              </a:rPr>
              <a:t>Food</a:t>
            </a:r>
            <a:r>
              <a:rPr lang="en-US" sz="5600" dirty="0">
                <a:solidFill>
                  <a:srgbClr val="002060"/>
                </a:solidFill>
              </a:rPr>
              <a:t> has the highest </a:t>
            </a:r>
            <a:r>
              <a:rPr lang="en-US" sz="5600" b="1" dirty="0">
                <a:solidFill>
                  <a:srgbClr val="002060"/>
                </a:solidFill>
              </a:rPr>
              <a:t>discount of 58.13% </a:t>
            </a:r>
            <a:r>
              <a:rPr lang="en-US" sz="5600" dirty="0">
                <a:solidFill>
                  <a:srgbClr val="002060"/>
                </a:solidFill>
              </a:rPr>
              <a:t>running total compared to tobacco of only </a:t>
            </a:r>
            <a:r>
              <a:rPr lang="en-US" sz="5600" b="1" dirty="0">
                <a:solidFill>
                  <a:srgbClr val="002060"/>
                </a:solidFill>
              </a:rPr>
              <a:t>5.74%</a:t>
            </a:r>
            <a:r>
              <a:rPr lang="en-US" sz="5600" dirty="0">
                <a:solidFill>
                  <a:srgbClr val="002060"/>
                </a:solidFill>
              </a:rPr>
              <a:t>.</a:t>
            </a: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endParaRPr lang="en-US" sz="5600" dirty="0">
              <a:solidFill>
                <a:srgbClr val="002060"/>
              </a:solidFill>
            </a:endParaRP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r>
              <a:rPr lang="en-US" sz="5600" b="1" dirty="0">
                <a:solidFill>
                  <a:srgbClr val="002060"/>
                </a:solidFill>
              </a:rPr>
              <a:t>Monthly Trends </a:t>
            </a:r>
            <a:r>
              <a:rPr lang="en-US" sz="5600" dirty="0">
                <a:solidFill>
                  <a:srgbClr val="002060"/>
                </a:solidFill>
              </a:rPr>
              <a:t>-</a:t>
            </a:r>
            <a:r>
              <a:rPr lang="en-US" sz="5600" b="1" dirty="0">
                <a:solidFill>
                  <a:srgbClr val="002060"/>
                </a:solidFill>
              </a:rPr>
              <a:t> </a:t>
            </a:r>
            <a:r>
              <a:rPr lang="en-US" sz="5600" dirty="0">
                <a:solidFill>
                  <a:srgbClr val="002060"/>
                </a:solidFill>
              </a:rPr>
              <a:t>Indicates increase in sales of food, beverage and tobacco between July to August and highest in December to slowly declining in January.</a:t>
            </a: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endParaRPr lang="en-US" sz="5600" dirty="0">
              <a:solidFill>
                <a:srgbClr val="002060"/>
              </a:solidFill>
            </a:endParaRP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r>
              <a:rPr lang="en-US" sz="5600" b="1" dirty="0">
                <a:solidFill>
                  <a:srgbClr val="002060"/>
                </a:solidFill>
                <a:effectLst/>
              </a:rPr>
              <a:t>Weekdays trend </a:t>
            </a:r>
            <a:r>
              <a:rPr lang="en-US" sz="5600" dirty="0">
                <a:solidFill>
                  <a:srgbClr val="002060"/>
                </a:solidFill>
                <a:effectLst/>
              </a:rPr>
              <a:t>- Indicates highest selling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during weekends </a:t>
            </a:r>
            <a:r>
              <a:rPr lang="en-US" sz="5600" dirty="0">
                <a:solidFill>
                  <a:srgbClr val="002060"/>
                </a:solidFill>
                <a:effectLst/>
              </a:rPr>
              <a:t>,i.e.,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Saturdays</a:t>
            </a:r>
            <a:r>
              <a:rPr lang="en-US" sz="5600" dirty="0">
                <a:solidFill>
                  <a:srgbClr val="002060"/>
                </a:solidFill>
                <a:effectLst/>
              </a:rPr>
              <a:t> and then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Sundays</a:t>
            </a:r>
            <a:r>
              <a:rPr lang="en-US" sz="5600" dirty="0">
                <a:solidFill>
                  <a:srgbClr val="002060"/>
                </a:solidFill>
                <a:effectLst/>
              </a:rPr>
              <a:t> for almost all the categories.</a:t>
            </a: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endParaRPr lang="en-US" sz="5600" dirty="0">
              <a:solidFill>
                <a:srgbClr val="002060"/>
              </a:solidFill>
              <a:effectLst/>
            </a:endParaRP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r>
              <a:rPr lang="en-US" sz="5600" b="1" dirty="0">
                <a:solidFill>
                  <a:srgbClr val="002060"/>
                </a:solidFill>
                <a:effectLst/>
              </a:rPr>
              <a:t>Hourly Trend </a:t>
            </a:r>
            <a:r>
              <a:rPr lang="en-US" sz="5600" dirty="0">
                <a:solidFill>
                  <a:srgbClr val="002060"/>
                </a:solidFill>
                <a:effectLst/>
              </a:rPr>
              <a:t>- Indicates higher selling during the late hours of the day. Mostly from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10 pm to 12 am</a:t>
            </a:r>
            <a:r>
              <a:rPr lang="en-US" sz="5600" dirty="0">
                <a:solidFill>
                  <a:srgbClr val="002060"/>
                </a:solidFill>
                <a:effectLst/>
              </a:rPr>
              <a:t>.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No sale </a:t>
            </a:r>
            <a:r>
              <a:rPr lang="en-US" sz="5600" dirty="0">
                <a:solidFill>
                  <a:srgbClr val="002060"/>
                </a:solidFill>
                <a:effectLst/>
              </a:rPr>
              <a:t>after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12 am</a:t>
            </a:r>
            <a:r>
              <a:rPr lang="en-US" sz="5600" dirty="0">
                <a:solidFill>
                  <a:srgbClr val="002060"/>
                </a:solidFill>
                <a:effectLst/>
              </a:rPr>
              <a:t> till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10 am</a:t>
            </a:r>
            <a:r>
              <a:rPr lang="en-US" sz="5600" dirty="0">
                <a:solidFill>
                  <a:srgbClr val="002060"/>
                </a:solidFill>
                <a:effectLst/>
              </a:rPr>
              <a:t> in the morning</a:t>
            </a:r>
            <a:r>
              <a:rPr lang="en-US" sz="5600" dirty="0">
                <a:solidFill>
                  <a:srgbClr val="002060"/>
                </a:solidFill>
              </a:rPr>
              <a:t>.</a:t>
            </a: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endParaRPr lang="en-US" sz="5600" dirty="0">
              <a:solidFill>
                <a:srgbClr val="002060"/>
              </a:solidFill>
            </a:endParaRP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r>
              <a:rPr lang="en-US" sz="5600" b="1" dirty="0">
                <a:solidFill>
                  <a:srgbClr val="002060"/>
                </a:solidFill>
                <a:effectLst/>
              </a:rPr>
              <a:t>Quarterly Trend </a:t>
            </a:r>
            <a:r>
              <a:rPr lang="en-US" sz="5600" dirty="0">
                <a:solidFill>
                  <a:srgbClr val="002060"/>
                </a:solidFill>
                <a:effectLst/>
              </a:rPr>
              <a:t>- The quarterly sales indicate good sales in the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beginning</a:t>
            </a:r>
            <a:r>
              <a:rPr lang="en-US" sz="5600" dirty="0">
                <a:solidFill>
                  <a:srgbClr val="002060"/>
                </a:solidFill>
                <a:effectLst/>
              </a:rPr>
              <a:t> of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Q1</a:t>
            </a:r>
            <a:r>
              <a:rPr lang="en-US" sz="5600" dirty="0">
                <a:solidFill>
                  <a:srgbClr val="002060"/>
                </a:solidFill>
                <a:effectLst/>
              </a:rPr>
              <a:t> and at the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ending</a:t>
            </a:r>
            <a:r>
              <a:rPr lang="en-US" sz="5600" dirty="0">
                <a:solidFill>
                  <a:srgbClr val="002060"/>
                </a:solidFill>
                <a:effectLst/>
              </a:rPr>
              <a:t> of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Q4</a:t>
            </a:r>
            <a:r>
              <a:rPr lang="en-US" sz="5600" dirty="0">
                <a:solidFill>
                  <a:srgbClr val="002060"/>
                </a:solidFill>
                <a:effectLst/>
              </a:rPr>
              <a:t>.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Q1</a:t>
            </a:r>
            <a:r>
              <a:rPr lang="en-US" sz="5600" dirty="0">
                <a:solidFill>
                  <a:srgbClr val="002060"/>
                </a:solidFill>
                <a:effectLst/>
              </a:rPr>
              <a:t> and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Q4</a:t>
            </a:r>
            <a:r>
              <a:rPr lang="en-US" sz="5600" dirty="0">
                <a:solidFill>
                  <a:srgbClr val="002060"/>
                </a:solidFill>
                <a:effectLst/>
              </a:rPr>
              <a:t> being the highest time of the year generating most revenue and sales.</a:t>
            </a: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endParaRPr lang="en-US" sz="5600" dirty="0">
              <a:solidFill>
                <a:srgbClr val="002060"/>
              </a:solidFill>
              <a:effectLst/>
            </a:endParaRP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r>
              <a:rPr lang="en-US" sz="5600" b="1" dirty="0">
                <a:solidFill>
                  <a:srgbClr val="002060"/>
                </a:solidFill>
                <a:effectLst/>
              </a:rPr>
              <a:t>Food Category </a:t>
            </a:r>
            <a:r>
              <a:rPr lang="en-US" sz="5600" dirty="0">
                <a:solidFill>
                  <a:srgbClr val="002060"/>
                </a:solidFill>
                <a:effectLst/>
              </a:rPr>
              <a:t>has the highest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items</a:t>
            </a:r>
            <a:r>
              <a:rPr lang="en-US" sz="5600" dirty="0">
                <a:solidFill>
                  <a:srgbClr val="002060"/>
                </a:solidFill>
                <a:effectLst/>
              </a:rPr>
              <a:t> followed by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Beverages</a:t>
            </a:r>
            <a:r>
              <a:rPr lang="en-US" sz="5600" dirty="0">
                <a:solidFill>
                  <a:srgbClr val="002060"/>
                </a:solidFill>
                <a:effectLst/>
              </a:rPr>
              <a:t> and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Tobacco</a:t>
            </a:r>
            <a:r>
              <a:rPr lang="en-US" sz="5600" dirty="0">
                <a:solidFill>
                  <a:srgbClr val="002060"/>
                </a:solidFill>
                <a:effectLst/>
              </a:rPr>
              <a:t>.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Nirvana </a:t>
            </a:r>
            <a:r>
              <a:rPr lang="en-US" sz="5600" b="1" dirty="0">
                <a:solidFill>
                  <a:srgbClr val="002060"/>
                </a:solidFill>
              </a:rPr>
              <a:t>H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ookah Single </a:t>
            </a:r>
            <a:r>
              <a:rPr lang="en-US" sz="5600" dirty="0">
                <a:solidFill>
                  <a:srgbClr val="002060"/>
                </a:solidFill>
                <a:effectLst/>
              </a:rPr>
              <a:t>is the most sold item. Least performing items are lowest as it's sold not more than once.</a:t>
            </a: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endParaRPr lang="en-US" sz="5600" dirty="0">
              <a:solidFill>
                <a:srgbClr val="002060"/>
              </a:solidFill>
              <a:effectLst/>
            </a:endParaRPr>
          </a:p>
          <a:p>
            <a:pPr marL="742950" indent="-6858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"/>
            </a:pPr>
            <a:r>
              <a:rPr lang="en-US" sz="5600" dirty="0">
                <a:solidFill>
                  <a:srgbClr val="002060"/>
                </a:solidFill>
                <a:effectLst/>
              </a:rPr>
              <a:t>In top 10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Most Performing Item</a:t>
            </a:r>
            <a:r>
              <a:rPr lang="en-US" sz="5600" dirty="0">
                <a:solidFill>
                  <a:srgbClr val="002060"/>
                </a:solidFill>
                <a:effectLst/>
              </a:rPr>
              <a:t>,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Nirvana Hookah Single </a:t>
            </a:r>
            <a:r>
              <a:rPr lang="en-US" sz="5600" dirty="0">
                <a:solidFill>
                  <a:srgbClr val="002060"/>
                </a:solidFill>
                <a:effectLst/>
              </a:rPr>
              <a:t>generates the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highest revenue</a:t>
            </a:r>
            <a:r>
              <a:rPr lang="en-US" sz="5600" dirty="0">
                <a:solidFill>
                  <a:srgbClr val="002060"/>
                </a:solidFill>
                <a:effectLst/>
              </a:rPr>
              <a:t>. While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Mothers Day </a:t>
            </a:r>
            <a:r>
              <a:rPr lang="en-US" sz="5600" b="1" dirty="0" err="1">
                <a:solidFill>
                  <a:srgbClr val="002060"/>
                </a:solidFill>
                <a:effectLst/>
              </a:rPr>
              <a:t>Spl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 </a:t>
            </a:r>
            <a:r>
              <a:rPr lang="en-US" sz="5600" dirty="0">
                <a:solidFill>
                  <a:srgbClr val="002060"/>
                </a:solidFill>
                <a:effectLst/>
              </a:rPr>
              <a:t>is the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lowest performing item</a:t>
            </a:r>
            <a:r>
              <a:rPr lang="en-US" sz="5600" dirty="0">
                <a:solidFill>
                  <a:srgbClr val="002060"/>
                </a:solidFill>
                <a:effectLst/>
              </a:rPr>
              <a:t> in the bottom 10 </a:t>
            </a:r>
            <a:r>
              <a:rPr lang="en-US" sz="5600" b="1" dirty="0">
                <a:solidFill>
                  <a:srgbClr val="002060"/>
                </a:solidFill>
                <a:effectLst/>
              </a:rPr>
              <a:t>least performing item</a:t>
            </a:r>
            <a:r>
              <a:rPr lang="en-US" sz="5600" dirty="0">
                <a:solidFill>
                  <a:srgbClr val="002060"/>
                </a:solidFill>
                <a:effectLst/>
              </a:rPr>
              <a:t>. It looks like its rarely sold.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324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FBE20949-D43E-D9F8-4186-4E0F4E74CF85}"/>
              </a:ext>
            </a:extLst>
          </p:cNvPr>
          <p:cNvSpPr txBox="1"/>
          <p:nvPr/>
        </p:nvSpPr>
        <p:spPr>
          <a:xfrm>
            <a:off x="335902" y="160675"/>
            <a:ext cx="10724448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>
                <a:sym typeface="+mn-ea"/>
              </a:rPr>
              <a:t>Exploratory Analysis- Summary </a:t>
            </a:r>
            <a:endParaRPr lang="en-US" dirty="0">
              <a:sym typeface="+mn-ea"/>
            </a:endParaRPr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40F6829B-F381-BABE-EEE0-B89269F5D7E3}"/>
              </a:ext>
            </a:extLst>
          </p:cNvPr>
          <p:cNvSpPr/>
          <p:nvPr/>
        </p:nvSpPr>
        <p:spPr>
          <a:xfrm>
            <a:off x="252918" y="817723"/>
            <a:ext cx="11011711" cy="5879601"/>
          </a:xfrm>
          <a:prstGeom prst="roundRect">
            <a:avLst/>
          </a:prstGeom>
          <a:pattFill prst="pct7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45642-87AF-2E8C-6146-EF1E895F5649}"/>
              </a:ext>
            </a:extLst>
          </p:cNvPr>
          <p:cNvSpPr txBox="1"/>
          <p:nvPr/>
        </p:nvSpPr>
        <p:spPr>
          <a:xfrm>
            <a:off x="-1" y="1313926"/>
            <a:ext cx="10724448" cy="576020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endParaRPr lang="en-IN">
              <a:solidFill>
                <a:srgbClr val="002060"/>
              </a:solidFill>
            </a:endParaRPr>
          </a:p>
          <a:p>
            <a:r>
              <a:rPr lang="en-US" sz="1600" b="1">
                <a:solidFill>
                  <a:srgbClr val="002060"/>
                </a:solidFill>
              </a:rPr>
              <a:t> </a:t>
            </a:r>
            <a:endParaRPr lang="en-US" sz="1600">
              <a:solidFill>
                <a:srgbClr val="002060"/>
              </a:solidFill>
              <a:effectLst/>
            </a:endParaRPr>
          </a:p>
          <a:p>
            <a:pPr marL="285750" indent="-285750">
              <a:buFont typeface="Wingdings 3" panose="05040102010807070707" pitchFamily="18" charset="2"/>
              <a:buChar char=""/>
            </a:pPr>
            <a:endParaRPr lang="en-IN" sz="1600">
              <a:solidFill>
                <a:srgbClr val="002060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978CAEDE-FF36-9A94-090D-2E1D7BBF4C90}"/>
              </a:ext>
            </a:extLst>
          </p:cNvPr>
          <p:cNvSpPr/>
          <p:nvPr/>
        </p:nvSpPr>
        <p:spPr>
          <a:xfrm>
            <a:off x="577553" y="1188445"/>
            <a:ext cx="1623232" cy="426152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Remove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8FA42-B655-1D10-DAEF-D32DFEB0E03B}"/>
              </a:ext>
            </a:extLst>
          </p:cNvPr>
          <p:cNvSpPr/>
          <p:nvPr/>
        </p:nvSpPr>
        <p:spPr>
          <a:xfrm>
            <a:off x="2200787" y="1161180"/>
            <a:ext cx="8720719" cy="50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Bottom 10 Least Performing items can be dropped as they are contributing very less to the total revenue generation.</a:t>
            </a:r>
            <a:endParaRPr lang="en-IN" dirty="0"/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52F457C7-F9B7-01B2-BADE-17D474DA7067}"/>
              </a:ext>
            </a:extLst>
          </p:cNvPr>
          <p:cNvSpPr/>
          <p:nvPr/>
        </p:nvSpPr>
        <p:spPr>
          <a:xfrm>
            <a:off x="577553" y="1895522"/>
            <a:ext cx="1623232" cy="507270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Happy Hours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7156C2-A638-2E67-B223-7C7DE67F71A6}"/>
              </a:ext>
            </a:extLst>
          </p:cNvPr>
          <p:cNvSpPr/>
          <p:nvPr/>
        </p:nvSpPr>
        <p:spPr>
          <a:xfrm>
            <a:off x="2220234" y="1899634"/>
            <a:ext cx="8701272" cy="529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Evening hours from 4pm to 6pm can be used as happy hour – Slot 1. From 7 pm to 9 pm can be another hour for the same – Slot 2.</a:t>
            </a:r>
            <a:endParaRPr lang="en-IN" dirty="0"/>
          </a:p>
        </p:txBody>
      </p:sp>
      <p:sp>
        <p:nvSpPr>
          <p:cNvPr id="11" name="Callout: Right Arrow 10">
            <a:extLst>
              <a:ext uri="{FF2B5EF4-FFF2-40B4-BE49-F238E27FC236}">
                <a16:creationId xmlns:a16="http://schemas.microsoft.com/office/drawing/2014/main" id="{D6F93802-09BB-134E-5C86-23F5714C9F7B}"/>
              </a:ext>
            </a:extLst>
          </p:cNvPr>
          <p:cNvSpPr/>
          <p:nvPr/>
        </p:nvSpPr>
        <p:spPr>
          <a:xfrm>
            <a:off x="577554" y="3446240"/>
            <a:ext cx="1633348" cy="507271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Discount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EBCA6E-25AC-C9FB-F1E7-271A2C1B23FB}"/>
              </a:ext>
            </a:extLst>
          </p:cNvPr>
          <p:cNvSpPr/>
          <p:nvPr/>
        </p:nvSpPr>
        <p:spPr>
          <a:xfrm>
            <a:off x="2196933" y="3457698"/>
            <a:ext cx="8724573" cy="495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Discount on food should be reduced. Food discount can be issued for morning hours.</a:t>
            </a:r>
            <a:endParaRPr lang="en-IN" dirty="0"/>
          </a:p>
        </p:txBody>
      </p:sp>
      <p:sp>
        <p:nvSpPr>
          <p:cNvPr id="13" name="Callout: Right Arrow 12">
            <a:extLst>
              <a:ext uri="{FF2B5EF4-FFF2-40B4-BE49-F238E27FC236}">
                <a16:creationId xmlns:a16="http://schemas.microsoft.com/office/drawing/2014/main" id="{A9EA6C59-94D1-BACB-5E5E-D97D88CC73C7}"/>
              </a:ext>
            </a:extLst>
          </p:cNvPr>
          <p:cNvSpPr/>
          <p:nvPr/>
        </p:nvSpPr>
        <p:spPr>
          <a:xfrm>
            <a:off x="577554" y="2687879"/>
            <a:ext cx="1623233" cy="507271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Breakfast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F053A7-FD02-F321-6B31-715790A9F09B}"/>
              </a:ext>
            </a:extLst>
          </p:cNvPr>
          <p:cNvSpPr/>
          <p:nvPr/>
        </p:nvSpPr>
        <p:spPr>
          <a:xfrm>
            <a:off x="2196932" y="2663610"/>
            <a:ext cx="8724573" cy="501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Café can introduce items for breakfast from 8 am to 10 am and lunch from 12 pm to 2 pm.</a:t>
            </a:r>
            <a:endParaRPr lang="en-IN" dirty="0"/>
          </a:p>
        </p:txBody>
      </p:sp>
      <p:sp>
        <p:nvSpPr>
          <p:cNvPr id="15" name="Callout: Right Arrow 14">
            <a:extLst>
              <a:ext uri="{FF2B5EF4-FFF2-40B4-BE49-F238E27FC236}">
                <a16:creationId xmlns:a16="http://schemas.microsoft.com/office/drawing/2014/main" id="{8BF4A643-6B38-F6B9-D4E0-A6C673226FC1}"/>
              </a:ext>
            </a:extLst>
          </p:cNvPr>
          <p:cNvSpPr/>
          <p:nvPr/>
        </p:nvSpPr>
        <p:spPr>
          <a:xfrm>
            <a:off x="577553" y="4235122"/>
            <a:ext cx="1642679" cy="507272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Offers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A28A15-DF71-FCF2-F1C3-E6AC53F81311}"/>
              </a:ext>
            </a:extLst>
          </p:cNvPr>
          <p:cNvSpPr/>
          <p:nvPr/>
        </p:nvSpPr>
        <p:spPr>
          <a:xfrm>
            <a:off x="2220234" y="4210853"/>
            <a:ext cx="8701271" cy="53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Offers on weekdays like combo meals. Offers for Q2 and Q3 quarters aligning with festivities can also introduced.</a:t>
            </a:r>
            <a:endParaRPr lang="en-IN" dirty="0"/>
          </a:p>
        </p:txBody>
      </p:sp>
      <p:sp>
        <p:nvSpPr>
          <p:cNvPr id="17" name="Callout: Right Arrow 16">
            <a:extLst>
              <a:ext uri="{FF2B5EF4-FFF2-40B4-BE49-F238E27FC236}">
                <a16:creationId xmlns:a16="http://schemas.microsoft.com/office/drawing/2014/main" id="{7C85539F-CB53-720A-A73C-139246F4B457}"/>
              </a:ext>
            </a:extLst>
          </p:cNvPr>
          <p:cNvSpPr/>
          <p:nvPr/>
        </p:nvSpPr>
        <p:spPr>
          <a:xfrm>
            <a:off x="555892" y="4977212"/>
            <a:ext cx="1642679" cy="507271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Menu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D8E25-7CA9-5FAA-7065-863F7CC7E154}"/>
              </a:ext>
            </a:extLst>
          </p:cNvPr>
          <p:cNvSpPr/>
          <p:nvPr/>
        </p:nvSpPr>
        <p:spPr>
          <a:xfrm>
            <a:off x="2210903" y="4970610"/>
            <a:ext cx="8710603" cy="53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Business is mostly dependent on Tobacco category sales. Business must introduce more food and beverage items. Even liquor items specially for weekends can be introduced. </a:t>
            </a:r>
            <a:endParaRPr lang="en-IN" dirty="0"/>
          </a:p>
        </p:txBody>
      </p:sp>
      <p:sp>
        <p:nvSpPr>
          <p:cNvPr id="20" name="Callout: Right Arrow 19">
            <a:extLst>
              <a:ext uri="{FF2B5EF4-FFF2-40B4-BE49-F238E27FC236}">
                <a16:creationId xmlns:a16="http://schemas.microsoft.com/office/drawing/2014/main" id="{C3504877-9153-EDF8-86A8-102D2F9EE0DE}"/>
              </a:ext>
            </a:extLst>
          </p:cNvPr>
          <p:cNvSpPr/>
          <p:nvPr/>
        </p:nvSpPr>
        <p:spPr>
          <a:xfrm>
            <a:off x="577553" y="5730366"/>
            <a:ext cx="1599353" cy="507271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Menu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7AA18B-E925-3868-EEBF-B270FE56A495}"/>
              </a:ext>
            </a:extLst>
          </p:cNvPr>
          <p:cNvSpPr/>
          <p:nvPr/>
        </p:nvSpPr>
        <p:spPr>
          <a:xfrm>
            <a:off x="2196933" y="5730367"/>
            <a:ext cx="8724572" cy="50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Café can introduce more beverages for hot seasons that’s between Q2 and Q3 with combo meals.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14A8E-0E49-4A05-EFDF-2502A670B18B}"/>
              </a:ext>
            </a:extLst>
          </p:cNvPr>
          <p:cNvSpPr txBox="1"/>
          <p:nvPr/>
        </p:nvSpPr>
        <p:spPr>
          <a:xfrm>
            <a:off x="1153618" y="1239927"/>
            <a:ext cx="4008586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CAFÉ CHAIN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Menu Analysis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B8A4299-06CE-EDFF-9DD8-1E817766C64F}"/>
              </a:ext>
            </a:extLst>
          </p:cNvPr>
          <p:cNvSpPr txBox="1"/>
          <p:nvPr/>
        </p:nvSpPr>
        <p:spPr>
          <a:xfrm>
            <a:off x="6291923" y="1239927"/>
            <a:ext cx="4971824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defRPr sz="5300" b="1">
                <a:solidFill>
                  <a:srgbClr val="014D8E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+mn-lt"/>
                <a:cs typeface="+mn-cs"/>
              </a:rPr>
              <a:t>Market Basket Analysis - KNIME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3A1B9353-7BEA-8E43-EBFF-B2BF31DB1766}"/>
              </a:ext>
            </a:extLst>
          </p:cNvPr>
          <p:cNvSpPr txBox="1"/>
          <p:nvPr/>
        </p:nvSpPr>
        <p:spPr>
          <a:xfrm>
            <a:off x="1153618" y="1239927"/>
            <a:ext cx="4008586" cy="4680583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Market Basket Analysis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5EE83B-635C-FA24-55AC-581BB2DCE794}"/>
              </a:ext>
            </a:extLst>
          </p:cNvPr>
          <p:cNvSpPr txBox="1"/>
          <p:nvPr/>
        </p:nvSpPr>
        <p:spPr>
          <a:xfrm>
            <a:off x="6291923" y="1239927"/>
            <a:ext cx="4971824" cy="4680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u="sng"/>
              <a:t>ASSOCIATION RULE:</a:t>
            </a:r>
          </a:p>
          <a:p>
            <a:pPr mar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/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Association rule is used to find association and relationship among various items in a large data set. 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This rule shows frequency of various items present together in transaction </a:t>
            </a:r>
            <a:r>
              <a:rPr lang="en-US" sz="1400"/>
              <a:t>(or item bills). Based on this transaction and occurrences an association is created of the chance of an item A present with item B.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Given a set of transactions, we can predict the occurrence of an item based on the occurrences of other items in the transaction, which is conditional probability.</a:t>
            </a: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  <a:p>
            <a:pPr marL="28575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Conditional probability is the probability of an event happening given that another event has already happened. </a:t>
            </a:r>
          </a:p>
          <a:p>
            <a:pPr mar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EB46C67A-6084-DCB8-1465-3281894BEC5F}"/>
              </a:ext>
            </a:extLst>
          </p:cNvPr>
          <p:cNvSpPr txBox="1"/>
          <p:nvPr/>
        </p:nvSpPr>
        <p:spPr>
          <a:xfrm>
            <a:off x="1153618" y="1239927"/>
            <a:ext cx="4008586" cy="4680583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+mn-ea"/>
              </a:rPr>
              <a:t>Market Basket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A5E96-70ED-6417-3E6D-2624B6F0713F}"/>
              </a:ext>
            </a:extLst>
          </p:cNvPr>
          <p:cNvSpPr txBox="1"/>
          <p:nvPr/>
        </p:nvSpPr>
        <p:spPr>
          <a:xfrm>
            <a:off x="5467739" y="631767"/>
            <a:ext cx="5796008" cy="5288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solidFill>
                  <a:srgbClr val="002060"/>
                </a:solidFill>
              </a:rPr>
              <a:t>MEASUR ASSOCIATION RULE</a:t>
            </a:r>
            <a:r>
              <a:rPr lang="en-US" sz="1400" b="1" dirty="0">
                <a:solidFill>
                  <a:srgbClr val="002060"/>
                </a:solidFill>
              </a:rPr>
              <a:t>:</a:t>
            </a:r>
          </a:p>
          <a:p>
            <a:pPr marL="0"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rgbClr val="002060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sng" dirty="0">
                <a:solidFill>
                  <a:srgbClr val="002060"/>
                </a:solidFill>
                <a:effectLst/>
              </a:rPr>
              <a:t>SUPPORT</a:t>
            </a:r>
            <a:r>
              <a:rPr lang="en-US" sz="1400" b="0" i="0" dirty="0">
                <a:solidFill>
                  <a:srgbClr val="002060"/>
                </a:solidFill>
                <a:effectLst/>
              </a:rPr>
              <a:t> –  </a:t>
            </a:r>
            <a:r>
              <a:rPr lang="en-US" sz="1400" dirty="0">
                <a:solidFill>
                  <a:srgbClr val="002060"/>
                </a:solidFill>
              </a:rPr>
              <a:t>It is the frequency of item A bought along with the combination of item B bought  by the user in the same transaction. It is the measure of how frequently the collection of items occur together as a percentage of all transactions</a:t>
            </a:r>
            <a:endParaRPr lang="en-US" sz="1400" b="1" i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1" dirty="0">
                <a:solidFill>
                  <a:srgbClr val="002060"/>
                </a:solidFill>
              </a:rPr>
              <a:t>		Support</a:t>
            </a:r>
            <a:r>
              <a:rPr lang="en-US" sz="1400" dirty="0">
                <a:solidFill>
                  <a:srgbClr val="002060"/>
                </a:solidFill>
              </a:rPr>
              <a:t> = </a:t>
            </a:r>
            <a:r>
              <a:rPr lang="en-US" sz="1400" b="1" i="1" dirty="0">
                <a:solidFill>
                  <a:srgbClr val="002060"/>
                </a:solidFill>
              </a:rPr>
              <a:t>freq (A)/N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1" dirty="0">
                <a:solidFill>
                  <a:srgbClr val="002060"/>
                </a:solidFill>
              </a:rPr>
              <a:t>		Support </a:t>
            </a:r>
            <a:r>
              <a:rPr lang="en-US" sz="1400" dirty="0">
                <a:solidFill>
                  <a:srgbClr val="002060"/>
                </a:solidFill>
              </a:rPr>
              <a:t>= </a:t>
            </a:r>
            <a:r>
              <a:rPr lang="en-US" sz="1400" b="1" i="1" dirty="0">
                <a:solidFill>
                  <a:srgbClr val="002060"/>
                </a:solidFill>
              </a:rPr>
              <a:t>freq (A,B)/N 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002060"/>
                </a:solidFill>
              </a:rPr>
              <a:t>	where  </a:t>
            </a:r>
            <a:r>
              <a:rPr lang="en-US" sz="1400" b="1" i="1" dirty="0">
                <a:solidFill>
                  <a:srgbClr val="002060"/>
                </a:solidFill>
              </a:rPr>
              <a:t>N</a:t>
            </a:r>
            <a:r>
              <a:rPr lang="en-US" sz="1400" dirty="0">
                <a:solidFill>
                  <a:srgbClr val="002060"/>
                </a:solidFill>
              </a:rPr>
              <a:t> = Number of transactions and </a:t>
            </a:r>
            <a:r>
              <a:rPr lang="en-US" sz="1400" b="1" i="1" dirty="0">
                <a:solidFill>
                  <a:srgbClr val="002060"/>
                </a:solidFill>
              </a:rPr>
              <a:t>freq</a:t>
            </a:r>
            <a:r>
              <a:rPr lang="en-US" sz="1400" dirty="0">
                <a:solidFill>
                  <a:srgbClr val="002060"/>
                </a:solidFill>
              </a:rPr>
              <a:t> = Number of 	transaction in which A appears (or) A and B both appears.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u="sng" dirty="0">
                <a:solidFill>
                  <a:srgbClr val="002060"/>
                </a:solidFill>
              </a:rPr>
              <a:t>CONFIDENCE</a:t>
            </a:r>
            <a:r>
              <a:rPr lang="en-US" sz="1400" dirty="0">
                <a:solidFill>
                  <a:srgbClr val="002060"/>
                </a:solidFill>
              </a:rPr>
              <a:t> – It denotes how often A and B occur together given the number of times A occur one after the other. The use of confidence is to find when the customer buys A &amp; B but not C frequently, then we can eliminate the association rule.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1" dirty="0">
                <a:solidFill>
                  <a:srgbClr val="002060"/>
                </a:solidFill>
              </a:rPr>
              <a:t>		Confidence = freq(A,B)/freq(A)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rgbClr val="002060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u="sng" dirty="0">
                <a:solidFill>
                  <a:srgbClr val="002060"/>
                </a:solidFill>
              </a:rPr>
              <a:t>LIFT</a:t>
            </a:r>
            <a:r>
              <a:rPr lang="en-US" sz="1400" dirty="0">
                <a:solidFill>
                  <a:srgbClr val="002060"/>
                </a:solidFill>
              </a:rPr>
              <a:t> – It denotes the strength of any rule. We use lift to determine the occurrence of randomness rather than the association and eliminate the rule.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1" dirty="0">
                <a:solidFill>
                  <a:srgbClr val="002060"/>
                </a:solidFill>
              </a:rPr>
              <a:t>		Lift = Support/Support(A)*Support(B)</a:t>
            </a:r>
          </a:p>
        </p:txBody>
      </p:sp>
    </p:spTree>
    <p:extLst>
      <p:ext uri="{BB962C8B-B14F-4D97-AF65-F5344CB8AC3E}">
        <p14:creationId xmlns:p14="http://schemas.microsoft.com/office/powerpoint/2010/main" val="318361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8081B269-1770-DDBA-D617-5B57A7B98E3C}"/>
              </a:ext>
            </a:extLst>
          </p:cNvPr>
          <p:cNvSpPr txBox="1"/>
          <p:nvPr/>
        </p:nvSpPr>
        <p:spPr>
          <a:xfrm>
            <a:off x="833110" y="1041082"/>
            <a:ext cx="4601619" cy="170984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+mn-ea"/>
              </a:rPr>
              <a:t>Market Basket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10760-B1CE-1D86-B370-31B1CA69AFB5}"/>
              </a:ext>
            </a:extLst>
          </p:cNvPr>
          <p:cNvSpPr txBox="1"/>
          <p:nvPr/>
        </p:nvSpPr>
        <p:spPr>
          <a:xfrm>
            <a:off x="1280055" y="3328722"/>
            <a:ext cx="4036333" cy="1131336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Following are the items found that are best combos after applying association rule 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E854042-5532-61FA-5E8C-8E1154254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494"/>
              </p:ext>
            </p:extLst>
          </p:nvPr>
        </p:nvGraphicFramePr>
        <p:xfrm>
          <a:off x="5922492" y="1006053"/>
          <a:ext cx="5536003" cy="4787156"/>
        </p:xfrm>
        <a:graphic>
          <a:graphicData uri="http://schemas.openxmlformats.org/drawingml/2006/table">
            <a:tbl>
              <a:tblPr firstRow="1" bandRow="1"/>
              <a:tblGrid>
                <a:gridCol w="2363727">
                  <a:extLst>
                    <a:ext uri="{9D8B030D-6E8A-4147-A177-3AD203B41FA5}">
                      <a16:colId xmlns:a16="http://schemas.microsoft.com/office/drawing/2014/main" val="851490392"/>
                    </a:ext>
                  </a:extLst>
                </a:gridCol>
                <a:gridCol w="1031608">
                  <a:extLst>
                    <a:ext uri="{9D8B030D-6E8A-4147-A177-3AD203B41FA5}">
                      <a16:colId xmlns:a16="http://schemas.microsoft.com/office/drawing/2014/main" val="240332918"/>
                    </a:ext>
                  </a:extLst>
                </a:gridCol>
                <a:gridCol w="1250297">
                  <a:extLst>
                    <a:ext uri="{9D8B030D-6E8A-4147-A177-3AD203B41FA5}">
                      <a16:colId xmlns:a16="http://schemas.microsoft.com/office/drawing/2014/main" val="2570175884"/>
                    </a:ext>
                  </a:extLst>
                </a:gridCol>
                <a:gridCol w="890371">
                  <a:extLst>
                    <a:ext uri="{9D8B030D-6E8A-4147-A177-3AD203B41FA5}">
                      <a16:colId xmlns:a16="http://schemas.microsoft.com/office/drawing/2014/main" val="550593570"/>
                    </a:ext>
                  </a:extLst>
                </a:gridCol>
              </a:tblGrid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Items + Combos</a:t>
                      </a:r>
                    </a:p>
                  </a:txBody>
                  <a:tcPr marL="7656" marR="7656" marT="76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Sum of Support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Sum of Confidence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Sum of Lift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115382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ADD HERB ROAST CHICKEN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79.364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141542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[LEMON INFUSED CHAR GRILLED VEG]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79.364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003236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B.M.T. PANINI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16.624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43029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[ADD FRIES]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055259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[FRENCH FRIES]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65240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[MAGGI NDL ARRABIATA]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981367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BERRY BLAST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334839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[COOL CALIFORNICA]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615321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CAFFE LATTE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18.235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42161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[ADD HAZELNUT FLAVOUR]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18.235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122447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CALCUTTA MINT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968505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[RED BULL 2+1]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661998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[RED BULL ENERGY DRINK]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266296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CAPPUCCINO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1502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[ADD HAZELNUT FLAVOUR]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5.936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74305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[CAFFE LATTE]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1.814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131726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[DOPPIO]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395673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[ESPRESSO]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706285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[MASALA CHAI CUTTING]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178253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[THE CHOCO LATTE]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574299"/>
                  </a:ext>
                </a:extLst>
              </a:tr>
              <a:tr h="21759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[ULTIMATE HOT CHOCOLATE]</a:t>
                      </a:r>
                    </a:p>
                  </a:txBody>
                  <a:tcPr marL="7656" marR="7656" marT="76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15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17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784226" y="1369059"/>
            <a:ext cx="10097134" cy="3566835"/>
          </a:xfrm>
          <a:prstGeom prst="round2DiagRect">
            <a:avLst/>
          </a:prstGeom>
          <a:pattFill prst="pct7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8290" y="224155"/>
            <a:ext cx="3257343" cy="52197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/>
          <a:p>
            <a:pPr algn="ctr"/>
            <a:r>
              <a:rPr lang="en-US"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Problem Statement</a:t>
            </a:r>
            <a:endParaRPr lang="en-US" sz="2800" b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9180" y="1581785"/>
            <a:ext cx="9559057" cy="3064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>
                <a:solidFill>
                  <a:srgbClr val="002060"/>
                </a:solidFill>
              </a:rPr>
              <a:t>The data set provided to you is the data set of a Café Chain for one of its restaurants. Do a thorough analysis of the data and come up with the following analysis. The owner of the restaurant wants you to use this data to come up with a set of recommendations that can help his Café Chain increase its revenues. He is able to provide you with a data set for POS (point of sale data) for one of his chains. </a:t>
            </a:r>
          </a:p>
          <a:p>
            <a:endParaRPr lang="en-IN" sz="2400">
              <a:solidFill>
                <a:srgbClr val="002060"/>
              </a:solidFill>
            </a:endParaRPr>
          </a:p>
          <a:p>
            <a:r>
              <a:rPr lang="en-IN" sz="2400" b="1">
                <a:solidFill>
                  <a:srgbClr val="002060"/>
                </a:solidFill>
              </a:rPr>
              <a:t>Data Set </a:t>
            </a:r>
            <a:r>
              <a:rPr lang="en-IN" sz="2400">
                <a:solidFill>
                  <a:srgbClr val="002060"/>
                </a:solidFill>
              </a:rPr>
              <a:t>- </a:t>
            </a:r>
            <a:r>
              <a:rPr lang="pt-BR" sz="2400" b="1">
                <a:solidFill>
                  <a:srgbClr val="002060"/>
                </a:solidFill>
              </a:rPr>
              <a:t>Cafe_Data_MRA (10) (1).xlsx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4392B8-4874-C585-8A45-356A27C72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41817"/>
              </p:ext>
            </p:extLst>
          </p:nvPr>
        </p:nvGraphicFramePr>
        <p:xfrm>
          <a:off x="6182721" y="808968"/>
          <a:ext cx="5015545" cy="5465820"/>
        </p:xfrm>
        <a:graphic>
          <a:graphicData uri="http://schemas.openxmlformats.org/drawingml/2006/table">
            <a:tbl>
              <a:tblPr firstRow="1" bandRow="1"/>
              <a:tblGrid>
                <a:gridCol w="2246182">
                  <a:extLst>
                    <a:ext uri="{9D8B030D-6E8A-4147-A177-3AD203B41FA5}">
                      <a16:colId xmlns:a16="http://schemas.microsoft.com/office/drawing/2014/main" val="1262185323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3582545590"/>
                    </a:ext>
                  </a:extLst>
                </a:gridCol>
                <a:gridCol w="1002597">
                  <a:extLst>
                    <a:ext uri="{9D8B030D-6E8A-4147-A177-3AD203B41FA5}">
                      <a16:colId xmlns:a16="http://schemas.microsoft.com/office/drawing/2014/main" val="4085467109"/>
                    </a:ext>
                  </a:extLst>
                </a:gridCol>
                <a:gridCol w="883383">
                  <a:extLst>
                    <a:ext uri="{9D8B030D-6E8A-4147-A177-3AD203B41FA5}">
                      <a16:colId xmlns:a16="http://schemas.microsoft.com/office/drawing/2014/main" val="488630497"/>
                    </a:ext>
                  </a:extLst>
                </a:gridCol>
              </a:tblGrid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COUNTRY ROAST CHICKEN PANINI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48818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[ADD FRIES]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494991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GREAT LAKES SHAKE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15.898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203262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[B.M.T. PANINI]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72468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[COTTAGE CHEESE PANINI]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591401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[GARDEN FRESH PANINI]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1.861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481658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[MAGGI NDL ARRABIATA]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599349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[MAGGI NDLCREAM/ CHEE/GARLIC]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430885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[VANILLA ICECREAM]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95034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[VEG. CLUB WRAP]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155294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KIT KAT SHAKE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73496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[THE FERROR ROCHER SHAKE]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31719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LEMON ICED TEA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33635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[BLACK CURRANT ICED TEA]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288206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LEMON INFUSED CHAR GRILLED VEG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79.364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357629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[ADD HERB ROAST CHICKEN]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79.364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944248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MASALA CHAI CUTTING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37136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[BUN MASKA &amp; CHAI]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811881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NIRVANA HOOKAH SINGLE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12.702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43418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[B.M.T. PANINI]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11763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[COTTAGE CHEESE PANINI]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497270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[KIT KAT SHAKE]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040518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[MAGGI NDLCREAM/ CHEE/GARLIC]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395551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[MEZE PLATTER]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003869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[MOROCCAN MINT TEA]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705364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[POUTINE WITH FRIES]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44177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[QUA  MINERAL WATER(1000ML)]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385573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[QUA  MINERAL WATER(500ML)]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050343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[RED BULL 2+1]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076020"/>
                  </a:ext>
                </a:extLst>
              </a:tr>
              <a:tr h="182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[RED BULL ENERGY DRINK]</a:t>
                      </a:r>
                    </a:p>
                  </a:txBody>
                  <a:tcPr marL="5443" marR="5443" marT="54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433779"/>
                  </a:ext>
                </a:extLst>
              </a:tr>
            </a:tbl>
          </a:graphicData>
        </a:graphic>
      </p:graphicFrame>
      <p:sp>
        <p:nvSpPr>
          <p:cNvPr id="4" name="Text Box 1">
            <a:extLst>
              <a:ext uri="{FF2B5EF4-FFF2-40B4-BE49-F238E27FC236}">
                <a16:creationId xmlns:a16="http://schemas.microsoft.com/office/drawing/2014/main" id="{A7101711-FDC6-87A9-F3E1-CBC4F7FE21D6}"/>
              </a:ext>
            </a:extLst>
          </p:cNvPr>
          <p:cNvSpPr txBox="1"/>
          <p:nvPr/>
        </p:nvSpPr>
        <p:spPr>
          <a:xfrm>
            <a:off x="833110" y="1041082"/>
            <a:ext cx="4601619" cy="170984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+mn-ea"/>
              </a:rPr>
              <a:t>Market Basket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5BF03-8BAC-04CD-A2BF-C2075E916D4A}"/>
              </a:ext>
            </a:extLst>
          </p:cNvPr>
          <p:cNvSpPr txBox="1"/>
          <p:nvPr/>
        </p:nvSpPr>
        <p:spPr>
          <a:xfrm>
            <a:off x="1280055" y="3328722"/>
            <a:ext cx="4036333" cy="1019343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Following are the items found that are best combos after applying association rule :</a:t>
            </a:r>
          </a:p>
        </p:txBody>
      </p:sp>
    </p:spTree>
    <p:extLst>
      <p:ext uri="{BB962C8B-B14F-4D97-AF65-F5344CB8AC3E}">
        <p14:creationId xmlns:p14="http://schemas.microsoft.com/office/powerpoint/2010/main" val="191784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22E056-5621-72B7-EBE0-E33DA6049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16051"/>
              </p:ext>
            </p:extLst>
          </p:nvPr>
        </p:nvGraphicFramePr>
        <p:xfrm>
          <a:off x="5922492" y="985650"/>
          <a:ext cx="5536003" cy="4920375"/>
        </p:xfrm>
        <a:graphic>
          <a:graphicData uri="http://schemas.openxmlformats.org/drawingml/2006/table">
            <a:tbl>
              <a:tblPr/>
              <a:tblGrid>
                <a:gridCol w="2552184">
                  <a:extLst>
                    <a:ext uri="{9D8B030D-6E8A-4147-A177-3AD203B41FA5}">
                      <a16:colId xmlns:a16="http://schemas.microsoft.com/office/drawing/2014/main" val="1878173557"/>
                    </a:ext>
                  </a:extLst>
                </a:gridCol>
                <a:gridCol w="994606">
                  <a:extLst>
                    <a:ext uri="{9D8B030D-6E8A-4147-A177-3AD203B41FA5}">
                      <a16:colId xmlns:a16="http://schemas.microsoft.com/office/drawing/2014/main" val="1762513088"/>
                    </a:ext>
                  </a:extLst>
                </a:gridCol>
                <a:gridCol w="994606">
                  <a:extLst>
                    <a:ext uri="{9D8B030D-6E8A-4147-A177-3AD203B41FA5}">
                      <a16:colId xmlns:a16="http://schemas.microsoft.com/office/drawing/2014/main" val="1213081517"/>
                    </a:ext>
                  </a:extLst>
                </a:gridCol>
                <a:gridCol w="994607">
                  <a:extLst>
                    <a:ext uri="{9D8B030D-6E8A-4147-A177-3AD203B41FA5}">
                      <a16:colId xmlns:a16="http://schemas.microsoft.com/office/drawing/2014/main" val="4188366194"/>
                    </a:ext>
                  </a:extLst>
                </a:gridCol>
              </a:tblGrid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PHILLYCREAM CHEESE &amp;CHILLY PAN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70745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[ADD FRIES]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496919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POUTINE WITH FRIES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13.351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72826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[B.M.T. PANINI]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087486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[COTTAGE CHEESE PANINI]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835392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[COUNTRY ROAST CHICKEN PANINI]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324005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[MAGGI NDLCREAM/ CHEE/GARLIC]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335659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[PHILLYCREAM CHEESE &amp;CHILLY PAN]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51577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[VEG. CLUB WRAP]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2.764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217612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QUA  MINERAL WATER(1000ML)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400445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[ADD FRIES]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176962"/>
                  </a:ext>
                </a:extLst>
              </a:tr>
              <a:tr h="33381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[MEZE PLATTER]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178063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SAMBUCA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13.260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51991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[B.M.T. PANINI]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01593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[MAGGI NDL ARRABIATA]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400514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[QUA  MINERAL WATER(500ML)]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860526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[RED BULL 2+1]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084088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[RED BULL ENERGY DRINK]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391453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SATAY CHICKEN PANINI</a:t>
                      </a:r>
                      <a:endParaRPr lang="en-IN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507785"/>
                  </a:ext>
                </a:extLst>
              </a:tr>
              <a:tr h="24139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[ADD FRIES]</a:t>
                      </a:r>
                      <a:endParaRPr lang="en-IN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8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059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E6852EA-EAB9-026D-47B2-B39536C361B4}"/>
              </a:ext>
            </a:extLst>
          </p:cNvPr>
          <p:cNvSpPr txBox="1"/>
          <p:nvPr/>
        </p:nvSpPr>
        <p:spPr>
          <a:xfrm>
            <a:off x="1280055" y="3328722"/>
            <a:ext cx="4036333" cy="926037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Following are the items found that are best combos after applying association rule :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8F09F32-9116-572C-74E1-6ECA4AC22D73}"/>
              </a:ext>
            </a:extLst>
          </p:cNvPr>
          <p:cNvSpPr txBox="1"/>
          <p:nvPr/>
        </p:nvSpPr>
        <p:spPr>
          <a:xfrm>
            <a:off x="833110" y="1041082"/>
            <a:ext cx="4601619" cy="1709849"/>
          </a:xfrm>
          <a:prstGeom prst="rect">
            <a:avLst/>
          </a:prstGeom>
          <a:scene3d>
            <a:camera prst="perspectiveFront"/>
            <a:lightRig rig="threePt" dir="t"/>
          </a:scene3d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+mn-ea"/>
              </a:rPr>
              <a:t>Market 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30878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9837" y="955676"/>
            <a:ext cx="10114384" cy="5048884"/>
          </a:xfrm>
          <a:prstGeom prst="roundRect">
            <a:avLst/>
          </a:prstGeom>
          <a:pattFill prst="pct7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090" y="201295"/>
            <a:ext cx="3296220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/>
          <a:p>
            <a:pPr algn="ctr"/>
            <a:r>
              <a:rPr lang="en-US"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Data Set - Summary</a:t>
            </a:r>
            <a:endParaRPr lang="en-US" sz="2800" b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5990" y="1340394"/>
            <a:ext cx="9391650" cy="417721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en-IN" b="1" u="sng" dirty="0">
                <a:solidFill>
                  <a:srgbClr val="002060"/>
                </a:solidFill>
              </a:rPr>
              <a:t>Understandings from the </a:t>
            </a:r>
            <a:r>
              <a:rPr lang="en-US" altLang="en-IN" b="1" u="sng" dirty="0">
                <a:solidFill>
                  <a:srgbClr val="002060"/>
                </a:solidFill>
              </a:rPr>
              <a:t>g</a:t>
            </a:r>
            <a:r>
              <a:rPr lang="en-IN" b="1" u="sng" dirty="0" err="1">
                <a:solidFill>
                  <a:srgbClr val="002060"/>
                </a:solidFill>
              </a:rPr>
              <a:t>iven</a:t>
            </a:r>
            <a:r>
              <a:rPr lang="en-IN" b="1" u="sng" dirty="0">
                <a:solidFill>
                  <a:srgbClr val="002060"/>
                </a:solidFill>
              </a:rPr>
              <a:t> data</a:t>
            </a:r>
          </a:p>
          <a:p>
            <a:endParaRPr lang="en-IN" dirty="0"/>
          </a:p>
          <a:p>
            <a:pPr indent="0">
              <a:buFont typeface="Wingdings" panose="05000000000000000000" charset="0"/>
              <a:buChar char="o"/>
            </a:pPr>
            <a:r>
              <a:rPr lang="en-IN" b="1" dirty="0">
                <a:solidFill>
                  <a:srgbClr val="002060"/>
                </a:solidFill>
              </a:rPr>
              <a:t>The given data contains 11 columns and 145830 rows.</a:t>
            </a:r>
          </a:p>
          <a:p>
            <a:pPr indent="0">
              <a:buFont typeface="Wingdings" panose="05000000000000000000" charset="0"/>
              <a:buChar char="o"/>
            </a:pPr>
            <a:endParaRPr lang="en-IN" b="1" dirty="0">
              <a:solidFill>
                <a:srgbClr val="002060"/>
              </a:solidFill>
            </a:endParaRPr>
          </a:p>
          <a:p>
            <a:pPr indent="0">
              <a:buFont typeface="Wingdings" panose="05000000000000000000" charset="0"/>
              <a:buChar char="o"/>
            </a:pPr>
            <a:r>
              <a:rPr lang="en-IN" b="1" dirty="0">
                <a:solidFill>
                  <a:srgbClr val="002060"/>
                </a:solidFill>
              </a:rPr>
              <a:t>The given data has date and bill of the date corresponding various items and their category like food, beverages, tobacco, etc.</a:t>
            </a:r>
          </a:p>
          <a:p>
            <a:pPr indent="0">
              <a:buFont typeface="Wingdings" panose="05000000000000000000" charset="0"/>
              <a:buChar char="o"/>
            </a:pPr>
            <a:endParaRPr lang="en-IN" b="1" dirty="0">
              <a:solidFill>
                <a:srgbClr val="002060"/>
              </a:solidFill>
            </a:endParaRPr>
          </a:p>
          <a:p>
            <a:pPr indent="0">
              <a:buFont typeface="Wingdings" panose="05000000000000000000" charset="0"/>
              <a:buChar char="o"/>
            </a:pPr>
            <a:r>
              <a:rPr lang="en-IN" b="1" dirty="0">
                <a:solidFill>
                  <a:srgbClr val="002060"/>
                </a:solidFill>
              </a:rPr>
              <a:t>The data is POS of one of the café of a café chain given by the owner, which has been collected over a period of 11 months .</a:t>
            </a:r>
          </a:p>
          <a:p>
            <a:pPr indent="0"/>
            <a:endParaRPr lang="en-IN" b="1" dirty="0">
              <a:solidFill>
                <a:srgbClr val="002060"/>
              </a:solidFill>
            </a:endParaRPr>
          </a:p>
          <a:p>
            <a:pPr indent="0">
              <a:buFont typeface="Wingdings" panose="05000000000000000000" charset="0"/>
              <a:buChar char="o"/>
            </a:pPr>
            <a:r>
              <a:rPr lang="en-IN" b="1" dirty="0">
                <a:solidFill>
                  <a:srgbClr val="002060"/>
                </a:solidFill>
              </a:rPr>
              <a:t>The data also includes quantity sold, their corresponding rates, tax, discounts and the total revenue.</a:t>
            </a:r>
          </a:p>
          <a:p>
            <a:pPr indent="0">
              <a:buFont typeface="Wingdings" panose="05000000000000000000" charset="0"/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indent="0">
              <a:buFont typeface="Wingdings" panose="05000000000000000000" charset="0"/>
              <a:buChar char="o"/>
            </a:pPr>
            <a:r>
              <a:rPr lang="en-IN" b="1" dirty="0">
                <a:solidFill>
                  <a:srgbClr val="002060"/>
                </a:solidFill>
              </a:rPr>
              <a:t>The data also contain time of sales for each day over the given period of time, indicating various selling hour over a week.</a:t>
            </a:r>
          </a:p>
          <a:p>
            <a:pPr indent="0">
              <a:buFont typeface="Wingdings" panose="05000000000000000000" charset="0"/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449" y="147029"/>
            <a:ext cx="3270736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/>
          <a:p>
            <a:pPr algn="ctr"/>
            <a:r>
              <a:rPr lang="en-US"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Top Sales 	Food</a:t>
            </a:r>
            <a:endParaRPr lang="en-US" sz="2800" b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65DBAE75-3226-E276-A0E3-EEFAC9E6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067221"/>
            <a:ext cx="11003280" cy="446066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B prst="relaxedInset"/>
          </a:sp3d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F6ACC0A0-A41C-CAE7-109A-EB4DA99CF0BA}"/>
              </a:ext>
            </a:extLst>
          </p:cNvPr>
          <p:cNvSpPr/>
          <p:nvPr/>
        </p:nvSpPr>
        <p:spPr>
          <a:xfrm>
            <a:off x="387979" y="5734160"/>
            <a:ext cx="10615645" cy="976811"/>
          </a:xfrm>
          <a:prstGeom prst="roundRect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>
                <a:solidFill>
                  <a:srgbClr val="002060"/>
                </a:solidFill>
              </a:rPr>
              <a:t>The above graph shows the quantity of items sold in each category with their individual rates and total revenue generated by them. 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1843BE82-2BB7-6037-2778-E37897269DB1}"/>
              </a:ext>
            </a:extLst>
          </p:cNvPr>
          <p:cNvSpPr txBox="1"/>
          <p:nvPr/>
        </p:nvSpPr>
        <p:spPr>
          <a:xfrm>
            <a:off x="3208565" y="2292307"/>
            <a:ext cx="1936750" cy="395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softEdge rad="31750"/>
          </a:effectLst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b="1"/>
              <a:t>Food Sales = 38%</a:t>
            </a:r>
            <a:endParaRPr lang="en-US" b="1" dirty="0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E8C7AD99-60A1-CFAF-F1A2-1AFAF31BC537}"/>
              </a:ext>
            </a:extLst>
          </p:cNvPr>
          <p:cNvSpPr txBox="1"/>
          <p:nvPr/>
        </p:nvSpPr>
        <p:spPr>
          <a:xfrm>
            <a:off x="7687181" y="2292306"/>
            <a:ext cx="3200400" cy="395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softEdge rad="31750"/>
          </a:effectLst>
        </p:spPr>
        <p:txBody>
          <a:bodyPr wrap="square" rtlCol="0">
            <a:no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b="1"/>
              <a:t>Tobacco revenue = 14,507,076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3A45FA-2AE0-A32E-327B-5F0060DED691}"/>
              </a:ext>
            </a:extLst>
          </p:cNvPr>
          <p:cNvSpPr/>
          <p:nvPr/>
        </p:nvSpPr>
        <p:spPr>
          <a:xfrm>
            <a:off x="3432635" y="408639"/>
            <a:ext cx="4184253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/>
          <a:p>
            <a:pPr algn="ctr"/>
            <a:r>
              <a:rPr lang="en-US"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Top Revenue	Tobacco</a:t>
            </a:r>
            <a:endParaRPr lang="en-US" sz="2800" b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1B9E00-825B-EC0D-D3F7-D236AAE364FD}"/>
              </a:ext>
            </a:extLst>
          </p:cNvPr>
          <p:cNvSpPr/>
          <p:nvPr/>
        </p:nvSpPr>
        <p:spPr>
          <a:xfrm>
            <a:off x="7761338" y="147029"/>
            <a:ext cx="3556695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/>
          <a:p>
            <a:pPr algn="ctr"/>
            <a:r>
              <a:rPr lang="en-US"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Top Rates	Tobacco</a:t>
            </a:r>
            <a:endParaRPr lang="en-US" sz="2800" b="1" dirty="0">
              <a:solidFill>
                <a:srgbClr val="0070C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FA98452-8C68-CC88-402F-165D3F51DB90}"/>
              </a:ext>
            </a:extLst>
          </p:cNvPr>
          <p:cNvSpPr/>
          <p:nvPr/>
        </p:nvSpPr>
        <p:spPr>
          <a:xfrm>
            <a:off x="1818640" y="353725"/>
            <a:ext cx="325120" cy="184339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92AAEC6-6C19-1CA8-9ADF-8BA62D49876F}"/>
              </a:ext>
            </a:extLst>
          </p:cNvPr>
          <p:cNvSpPr/>
          <p:nvPr/>
        </p:nvSpPr>
        <p:spPr>
          <a:xfrm>
            <a:off x="5524761" y="618096"/>
            <a:ext cx="650239" cy="184338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D4EFB5E-7EB6-7A3B-9743-E91A58B5D48B}"/>
              </a:ext>
            </a:extLst>
          </p:cNvPr>
          <p:cNvSpPr/>
          <p:nvPr/>
        </p:nvSpPr>
        <p:spPr>
          <a:xfrm>
            <a:off x="9534848" y="353308"/>
            <a:ext cx="325120" cy="184339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440" y="126998"/>
            <a:ext cx="5100320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Highest Tax Rates		Tobacco</a:t>
            </a:r>
          </a:p>
        </p:txBody>
      </p:sp>
      <p:sp>
        <p:nvSpPr>
          <p:cNvPr id="3" name="Rectangle 5"/>
          <p:cNvSpPr/>
          <p:nvPr/>
        </p:nvSpPr>
        <p:spPr>
          <a:xfrm>
            <a:off x="3297555" y="2357120"/>
            <a:ext cx="1802765" cy="55816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algn="ctr"/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2702560" y="803275"/>
            <a:ext cx="6015990" cy="35306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algn="ctr"/>
            <a:endParaRPr lang="en-US" sz="1600" b="1" dirty="0">
              <a:solidFill>
                <a:srgbClr val="0052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5"/>
          <p:cNvSpPr/>
          <p:nvPr/>
        </p:nvSpPr>
        <p:spPr>
          <a:xfrm>
            <a:off x="3089275" y="5551805"/>
            <a:ext cx="1558925" cy="57658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algn="ctr"/>
            <a:endParaRPr lang="en-US" sz="13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59756738-E6B2-B3CE-A35D-DFDB47B4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8" y="874577"/>
            <a:ext cx="10907485" cy="44392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591B0233-49CD-6DBE-373F-41BA876F3942}"/>
              </a:ext>
            </a:extLst>
          </p:cNvPr>
          <p:cNvSpPr/>
          <p:nvPr/>
        </p:nvSpPr>
        <p:spPr>
          <a:xfrm>
            <a:off x="572593" y="5445862"/>
            <a:ext cx="10114384" cy="1143908"/>
          </a:xfrm>
          <a:prstGeom prst="roundRect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b="1" dirty="0">
                <a:solidFill>
                  <a:srgbClr val="002060"/>
                </a:solidFill>
              </a:rPr>
              <a:t>lthough Tobacco is the highest revenue generating category, its tax is also the highest compared to food and beverage.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Food discount is highest among all the other categories.</a:t>
            </a:r>
            <a:endParaRPr lang="en-IN" sz="1600" b="1" dirty="0">
              <a:solidFill>
                <a:srgbClr val="00206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C166FE-2087-92FC-635D-C4253ABB2732}"/>
              </a:ext>
            </a:extLst>
          </p:cNvPr>
          <p:cNvSpPr/>
          <p:nvPr/>
        </p:nvSpPr>
        <p:spPr>
          <a:xfrm>
            <a:off x="2858395" y="292813"/>
            <a:ext cx="985520" cy="240757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63F81C-C77C-F424-05AB-BFA504EAFA0B}"/>
              </a:ext>
            </a:extLst>
          </p:cNvPr>
          <p:cNvSpPr/>
          <p:nvPr/>
        </p:nvSpPr>
        <p:spPr>
          <a:xfrm>
            <a:off x="5255010" y="224714"/>
            <a:ext cx="6004560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rPr>
              <a:t>Highest Discount Rates		Food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5ADD611-328A-90AC-EA9A-F2B32411AA4B}"/>
              </a:ext>
            </a:extLst>
          </p:cNvPr>
          <p:cNvSpPr/>
          <p:nvPr/>
        </p:nvSpPr>
        <p:spPr>
          <a:xfrm>
            <a:off x="9062720" y="388608"/>
            <a:ext cx="1031875" cy="240757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513840" y="72287"/>
            <a:ext cx="6231890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dirty="0">
                <a:sym typeface="+mn-ea"/>
              </a:rPr>
              <a:t>T</a:t>
            </a:r>
            <a:r>
              <a:rPr lang="en-IN" dirty="0">
                <a:sym typeface="+mn-ea"/>
              </a:rPr>
              <a:t>obacco with Highest Running Total</a:t>
            </a:r>
            <a:endParaRPr lang="en-US" dirty="0">
              <a:sym typeface="+mn-ea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270AD42-B0B1-3183-5E65-8601DE1D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" y="924910"/>
            <a:ext cx="11110836" cy="46451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7CCAF6F7-4A62-D243-8E7D-5C1B634EDC18}"/>
              </a:ext>
            </a:extLst>
          </p:cNvPr>
          <p:cNvSpPr/>
          <p:nvPr/>
        </p:nvSpPr>
        <p:spPr>
          <a:xfrm>
            <a:off x="572593" y="5689702"/>
            <a:ext cx="10114384" cy="976811"/>
          </a:xfrm>
          <a:prstGeom prst="roundRect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Revenue Running Total of tobacco = 44.22%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Rate Running Total of Tobacco = 45.46%</a:t>
            </a:r>
            <a:endParaRPr lang="en-IN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2400" y="151206"/>
            <a:ext cx="6879590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dirty="0">
                <a:sym typeface="+mn-ea"/>
              </a:rPr>
              <a:t>Highest Running Total in Tax		Tobacco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478443-DF70-069C-C1D1-F578A8F3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94080"/>
            <a:ext cx="11125200" cy="4856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D42BE5A8-C169-5E4E-B4D8-C7598AABD5EF}"/>
              </a:ext>
            </a:extLst>
          </p:cNvPr>
          <p:cNvSpPr txBox="1"/>
          <p:nvPr/>
        </p:nvSpPr>
        <p:spPr>
          <a:xfrm>
            <a:off x="3637280" y="778893"/>
            <a:ext cx="7345680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dirty="0">
                <a:sym typeface="+mn-ea"/>
              </a:rPr>
              <a:t>Highest Running Total in Discount		Food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6F0D46-9301-69DB-E1B8-C7C90CF10314}"/>
              </a:ext>
            </a:extLst>
          </p:cNvPr>
          <p:cNvSpPr/>
          <p:nvPr/>
        </p:nvSpPr>
        <p:spPr>
          <a:xfrm>
            <a:off x="4480560" y="329201"/>
            <a:ext cx="1141355" cy="240757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A5E4CF-A9C3-399D-602E-A4563D205065}"/>
              </a:ext>
            </a:extLst>
          </p:cNvPr>
          <p:cNvSpPr/>
          <p:nvPr/>
        </p:nvSpPr>
        <p:spPr>
          <a:xfrm>
            <a:off x="8920480" y="939901"/>
            <a:ext cx="1141355" cy="240757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B31C7B90-A016-D6AE-99C8-0EB17602300C}"/>
              </a:ext>
            </a:extLst>
          </p:cNvPr>
          <p:cNvSpPr/>
          <p:nvPr/>
        </p:nvSpPr>
        <p:spPr>
          <a:xfrm>
            <a:off x="572593" y="5817945"/>
            <a:ext cx="10114384" cy="976811"/>
          </a:xfrm>
          <a:prstGeom prst="roundRect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Tax Running Total of Tobacco = 49.26%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Discount Running Total of food = 58.13 %</a:t>
            </a:r>
            <a:endParaRPr lang="en-IN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7" descr="Monthly Trend - Sales &amp;amp; Revenue">
            <a:extLst>
              <a:ext uri="{FF2B5EF4-FFF2-40B4-BE49-F238E27FC236}">
                <a16:creationId xmlns:a16="http://schemas.microsoft.com/office/drawing/2014/main" id="{A7B8A5A0-BE35-22B4-8058-FAC040E3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81" y="961053"/>
            <a:ext cx="11060349" cy="44987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1">
            <a:extLst>
              <a:ext uri="{FF2B5EF4-FFF2-40B4-BE49-F238E27FC236}">
                <a16:creationId xmlns:a16="http://schemas.microsoft.com/office/drawing/2014/main" id="{3D2BD59F-826B-7C01-FF55-4AB77E728CEC}"/>
              </a:ext>
            </a:extLst>
          </p:cNvPr>
          <p:cNvSpPr txBox="1"/>
          <p:nvPr/>
        </p:nvSpPr>
        <p:spPr>
          <a:xfrm>
            <a:off x="204281" y="164313"/>
            <a:ext cx="11060349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dirty="0">
                <a:sym typeface="+mn-ea"/>
              </a:rPr>
              <a:t>High Rev. Generating Months		 July to Sep &amp; Nov to Feb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C23DB5-71AF-1E81-B080-DFD1F37BE061}"/>
              </a:ext>
            </a:extLst>
          </p:cNvPr>
          <p:cNvSpPr/>
          <p:nvPr/>
        </p:nvSpPr>
        <p:spPr>
          <a:xfrm>
            <a:off x="5570376" y="305544"/>
            <a:ext cx="1080140" cy="240757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7DF2EE32-BA0D-CCE2-F27A-A9C4612A83AB}"/>
              </a:ext>
            </a:extLst>
          </p:cNvPr>
          <p:cNvSpPr/>
          <p:nvPr/>
        </p:nvSpPr>
        <p:spPr>
          <a:xfrm>
            <a:off x="572593" y="5601073"/>
            <a:ext cx="10114384" cy="1184610"/>
          </a:xfrm>
          <a:prstGeom prst="roundRect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Highest revenue generated Running total in December for tobacco = 4.34%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Highest Revenue Generating items = Tobacco &gt;&gt; Food &gt;&gt; Beverages &gt;&gt; other categories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Peak in the trend observed in between November to February. It may be due to the festive seasons.</a:t>
            </a:r>
            <a:endParaRPr lang="en-IN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EBF1A2-70EB-694C-4765-5042ECD3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1138660"/>
            <a:ext cx="11047644" cy="44147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 Box 1">
            <a:extLst>
              <a:ext uri="{FF2B5EF4-FFF2-40B4-BE49-F238E27FC236}">
                <a16:creationId xmlns:a16="http://schemas.microsoft.com/office/drawing/2014/main" id="{E6328C2D-284A-B3D8-768F-278DD5A8318A}"/>
              </a:ext>
            </a:extLst>
          </p:cNvPr>
          <p:cNvSpPr txBox="1"/>
          <p:nvPr/>
        </p:nvSpPr>
        <p:spPr>
          <a:xfrm>
            <a:off x="204281" y="164313"/>
            <a:ext cx="11060349" cy="52322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0"/>
                  <a:lumOff val="100000"/>
                </a:schemeClr>
              </a:gs>
              <a:gs pos="6000">
                <a:schemeClr val="accent4">
                  <a:lumMod val="0"/>
                  <a:lumOff val="100000"/>
                </a:schemeClr>
              </a:gs>
              <a:gs pos="42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txBody>
          <a:bodyPr wrap="square" anchor="t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</a:defRPr>
            </a:lvl1pPr>
          </a:lstStyle>
          <a:p>
            <a:r>
              <a:rPr lang="en-US" dirty="0">
                <a:sym typeface="+mn-ea"/>
              </a:rPr>
              <a:t>High Rev. Generating Day		 Saturday &amp; Sunday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3F3ECB-3F12-9CE9-DA6B-49C0FB007008}"/>
              </a:ext>
            </a:extLst>
          </p:cNvPr>
          <p:cNvSpPr/>
          <p:nvPr/>
        </p:nvSpPr>
        <p:spPr>
          <a:xfrm>
            <a:off x="5458408" y="305544"/>
            <a:ext cx="1546672" cy="240757"/>
          </a:xfrm>
          <a:prstGeom prst="rightArrow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65F59428-25C8-56F6-E284-707B44B69DDB}"/>
              </a:ext>
            </a:extLst>
          </p:cNvPr>
          <p:cNvSpPr/>
          <p:nvPr/>
        </p:nvSpPr>
        <p:spPr>
          <a:xfrm>
            <a:off x="572593" y="5601073"/>
            <a:ext cx="10114384" cy="1184610"/>
          </a:xfrm>
          <a:prstGeom prst="roundRect">
            <a:avLst/>
          </a:prstGeom>
          <a:pattFill prst="pct6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Highest revenue generated Running total on Saturday for tobacco = 7.21%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Highest Revenue Generating items = Tobacco &gt;&gt; Food &gt;&gt; Beverages &gt;&gt; other categories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rgbClr val="002060"/>
                </a:solidFill>
              </a:rPr>
              <a:t>Peak of sales observed on Saturday &amp; Sunday = Food &gt;&gt; Beverage &gt;&gt; Tobacco &gt;&gt; other 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2118</Words>
  <Application>Microsoft Office PowerPoint</Application>
  <PresentationFormat>Widescreen</PresentationFormat>
  <Paragraphs>419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 Narrow</vt:lpstr>
      <vt:lpstr>Arial</vt:lpstr>
      <vt:lpstr>Calibri</vt:lpstr>
      <vt:lpstr>Calibri Light</vt:lpstr>
      <vt:lpstr>Wingdings</vt:lpstr>
      <vt:lpstr>Wingdings 3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hari haran</cp:lastModifiedBy>
  <cp:revision>122</cp:revision>
  <cp:lastPrinted>2024-04-06T17:12:51Z</cp:lastPrinted>
  <dcterms:created xsi:type="dcterms:W3CDTF">2019-12-31T09:37:00Z</dcterms:created>
  <dcterms:modified xsi:type="dcterms:W3CDTF">2024-04-06T17:34:32Z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FBB9E088BF1C49E097D0B1A661FBDB3C_12</vt:lpwstr>
  </property>
  <property fmtid="{D5CDD505-2E9C-101B-9397-08002B2CF9AE}" pid="3" name="KSOProductBuildVer">
    <vt:lpwstr>1033-12.2.0.13215</vt:lpwstr>
  </property>
</Properties>
</file>