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sldIdLst>
    <p:sldId id="256" r:id="rId5"/>
    <p:sldId id="257" r:id="rId6"/>
    <p:sldId id="277" r:id="rId7"/>
    <p:sldId id="278" r:id="rId8"/>
    <p:sldId id="279" r:id="rId9"/>
    <p:sldId id="262" r:id="rId10"/>
    <p:sldId id="263" r:id="rId11"/>
    <p:sldId id="265" r:id="rId12"/>
    <p:sldId id="266" r:id="rId13"/>
    <p:sldId id="267" r:id="rId14"/>
    <p:sldId id="269" r:id="rId15"/>
    <p:sldId id="270" r:id="rId16"/>
    <p:sldId id="271" r:id="rId17"/>
    <p:sldId id="272" r:id="rId18"/>
    <p:sldId id="268" r:id="rId19"/>
    <p:sldId id="273" r:id="rId20"/>
    <p:sldId id="274" r:id="rId21"/>
    <p:sldId id="276"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87428D27-C13A-4BAB-8C28-7DF377EEB7E1}"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E326C26-0E99-450C-A14E-4A1567F9358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CCE17C7-BED6-4170-B37C-0F91F1472C1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1"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2"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6350F927-0C8F-427F-A539-E2236F959FF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492B003-6A68-4E92-BC05-271AD61D870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C9F6136-4958-4FE3-AB21-AB83128426D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A0D5155-9CD7-4803-B77D-4E3D2476820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4"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A4A65BF-D2F8-41F6-83D4-C15702B7B81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AE71BAF-B191-431A-B188-E56D965125A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F88A1F2-F379-40F1-AF2B-F2B69C9F61F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0"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B33D7D-49A2-4F66-9EFB-70014BCA030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7E689DF-5D80-45DE-834F-28CCEBE3687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4"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7F97ED3-E30C-4E57-8362-00DD33B0B73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7"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8"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4E7D517-F316-4B9F-BDF1-495922E8969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1"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24954AB-0EFC-4BE0-A761-7683B069C72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6"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9559A52-7264-41AB-9369-5DA6018D0D57}"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8"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2"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3"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17DC7107-158E-4BD1-BABC-F44D44EB9E20}"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pPr/>
              <a:t>10/23/2024</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3398831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267CDA32-64BE-4F32-A3AD-870844B46B5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F452AA9-72C0-474B-8552-95F2C16793C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F8C8B8B9-40FA-416E-9E17-9BEC8BE5B1D8}"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5"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6"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5E219C8-7C93-4BFF-A0B7-0A7AAAED807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FE3488C-9742-4916-9236-F7D260BFB02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5AA0C28E-D162-40CE-A785-5920A4AB4099}"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BA1420CC-87EF-4731-A5AB-A5D09F3D6D2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1"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2"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141344A-AD1C-44ED-862E-C4369E6D35E6}"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5"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6"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3FA29AF-7072-4B08-9969-98049E712CE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9"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0"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F32A027-6774-4B5D-983B-47B08C52637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3"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F5A5DA-0F9D-4DF4-B037-A7608A5192C4}"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6"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7"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8"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2B970791-741C-4B7C-A798-72F93EAE24B7}"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1"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2"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3"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4"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5"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F247F6B3-3003-430F-AB1F-0888AF69D704}"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5AD0FC52-E911-473C-A34C-712115D09F6B}"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6"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D99A0FB3-5152-47FE-8517-3832C008F138}"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661FA0D-8E3B-4495-9860-2C94E260726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8"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332C3095-9961-4DEA-B15B-E94D52C1AF0C}"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1"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7EB1238-D60F-436B-A10C-E60BF41C4ED4}"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D12DDC3-4914-4322-B31B-A4B35AF24F98}"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3441C38E-5C5C-48A3-BB08-30EC4C36895A}"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6"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7"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9FB56AB2-5B51-4342-8901-5FA3B5989E6D}"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9"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0"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1"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3433E5D6-BF6D-49F6-9251-BFF2CFC2DA6C}"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3"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4"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5"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B2572141-8385-4B10-B02C-7BA6CE963F05}"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7"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8"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9436237-60D7-4C51-BA93-02CB51992DEC}"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0"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1"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2"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3"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8125D8F4-E7ED-4D92-97B0-FBDAECF5D78A}"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5"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6"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7"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8"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9"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0"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D6ABEB02-4C53-4A9C-BA61-B79E2D81309F}"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2DE3149-D5F7-4450-8301-CA706184D72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E958B46-51EE-4B26-91DA-D49E277651C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58F6025-B4EA-409F-9F5C-C8C2C0708C5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FEAEBDA-54DA-4511-9DCA-D40C1C6F507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7"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B012FF8-D382-4A44-BCD3-758803B8BCF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7" name="Picture 7" descr="A picture containing sky, outdoor, real estate, architecture&#10;&#10;Description automatically generated"/>
          <p:cNvPicPr/>
          <p:nvPr/>
        </p:nvPicPr>
        <p:blipFill>
          <a:blip r:embed="rId15">
            <a:alphaModFix amt="50000"/>
          </a:blip>
          <a:stretch/>
        </p:blipFill>
        <p:spPr>
          <a:xfrm>
            <a:off x="256680" y="250200"/>
            <a:ext cx="11678400" cy="6357240"/>
          </a:xfrm>
          <a:prstGeom prst="rect">
            <a:avLst/>
          </a:prstGeom>
          <a:ln w="0">
            <a:noFill/>
          </a:ln>
        </p:spPr>
      </p:pic>
      <p:sp>
        <p:nvSpPr>
          <p:cNvPr id="8"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Arial"/>
              </a:rPr>
              <a:t>TITLE</a:t>
            </a:r>
            <a:endParaRPr lang="en-US" sz="6000" b="0" strike="noStrike" spc="-1">
              <a:solidFill>
                <a:srgbClr val="000000"/>
              </a:solidFill>
              <a:latin typeface="Calibri"/>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entury Gothic"/>
              </a:defRPr>
            </a:lvl1pPr>
          </a:lstStyle>
          <a:p>
            <a:pPr algn="r">
              <a:lnSpc>
                <a:spcPct val="100000"/>
              </a:lnSpc>
              <a:buNone/>
            </a:pPr>
            <a:fld id="{682A1A88-EB37-42D5-92B1-440DECFFC608}" type="slidenum">
              <a:rPr lang="en-US" sz="1200" b="0" strike="noStrike" spc="-1">
                <a:solidFill>
                  <a:srgbClr val="8B8B8B"/>
                </a:solidFill>
                <a:latin typeface="Century Gothic"/>
              </a:rPr>
              <a:t>‹#›</a:t>
            </a:fld>
            <a:endParaRPr lang="en-IN" sz="1200" b="0" strike="noStrike" spc="-1">
              <a:latin typeface="Times New Roman"/>
            </a:endParaRPr>
          </a:p>
        </p:txBody>
      </p:sp>
      <p:pic>
        <p:nvPicPr>
          <p:cNvPr id="5" name="Picture 9"/>
          <p:cNvPicPr/>
          <p:nvPr/>
        </p:nvPicPr>
        <p:blipFill>
          <a:blip r:embed="rId16"/>
          <a:stretch/>
        </p:blipFill>
        <p:spPr>
          <a:xfrm>
            <a:off x="3205800" y="500400"/>
            <a:ext cx="5644440" cy="1386360"/>
          </a:xfrm>
          <a:prstGeom prst="rect">
            <a:avLst/>
          </a:prstGeom>
          <a:ln w="0">
            <a:noFill/>
          </a:ln>
        </p:spPr>
      </p:pic>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blip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3200" b="1" strike="noStrike" spc="-1">
                <a:solidFill>
                  <a:srgbClr val="000000"/>
                </a:solidFill>
                <a:latin typeface="Arial"/>
              </a:rPr>
              <a:t>CLICK TO EDIT MASTER TITLE STYLE</a:t>
            </a:r>
            <a:endParaRPr lang="en-US" sz="3200" b="0" strike="noStrike" spc="-1">
              <a:solidFill>
                <a:srgbClr val="000000"/>
              </a:solidFill>
              <a:latin typeface="Calibri"/>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a:rPr>
              <a:t>Edit Master text styles</a:t>
            </a:r>
            <a:endParaRPr lang="en-US"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Arial"/>
              </a:rPr>
              <a:t>Second level</a:t>
            </a:r>
            <a:endParaRPr lang="en-US"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Arial"/>
              </a:rPr>
              <a:t>Third level</a:t>
            </a:r>
            <a:endParaRPr lang="en-US"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Arial"/>
              </a:rPr>
              <a:t>Fourth level</a:t>
            </a:r>
            <a:endParaRPr lang="en-US"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Arial"/>
              </a:rPr>
              <a:t>Fifth level</a:t>
            </a:r>
            <a:endParaRPr lang="en-US" sz="1800" b="0" strike="noStrike" spc="-1">
              <a:solidFill>
                <a:srgbClr val="000000"/>
              </a:solidFill>
              <a:latin typeface="Calibri"/>
            </a:endParaRPr>
          </a:p>
        </p:txBody>
      </p:sp>
      <p:sp>
        <p:nvSpPr>
          <p:cNvPr id="45"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46"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7"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B2B2B2"/>
                </a:solidFill>
                <a:latin typeface="Century Gothic"/>
              </a:defRPr>
            </a:lvl1pPr>
          </a:lstStyle>
          <a:p>
            <a:pPr algn="r">
              <a:lnSpc>
                <a:spcPct val="100000"/>
              </a:lnSpc>
              <a:buNone/>
            </a:pPr>
            <a:fld id="{16535E9F-6D34-4D51-BD8A-F82661373D5B}" type="slidenum">
              <a:rPr lang="en-US" sz="1200" b="0" strike="noStrike" spc="-1">
                <a:solidFill>
                  <a:srgbClr val="B2B2B2"/>
                </a:solidFill>
                <a:latin typeface="Century Gothic"/>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3200" b="1" strike="noStrike" spc="-1">
                <a:solidFill>
                  <a:srgbClr val="000000"/>
                </a:solidFill>
                <a:latin typeface="Arial"/>
              </a:rPr>
              <a:t>CLICK TO EDIT MASTER TITLE STYLE</a:t>
            </a:r>
            <a:endParaRPr lang="en-US" sz="3200" b="0" strike="noStrike" spc="-1">
              <a:solidFill>
                <a:srgbClr val="000000"/>
              </a:solidFill>
              <a:latin typeface="Calibri"/>
            </a:endParaRPr>
          </a:p>
        </p:txBody>
      </p:sp>
      <p:sp>
        <p:nvSpPr>
          <p:cNvPr id="85" name="PlaceHolder 2"/>
          <p:cNvSpPr>
            <a:spLocks noGrp="1"/>
          </p:cNvSpPr>
          <p:nvPr>
            <p:ph type="body"/>
          </p:nvPr>
        </p:nvSpPr>
        <p:spPr>
          <a:xfrm>
            <a:off x="83808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a:rPr>
              <a:t>Edit Master text styles</a:t>
            </a:r>
            <a:endParaRPr lang="en-US"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Arial"/>
              </a:rPr>
              <a:t>Second level</a:t>
            </a:r>
            <a:endParaRPr lang="en-US"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Arial"/>
              </a:rPr>
              <a:t>Third level</a:t>
            </a:r>
            <a:endParaRPr lang="en-US"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Arial"/>
              </a:rPr>
              <a:t>Fourth level</a:t>
            </a:r>
            <a:endParaRPr lang="en-US"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Arial"/>
              </a:rPr>
              <a:t>Fifth level</a:t>
            </a:r>
            <a:endParaRPr lang="en-US" sz="1800" b="0" strike="noStrike" spc="-1">
              <a:solidFill>
                <a:srgbClr val="000000"/>
              </a:solidFill>
              <a:latin typeface="Calibri"/>
            </a:endParaRPr>
          </a:p>
        </p:txBody>
      </p:sp>
      <p:sp>
        <p:nvSpPr>
          <p:cNvPr id="86" name="PlaceHolder 3"/>
          <p:cNvSpPr>
            <a:spLocks noGrp="1"/>
          </p:cNvSpPr>
          <p:nvPr>
            <p:ph type="body"/>
          </p:nvPr>
        </p:nvSpPr>
        <p:spPr>
          <a:xfrm>
            <a:off x="617220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a:rPr>
              <a:t>Edit Master text styles</a:t>
            </a:r>
            <a:endParaRPr lang="en-US"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Arial"/>
              </a:rPr>
              <a:t>Second level</a:t>
            </a:r>
            <a:endParaRPr lang="en-US"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Arial"/>
              </a:rPr>
              <a:t>Third level</a:t>
            </a:r>
            <a:endParaRPr lang="en-US"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Arial"/>
              </a:rPr>
              <a:t>Fourth level</a:t>
            </a:r>
            <a:endParaRPr lang="en-US"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Arial"/>
              </a:rPr>
              <a:t>Fifth level</a:t>
            </a:r>
            <a:endParaRPr lang="en-US" sz="1800" b="0" strike="noStrike" spc="-1">
              <a:solidFill>
                <a:srgbClr val="000000"/>
              </a:solidFill>
              <a:latin typeface="Calibri"/>
            </a:endParaRPr>
          </a:p>
        </p:txBody>
      </p:sp>
      <p:sp>
        <p:nvSpPr>
          <p:cNvPr id="87"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88"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89"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entury Gothic"/>
              </a:defRPr>
            </a:lvl1pPr>
          </a:lstStyle>
          <a:p>
            <a:pPr algn="r">
              <a:lnSpc>
                <a:spcPct val="100000"/>
              </a:lnSpc>
              <a:buNone/>
            </a:pPr>
            <a:fld id="{6C08CD69-4382-4774-89E2-466FD369D9FC}" type="slidenum">
              <a:rPr lang="en-US" sz="1200" b="0" strike="noStrike" spc="-1">
                <a:solidFill>
                  <a:srgbClr val="8B8B8B"/>
                </a:solidFill>
                <a:latin typeface="Century Gothic"/>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831960" y="1709640"/>
            <a:ext cx="10515240" cy="2852280"/>
          </a:xfrm>
          <a:prstGeom prst="rect">
            <a:avLst/>
          </a:prstGeom>
          <a:noFill/>
          <a:ln w="0">
            <a:noFill/>
          </a:ln>
        </p:spPr>
        <p:txBody>
          <a:bodyPr anchor="b">
            <a:noAutofit/>
          </a:bodyPr>
          <a:lstStyle/>
          <a:p>
            <a:pPr>
              <a:lnSpc>
                <a:spcPct val="90000"/>
              </a:lnSpc>
              <a:buNone/>
            </a:pPr>
            <a:r>
              <a:rPr lang="en-US" sz="6000" b="0" strike="noStrike" spc="-1">
                <a:solidFill>
                  <a:srgbClr val="000000"/>
                </a:solidFill>
                <a:latin typeface="Arial"/>
              </a:rPr>
              <a:t>CLICK TO EDIT MASTER TITLE STYLE</a:t>
            </a:r>
            <a:endParaRPr lang="en-US" sz="6000" b="0" strike="noStrike" spc="-1">
              <a:solidFill>
                <a:srgbClr val="000000"/>
              </a:solidFill>
              <a:latin typeface="Calibri"/>
            </a:endParaRPr>
          </a:p>
        </p:txBody>
      </p:sp>
      <p:sp>
        <p:nvSpPr>
          <p:cNvPr id="171" name="PlaceHolder 2"/>
          <p:cNvSpPr>
            <a:spLocks noGrp="1"/>
          </p:cNvSpPr>
          <p:nvPr>
            <p:ph type="body"/>
          </p:nvPr>
        </p:nvSpPr>
        <p:spPr>
          <a:xfrm>
            <a:off x="831960" y="4589640"/>
            <a:ext cx="10515240" cy="149976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8B8B8B"/>
                </a:solidFill>
                <a:latin typeface="Arial"/>
              </a:rPr>
              <a:t>Edit Master text styles</a:t>
            </a:r>
            <a:endParaRPr lang="en-US" sz="2400" b="0" strike="noStrike" spc="-1">
              <a:solidFill>
                <a:srgbClr val="000000"/>
              </a:solidFill>
              <a:latin typeface="Calibri"/>
            </a:endParaRPr>
          </a:p>
        </p:txBody>
      </p:sp>
      <p:sp>
        <p:nvSpPr>
          <p:cNvPr id="172" name="PlaceHolder 3"/>
          <p:cNvSpPr>
            <a:spLocks noGrp="1"/>
          </p:cNvSpPr>
          <p:nvPr>
            <p:ph type="dt" idx="13"/>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173" name="PlaceHolder 4"/>
          <p:cNvSpPr>
            <a:spLocks noGrp="1"/>
          </p:cNvSpPr>
          <p:nvPr>
            <p:ph type="ftr" idx="14"/>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74" name="PlaceHolder 5"/>
          <p:cNvSpPr>
            <a:spLocks noGrp="1"/>
          </p:cNvSpPr>
          <p:nvPr>
            <p:ph type="sldNum" idx="15"/>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entury Gothic"/>
              </a:defRPr>
            </a:lvl1pPr>
          </a:lstStyle>
          <a:p>
            <a:pPr algn="r">
              <a:lnSpc>
                <a:spcPct val="100000"/>
              </a:lnSpc>
              <a:buNone/>
            </a:pPr>
            <a:fld id="{0D4D6222-7464-4646-B326-C3B049673B15}" type="slidenum">
              <a:rPr lang="en-US" sz="1200" b="0" strike="noStrike" spc="-1">
                <a:solidFill>
                  <a:srgbClr val="8B8B8B"/>
                </a:solidFill>
                <a:latin typeface="Century Gothic"/>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ieeexplore.ieee.org/author/37088561004" TargetMode="External"/><Relationship Id="rId13" Type="http://schemas.openxmlformats.org/officeDocument/2006/relationships/hyperlink" Target="https://doi.org/10.1109/AISP53593.2022.9760654" TargetMode="External"/><Relationship Id="rId3" Type="http://schemas.openxmlformats.org/officeDocument/2006/relationships/hyperlink" Target="https://ieeexplore.ieee.org/xpl/conhome/9523984/proceeding" TargetMode="External"/><Relationship Id="rId7" Type="http://schemas.openxmlformats.org/officeDocument/2006/relationships/hyperlink" Target="https://ieeexplore.ieee.org/author/37088873105" TargetMode="External"/><Relationship Id="rId12" Type="http://schemas.openxmlformats.org/officeDocument/2006/relationships/hyperlink" Target="https://ieeexplore.ieee.org/xpl/conhome/9760501/proceeding" TargetMode="External"/><Relationship Id="rId17" Type="http://schemas.openxmlformats.org/officeDocument/2006/relationships/hyperlink" Target="https://doi.org/10.1109/AIE57029.2022.00025" TargetMode="External"/><Relationship Id="rId2" Type="http://schemas.openxmlformats.org/officeDocument/2006/relationships/hyperlink" Target="https://ieeexplore.ieee.org/author/37088957204" TargetMode="External"/><Relationship Id="rId16" Type="http://schemas.openxmlformats.org/officeDocument/2006/relationships/hyperlink" Target="https://ieeexplore.ieee.org/xpl/conhome/9898399/proceeding" TargetMode="External"/><Relationship Id="rId1" Type="http://schemas.openxmlformats.org/officeDocument/2006/relationships/slideLayout" Target="../slideLayouts/slideLayout29.xml"/><Relationship Id="rId6" Type="http://schemas.openxmlformats.org/officeDocument/2006/relationships/hyperlink" Target="https://ieeexplore.ieee.org/author/38235337700" TargetMode="External"/><Relationship Id="rId11" Type="http://schemas.openxmlformats.org/officeDocument/2006/relationships/hyperlink" Target="https://ieeexplore.ieee.org/author/37088360892" TargetMode="External"/><Relationship Id="rId5" Type="http://schemas.openxmlformats.org/officeDocument/2006/relationships/hyperlink" Target="https://ieeexplore.ieee.org/author/37088871951" TargetMode="External"/><Relationship Id="rId15" Type="http://schemas.openxmlformats.org/officeDocument/2006/relationships/hyperlink" Target="https://ieeexplore.ieee.org/author/37089538182" TargetMode="External"/><Relationship Id="rId10" Type="http://schemas.openxmlformats.org/officeDocument/2006/relationships/hyperlink" Target="https://ieeexplore.ieee.org/author/37089370759" TargetMode="External"/><Relationship Id="rId4" Type="http://schemas.openxmlformats.org/officeDocument/2006/relationships/hyperlink" Target="https://doi.org/10.1109/ICPICS52425.2021.9524204" TargetMode="External"/><Relationship Id="rId9" Type="http://schemas.openxmlformats.org/officeDocument/2006/relationships/hyperlink" Target="https://doi.org/10.1109/WiDSTaif52235.2021.9430224" TargetMode="External"/><Relationship Id="rId14" Type="http://schemas.openxmlformats.org/officeDocument/2006/relationships/hyperlink" Target="https://ieeexplore.ieee.org/author/3708953557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10000"/>
          </a:blip>
          <a:stretch/>
        </a:blip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1551600" y="2084439"/>
            <a:ext cx="9143640" cy="2507225"/>
          </a:xfrm>
          <a:prstGeom prst="rect">
            <a:avLst/>
          </a:prstGeom>
          <a:noFill/>
          <a:ln w="0">
            <a:noFill/>
          </a:ln>
        </p:spPr>
        <p:txBody>
          <a:bodyPr anchor="b">
            <a:noAutofit/>
          </a:bodyPr>
          <a:lstStyle/>
          <a:p>
            <a:pPr algn="ctr">
              <a:lnSpc>
                <a:spcPct val="90000"/>
              </a:lnSpc>
              <a:buNone/>
            </a:pPr>
            <a:r>
              <a:rPr lang="en-IN" sz="6000" b="0" strike="noStrike" spc="-1" dirty="0">
                <a:solidFill>
                  <a:srgbClr val="000000"/>
                </a:solidFill>
                <a:latin typeface="Century Gothic"/>
              </a:rPr>
              <a:t>EVIDENCE MANAGEMENT USING BLOCKCHAIN</a:t>
            </a:r>
            <a:endParaRPr lang="en-US" sz="6000" b="0" strike="noStrike" spc="-1" dirty="0">
              <a:solidFill>
                <a:srgbClr val="000000"/>
              </a:solidFill>
              <a:latin typeface="Calibri"/>
            </a:endParaRPr>
          </a:p>
        </p:txBody>
      </p:sp>
      <p:pic>
        <p:nvPicPr>
          <p:cNvPr id="212" name="Picture 3"/>
          <p:cNvPicPr/>
          <p:nvPr/>
        </p:nvPicPr>
        <p:blipFill>
          <a:blip r:embed="rId3"/>
          <a:stretch/>
        </p:blipFill>
        <p:spPr>
          <a:xfrm>
            <a:off x="0" y="360"/>
            <a:ext cx="12191760" cy="6857640"/>
          </a:xfrm>
          <a:prstGeom prst="rect">
            <a:avLst/>
          </a:prstGeom>
          <a:ln w="0">
            <a:noFill/>
          </a:ln>
        </p:spPr>
      </p:pic>
      <p:sp>
        <p:nvSpPr>
          <p:cNvPr id="213" name="Rectangle 4"/>
          <p:cNvSpPr/>
          <p:nvPr/>
        </p:nvSpPr>
        <p:spPr>
          <a:xfrm>
            <a:off x="7596736" y="4591664"/>
            <a:ext cx="4504351" cy="1475873"/>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Times New Roman"/>
              </a:rPr>
              <a:t>,</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rPr>
              <a:t>Assistant Professor,</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rPr>
              <a:t>Department of Information Technology,</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rPr>
              <a:t>Karpagam college of Engineering, Coimbatore</a:t>
            </a:r>
            <a:endParaRPr lang="en-IN" sz="1800" b="0" strike="noStrike" spc="-1" dirty="0">
              <a:latin typeface="Arial"/>
            </a:endParaRPr>
          </a:p>
          <a:p>
            <a:pPr>
              <a:lnSpc>
                <a:spcPct val="100000"/>
              </a:lnSpc>
              <a:buNone/>
            </a:pPr>
            <a:r>
              <a:rPr lang="en-IN" sz="1800" b="0" strike="noStrike" spc="-1" dirty="0">
                <a:solidFill>
                  <a:srgbClr val="000000"/>
                </a:solidFill>
                <a:latin typeface="Calibri"/>
              </a:rPr>
              <a:t> </a:t>
            </a:r>
            <a:endParaRPr lang="en-IN" sz="1800" b="0" strike="noStrike" spc="-1" dirty="0">
              <a:latin typeface="Arial"/>
            </a:endParaRPr>
          </a:p>
        </p:txBody>
      </p:sp>
      <p:sp>
        <p:nvSpPr>
          <p:cNvPr id="214" name="Rectangle 5"/>
          <p:cNvSpPr/>
          <p:nvPr/>
        </p:nvSpPr>
        <p:spPr>
          <a:xfrm>
            <a:off x="244076" y="4597466"/>
            <a:ext cx="307656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GB" sz="1800" b="0" strike="noStrike" spc="-1" dirty="0">
                <a:solidFill>
                  <a:srgbClr val="000000"/>
                </a:solidFill>
                <a:latin typeface="Times New Roman"/>
              </a:rPr>
              <a:t>Team members</a:t>
            </a:r>
            <a:endParaRPr lang="en-IN" spc="-1" dirty="0"/>
          </a:p>
          <a:p>
            <a:pPr>
              <a:lnSpc>
                <a:spcPct val="100000"/>
              </a:lnSpc>
              <a:buNone/>
            </a:pPr>
            <a:r>
              <a:rPr lang="en-GB" spc="-1" dirty="0">
                <a:solidFill>
                  <a:srgbClr val="000000"/>
                </a:solidFill>
                <a:latin typeface="Times New Roman"/>
              </a:rPr>
              <a:t>717822F218 HARIHARAN.M</a:t>
            </a:r>
            <a:endParaRPr lang="en-IN" sz="1800" b="0" strike="noStrike" spc="-1" dirty="0">
              <a:latin typeface="Arial"/>
            </a:endParaRPr>
          </a:p>
          <a:p>
            <a:pPr>
              <a:lnSpc>
                <a:spcPct val="100000"/>
              </a:lnSpc>
              <a:buNone/>
            </a:pPr>
            <a:r>
              <a:rPr lang="en-GB" sz="1800" b="0" strike="noStrike" spc="-1" dirty="0">
                <a:solidFill>
                  <a:srgbClr val="000000"/>
                </a:solidFill>
                <a:latin typeface="Times New Roman"/>
              </a:rPr>
              <a:t>717822F232 MUKESH.R</a:t>
            </a:r>
            <a:endParaRPr lang="en-IN" sz="1800" b="0" strike="noStrike" spc="-1" dirty="0">
              <a:latin typeface="Arial"/>
            </a:endParaRPr>
          </a:p>
          <a:p>
            <a:pPr>
              <a:lnSpc>
                <a:spcPct val="100000"/>
              </a:lnSpc>
              <a:buNone/>
            </a:pPr>
            <a:r>
              <a:rPr lang="en-GB" sz="1800" b="0" strike="noStrike" spc="-1" dirty="0">
                <a:solidFill>
                  <a:srgbClr val="000000"/>
                </a:solidFill>
                <a:latin typeface="Times New Roman"/>
              </a:rPr>
              <a:t>717822F254 SIVASAKTHI.P</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263520"/>
            <a:ext cx="10515240" cy="1325160"/>
          </a:xfrm>
          <a:prstGeom prst="rect">
            <a:avLst/>
          </a:prstGeom>
          <a:noFill/>
          <a:ln w="0">
            <a:noFill/>
          </a:ln>
        </p:spPr>
        <p:txBody>
          <a:bodyPr anchor="ctr">
            <a:noAutofit/>
          </a:bodyPr>
          <a:lstStyle/>
          <a:p>
            <a:pPr>
              <a:lnSpc>
                <a:spcPct val="90000"/>
              </a:lnSpc>
              <a:buNone/>
            </a:pPr>
            <a:r>
              <a:rPr lang="en-IN" sz="3200" b="1" strike="noStrike" spc="-1">
                <a:solidFill>
                  <a:srgbClr val="000000"/>
                </a:solidFill>
                <a:latin typeface="Arial"/>
              </a:rPr>
              <a:t>Algorithms Used </a:t>
            </a:r>
            <a:endParaRPr lang="en-US" sz="3200" b="0" strike="noStrike" spc="-1">
              <a:solidFill>
                <a:srgbClr val="000000"/>
              </a:solidFill>
              <a:latin typeface="Calibri"/>
            </a:endParaRPr>
          </a:p>
        </p:txBody>
      </p:sp>
      <p:sp>
        <p:nvSpPr>
          <p:cNvPr id="248" name="TextBox 247"/>
          <p:cNvSpPr txBox="1"/>
          <p:nvPr/>
        </p:nvSpPr>
        <p:spPr>
          <a:xfrm>
            <a:off x="1208520" y="1793880"/>
            <a:ext cx="9790920" cy="4003560"/>
          </a:xfrm>
          <a:prstGeom prst="rect">
            <a:avLst/>
          </a:prstGeom>
          <a:noFill/>
          <a:ln w="0">
            <a:noFill/>
          </a:ln>
        </p:spPr>
        <p:txBody>
          <a:bodyPr lIns="90000" tIns="45000" rIns="90000" bIns="45000" anchor="t">
            <a:noAutofit/>
          </a:bodyPr>
          <a:lstStyle/>
          <a:p>
            <a:pPr marL="285750" indent="-285750">
              <a:lnSpc>
                <a:spcPct val="150000"/>
              </a:lnSpc>
              <a:buFont typeface="Wingdings" panose="05000000000000000000" pitchFamily="2" charset="2"/>
              <a:buChar char="v"/>
            </a:pPr>
            <a:endParaRPr lang="en-IN" sz="1400" b="0" strike="noStrike" spc="-1" dirty="0">
              <a:latin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Consensus Algorithms: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Proof of Work (PoW):</a:t>
            </a:r>
            <a:r>
              <a:rPr kumimoji="0" lang="en-US" altLang="en-US" sz="1400" b="0" i="0" u="none" strike="noStrike" cap="none" normalizeH="0" baseline="0" dirty="0">
                <a:ln>
                  <a:noFill/>
                </a:ln>
                <a:solidFill>
                  <a:schemeClr val="tx1"/>
                </a:solidFill>
                <a:effectLst/>
                <a:latin typeface="Arial" panose="020B0604020202020204" pitchFamily="34" charset="0"/>
              </a:rPr>
              <a:t> Ensures decentralized agreement on evidence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Proof of Stake (</a:t>
            </a:r>
            <a:r>
              <a:rPr kumimoji="0" lang="en-US" altLang="en-US" sz="1400" b="1" i="0" u="none" strike="noStrike" cap="none" normalizeH="0" baseline="0" dirty="0" err="1">
                <a:ln>
                  <a:noFill/>
                </a:ln>
                <a:solidFill>
                  <a:schemeClr val="tx1"/>
                </a:solidFill>
                <a:effectLst/>
                <a:latin typeface="Arial" panose="020B0604020202020204" pitchFamily="34" charset="0"/>
              </a:rPr>
              <a:t>PoS</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Used for energy-efficient consensus.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Hashing Algorithms: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SHA-256 or similar cryptographic hashing algorithms to ensure data integrity.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a:buFont typeface="Wingdings" panose="05000000000000000000" pitchFamily="2" charset="2"/>
              <a:buChar char="v"/>
            </a:pPr>
            <a:endParaRPr lang="en-IN" sz="1400" b="0" strike="noStrike" spc="-1" dirty="0">
              <a:latin typeface="Arial"/>
            </a:endParaRPr>
          </a:p>
        </p:txBody>
      </p:sp>
      <p:sp>
        <p:nvSpPr>
          <p:cNvPr id="4" name="PlaceHolder 3"/>
          <p:cNvSpPr>
            <a:spLocks noGrp="1"/>
          </p:cNvSpPr>
          <p:nvPr>
            <p:ph type="sldNum" idx="6"/>
          </p:nvPr>
        </p:nvSpPr>
        <p:spPr/>
        <p:txBody>
          <a:bodyPr/>
          <a:lstStyle/>
          <a:p>
            <a:fld id="{614E27E7-4B5C-4113-97F2-40014D6AF017}" type="slidenum">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3200" b="1" strike="noStrike" spc="-1" dirty="0">
                <a:solidFill>
                  <a:srgbClr val="000000"/>
                </a:solidFill>
                <a:latin typeface="Arial"/>
              </a:rPr>
              <a:t>Collect and Annotate Data </a:t>
            </a:r>
            <a:endParaRPr lang="en-US" sz="3200" b="0" strike="noStrike" spc="-1" dirty="0">
              <a:solidFill>
                <a:srgbClr val="000000"/>
              </a:solidFill>
              <a:latin typeface="Calibri"/>
            </a:endParaRPr>
          </a:p>
        </p:txBody>
      </p:sp>
      <p:sp>
        <p:nvSpPr>
          <p:cNvPr id="254" name="TextBox 253"/>
          <p:cNvSpPr txBox="1"/>
          <p:nvPr/>
        </p:nvSpPr>
        <p:spPr>
          <a:xfrm>
            <a:off x="1440360" y="1631160"/>
            <a:ext cx="9113040" cy="4187880"/>
          </a:xfrm>
          <a:prstGeom prst="rect">
            <a:avLst/>
          </a:prstGeom>
          <a:noFill/>
          <a:ln w="0">
            <a:noFill/>
          </a:ln>
        </p:spPr>
        <p:txBody>
          <a:bodyPr lIns="90000" tIns="45000" rIns="90000" bIns="45000" anchor="t">
            <a:noAutofit/>
          </a:bodyPr>
          <a:lstStyle/>
          <a:p>
            <a:pPr>
              <a:lnSpc>
                <a:spcPct val="150000"/>
              </a:lnSpc>
            </a:pPr>
            <a:endParaRPr lang="en-IN" sz="1400" b="1" strike="noStrike" spc="-1" dirty="0">
              <a:latin typeface="Arial"/>
            </a:endParaRPr>
          </a:p>
          <a:p>
            <a:pPr>
              <a:lnSpc>
                <a:spcPct val="150000"/>
              </a:lnSpc>
            </a:pPr>
            <a:r>
              <a:rPr lang="en-IN" sz="1400" b="1" strike="noStrike" spc="-1" dirty="0">
                <a:latin typeface="Arial"/>
              </a:rPr>
              <a:t>Goal:</a:t>
            </a:r>
            <a:r>
              <a:rPr lang="en-IN" sz="1400" b="0" strike="noStrike" spc="-1" dirty="0">
                <a:latin typeface="Arial"/>
              </a:rPr>
              <a:t> Create a dataset that includes hesitation sounds explicitly </a:t>
            </a:r>
            <a:r>
              <a:rPr lang="en-IN" sz="1400" b="0" strike="noStrike" spc="-1" dirty="0" err="1">
                <a:latin typeface="Arial"/>
              </a:rPr>
              <a:t>labeled</a:t>
            </a:r>
            <a:r>
              <a:rPr lang="en-IN" sz="1400" b="0" strike="noStrike" spc="-1" dirty="0">
                <a:latin typeface="Arial"/>
              </a:rPr>
              <a:t>.</a:t>
            </a:r>
          </a:p>
          <a:p>
            <a:pPr>
              <a:lnSpc>
                <a:spcPct val="150000"/>
              </a:lnSpc>
            </a:pPr>
            <a:r>
              <a:rPr lang="en-IN" sz="1400" b="1" strike="noStrike" spc="-1" dirty="0">
                <a:latin typeface="Arial"/>
              </a:rPr>
              <a:t>Steps:</a:t>
            </a:r>
          </a:p>
          <a:p>
            <a:pPr>
              <a:lnSpc>
                <a:spcPct val="150000"/>
              </a:lnSpc>
            </a:pPr>
            <a:r>
              <a:rPr lang="en-IN" sz="1400" b="1" strike="noStrike" spc="-1" dirty="0">
                <a:latin typeface="Arial"/>
              </a:rPr>
              <a:t>1. Gather Data:</a:t>
            </a:r>
          </a:p>
          <a:p>
            <a:pPr>
              <a:lnSpc>
                <a:spcPct val="150000"/>
              </a:lnSpc>
            </a:pPr>
            <a:r>
              <a:rPr lang="en-IN" sz="1400" b="0" strike="noStrike" spc="-1" dirty="0">
                <a:latin typeface="Arial"/>
              </a:rPr>
              <a:t>    </a:t>
            </a:r>
            <a:r>
              <a:rPr lang="en-IN" sz="1400" b="0" strike="noStrike" spc="-1" dirty="0" err="1">
                <a:latin typeface="Arial"/>
              </a:rPr>
              <a:t>i.Collect</a:t>
            </a:r>
            <a:r>
              <a:rPr lang="en-IN" sz="1400" b="0" strike="noStrike" spc="-1" dirty="0">
                <a:latin typeface="Arial"/>
              </a:rPr>
              <a:t> audio recordings from various sources where hesitation sounds are naturally present. This could include interviews, casual conversations, podcasts, etc.</a:t>
            </a:r>
          </a:p>
          <a:p>
            <a:pPr>
              <a:lnSpc>
                <a:spcPct val="150000"/>
              </a:lnSpc>
            </a:pPr>
            <a:r>
              <a:rPr lang="en-IN" sz="1400" b="0" strike="noStrike" spc="-1" dirty="0">
                <a:latin typeface="Arial"/>
              </a:rPr>
              <a:t>    </a:t>
            </a:r>
            <a:r>
              <a:rPr lang="en-IN" sz="1400" b="0" strike="noStrike" spc="-1" dirty="0" err="1">
                <a:latin typeface="Arial"/>
              </a:rPr>
              <a:t>ii.Ensure</a:t>
            </a:r>
            <a:r>
              <a:rPr lang="en-IN" sz="1400" b="0" strike="noStrike" spc="-1" dirty="0">
                <a:latin typeface="Arial"/>
              </a:rPr>
              <a:t> diversity in accents, speaking styles, and environments to make the model robust.</a:t>
            </a:r>
          </a:p>
          <a:p>
            <a:pPr>
              <a:lnSpc>
                <a:spcPct val="150000"/>
              </a:lnSpc>
            </a:pPr>
            <a:r>
              <a:rPr lang="en-IN" sz="1400" b="1" strike="noStrike" spc="-1" dirty="0">
                <a:latin typeface="Arial"/>
              </a:rPr>
              <a:t>2,Annotate the Data:</a:t>
            </a:r>
          </a:p>
          <a:p>
            <a:pPr>
              <a:lnSpc>
                <a:spcPct val="150000"/>
              </a:lnSpc>
            </a:pPr>
            <a:r>
              <a:rPr lang="en-IN" sz="1400" b="0" strike="noStrike" spc="-1" dirty="0">
                <a:latin typeface="Arial"/>
              </a:rPr>
              <a:t>    </a:t>
            </a:r>
            <a:r>
              <a:rPr lang="en-IN" sz="1400" b="0" strike="noStrike" spc="-1" dirty="0" err="1">
                <a:latin typeface="Arial"/>
              </a:rPr>
              <a:t>i</a:t>
            </a:r>
            <a:r>
              <a:rPr lang="en-IN" sz="1400" b="0" strike="noStrike" spc="-1" dirty="0">
                <a:latin typeface="Arial"/>
              </a:rPr>
              <a:t>. Use tools like ELAN or </a:t>
            </a:r>
            <a:r>
              <a:rPr lang="en-IN" sz="1400" spc="-1" dirty="0" err="1">
                <a:latin typeface="Arial"/>
              </a:rPr>
              <a:t>Praat</a:t>
            </a:r>
            <a:r>
              <a:rPr lang="en-IN" sz="1400" b="0" strike="noStrike" spc="-1" dirty="0">
                <a:latin typeface="Arial"/>
              </a:rPr>
              <a:t> to manually annotate the audio files.</a:t>
            </a:r>
          </a:p>
          <a:p>
            <a:pPr>
              <a:lnSpc>
                <a:spcPct val="150000"/>
              </a:lnSpc>
            </a:pPr>
            <a:r>
              <a:rPr lang="en-IN" sz="1400" b="0" strike="noStrike" spc="-1" dirty="0">
                <a:latin typeface="Arial"/>
              </a:rPr>
              <a:t>    </a:t>
            </a:r>
            <a:r>
              <a:rPr lang="en-IN" sz="1400" b="0" strike="noStrike" spc="-1" dirty="0" err="1">
                <a:latin typeface="Arial"/>
              </a:rPr>
              <a:t>ii..Label</a:t>
            </a:r>
            <a:r>
              <a:rPr lang="en-IN" sz="1400" b="0" strike="noStrike" spc="-1" dirty="0">
                <a:latin typeface="Arial"/>
              </a:rPr>
              <a:t> hesitation sounds explicitly. For example, transcriptions should include "uh", "umm", "hmm" as part of the text.</a:t>
            </a:r>
          </a:p>
          <a:p>
            <a:pPr>
              <a:lnSpc>
                <a:spcPct val="150000"/>
              </a:lnSpc>
            </a:pPr>
            <a:endParaRPr lang="en-IN" sz="1400" b="0" strike="noStrike" spc="-1" dirty="0">
              <a:latin typeface="Arial"/>
            </a:endParaRPr>
          </a:p>
        </p:txBody>
      </p:sp>
      <p:sp>
        <p:nvSpPr>
          <p:cNvPr id="4" name="PlaceHolder 3"/>
          <p:cNvSpPr>
            <a:spLocks noGrp="1"/>
          </p:cNvSpPr>
          <p:nvPr>
            <p:ph type="sldNum" idx="6"/>
          </p:nvPr>
        </p:nvSpPr>
        <p:spPr/>
        <p:txBody>
          <a:bodyPr/>
          <a:lstStyle/>
          <a:p>
            <a:fld id="{84F8E00D-E302-4C6D-9E3C-261B3461F9D1}" type="slidenum">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100000"/>
              </a:lnSpc>
              <a:spcBef>
                <a:spcPts val="1191"/>
              </a:spcBef>
              <a:spcAft>
                <a:spcPts val="992"/>
              </a:spcAft>
              <a:buNone/>
            </a:pPr>
            <a:r>
              <a:rPr lang="en-IN" sz="3200" b="1" strike="noStrike" spc="-1" dirty="0">
                <a:solidFill>
                  <a:srgbClr val="000000"/>
                </a:solidFill>
                <a:latin typeface="Arial"/>
              </a:rPr>
              <a:t>Preprocess the Data</a:t>
            </a:r>
            <a:endParaRPr lang="en-US" sz="3200" b="0" strike="noStrike" spc="-1" dirty="0">
              <a:solidFill>
                <a:srgbClr val="000000"/>
              </a:solidFill>
              <a:latin typeface="Calibri"/>
            </a:endParaRPr>
          </a:p>
        </p:txBody>
      </p:sp>
      <p:sp>
        <p:nvSpPr>
          <p:cNvPr id="257" name="TextBox 256"/>
          <p:cNvSpPr txBox="1"/>
          <p:nvPr/>
        </p:nvSpPr>
        <p:spPr>
          <a:xfrm>
            <a:off x="1547280" y="2204640"/>
            <a:ext cx="9113040" cy="4046400"/>
          </a:xfrm>
          <a:prstGeom prst="rect">
            <a:avLst/>
          </a:prstGeom>
          <a:noFill/>
          <a:ln w="0">
            <a:noFill/>
          </a:ln>
        </p:spPr>
        <p:txBody>
          <a:bodyPr lIns="90000" tIns="45000" rIns="90000" bIns="45000" anchor="t">
            <a:noAutofit/>
          </a:bodyPr>
          <a:lstStyle/>
          <a:p>
            <a:pPr>
              <a:lnSpc>
                <a:spcPct val="150000"/>
              </a:lnSpc>
            </a:pPr>
            <a:r>
              <a:rPr lang="en-IN" sz="1400" b="1" strike="noStrike" spc="-1" dirty="0">
                <a:latin typeface="Arial"/>
              </a:rPr>
              <a:t>Goal: </a:t>
            </a:r>
            <a:r>
              <a:rPr lang="en-IN" sz="1400" strike="noStrike" spc="-1" dirty="0">
                <a:latin typeface="Arial"/>
              </a:rPr>
              <a:t>Prepare the data for training by ensuring hesitation sounds are treated as distinct tokens.</a:t>
            </a:r>
          </a:p>
          <a:p>
            <a:pPr>
              <a:lnSpc>
                <a:spcPct val="150000"/>
              </a:lnSpc>
            </a:pPr>
            <a:r>
              <a:rPr lang="en-IN" sz="1400" b="1" strike="noStrike" spc="-1" dirty="0">
                <a:latin typeface="Arial"/>
              </a:rPr>
              <a:t>Steps:</a:t>
            </a:r>
          </a:p>
          <a:p>
            <a:pPr>
              <a:lnSpc>
                <a:spcPct val="150000"/>
              </a:lnSpc>
            </a:pPr>
            <a:r>
              <a:rPr lang="en-IN" sz="1400" b="1" strike="noStrike" spc="-1" dirty="0">
                <a:latin typeface="Arial"/>
              </a:rPr>
              <a:t>    1. Tokenization:</a:t>
            </a:r>
          </a:p>
          <a:p>
            <a:pPr>
              <a:lnSpc>
                <a:spcPct val="150000"/>
              </a:lnSpc>
            </a:pPr>
            <a:r>
              <a:rPr lang="en-IN" sz="1400" b="1" strike="noStrike" spc="-1" dirty="0">
                <a:latin typeface="Arial"/>
              </a:rPr>
              <a:t>       </a:t>
            </a:r>
            <a:r>
              <a:rPr lang="en-IN" sz="1400" strike="noStrike" spc="-1" dirty="0" err="1">
                <a:latin typeface="Arial"/>
              </a:rPr>
              <a:t>i</a:t>
            </a:r>
            <a:r>
              <a:rPr lang="en-IN" sz="1400" strike="noStrike" spc="-1" dirty="0">
                <a:latin typeface="Arial"/>
              </a:rPr>
              <a:t>. Use a tokenizer that can handle hesitation sounds as separate tokens.</a:t>
            </a:r>
          </a:p>
          <a:p>
            <a:pPr>
              <a:lnSpc>
                <a:spcPct val="150000"/>
              </a:lnSpc>
            </a:pPr>
            <a:r>
              <a:rPr lang="en-IN" sz="1400" strike="noStrike" spc="-1" dirty="0">
                <a:latin typeface="Arial"/>
              </a:rPr>
              <a:t>        ii. If using a library like Hugging Face's transformers, customize the tokenizer to include hesitation sounds.</a:t>
            </a:r>
            <a:endParaRPr lang="en-IN" sz="1400" b="1" strike="noStrike" spc="-1" dirty="0">
              <a:latin typeface="Arial"/>
            </a:endParaRPr>
          </a:p>
          <a:p>
            <a:pPr>
              <a:lnSpc>
                <a:spcPct val="150000"/>
              </a:lnSpc>
            </a:pPr>
            <a:r>
              <a:rPr lang="en-IN" sz="1400" b="1" strike="noStrike" spc="-1" dirty="0">
                <a:latin typeface="Arial"/>
              </a:rPr>
              <a:t>    2. Data Augmentation (Optional):</a:t>
            </a:r>
          </a:p>
          <a:p>
            <a:pPr>
              <a:lnSpc>
                <a:spcPct val="150000"/>
              </a:lnSpc>
            </a:pPr>
            <a:r>
              <a:rPr lang="en-IN" sz="1400" b="1" strike="noStrike" spc="-1" dirty="0">
                <a:latin typeface="Arial"/>
              </a:rPr>
              <a:t>        </a:t>
            </a:r>
            <a:r>
              <a:rPr lang="en-IN" sz="1400" strike="noStrike" spc="-1" dirty="0" err="1">
                <a:latin typeface="Arial"/>
              </a:rPr>
              <a:t>i</a:t>
            </a:r>
            <a:r>
              <a:rPr lang="en-IN" sz="1400" strike="noStrike" spc="-1" dirty="0">
                <a:latin typeface="Arial"/>
              </a:rPr>
              <a:t>. If the dataset is small, create synthetic samples by adding hesitation sounds to existing clean speech data.</a:t>
            </a:r>
          </a:p>
        </p:txBody>
      </p:sp>
      <p:sp>
        <p:nvSpPr>
          <p:cNvPr id="4" name="PlaceHolder 3"/>
          <p:cNvSpPr>
            <a:spLocks noGrp="1"/>
          </p:cNvSpPr>
          <p:nvPr>
            <p:ph type="sldNum" idx="6"/>
          </p:nvPr>
        </p:nvSpPr>
        <p:spPr/>
        <p:txBody>
          <a:bodyPr/>
          <a:lstStyle/>
          <a:p>
            <a:fld id="{1443856E-2981-4B97-B634-7029E3318A96}" type="slidenum">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100000"/>
              </a:lnSpc>
              <a:spcBef>
                <a:spcPts val="1191"/>
              </a:spcBef>
              <a:spcAft>
                <a:spcPts val="992"/>
              </a:spcAft>
              <a:buNone/>
            </a:pPr>
            <a:r>
              <a:rPr lang="en-IN" sz="3200" b="1" strike="noStrike" spc="-1" dirty="0">
                <a:solidFill>
                  <a:srgbClr val="000000"/>
                </a:solidFill>
                <a:latin typeface="Arial"/>
              </a:rPr>
              <a:t>Fine-Tune the Model</a:t>
            </a:r>
            <a:endParaRPr lang="en-US" sz="3200" b="0" strike="noStrike" spc="-1" dirty="0">
              <a:solidFill>
                <a:srgbClr val="000000"/>
              </a:solidFill>
              <a:latin typeface="Calibri"/>
            </a:endParaRPr>
          </a:p>
        </p:txBody>
      </p:sp>
      <p:sp>
        <p:nvSpPr>
          <p:cNvPr id="260" name="TextBox 259"/>
          <p:cNvSpPr txBox="1"/>
          <p:nvPr/>
        </p:nvSpPr>
        <p:spPr>
          <a:xfrm>
            <a:off x="1440000" y="1980000"/>
            <a:ext cx="9113040" cy="4046400"/>
          </a:xfrm>
          <a:prstGeom prst="rect">
            <a:avLst/>
          </a:prstGeom>
          <a:noFill/>
          <a:ln w="0">
            <a:noFill/>
          </a:ln>
        </p:spPr>
        <p:txBody>
          <a:bodyPr lIns="90000" tIns="45000" rIns="90000" bIns="45000" anchor="t">
            <a:noAutofit/>
          </a:bodyPr>
          <a:lstStyle/>
          <a:p>
            <a:pPr>
              <a:lnSpc>
                <a:spcPct val="150000"/>
              </a:lnSpc>
            </a:pPr>
            <a:r>
              <a:rPr lang="en-IN" sz="1400" b="1" strike="noStrike" spc="-1" dirty="0">
                <a:latin typeface="Arial"/>
              </a:rPr>
              <a:t>Goal: </a:t>
            </a:r>
            <a:r>
              <a:rPr lang="en-IN" sz="1400" strike="noStrike" spc="-1" dirty="0">
                <a:latin typeface="Arial"/>
              </a:rPr>
              <a:t>Train a pre-trained speech-to-text model to recognize and transcribe hesitation sounds.</a:t>
            </a:r>
          </a:p>
          <a:p>
            <a:pPr>
              <a:lnSpc>
                <a:spcPct val="150000"/>
              </a:lnSpc>
            </a:pPr>
            <a:r>
              <a:rPr lang="en-IN" sz="1400" b="1" strike="noStrike" spc="-1" dirty="0">
                <a:latin typeface="Arial"/>
              </a:rPr>
              <a:t>Steps:</a:t>
            </a:r>
          </a:p>
          <a:p>
            <a:pPr>
              <a:lnSpc>
                <a:spcPct val="150000"/>
              </a:lnSpc>
            </a:pPr>
            <a:r>
              <a:rPr lang="en-IN" sz="1400" b="1" strike="noStrike" spc="-1" dirty="0">
                <a:latin typeface="Arial"/>
              </a:rPr>
              <a:t>    1. Choose a Pre-trained Model:</a:t>
            </a:r>
            <a:endParaRPr lang="en-IN" sz="1400" strike="noStrike" spc="-1" dirty="0">
              <a:latin typeface="Arial"/>
            </a:endParaRPr>
          </a:p>
          <a:p>
            <a:pPr>
              <a:lnSpc>
                <a:spcPct val="150000"/>
              </a:lnSpc>
            </a:pPr>
            <a:r>
              <a:rPr lang="en-IN" sz="1400" strike="noStrike" spc="-1" dirty="0">
                <a:latin typeface="Arial"/>
              </a:rPr>
              <a:t>        </a:t>
            </a:r>
            <a:r>
              <a:rPr lang="en-IN" sz="1400" strike="noStrike" spc="-1" dirty="0" err="1">
                <a:latin typeface="Arial"/>
              </a:rPr>
              <a:t>i</a:t>
            </a:r>
            <a:r>
              <a:rPr lang="en-IN" sz="1400" strike="noStrike" spc="-1" dirty="0">
                <a:latin typeface="Arial"/>
              </a:rPr>
              <a:t>. Use a model like Wav2Vec 2.0 by Facebook AI, which is well-suited for speech recognition tasks.</a:t>
            </a:r>
          </a:p>
          <a:p>
            <a:pPr>
              <a:lnSpc>
                <a:spcPct val="150000"/>
              </a:lnSpc>
            </a:pPr>
            <a:r>
              <a:rPr lang="en-IN" sz="1400" b="1" strike="noStrike" spc="-1" dirty="0">
                <a:latin typeface="Arial"/>
              </a:rPr>
              <a:t>    2. Fine-Tuning Process:</a:t>
            </a:r>
            <a:endParaRPr lang="en-IN" sz="1400" strike="noStrike" spc="-1" dirty="0">
              <a:latin typeface="Arial"/>
            </a:endParaRPr>
          </a:p>
          <a:p>
            <a:pPr>
              <a:lnSpc>
                <a:spcPct val="150000"/>
              </a:lnSpc>
            </a:pPr>
            <a:r>
              <a:rPr lang="en-IN" sz="1400" strike="noStrike" spc="-1" dirty="0">
                <a:latin typeface="Arial"/>
              </a:rPr>
              <a:t>        </a:t>
            </a:r>
            <a:r>
              <a:rPr lang="en-IN" sz="1400" strike="noStrike" spc="-1" dirty="0" err="1">
                <a:latin typeface="Arial"/>
              </a:rPr>
              <a:t>i</a:t>
            </a:r>
            <a:r>
              <a:rPr lang="en-IN" sz="1400" strike="noStrike" spc="-1" dirty="0">
                <a:latin typeface="Arial"/>
              </a:rPr>
              <a:t>. Load the pre-trained model and tokenizer from Hugging Face's transformers library.</a:t>
            </a:r>
          </a:p>
          <a:p>
            <a:pPr>
              <a:lnSpc>
                <a:spcPct val="150000"/>
              </a:lnSpc>
            </a:pPr>
            <a:r>
              <a:rPr lang="en-IN" sz="1400" strike="noStrike" spc="-1" dirty="0">
                <a:latin typeface="Arial"/>
              </a:rPr>
              <a:t>        ii. Prepare the dataset, ensuring it is tokenized correctly.</a:t>
            </a:r>
          </a:p>
          <a:p>
            <a:pPr>
              <a:lnSpc>
                <a:spcPct val="150000"/>
              </a:lnSpc>
            </a:pPr>
            <a:r>
              <a:rPr lang="en-IN" sz="1400" strike="noStrike" spc="-1" dirty="0">
                <a:latin typeface="Arial"/>
              </a:rPr>
              <a:t>        iii. Fine-tune the model with the dataset that includes hesitation sounds.</a:t>
            </a:r>
          </a:p>
        </p:txBody>
      </p:sp>
      <p:sp>
        <p:nvSpPr>
          <p:cNvPr id="4" name="PlaceHolder 3"/>
          <p:cNvSpPr>
            <a:spLocks noGrp="1"/>
          </p:cNvSpPr>
          <p:nvPr>
            <p:ph type="sldNum" idx="6"/>
          </p:nvPr>
        </p:nvSpPr>
        <p:spPr/>
        <p:txBody>
          <a:bodyPr/>
          <a:lstStyle/>
          <a:p>
            <a:fld id="{B0457E72-FB4C-4D5C-BBE2-96BD590D898A}" type="slidenum">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100000"/>
              </a:lnSpc>
              <a:spcBef>
                <a:spcPts val="1191"/>
              </a:spcBef>
              <a:spcAft>
                <a:spcPts val="992"/>
              </a:spcAft>
              <a:buNone/>
            </a:pPr>
            <a:r>
              <a:rPr lang="en-IN" sz="3200" b="1" spc="-1" dirty="0">
                <a:solidFill>
                  <a:srgbClr val="000000"/>
                </a:solidFill>
                <a:latin typeface="Arial"/>
              </a:rPr>
              <a:t>Report</a:t>
            </a:r>
            <a:endParaRPr lang="en-US" sz="3200" b="0" strike="noStrike" spc="-1" dirty="0">
              <a:solidFill>
                <a:srgbClr val="000000"/>
              </a:solidFill>
              <a:latin typeface="Calibri"/>
            </a:endParaRPr>
          </a:p>
        </p:txBody>
      </p:sp>
      <p:pic>
        <p:nvPicPr>
          <p:cNvPr id="263" name="Picture 262"/>
          <p:cNvPicPr/>
          <p:nvPr/>
        </p:nvPicPr>
        <p:blipFill>
          <a:blip r:embed="rId2"/>
          <a:stretch/>
        </p:blipFill>
        <p:spPr>
          <a:xfrm>
            <a:off x="1325160" y="1585889"/>
            <a:ext cx="5262453" cy="4372459"/>
          </a:xfrm>
          <a:prstGeom prst="rect">
            <a:avLst/>
          </a:prstGeom>
          <a:ln w="0">
            <a:noFill/>
          </a:ln>
        </p:spPr>
      </p:pic>
      <p:sp>
        <p:nvSpPr>
          <p:cNvPr id="264" name="TextBox 263"/>
          <p:cNvSpPr txBox="1"/>
          <p:nvPr/>
        </p:nvSpPr>
        <p:spPr>
          <a:xfrm>
            <a:off x="6587614" y="1690200"/>
            <a:ext cx="4849616" cy="3312542"/>
          </a:xfrm>
          <a:prstGeom prst="rect">
            <a:avLst/>
          </a:prstGeom>
          <a:noFill/>
          <a:ln w="0">
            <a:noFill/>
          </a:ln>
        </p:spPr>
        <p:txBody>
          <a:bodyPr lIns="90000" tIns="45000" rIns="90000" bIns="45000" anchor="t">
            <a:noAutofit/>
          </a:bodyPr>
          <a:lstStyle/>
          <a:p>
            <a:pPr marL="285750" indent="-285750">
              <a:buFont typeface="Wingdings" panose="05000000000000000000" pitchFamily="2" charset="2"/>
              <a:buChar char="v"/>
            </a:pPr>
            <a:r>
              <a:rPr lang="en-IN" sz="1800" b="0" strike="noStrike" spc="-1" dirty="0">
                <a:latin typeface="Arial"/>
              </a:rPr>
              <a:t>Distribution (in log scale) of the top ten frequent hesitations across the parts of joint corpus, where </a:t>
            </a:r>
            <a:r>
              <a:rPr lang="en-IN" sz="1800" b="0" strike="noStrike" spc="-1" dirty="0" err="1">
                <a:latin typeface="Arial"/>
              </a:rPr>
              <a:t>h.e</a:t>
            </a:r>
            <a:r>
              <a:rPr lang="en-IN" sz="1800" b="0" strike="noStrike" spc="-1" dirty="0">
                <a:latin typeface="Arial"/>
              </a:rPr>
              <a:t>, </a:t>
            </a:r>
            <a:r>
              <a:rPr lang="en-IN" sz="1800" b="0" strike="noStrike" spc="-1" dirty="0" err="1">
                <a:latin typeface="Arial"/>
              </a:rPr>
              <a:t>h.m</a:t>
            </a:r>
            <a:r>
              <a:rPr lang="en-IN" sz="1800" b="0" strike="noStrike" spc="-1" dirty="0">
                <a:latin typeface="Arial"/>
              </a:rPr>
              <a:t>, </a:t>
            </a:r>
            <a:r>
              <a:rPr lang="en-IN" sz="1800" b="0" strike="noStrike" spc="-1" dirty="0" err="1">
                <a:latin typeface="Arial"/>
              </a:rPr>
              <a:t>h.a</a:t>
            </a:r>
            <a:r>
              <a:rPr lang="en-IN" sz="1800" b="0" strike="noStrike" spc="-1" dirty="0">
                <a:latin typeface="Arial"/>
              </a:rPr>
              <a:t> and </a:t>
            </a:r>
            <a:r>
              <a:rPr lang="en-IN" sz="1800" b="0" strike="noStrike" spc="-1" dirty="0" err="1">
                <a:latin typeface="Arial"/>
              </a:rPr>
              <a:t>h.em</a:t>
            </a:r>
            <a:r>
              <a:rPr lang="en-IN" sz="1800" b="0" strike="noStrike" spc="-1" dirty="0">
                <a:latin typeface="Arial"/>
              </a:rPr>
              <a:t> are filled pauses, and others are </a:t>
            </a:r>
            <a:r>
              <a:rPr lang="en-IN" sz="1800" b="0" strike="noStrike" spc="-1" dirty="0" err="1">
                <a:latin typeface="Arial"/>
              </a:rPr>
              <a:t>lengthenings</a:t>
            </a:r>
            <a:r>
              <a:rPr lang="en-IN" sz="1800" b="0" strike="noStrike" spc="-1" dirty="0">
                <a:latin typeface="Arial"/>
              </a:rPr>
              <a:t> of certain vowels (/a/, /</a:t>
            </a:r>
            <a:r>
              <a:rPr lang="en-IN" sz="1800" b="0" strike="noStrike" spc="-1" dirty="0" err="1">
                <a:latin typeface="Arial"/>
              </a:rPr>
              <a:t>i</a:t>
            </a:r>
            <a:r>
              <a:rPr lang="en-IN" sz="1800" b="0" strike="noStrike" spc="-1" dirty="0">
                <a:latin typeface="Arial"/>
              </a:rPr>
              <a:t>/, /o/, /e/, /u/ ).</a:t>
            </a:r>
          </a:p>
        </p:txBody>
      </p:sp>
      <p:sp>
        <p:nvSpPr>
          <p:cNvPr id="4" name="PlaceHolder 3"/>
          <p:cNvSpPr>
            <a:spLocks noGrp="1"/>
          </p:cNvSpPr>
          <p:nvPr>
            <p:ph type="sldNum" idx="6"/>
          </p:nvPr>
        </p:nvSpPr>
        <p:spPr/>
        <p:txBody>
          <a:bodyPr/>
          <a:lstStyle/>
          <a:p>
            <a:fld id="{DC77F37D-39F5-4C2F-BF76-6D13B8080E33}" type="slidenum">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3200" b="1" strike="noStrike" spc="-1" dirty="0">
                <a:solidFill>
                  <a:srgbClr val="000000"/>
                </a:solidFill>
                <a:latin typeface="Arial"/>
              </a:rPr>
              <a:t>Future Scopes </a:t>
            </a:r>
            <a:endParaRPr lang="en-US" sz="3200" b="0" strike="noStrike" spc="-1" dirty="0">
              <a:solidFill>
                <a:srgbClr val="000000"/>
              </a:solidFill>
              <a:latin typeface="Calibri"/>
            </a:endParaRPr>
          </a:p>
        </p:txBody>
      </p:sp>
      <p:pic>
        <p:nvPicPr>
          <p:cNvPr id="250" name="Content Placeholder 7"/>
          <p:cNvPicPr/>
          <p:nvPr/>
        </p:nvPicPr>
        <p:blipFill>
          <a:blip r:embed="rId2"/>
          <a:stretch/>
        </p:blipFill>
        <p:spPr>
          <a:xfrm>
            <a:off x="2822760" y="1419120"/>
            <a:ext cx="6545880" cy="4788000"/>
          </a:xfrm>
          <a:prstGeom prst="rect">
            <a:avLst/>
          </a:prstGeom>
          <a:ln w="0">
            <a:noFill/>
          </a:ln>
        </p:spPr>
      </p:pic>
      <p:sp>
        <p:nvSpPr>
          <p:cNvPr id="4" name="PlaceHolder 3"/>
          <p:cNvSpPr>
            <a:spLocks noGrp="1"/>
          </p:cNvSpPr>
          <p:nvPr>
            <p:ph type="sldNum" idx="6"/>
          </p:nvPr>
        </p:nvSpPr>
        <p:spPr/>
        <p:txBody>
          <a:bodyPr/>
          <a:lstStyle/>
          <a:p>
            <a:fld id="{656CC831-A386-44ED-90F9-9D7CDC64FDFC}" type="slidenum">
              <a:rPr/>
              <a:t>15</a:t>
            </a:fld>
            <a:endParaRPr/>
          </a:p>
        </p:txBody>
      </p:sp>
    </p:spTree>
    <p:extLst>
      <p:ext uri="{BB962C8B-B14F-4D97-AF65-F5344CB8AC3E}">
        <p14:creationId xmlns:p14="http://schemas.microsoft.com/office/powerpoint/2010/main" val="222360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838080" y="32076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Arial"/>
              </a:rPr>
              <a:t>References</a:t>
            </a:r>
            <a:endParaRPr lang="en-US" sz="3200" b="0" strike="noStrike" spc="-1">
              <a:solidFill>
                <a:srgbClr val="000000"/>
              </a:solidFill>
              <a:latin typeface="Calibri"/>
            </a:endParaRPr>
          </a:p>
        </p:txBody>
      </p:sp>
      <p:sp>
        <p:nvSpPr>
          <p:cNvPr id="266" name="PlaceHolder 2"/>
          <p:cNvSpPr>
            <a:spLocks noGrp="1"/>
          </p:cNvSpPr>
          <p:nvPr>
            <p:ph/>
          </p:nvPr>
        </p:nvSpPr>
        <p:spPr>
          <a:xfrm>
            <a:off x="838080" y="1825560"/>
            <a:ext cx="5181120" cy="4350960"/>
          </a:xfrm>
          <a:prstGeom prst="rect">
            <a:avLst/>
          </a:prstGeom>
          <a:noFill/>
          <a:ln w="0">
            <a:noFill/>
          </a:ln>
        </p:spPr>
        <p:txBody>
          <a:bodyPr anchor="t">
            <a:noAutofit/>
          </a:bodyPr>
          <a:lstStyle/>
          <a:p>
            <a:pPr>
              <a:lnSpc>
                <a:spcPct val="90000"/>
              </a:lnSpc>
              <a:spcBef>
                <a:spcPts val="1001"/>
              </a:spcBef>
              <a:buNone/>
              <a:tabLst>
                <a:tab pos="0" algn="l"/>
              </a:tabLst>
            </a:pPr>
            <a:r>
              <a:rPr lang="en-IN" sz="1200" b="1" strike="noStrike" spc="-1">
                <a:solidFill>
                  <a:srgbClr val="0D0D0D"/>
                </a:solidFill>
                <a:latin typeface="Arial"/>
              </a:rPr>
              <a:t>Speech Module:</a:t>
            </a:r>
            <a:endParaRPr lang="en-US" sz="1200" b="0" strike="noStrike" spc="-1">
              <a:solidFill>
                <a:srgbClr val="000000"/>
              </a:solidFill>
              <a:latin typeface="Calibri"/>
            </a:endParaRPr>
          </a:p>
          <a:p>
            <a:pPr marL="228600" indent="-228600">
              <a:lnSpc>
                <a:spcPct val="90000"/>
              </a:lnSpc>
              <a:spcBef>
                <a:spcPts val="1001"/>
              </a:spcBef>
              <a:buClr>
                <a:srgbClr val="0D0D0D"/>
              </a:buClr>
              <a:buFont typeface="Calibri Light"/>
              <a:buAutoNum type="arabicPeriod"/>
              <a:tabLst>
                <a:tab pos="0" algn="l"/>
              </a:tabLst>
            </a:pPr>
            <a:r>
              <a:rPr lang="en-US" sz="1200" b="1" strike="noStrike" spc="-1">
                <a:solidFill>
                  <a:srgbClr val="0D0D0D"/>
                </a:solidFill>
                <a:latin typeface="Arial"/>
              </a:rPr>
              <a:t>Research on Speech Separation and Recognition Algorithm Based on Deep Learning </a:t>
            </a:r>
            <a:r>
              <a:rPr lang="en-IN" sz="1200" b="1" strike="noStrike" spc="-1">
                <a:solidFill>
                  <a:srgbClr val="0D0D0D"/>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0D0D0D"/>
                </a:solidFill>
                <a:latin typeface="Arial"/>
              </a:rPr>
              <a:t>Author(s): </a:t>
            </a:r>
            <a:r>
              <a:rPr lang="en-US" sz="1200" b="0" strike="noStrike" spc="-1">
                <a:solidFill>
                  <a:srgbClr val="0563C1"/>
                </a:solidFill>
                <a:latin typeface="Arial"/>
                <a:hlinkClick r:id="rId2"/>
              </a:rPr>
              <a:t>Sarah Wan</a:t>
            </a:r>
            <a:endParaRPr lang="en-US" sz="1200" b="0" strike="noStrike" spc="-1">
              <a:solidFill>
                <a:srgbClr val="000000"/>
              </a:solidFill>
              <a:latin typeface="Calibri"/>
            </a:endParaRPr>
          </a:p>
          <a:p>
            <a:pPr marL="457200">
              <a:lnSpc>
                <a:spcPct val="90000"/>
              </a:lnSpc>
              <a:spcBef>
                <a:spcPts val="499"/>
              </a:spcBef>
              <a:buNone/>
              <a:tabLst>
                <a:tab pos="0" algn="l"/>
              </a:tabLst>
            </a:pPr>
            <a:r>
              <a:rPr lang="en-US" sz="1200" b="0" strike="noStrike" spc="-1">
                <a:solidFill>
                  <a:srgbClr val="333333"/>
                </a:solidFill>
                <a:latin typeface="Arial"/>
              </a:rPr>
              <a:t>Published in</a:t>
            </a:r>
            <a:r>
              <a:rPr lang="en-US" sz="1200" b="1" strike="noStrike" spc="-1">
                <a:solidFill>
                  <a:srgbClr val="333333"/>
                </a:solidFill>
                <a:latin typeface="Arial"/>
              </a:rPr>
              <a:t>: </a:t>
            </a:r>
            <a:r>
              <a:rPr lang="en-US" sz="1200" b="0" strike="noStrike" spc="-1">
                <a:solidFill>
                  <a:srgbClr val="0563C1"/>
                </a:solidFill>
                <a:latin typeface="Arial"/>
                <a:hlinkClick r:id="rId3"/>
              </a:rPr>
              <a:t>2021 IEEE International Conference on Power, Intelligent Computing and Systems (ICPICS)</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Publisher: IEEE</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0D0D0D"/>
                </a:solidFill>
                <a:latin typeface="Arial"/>
              </a:rPr>
              <a:t>DOI: </a:t>
            </a:r>
            <a:r>
              <a:rPr lang="en-IN" sz="1200" b="0" strike="noStrike" spc="-1">
                <a:solidFill>
                  <a:srgbClr val="0563C1"/>
                </a:solidFill>
                <a:latin typeface="Arial"/>
                <a:hlinkClick r:id="rId4"/>
              </a:rPr>
              <a:t>10.1109/ICPICS52425.2021.9524204</a:t>
            </a:r>
            <a:endParaRPr lang="en-US" sz="1200" b="0" strike="noStrike" spc="-1">
              <a:solidFill>
                <a:srgbClr val="000000"/>
              </a:solidFill>
              <a:latin typeface="Calibri"/>
            </a:endParaRPr>
          </a:p>
          <a:p>
            <a:pPr marL="228600" indent="-228600">
              <a:lnSpc>
                <a:spcPct val="90000"/>
              </a:lnSpc>
              <a:spcBef>
                <a:spcPts val="1001"/>
              </a:spcBef>
              <a:buClr>
                <a:srgbClr val="333333"/>
              </a:buClr>
              <a:buFont typeface="Calibri Light"/>
              <a:buAutoNum type="arabicPeriod"/>
              <a:tabLst>
                <a:tab pos="0" algn="l"/>
              </a:tabLst>
            </a:pPr>
            <a:r>
              <a:rPr lang="en-US" sz="1200" b="1" strike="noStrike" spc="-1">
                <a:solidFill>
                  <a:srgbClr val="333333"/>
                </a:solidFill>
                <a:latin typeface="Arial"/>
              </a:rPr>
              <a:t>Effective speech emotion recognition using deep learning approaches for Algerian dialect </a:t>
            </a:r>
            <a:r>
              <a:rPr lang="en-IN" sz="1200" b="1" strike="noStrike" spc="-1">
                <a:solidFill>
                  <a:srgbClr val="0D0D0D"/>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0D0D0D"/>
                </a:solidFill>
                <a:latin typeface="Arial"/>
              </a:rPr>
              <a:t>Author(s): </a:t>
            </a:r>
            <a:r>
              <a:rPr lang="en-IN" sz="1200" b="0" strike="noStrike" spc="-1">
                <a:solidFill>
                  <a:srgbClr val="0563C1"/>
                </a:solidFill>
                <a:latin typeface="Arial"/>
                <a:hlinkClick r:id="rId5"/>
              </a:rPr>
              <a:t>Raoudha Yahia Cherif</a:t>
            </a:r>
            <a:r>
              <a:rPr lang="en-IN" sz="1200" b="0" strike="noStrike" spc="-1">
                <a:solidFill>
                  <a:srgbClr val="006699"/>
                </a:solidFill>
                <a:latin typeface="Arial"/>
              </a:rPr>
              <a:t>, </a:t>
            </a:r>
            <a:r>
              <a:rPr lang="en-IN" sz="1200" b="0" strike="noStrike" spc="-1">
                <a:solidFill>
                  <a:srgbClr val="0563C1"/>
                </a:solidFill>
                <a:latin typeface="Arial"/>
                <a:hlinkClick r:id="rId6"/>
              </a:rPr>
              <a:t>Abdelouahab Moussaoui</a:t>
            </a:r>
            <a:r>
              <a:rPr lang="en-IN" sz="1200" b="0" strike="noStrike" spc="-1">
                <a:solidFill>
                  <a:srgbClr val="006699"/>
                </a:solidFill>
                <a:latin typeface="Arial"/>
              </a:rPr>
              <a:t>, </a:t>
            </a:r>
            <a:r>
              <a:rPr lang="en-IN" sz="1200" b="0" strike="noStrike" spc="-1">
                <a:solidFill>
                  <a:srgbClr val="0563C1"/>
                </a:solidFill>
                <a:latin typeface="Arial"/>
                <a:hlinkClick r:id="rId7"/>
              </a:rPr>
              <a:t>Nabila Frahta</a:t>
            </a:r>
            <a:r>
              <a:rPr lang="en-IN" sz="1200" b="0" strike="noStrike" spc="-1">
                <a:solidFill>
                  <a:srgbClr val="006699"/>
                </a:solidFill>
                <a:latin typeface="Arial"/>
              </a:rPr>
              <a:t>, </a:t>
            </a:r>
            <a:r>
              <a:rPr lang="en-IN" sz="1200" b="0" strike="noStrike" spc="-1">
                <a:solidFill>
                  <a:srgbClr val="0563C1"/>
                </a:solidFill>
                <a:latin typeface="Arial"/>
                <a:hlinkClick r:id="rId8"/>
              </a:rPr>
              <a:t>Mohamed Berrimi</a:t>
            </a:r>
            <a:r>
              <a:rPr lang="en-IN" sz="1200" b="0" strike="noStrike" spc="-1">
                <a:solidFill>
                  <a:srgbClr val="006699"/>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US" sz="1200" b="0" strike="noStrike" spc="-1">
                <a:solidFill>
                  <a:srgbClr val="333333"/>
                </a:solidFill>
                <a:latin typeface="Arial"/>
              </a:rPr>
              <a:t>Published in: </a:t>
            </a:r>
            <a:r>
              <a:rPr lang="en-US" sz="1200" b="0" strike="noStrike" spc="-1">
                <a:solidFill>
                  <a:srgbClr val="006699"/>
                </a:solidFill>
                <a:latin typeface="Arial"/>
              </a:rPr>
              <a:t>2021 International Conference of Women in Data Science at Taif University (WiDSTaif ) </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Publisher: IEEE</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DOI: </a:t>
            </a:r>
            <a:r>
              <a:rPr lang="en-IN" sz="1200" b="0" u="sng" strike="noStrike" spc="-1">
                <a:solidFill>
                  <a:srgbClr val="0563C1"/>
                </a:solidFill>
                <a:uFillTx/>
                <a:latin typeface="Arial"/>
                <a:hlinkClick r:id="rId9"/>
              </a:rPr>
              <a:t>10.1109/WiDSTaif52235.2021.9430224</a:t>
            </a:r>
            <a:endParaRPr lang="en-US" sz="1200" b="0" strike="noStrike" spc="-1">
              <a:solidFill>
                <a:srgbClr val="000000"/>
              </a:solidFill>
              <a:latin typeface="Calibri"/>
            </a:endParaRPr>
          </a:p>
        </p:txBody>
      </p:sp>
      <p:sp>
        <p:nvSpPr>
          <p:cNvPr id="267" name="PlaceHolder 3"/>
          <p:cNvSpPr>
            <a:spLocks noGrp="1"/>
          </p:cNvSpPr>
          <p:nvPr>
            <p:ph/>
          </p:nvPr>
        </p:nvSpPr>
        <p:spPr>
          <a:xfrm>
            <a:off x="6172200" y="1825560"/>
            <a:ext cx="5181120" cy="4350960"/>
          </a:xfrm>
          <a:prstGeom prst="rect">
            <a:avLst/>
          </a:prstGeom>
          <a:noFill/>
          <a:ln w="0">
            <a:noFill/>
          </a:ln>
        </p:spPr>
        <p:txBody>
          <a:bodyPr anchor="t">
            <a:normAutofit/>
          </a:bodyPr>
          <a:lstStyle/>
          <a:p>
            <a:pPr>
              <a:lnSpc>
                <a:spcPct val="90000"/>
              </a:lnSpc>
              <a:spcBef>
                <a:spcPts val="1001"/>
              </a:spcBef>
              <a:buNone/>
              <a:tabLst>
                <a:tab pos="0" algn="l"/>
              </a:tabLst>
            </a:pPr>
            <a:r>
              <a:rPr lang="en-IN" sz="1200" b="1" strike="noStrike" spc="-1">
                <a:solidFill>
                  <a:srgbClr val="0D0D0D"/>
                </a:solidFill>
                <a:latin typeface="Arial"/>
              </a:rPr>
              <a:t>Face Module:</a:t>
            </a:r>
            <a:endParaRPr lang="en-US" sz="1200" b="0" strike="noStrike" spc="-1">
              <a:solidFill>
                <a:srgbClr val="000000"/>
              </a:solidFill>
              <a:latin typeface="Calibri"/>
            </a:endParaRPr>
          </a:p>
          <a:p>
            <a:pPr marL="228600" indent="-228600">
              <a:lnSpc>
                <a:spcPct val="90000"/>
              </a:lnSpc>
              <a:spcBef>
                <a:spcPts val="1001"/>
              </a:spcBef>
              <a:buClr>
                <a:srgbClr val="0D0D0D"/>
              </a:buClr>
              <a:buFont typeface="Calibri Light"/>
              <a:buAutoNum type="arabicPeriod"/>
              <a:tabLst>
                <a:tab pos="0" algn="l"/>
              </a:tabLst>
            </a:pPr>
            <a:r>
              <a:rPr lang="en-US" sz="1200" b="1" strike="noStrike" spc="-1">
                <a:solidFill>
                  <a:srgbClr val="0D0D0D"/>
                </a:solidFill>
                <a:latin typeface="Arial"/>
              </a:rPr>
              <a:t>Real-Time Emotion Recognition from Facial Expressions using Artificial Intelligence</a:t>
            </a:r>
            <a:r>
              <a:rPr lang="en-IN" sz="1200" b="1" strike="noStrike" spc="-1">
                <a:solidFill>
                  <a:srgbClr val="0D0D0D"/>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0D0D0D"/>
                </a:solidFill>
                <a:latin typeface="Arial"/>
              </a:rPr>
              <a:t>Author(s): </a:t>
            </a:r>
            <a:r>
              <a:rPr lang="en-IN" sz="1200" b="0" strike="noStrike" spc="-1">
                <a:solidFill>
                  <a:srgbClr val="0563C1"/>
                </a:solidFill>
                <a:latin typeface="Arial"/>
                <a:hlinkClick r:id="rId10"/>
              </a:rPr>
              <a:t>Prashant Dhope</a:t>
            </a:r>
            <a:r>
              <a:rPr lang="en-IN" sz="1200" b="0" strike="noStrike" spc="-1">
                <a:solidFill>
                  <a:srgbClr val="006699"/>
                </a:solidFill>
                <a:latin typeface="Arial"/>
              </a:rPr>
              <a:t>, </a:t>
            </a:r>
            <a:r>
              <a:rPr lang="en-IN" sz="1200" b="0" u="sng" strike="noStrike" spc="-1">
                <a:solidFill>
                  <a:srgbClr val="0563C1"/>
                </a:solidFill>
                <a:uFillTx/>
                <a:latin typeface="Arial"/>
                <a:hlinkClick r:id="rId11"/>
              </a:rPr>
              <a:t>Mahesh B. Neelagar</a:t>
            </a:r>
            <a:r>
              <a:rPr lang="en-IN" sz="1200" b="0" u="sng" strike="noStrike" spc="-1">
                <a:solidFill>
                  <a:srgbClr val="006699"/>
                </a:solidFill>
                <a:uFillTx/>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US" sz="1200" b="0" strike="noStrike" spc="-1">
                <a:solidFill>
                  <a:srgbClr val="333333"/>
                </a:solidFill>
                <a:latin typeface="Arial"/>
              </a:rPr>
              <a:t>Published in: </a:t>
            </a:r>
            <a:r>
              <a:rPr lang="en-US" sz="1200" b="0" strike="noStrike" spc="-1">
                <a:solidFill>
                  <a:srgbClr val="0563C1"/>
                </a:solidFill>
                <a:latin typeface="Arial"/>
                <a:hlinkClick r:id="rId12"/>
              </a:rPr>
              <a:t>2022 2nd International Conference on Artificial Intelligence and Signal Processing (AISP)</a:t>
            </a:r>
            <a:r>
              <a:rPr lang="en-US" sz="1200" b="0" strike="noStrike" spc="-1">
                <a:solidFill>
                  <a:srgbClr val="006699"/>
                </a:solidFill>
                <a:latin typeface="Arial"/>
              </a:rPr>
              <a:t> </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Publisher: IEEE</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DOI: </a:t>
            </a:r>
            <a:r>
              <a:rPr lang="en-IN" sz="1200" b="0" strike="noStrike" spc="-1">
                <a:solidFill>
                  <a:srgbClr val="0563C1"/>
                </a:solidFill>
                <a:latin typeface="Arial"/>
                <a:hlinkClick r:id="rId13"/>
              </a:rPr>
              <a:t>10.1109/AISP53593.2022.9760654</a:t>
            </a:r>
            <a:endParaRPr lang="en-US" sz="1200" b="0" strike="noStrike" spc="-1">
              <a:solidFill>
                <a:srgbClr val="000000"/>
              </a:solidFill>
              <a:latin typeface="Calibri"/>
            </a:endParaRPr>
          </a:p>
          <a:p>
            <a:pPr>
              <a:lnSpc>
                <a:spcPct val="90000"/>
              </a:lnSpc>
              <a:spcBef>
                <a:spcPts val="1417"/>
              </a:spcBef>
              <a:buNone/>
              <a:tabLst>
                <a:tab pos="0" algn="l"/>
              </a:tabLst>
            </a:pPr>
            <a:endParaRPr lang="en-US" sz="1050" b="0" strike="noStrike" spc="-1">
              <a:solidFill>
                <a:srgbClr val="000000"/>
              </a:solidFill>
              <a:latin typeface="Calibri"/>
            </a:endParaRPr>
          </a:p>
          <a:p>
            <a:pPr marL="228600" indent="-228600">
              <a:lnSpc>
                <a:spcPct val="90000"/>
              </a:lnSpc>
              <a:spcBef>
                <a:spcPts val="1001"/>
              </a:spcBef>
              <a:buClr>
                <a:srgbClr val="333333"/>
              </a:buClr>
              <a:buFont typeface="Calibri Light"/>
              <a:buAutoNum type="arabicPeriod"/>
              <a:tabLst>
                <a:tab pos="0" algn="l"/>
              </a:tabLst>
            </a:pPr>
            <a:r>
              <a:rPr lang="en-US" sz="1200" b="1" strike="noStrike" spc="-1">
                <a:solidFill>
                  <a:srgbClr val="333333"/>
                </a:solidFill>
                <a:latin typeface="Arial"/>
              </a:rPr>
              <a:t>Facial Expression Recognition Using CNN</a:t>
            </a:r>
            <a:r>
              <a:rPr lang="en-IN" sz="1200" b="1" strike="noStrike" spc="-1">
                <a:solidFill>
                  <a:srgbClr val="0D0D0D"/>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0D0D0D"/>
                </a:solidFill>
                <a:latin typeface="Arial"/>
              </a:rPr>
              <a:t>Author(s): </a:t>
            </a:r>
            <a:r>
              <a:rPr lang="en-IN" sz="1200" b="0" u="sng" strike="noStrike" spc="-1">
                <a:solidFill>
                  <a:srgbClr val="0563C1"/>
                </a:solidFill>
                <a:uFillTx/>
                <a:latin typeface="Arial"/>
                <a:hlinkClick r:id="rId14"/>
              </a:rPr>
              <a:t>Fahreddin M. Sadikoğlu</a:t>
            </a:r>
            <a:r>
              <a:rPr lang="en-IN" sz="1200" b="0" u="sng" strike="noStrike" spc="-1">
                <a:solidFill>
                  <a:srgbClr val="006699"/>
                </a:solidFill>
                <a:uFillTx/>
                <a:latin typeface="Arial"/>
              </a:rPr>
              <a:t>, </a:t>
            </a:r>
            <a:r>
              <a:rPr lang="en-IN" sz="1200" b="0" strike="noStrike" spc="-1">
                <a:solidFill>
                  <a:srgbClr val="0563C1"/>
                </a:solidFill>
                <a:latin typeface="Arial"/>
                <a:hlinkClick r:id="rId15"/>
              </a:rPr>
              <a:t>Mohamed Idle Mohamed</a:t>
            </a:r>
            <a:r>
              <a:rPr lang="en-IN" sz="1200" b="0" strike="noStrike" spc="-1">
                <a:solidFill>
                  <a:srgbClr val="0D0D0D"/>
                </a:solidFill>
                <a:latin typeface="Arial"/>
              </a:rPr>
              <a:t>.</a:t>
            </a:r>
            <a:endParaRPr lang="en-US" sz="1200" b="0" strike="noStrike" spc="-1">
              <a:solidFill>
                <a:srgbClr val="000000"/>
              </a:solidFill>
              <a:latin typeface="Calibri"/>
            </a:endParaRPr>
          </a:p>
          <a:p>
            <a:pPr marL="457200">
              <a:lnSpc>
                <a:spcPct val="90000"/>
              </a:lnSpc>
              <a:spcBef>
                <a:spcPts val="499"/>
              </a:spcBef>
              <a:buNone/>
              <a:tabLst>
                <a:tab pos="0" algn="l"/>
              </a:tabLst>
            </a:pPr>
            <a:r>
              <a:rPr lang="en-US" sz="1200" b="0" strike="noStrike" spc="-1">
                <a:solidFill>
                  <a:srgbClr val="333333"/>
                </a:solidFill>
                <a:latin typeface="Arial"/>
              </a:rPr>
              <a:t>Published in: </a:t>
            </a:r>
            <a:r>
              <a:rPr lang="en-US" sz="1200" b="0" strike="noStrike" spc="-1">
                <a:solidFill>
                  <a:srgbClr val="0563C1"/>
                </a:solidFill>
                <a:latin typeface="Arial"/>
                <a:hlinkClick r:id="rId16"/>
              </a:rPr>
              <a:t>2022 International Conference on Artificial Intelligence in Everything (AIE) </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Publisher: IEEE</a:t>
            </a:r>
            <a:endParaRPr lang="en-US" sz="1200" b="0" strike="noStrike" spc="-1">
              <a:solidFill>
                <a:srgbClr val="000000"/>
              </a:solidFill>
              <a:latin typeface="Calibri"/>
            </a:endParaRPr>
          </a:p>
          <a:p>
            <a:pPr marL="457200">
              <a:lnSpc>
                <a:spcPct val="90000"/>
              </a:lnSpc>
              <a:spcBef>
                <a:spcPts val="499"/>
              </a:spcBef>
              <a:buNone/>
              <a:tabLst>
                <a:tab pos="0" algn="l"/>
              </a:tabLst>
            </a:pPr>
            <a:r>
              <a:rPr lang="en-IN" sz="1200" b="0" strike="noStrike" spc="-1">
                <a:solidFill>
                  <a:srgbClr val="333333"/>
                </a:solidFill>
                <a:latin typeface="Arial"/>
              </a:rPr>
              <a:t>DOI: </a:t>
            </a:r>
            <a:r>
              <a:rPr lang="en-IN" sz="1200" b="0" strike="noStrike" spc="-1">
                <a:solidFill>
                  <a:srgbClr val="0563C1"/>
                </a:solidFill>
                <a:latin typeface="Arial"/>
                <a:hlinkClick r:id="rId17"/>
              </a:rPr>
              <a:t>10.1109/AIE57029.2022.00025</a:t>
            </a:r>
            <a:endParaRPr lang="en-US" sz="1200" b="0" strike="noStrike" spc="-1">
              <a:solidFill>
                <a:srgbClr val="000000"/>
              </a:solidFill>
              <a:latin typeface="Calibri"/>
            </a:endParaRPr>
          </a:p>
        </p:txBody>
      </p:sp>
      <p:sp>
        <p:nvSpPr>
          <p:cNvPr id="6" name="PlaceHolder 5"/>
          <p:cNvSpPr>
            <a:spLocks noGrp="1"/>
          </p:cNvSpPr>
          <p:nvPr>
            <p:ph type="sldNum" idx="9"/>
          </p:nvPr>
        </p:nvSpPr>
        <p:spPr/>
        <p:txBody>
          <a:bodyPr/>
          <a:lstStyle/>
          <a:p>
            <a:fld id="{C43AA860-0055-42E6-9A49-C748A72EB97B}" type="slidenum">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838080" y="282240"/>
            <a:ext cx="10515240" cy="1325160"/>
          </a:xfrm>
          <a:prstGeom prst="rect">
            <a:avLst/>
          </a:prstGeom>
          <a:noFill/>
          <a:ln w="0">
            <a:noFill/>
          </a:ln>
        </p:spPr>
        <p:txBody>
          <a:bodyPr anchor="ctr">
            <a:noAutofit/>
          </a:bodyPr>
          <a:lstStyle/>
          <a:p>
            <a:pPr>
              <a:lnSpc>
                <a:spcPct val="90000"/>
              </a:lnSpc>
              <a:buNone/>
            </a:pPr>
            <a:r>
              <a:rPr lang="en-IN" sz="3200" b="1" strike="noStrike" spc="-1">
                <a:solidFill>
                  <a:srgbClr val="000000"/>
                </a:solidFill>
                <a:latin typeface="Arial"/>
              </a:rPr>
              <a:t>Conclusion </a:t>
            </a:r>
            <a:endParaRPr lang="en-US" sz="3200" b="0" strike="noStrike" spc="-1">
              <a:solidFill>
                <a:srgbClr val="000000"/>
              </a:solidFill>
              <a:latin typeface="Calibri"/>
            </a:endParaRPr>
          </a:p>
        </p:txBody>
      </p:sp>
      <p:sp>
        <p:nvSpPr>
          <p:cNvPr id="270" name="PlaceHolder 2"/>
          <p:cNvSpPr>
            <a:spLocks noGrp="1"/>
          </p:cNvSpPr>
          <p:nvPr>
            <p:ph/>
          </p:nvPr>
        </p:nvSpPr>
        <p:spPr>
          <a:xfrm>
            <a:off x="1234440" y="1729080"/>
            <a:ext cx="9303840" cy="4350960"/>
          </a:xfrm>
          <a:prstGeom prst="rect">
            <a:avLst/>
          </a:prstGeom>
          <a:noFill/>
          <a:ln w="0">
            <a:noFill/>
          </a:ln>
        </p:spPr>
        <p:txBody>
          <a:bodyPr anchor="t">
            <a:normAutofit/>
          </a:bodyPr>
          <a:lstStyle/>
          <a:p>
            <a:pPr>
              <a:lnSpc>
                <a:spcPct val="150000"/>
              </a:lnSpc>
              <a:spcBef>
                <a:spcPts val="1001"/>
              </a:spcBef>
              <a:buFont typeface="Wingdings" panose="05000000000000000000" pitchFamily="2" charset="2"/>
              <a:buChar char="v"/>
            </a:pPr>
            <a:r>
              <a:rPr lang="en-US" sz="1400" b="0" strike="noStrike" spc="-1" dirty="0" err="1">
                <a:solidFill>
                  <a:srgbClr val="49495A"/>
                </a:solidFill>
                <a:latin typeface="+mj-lt"/>
                <a:ea typeface="Open Sans"/>
              </a:rPr>
              <a:t>Snaptok</a:t>
            </a:r>
            <a:r>
              <a:rPr lang="en-US" sz="1400" b="0" strike="noStrike" spc="-1" dirty="0">
                <a:solidFill>
                  <a:srgbClr val="49495A"/>
                </a:solidFill>
                <a:latin typeface="+mj-lt"/>
                <a:ea typeface="Open Sans"/>
              </a:rPr>
              <a:t> leverages advanced AI technologies to help users improve their public speaking and interview skills. By detecting hesitation sounds, assessing confidence levels, and providing real-time feedback, it offers a comprehensive solution to enhance soft skills crucial for personal and professional success.</a:t>
            </a:r>
            <a:endParaRPr lang="en-US" sz="1400" b="0" strike="noStrike" spc="-1" dirty="0">
              <a:solidFill>
                <a:srgbClr val="000000"/>
              </a:solidFill>
              <a:latin typeface="+mj-lt"/>
            </a:endParaRPr>
          </a:p>
          <a:p>
            <a:pPr>
              <a:lnSpc>
                <a:spcPct val="90000"/>
              </a:lnSpc>
              <a:spcBef>
                <a:spcPts val="1001"/>
              </a:spcBef>
              <a:buNone/>
            </a:pPr>
            <a:endParaRPr lang="en-US" sz="1400" b="0" strike="noStrike" spc="-1" dirty="0">
              <a:solidFill>
                <a:srgbClr val="000000"/>
              </a:solidFill>
              <a:latin typeface="+mj-lt"/>
            </a:endParaRPr>
          </a:p>
        </p:txBody>
      </p:sp>
      <p:sp>
        <p:nvSpPr>
          <p:cNvPr id="5" name="PlaceHolder 4"/>
          <p:cNvSpPr>
            <a:spLocks noGrp="1"/>
          </p:cNvSpPr>
          <p:nvPr>
            <p:ph type="sldNum" idx="6"/>
          </p:nvPr>
        </p:nvSpPr>
        <p:spPr/>
        <p:txBody>
          <a:bodyPr/>
          <a:lstStyle/>
          <a:p>
            <a:fld id="{4CBF7F73-2ECA-4AB6-A604-C9ED582B5118}" type="slidenum">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838080" y="1191600"/>
            <a:ext cx="10515240" cy="2852280"/>
          </a:xfrm>
          <a:prstGeom prst="rect">
            <a:avLst/>
          </a:prstGeom>
          <a:noFill/>
          <a:ln w="0">
            <a:noFill/>
          </a:ln>
        </p:spPr>
        <p:txBody>
          <a:bodyPr anchor="b">
            <a:noAutofit/>
          </a:bodyPr>
          <a:lstStyle/>
          <a:p>
            <a:pPr algn="ctr">
              <a:lnSpc>
                <a:spcPct val="90000"/>
              </a:lnSpc>
              <a:buNone/>
            </a:pPr>
            <a:r>
              <a:rPr lang="en-IN" sz="6000" b="0" strike="noStrike" spc="-1">
                <a:solidFill>
                  <a:srgbClr val="000000"/>
                </a:solidFill>
                <a:latin typeface="Arial"/>
              </a:rPr>
              <a:t>THANK YOU!</a:t>
            </a:r>
            <a:endParaRPr lang="en-US" sz="6000" b="0" strike="noStrike" spc="-1">
              <a:solidFill>
                <a:srgbClr val="000000"/>
              </a:solidFill>
              <a:latin typeface="Calibri"/>
            </a:endParaRPr>
          </a:p>
        </p:txBody>
      </p:sp>
      <p:sp>
        <p:nvSpPr>
          <p:cNvPr id="4" name="PlaceHolder 3"/>
          <p:cNvSpPr>
            <a:spLocks noGrp="1"/>
          </p:cNvSpPr>
          <p:nvPr>
            <p:ph type="sldNum" idx="15"/>
          </p:nvPr>
        </p:nvSpPr>
        <p:spPr/>
        <p:txBody>
          <a:bodyPr/>
          <a:lstStyle/>
          <a:p>
            <a:fld id="{AE4081BF-67BD-412B-936D-D85799B096B9}" type="slidenum">
              <a:r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99880" y="151560"/>
            <a:ext cx="10515240" cy="1325160"/>
          </a:xfrm>
          <a:prstGeom prst="rect">
            <a:avLst/>
          </a:prstGeom>
          <a:noFill/>
          <a:ln w="0">
            <a:noFill/>
          </a:ln>
        </p:spPr>
        <p:txBody>
          <a:bodyPr anchor="ctr">
            <a:normAutofit/>
          </a:bodyPr>
          <a:lstStyle/>
          <a:p>
            <a:pPr>
              <a:lnSpc>
                <a:spcPct val="90000"/>
              </a:lnSpc>
              <a:buNone/>
            </a:pPr>
            <a:r>
              <a:rPr lang="en-US" sz="4000" b="1" strike="noStrike" spc="-1">
                <a:solidFill>
                  <a:srgbClr val="000000"/>
                </a:solidFill>
                <a:latin typeface="Arial"/>
              </a:rPr>
              <a:t>Abstract</a:t>
            </a:r>
            <a:endParaRPr lang="en-US" sz="4000" b="0" strike="noStrike" spc="-1">
              <a:solidFill>
                <a:srgbClr val="000000"/>
              </a:solidFill>
              <a:latin typeface="Calibri"/>
            </a:endParaRPr>
          </a:p>
        </p:txBody>
      </p:sp>
      <p:sp>
        <p:nvSpPr>
          <p:cNvPr id="216" name="PlaceHolder 2"/>
          <p:cNvSpPr>
            <a:spLocks noGrp="1"/>
          </p:cNvSpPr>
          <p:nvPr>
            <p:ph/>
          </p:nvPr>
        </p:nvSpPr>
        <p:spPr>
          <a:xfrm>
            <a:off x="744120" y="1629000"/>
            <a:ext cx="10515240" cy="4350960"/>
          </a:xfrm>
          <a:prstGeom prst="rect">
            <a:avLst/>
          </a:prstGeom>
          <a:noFill/>
          <a:ln w="0">
            <a:noFill/>
          </a:ln>
        </p:spPr>
        <p:txBody>
          <a:bodyPr anchor="t">
            <a:normAutofit/>
          </a:bodyPr>
          <a:lstStyle/>
          <a:p>
            <a:pPr marL="228600" indent="-228600" algn="just">
              <a:lnSpc>
                <a:spcPts val="1655"/>
              </a:lnSpc>
              <a:spcBef>
                <a:spcPts val="1001"/>
              </a:spcBef>
              <a:buClr>
                <a:srgbClr val="0D0D0D"/>
              </a:buClr>
              <a:buFont typeface="Wingdings" charset="2"/>
              <a:buChar char=""/>
            </a:pPr>
            <a:r>
              <a:rPr lang="en-US" sz="1400" b="0" strike="noStrike" spc="-1" dirty="0">
                <a:solidFill>
                  <a:srgbClr val="0D0D0D"/>
                </a:solidFill>
                <a:latin typeface="Arial"/>
              </a:rPr>
              <a:t>Evidence management is crucial for law enforcement and legal processes, but traditional systems face issues like tampering and lack of transparency. Blockchain technology offers a solution by providing a decentralized, immutable ledger that secures the integrity and traceability of evidence. Our project explores how blockchain enhances evidence management through cryptographic hashing, timestamping, and improved chain-of-custody tracking, ensuring authenticity and reducing human error. Case studies highlight blockchain’s potential to improve security, efficiency, and trust in managing digital evidence across legal and forensic settings. Positioned to redefine communication training, it heralds a transformative learning experience poised for widespread adoption.</a:t>
            </a:r>
            <a:endParaRPr lang="en-US" sz="1400" b="0" strike="noStrike" spc="-1" dirty="0">
              <a:solidFill>
                <a:srgbClr val="000000"/>
              </a:solidFill>
              <a:latin typeface="Calibri"/>
            </a:endParaRPr>
          </a:p>
          <a:p>
            <a:pPr marL="228600" indent="-228600" algn="just">
              <a:lnSpc>
                <a:spcPts val="1655"/>
              </a:lnSpc>
              <a:spcBef>
                <a:spcPts val="1001"/>
              </a:spcBef>
              <a:buClr>
                <a:srgbClr val="0D0D0D"/>
              </a:buClr>
              <a:buFont typeface="Wingdings" charset="2"/>
              <a:buChar char=""/>
            </a:pPr>
            <a:r>
              <a:rPr lang="en-US" sz="1400" b="0" strike="noStrike" spc="-1" dirty="0" err="1">
                <a:solidFill>
                  <a:srgbClr val="0D0D0D"/>
                </a:solidFill>
                <a:latin typeface="Arial"/>
              </a:rPr>
              <a:t>Snaptok</a:t>
            </a:r>
            <a:r>
              <a:rPr lang="en-US" sz="1400" b="0" strike="noStrike" spc="-1" dirty="0">
                <a:solidFill>
                  <a:srgbClr val="0D0D0D"/>
                </a:solidFill>
                <a:latin typeface="Arial"/>
              </a:rPr>
              <a:t>: Revolutionizing Communication Education</a:t>
            </a:r>
            <a:endParaRPr lang="en-US" sz="1400" b="0" strike="noStrike" spc="-1" dirty="0">
              <a:solidFill>
                <a:srgbClr val="000000"/>
              </a:solidFill>
              <a:latin typeface="Calibri"/>
            </a:endParaRPr>
          </a:p>
          <a:p>
            <a:pPr marL="685800" lvl="1" indent="-228600">
              <a:lnSpc>
                <a:spcPct val="150000"/>
              </a:lnSpc>
              <a:spcBef>
                <a:spcPts val="499"/>
              </a:spcBef>
              <a:buClr>
                <a:srgbClr val="0D0D0D"/>
              </a:buClr>
              <a:buFont typeface="Arial"/>
              <a:buChar char="•"/>
            </a:pPr>
            <a:r>
              <a:rPr lang="en-US" sz="1400" b="0" strike="noStrike" spc="-1" dirty="0">
                <a:solidFill>
                  <a:srgbClr val="0D0D0D"/>
                </a:solidFill>
                <a:latin typeface="Arial"/>
              </a:rPr>
              <a:t>Platform: AI-driven</a:t>
            </a:r>
            <a:endParaRPr lang="en-US" sz="1400" b="0" strike="noStrike" spc="-1" dirty="0">
              <a:solidFill>
                <a:srgbClr val="000000"/>
              </a:solidFill>
              <a:latin typeface="Calibri"/>
            </a:endParaRPr>
          </a:p>
          <a:p>
            <a:pPr marL="685800" lvl="1" indent="-228600">
              <a:lnSpc>
                <a:spcPct val="150000"/>
              </a:lnSpc>
              <a:spcBef>
                <a:spcPts val="499"/>
              </a:spcBef>
              <a:buClr>
                <a:srgbClr val="0D0D0D"/>
              </a:buClr>
              <a:buFont typeface="Arial"/>
              <a:buChar char="•"/>
            </a:pPr>
            <a:r>
              <a:rPr lang="en-US" sz="1400" b="0" strike="noStrike" spc="-1" dirty="0">
                <a:solidFill>
                  <a:srgbClr val="0D0D0D"/>
                </a:solidFill>
                <a:latin typeface="Arial"/>
              </a:rPr>
              <a:t>Features: Real-time feedback</a:t>
            </a:r>
            <a:endParaRPr lang="en-US" sz="1400" b="0" strike="noStrike" spc="-1" dirty="0">
              <a:solidFill>
                <a:srgbClr val="000000"/>
              </a:solidFill>
              <a:latin typeface="Calibri"/>
            </a:endParaRPr>
          </a:p>
          <a:p>
            <a:pPr marL="685800" lvl="1" indent="-228600">
              <a:lnSpc>
                <a:spcPct val="150000"/>
              </a:lnSpc>
              <a:spcBef>
                <a:spcPts val="499"/>
              </a:spcBef>
              <a:buClr>
                <a:srgbClr val="0D0D0D"/>
              </a:buClr>
              <a:buFont typeface="Arial"/>
              <a:buChar char="•"/>
            </a:pPr>
            <a:r>
              <a:rPr lang="en-US" sz="1400" b="0" strike="noStrike" spc="-1" dirty="0">
                <a:solidFill>
                  <a:srgbClr val="0D0D0D"/>
                </a:solidFill>
                <a:latin typeface="Arial"/>
              </a:rPr>
              <a:t>Focus: Individual growth</a:t>
            </a:r>
            <a:endParaRPr lang="en-US" sz="1400" b="0" strike="noStrike" spc="-1" dirty="0">
              <a:solidFill>
                <a:srgbClr val="000000"/>
              </a:solidFill>
              <a:latin typeface="Calibri"/>
            </a:endParaRPr>
          </a:p>
          <a:p>
            <a:pPr marL="685800" lvl="1" indent="-228600">
              <a:lnSpc>
                <a:spcPct val="150000"/>
              </a:lnSpc>
              <a:spcBef>
                <a:spcPts val="499"/>
              </a:spcBef>
              <a:buClr>
                <a:srgbClr val="0D0D0D"/>
              </a:buClr>
              <a:buFont typeface="Arial"/>
              <a:buChar char="•"/>
            </a:pPr>
            <a:r>
              <a:rPr lang="en-US" sz="1400" b="0" strike="noStrike" spc="-1" dirty="0">
                <a:solidFill>
                  <a:srgbClr val="0D0D0D"/>
                </a:solidFill>
                <a:latin typeface="Arial"/>
              </a:rPr>
              <a:t>Impact: Societal benefits</a:t>
            </a:r>
            <a:endParaRPr lang="en-US" sz="1400" b="0" strike="noStrike" spc="-1" dirty="0">
              <a:solidFill>
                <a:srgbClr val="000000"/>
              </a:solidFill>
              <a:latin typeface="Calibri"/>
            </a:endParaRPr>
          </a:p>
          <a:p>
            <a:pPr marL="685800" lvl="1" indent="-228600">
              <a:lnSpc>
                <a:spcPct val="150000"/>
              </a:lnSpc>
              <a:spcBef>
                <a:spcPts val="499"/>
              </a:spcBef>
              <a:buClr>
                <a:srgbClr val="0D0D0D"/>
              </a:buClr>
              <a:buFont typeface="Arial"/>
              <a:buChar char="•"/>
            </a:pPr>
            <a:r>
              <a:rPr lang="en-US" sz="1400" b="0" strike="noStrike" spc="-1" dirty="0">
                <a:solidFill>
                  <a:srgbClr val="0D0D0D"/>
                </a:solidFill>
                <a:latin typeface="Arial"/>
              </a:rPr>
              <a:t>Future: VR integration</a:t>
            </a:r>
            <a:endParaRPr lang="en-US" sz="1400" b="0" strike="noStrike" spc="-1" dirty="0">
              <a:solidFill>
                <a:srgbClr val="000000"/>
              </a:solidFill>
              <a:latin typeface="Calibri"/>
            </a:endParaRPr>
          </a:p>
        </p:txBody>
      </p:sp>
      <p:sp>
        <p:nvSpPr>
          <p:cNvPr id="5" name="PlaceHolder 4"/>
          <p:cNvSpPr>
            <a:spLocks noGrp="1"/>
          </p:cNvSpPr>
          <p:nvPr>
            <p:ph type="sldNum" idx="6"/>
          </p:nvPr>
        </p:nvSpPr>
        <p:spPr/>
        <p:txBody>
          <a:bodyPr/>
          <a:lstStyle/>
          <a:p>
            <a:fld id="{9376BE28-E369-41EC-968C-50DDF519E138}" type="slidenum">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pPr lvl="0"/>
            <a:r>
              <a:rPr lang="en-US" dirty="0"/>
              <a:t>Objective</a:t>
            </a:r>
          </a:p>
        </p:txBody>
      </p:sp>
      <p:sp>
        <p:nvSpPr>
          <p:cNvPr id="3" name="Content Placeholder 2"/>
          <p:cNvSpPr>
            <a:spLocks noGrp="1"/>
          </p:cNvSpPr>
          <p:nvPr>
            <p:ph idx="1"/>
          </p:nvPr>
        </p:nvSpPr>
        <p:spPr/>
        <p:txBody>
          <a:bodyPr>
            <a:noAutofit/>
          </a:bodyPr>
          <a:lstStyle/>
          <a:p>
            <a:pPr lvl="1">
              <a:buFont typeface="Wingdings" panose="05000000000000000000" pitchFamily="2" charset="2"/>
              <a:buChar char="v"/>
            </a:pPr>
            <a:r>
              <a:rPr lang="en-US" dirty="0"/>
              <a:t>To implement blockchain for securing and enhancing evidence management.</a:t>
            </a:r>
          </a:p>
          <a:p>
            <a:pPr lvl="1">
              <a:buFont typeface="Wingdings" panose="05000000000000000000" pitchFamily="2" charset="2"/>
              <a:buChar char="v"/>
            </a:pPr>
            <a:r>
              <a:rPr lang="en-US" dirty="0"/>
              <a:t>To provide a system that ensures:</a:t>
            </a:r>
          </a:p>
          <a:p>
            <a:pPr lvl="2">
              <a:buFont typeface="Wingdings" panose="05000000000000000000" pitchFamily="2" charset="2"/>
              <a:buChar char="v"/>
            </a:pPr>
            <a:r>
              <a:rPr lang="en-US" dirty="0"/>
              <a:t>Integrity of evidence records.</a:t>
            </a:r>
          </a:p>
          <a:p>
            <a:pPr lvl="2">
              <a:buFont typeface="Wingdings" panose="05000000000000000000" pitchFamily="2" charset="2"/>
              <a:buChar char="v"/>
            </a:pPr>
            <a:r>
              <a:rPr lang="en-US" dirty="0"/>
              <a:t>Proper chain of custody with transparent tracking.</a:t>
            </a:r>
          </a:p>
          <a:p>
            <a:pPr lvl="2">
              <a:buFont typeface="Wingdings" panose="05000000000000000000" pitchFamily="2" charset="2"/>
              <a:buChar char="v"/>
            </a:pPr>
            <a:r>
              <a:rPr lang="en-US" dirty="0"/>
              <a:t>Automation of workflows for access and transfer of evidence.</a:t>
            </a:r>
          </a:p>
          <a:p>
            <a:pPr lvl="1">
              <a:buFont typeface="Wingdings" panose="05000000000000000000" pitchFamily="2" charset="2"/>
              <a:buChar char="v"/>
            </a:pPr>
            <a:r>
              <a:rPr lang="en-US" dirty="0"/>
              <a:t>To address key challenges such as scalability and legal compliance.</a:t>
            </a:r>
          </a:p>
        </p:txBody>
      </p:sp>
      <p:sp>
        <p:nvSpPr>
          <p:cNvPr id="6" name="Slide Number Placeholder 5"/>
          <p:cNvSpPr>
            <a:spLocks noGrp="1"/>
          </p:cNvSpPr>
          <p:nvPr>
            <p:ph type="sldNum" sz="quarter" idx="12"/>
          </p:nvPr>
        </p:nvSpPr>
        <p:spPr/>
        <p:txBody>
          <a:bodyPr/>
          <a:lstStyle/>
          <a:p>
            <a:fld id="{D38DC0B9-C475-4FDF-8DD2-FF30D3C761E7}" type="slidenum">
              <a:rPr lang="en-US" smtClean="0"/>
              <a:pPr/>
              <a:t>3</a:t>
            </a:fld>
            <a:endParaRPr lang="en-US" dirty="0"/>
          </a:p>
        </p:txBody>
      </p:sp>
    </p:spTree>
    <p:extLst>
      <p:ext uri="{BB962C8B-B14F-4D97-AF65-F5344CB8AC3E}">
        <p14:creationId xmlns:p14="http://schemas.microsoft.com/office/powerpoint/2010/main" val="423314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 Statement</a:t>
            </a:r>
            <a:br>
              <a:rPr lang="en-US" dirty="0"/>
            </a:br>
            <a:endParaRPr lang="en-US" dirty="0"/>
          </a:p>
        </p:txBody>
      </p:sp>
      <p:sp>
        <p:nvSpPr>
          <p:cNvPr id="3" name="Content Placeholder 2"/>
          <p:cNvSpPr>
            <a:spLocks noGrp="1"/>
          </p:cNvSpPr>
          <p:nvPr>
            <p:ph idx="1"/>
          </p:nvPr>
        </p:nvSpPr>
        <p:spPr>
          <a:xfrm>
            <a:off x="838080" y="1465006"/>
            <a:ext cx="10515240" cy="4711513"/>
          </a:xfrm>
        </p:spPr>
        <p:txBody>
          <a:bodyPr>
            <a:normAutofit/>
          </a:bodyPr>
          <a:lstStyle/>
          <a:p>
            <a:pPr marL="0" indent="0">
              <a:buNone/>
            </a:pPr>
            <a:r>
              <a:rPr lang="en-US" sz="2000" b="1" i="0" dirty="0">
                <a:solidFill>
                  <a:srgbClr val="212529"/>
                </a:solidFill>
                <a:effectLst/>
                <a:latin typeface="montserratregular"/>
              </a:rPr>
              <a:t>Problem Statement Id : </a:t>
            </a:r>
            <a:r>
              <a:rPr lang="en-IN" sz="2000" b="1" i="0" dirty="0">
                <a:solidFill>
                  <a:srgbClr val="212529"/>
                </a:solidFill>
                <a:effectLst/>
                <a:latin typeface="montserratregular"/>
              </a:rPr>
              <a:t>1326</a:t>
            </a:r>
            <a:r>
              <a:rPr lang="en-US" sz="2000" b="1" i="0" dirty="0">
                <a:solidFill>
                  <a:srgbClr val="212529"/>
                </a:solidFill>
                <a:effectLst/>
                <a:latin typeface="montserratregular"/>
              </a:rPr>
              <a:t> </a:t>
            </a:r>
          </a:p>
          <a:p>
            <a:pPr marL="0" indent="0">
              <a:buNone/>
            </a:pPr>
            <a:r>
              <a:rPr lang="en-US" sz="2000" b="0" i="0" dirty="0">
                <a:solidFill>
                  <a:srgbClr val="212529"/>
                </a:solidFill>
                <a:effectLst/>
                <a:latin typeface="montserratregular"/>
              </a:rPr>
              <a:t>Ideate and implement a system to enhance the quality of communication</a:t>
            </a:r>
            <a:endParaRPr lang="en-US" sz="2000"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4</a:t>
            </a:fld>
            <a:endParaRPr lang="en-US" dirty="0"/>
          </a:p>
        </p:txBody>
      </p:sp>
    </p:spTree>
    <p:extLst>
      <p:ext uri="{BB962C8B-B14F-4D97-AF65-F5344CB8AC3E}">
        <p14:creationId xmlns:p14="http://schemas.microsoft.com/office/powerpoint/2010/main" val="35717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D40D-4036-9C96-C575-273E3D0E0C48}"/>
              </a:ext>
            </a:extLst>
          </p:cNvPr>
          <p:cNvSpPr>
            <a:spLocks noGrp="1"/>
          </p:cNvSpPr>
          <p:nvPr>
            <p:ph type="title"/>
          </p:nvPr>
        </p:nvSpPr>
        <p:spPr/>
        <p:txBody>
          <a:bodyPr/>
          <a:lstStyle/>
          <a:p>
            <a:r>
              <a:rPr lang="en-US" sz="3200" dirty="0">
                <a:solidFill>
                  <a:schemeClr val="tx1">
                    <a:lumMod val="95000"/>
                    <a:lumOff val="5000"/>
                  </a:schemeClr>
                </a:solidFill>
                <a:ea typeface="Libre Baskerville" pitchFamily="34" charset="-122"/>
              </a:rPr>
              <a:t>Key features of SNAPTOK</a:t>
            </a:r>
            <a:br>
              <a:rPr lang="en-US" sz="3200" dirty="0"/>
            </a:br>
            <a:endParaRPr lang="en-IN" dirty="0"/>
          </a:p>
        </p:txBody>
      </p:sp>
      <p:sp>
        <p:nvSpPr>
          <p:cNvPr id="3" name="Content Placeholder 2">
            <a:extLst>
              <a:ext uri="{FF2B5EF4-FFF2-40B4-BE49-F238E27FC236}">
                <a16:creationId xmlns:a16="http://schemas.microsoft.com/office/drawing/2014/main" id="{34D1E1CE-3BFE-1B45-4C9C-F27C1D3ADB5B}"/>
              </a:ext>
            </a:extLst>
          </p:cNvPr>
          <p:cNvSpPr>
            <a:spLocks noGrp="1"/>
          </p:cNvSpPr>
          <p:nvPr>
            <p:ph idx="1"/>
          </p:nvPr>
        </p:nvSpPr>
        <p:spPr>
          <a:xfrm>
            <a:off x="838200" y="1735138"/>
            <a:ext cx="10515600" cy="4351338"/>
          </a:xfrm>
        </p:spPr>
        <p:txBody>
          <a:bodyPr>
            <a:normAutofit fontScale="92500"/>
          </a:bodyPr>
          <a:lstStyle/>
          <a:p>
            <a:pPr>
              <a:buFont typeface="Wingdings" panose="05000000000000000000" pitchFamily="2" charset="2"/>
              <a:buChar char="v"/>
            </a:pPr>
            <a:r>
              <a:rPr lang="en-US" b="1" dirty="0"/>
              <a:t>Decentralized Ledger:</a:t>
            </a:r>
            <a:endParaRPr lang="en-US" dirty="0"/>
          </a:p>
          <a:p>
            <a:pPr marL="457200" lvl="1" indent="0">
              <a:buNone/>
            </a:pPr>
            <a:r>
              <a:rPr lang="en-US" dirty="0"/>
              <a:t>No central authority—data is stored across multiple nodes.</a:t>
            </a:r>
          </a:p>
          <a:p>
            <a:pPr>
              <a:buFont typeface="Wingdings" panose="05000000000000000000" pitchFamily="2" charset="2"/>
              <a:buChar char="v"/>
            </a:pPr>
            <a:r>
              <a:rPr lang="en-US" b="1" dirty="0"/>
              <a:t>Immutability:</a:t>
            </a:r>
            <a:endParaRPr lang="en-US" dirty="0"/>
          </a:p>
          <a:p>
            <a:pPr marL="457200" lvl="1" indent="0">
              <a:buNone/>
            </a:pPr>
            <a:r>
              <a:rPr lang="en-US" dirty="0"/>
              <a:t>Once recorded, evidence data cannot be altered.</a:t>
            </a:r>
          </a:p>
          <a:p>
            <a:pPr>
              <a:buFont typeface="Wingdings" panose="05000000000000000000" pitchFamily="2" charset="2"/>
              <a:buChar char="v"/>
            </a:pPr>
            <a:r>
              <a:rPr lang="en-US" b="1" dirty="0"/>
              <a:t>Smart Contracts:</a:t>
            </a:r>
            <a:endParaRPr lang="en-US" dirty="0"/>
          </a:p>
          <a:p>
            <a:pPr marL="457200" lvl="1" indent="0">
              <a:buNone/>
            </a:pPr>
            <a:r>
              <a:rPr lang="en-US" dirty="0"/>
              <a:t>Automated rules for access control and evidence management.</a:t>
            </a:r>
          </a:p>
          <a:p>
            <a:pPr>
              <a:buFont typeface="Wingdings" panose="05000000000000000000" pitchFamily="2" charset="2"/>
              <a:buChar char="v"/>
            </a:pPr>
            <a:r>
              <a:rPr lang="en-US" b="1" dirty="0"/>
              <a:t>Chain of Custody:</a:t>
            </a:r>
            <a:endParaRPr lang="en-US" dirty="0"/>
          </a:p>
          <a:p>
            <a:pPr marL="457200" lvl="1" indent="0">
              <a:buNone/>
            </a:pPr>
            <a:r>
              <a:rPr lang="en-US" dirty="0"/>
              <a:t>Clear, transparent record of who accessed and handled evidence at all times.</a:t>
            </a:r>
          </a:p>
          <a:p>
            <a:pPr>
              <a:buFont typeface="Wingdings" panose="05000000000000000000" pitchFamily="2" charset="2"/>
              <a:buChar char="v"/>
            </a:pPr>
            <a:r>
              <a:rPr lang="en-US" b="1" dirty="0"/>
              <a:t>Encryption &amp; Security:</a:t>
            </a:r>
            <a:endParaRPr lang="en-US" dirty="0"/>
          </a:p>
          <a:p>
            <a:pPr marL="457200" lvl="1" indent="0">
              <a:buNone/>
            </a:pPr>
            <a:r>
              <a:rPr lang="en-US" dirty="0"/>
              <a:t>Cryptographic techniques to secure data and prevent unauthorized access.</a:t>
            </a:r>
          </a:p>
        </p:txBody>
      </p:sp>
      <p:sp>
        <p:nvSpPr>
          <p:cNvPr id="6" name="Slide Number Placeholder 5">
            <a:extLst>
              <a:ext uri="{FF2B5EF4-FFF2-40B4-BE49-F238E27FC236}">
                <a16:creationId xmlns:a16="http://schemas.microsoft.com/office/drawing/2014/main" id="{C456787C-ADA2-DED6-10E3-74F745D4642B}"/>
              </a:ext>
            </a:extLst>
          </p:cNvPr>
          <p:cNvSpPr>
            <a:spLocks noGrp="1"/>
          </p:cNvSpPr>
          <p:nvPr>
            <p:ph type="sldNum" sz="quarter" idx="12"/>
          </p:nvPr>
        </p:nvSpPr>
        <p:spPr/>
        <p:txBody>
          <a:bodyPr/>
          <a:lstStyle/>
          <a:p>
            <a:fld id="{D38DC0B9-C475-4FDF-8DD2-FF30D3C761E7}" type="slidenum">
              <a:rPr lang="en-US" smtClean="0"/>
              <a:pPr/>
              <a:t>5</a:t>
            </a:fld>
            <a:endParaRPr lang="en-US" dirty="0"/>
          </a:p>
        </p:txBody>
      </p:sp>
    </p:spTree>
    <p:extLst>
      <p:ext uri="{BB962C8B-B14F-4D97-AF65-F5344CB8AC3E}">
        <p14:creationId xmlns:p14="http://schemas.microsoft.com/office/powerpoint/2010/main" val="31333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286200" y="612360"/>
            <a:ext cx="10099800" cy="844920"/>
          </a:xfrm>
          <a:prstGeom prst="rect">
            <a:avLst/>
          </a:prstGeom>
          <a:noFill/>
          <a:ln w="0">
            <a:noFill/>
          </a:ln>
        </p:spPr>
        <p:txBody>
          <a:bodyPr anchor="ctr">
            <a:normAutofit fontScale="90000"/>
          </a:bodyPr>
          <a:lstStyle/>
          <a:p>
            <a:pPr>
              <a:lnSpc>
                <a:spcPct val="90000"/>
              </a:lnSpc>
              <a:buNone/>
            </a:pPr>
            <a:r>
              <a:rPr lang="en-US" sz="3600" b="1" strike="noStrike" spc="-1">
                <a:solidFill>
                  <a:srgbClr val="0D0D0D"/>
                </a:solidFill>
                <a:latin typeface="Arial"/>
                <a:ea typeface="Libre Baskerville"/>
              </a:rPr>
              <a:t>Competitive Advantage of SNAPTOK </a:t>
            </a:r>
            <a:br>
              <a:rPr sz="2800"/>
            </a:br>
            <a:endParaRPr lang="en-US" sz="3600" b="0" strike="noStrike" spc="-1">
              <a:solidFill>
                <a:srgbClr val="000000"/>
              </a:solidFill>
              <a:latin typeface="Calibri"/>
            </a:endParaRPr>
          </a:p>
        </p:txBody>
      </p:sp>
      <p:sp>
        <p:nvSpPr>
          <p:cNvPr id="4" name="PlaceHolder 3"/>
          <p:cNvSpPr>
            <a:spLocks noGrp="1"/>
          </p:cNvSpPr>
          <p:nvPr>
            <p:ph type="sldNum" idx="9"/>
          </p:nvPr>
        </p:nvSpPr>
        <p:spPr/>
        <p:txBody>
          <a:bodyPr/>
          <a:lstStyle/>
          <a:p>
            <a:fld id="{A7DE22AC-E85C-4047-90E6-D2BDCADB6720}" type="slidenum">
              <a:rPr/>
              <a:t>6</a:t>
            </a:fld>
            <a:endParaRPr/>
          </a:p>
        </p:txBody>
      </p:sp>
      <p:sp>
        <p:nvSpPr>
          <p:cNvPr id="7" name="Rectangle 2">
            <a:extLst>
              <a:ext uri="{FF2B5EF4-FFF2-40B4-BE49-F238E27FC236}">
                <a16:creationId xmlns:a16="http://schemas.microsoft.com/office/drawing/2014/main" id="{57C7C38A-D7F4-6A7E-7BC5-682865DA1754}"/>
              </a:ext>
            </a:extLst>
          </p:cNvPr>
          <p:cNvSpPr>
            <a:spLocks noChangeArrowheads="1"/>
          </p:cNvSpPr>
          <p:nvPr/>
        </p:nvSpPr>
        <p:spPr bwMode="auto">
          <a:xfrm>
            <a:off x="838680" y="1613897"/>
            <a:ext cx="105146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Tamper-Proof Records: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Immutable logs of evidence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Enhanced Transparency: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All stakeholders can verify the integrity and history of evidence.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Automated Workflow:</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Smart contracts ensure smooth and secure access control.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Decentralization: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No single point of failure; the system remains operational under cyberattacks or server failure.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Increased Trust: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Strengthens the credibility of evidence in legal proceedings.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Arial"/>
              </a:rPr>
              <a:t>Proposed Model</a:t>
            </a:r>
            <a:br>
              <a:rPr sz="3200"/>
            </a:br>
            <a:endParaRPr lang="en-US" sz="3200" b="0" strike="noStrike" spc="-1">
              <a:solidFill>
                <a:srgbClr val="000000"/>
              </a:solidFill>
              <a:latin typeface="Calibri"/>
            </a:endParaRPr>
          </a:p>
        </p:txBody>
      </p:sp>
      <p:pic>
        <p:nvPicPr>
          <p:cNvPr id="234" name="Content Placeholder 7"/>
          <p:cNvPicPr/>
          <p:nvPr/>
        </p:nvPicPr>
        <p:blipFill>
          <a:blip r:embed="rId2"/>
          <a:stretch/>
        </p:blipFill>
        <p:spPr>
          <a:xfrm>
            <a:off x="2287080" y="1400040"/>
            <a:ext cx="7089480" cy="4786560"/>
          </a:xfrm>
          <a:prstGeom prst="rect">
            <a:avLst/>
          </a:prstGeom>
          <a:ln w="0">
            <a:noFill/>
          </a:ln>
        </p:spPr>
      </p:pic>
      <p:sp>
        <p:nvSpPr>
          <p:cNvPr id="4" name="PlaceHolder 3"/>
          <p:cNvSpPr>
            <a:spLocks noGrp="1"/>
          </p:cNvSpPr>
          <p:nvPr>
            <p:ph type="sldNum" idx="6"/>
          </p:nvPr>
        </p:nvSpPr>
        <p:spPr/>
        <p:txBody>
          <a:bodyPr/>
          <a:lstStyle/>
          <a:p>
            <a:fld id="{FECD8880-21BE-4B5F-BF21-CA3795DE059A}"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273600"/>
            <a:ext cx="10515240" cy="1325160"/>
          </a:xfrm>
          <a:prstGeom prst="rect">
            <a:avLst/>
          </a:prstGeom>
          <a:noFill/>
          <a:ln w="0">
            <a:noFill/>
          </a:ln>
        </p:spPr>
        <p:txBody>
          <a:bodyPr anchor="ctr">
            <a:noAutofit/>
          </a:bodyPr>
          <a:lstStyle/>
          <a:p>
            <a:pPr>
              <a:lnSpc>
                <a:spcPct val="90000"/>
              </a:lnSpc>
              <a:buNone/>
            </a:pPr>
            <a:r>
              <a:rPr lang="en-IN" sz="3200" b="1" strike="noStrike" spc="-1">
                <a:solidFill>
                  <a:srgbClr val="000000"/>
                </a:solidFill>
                <a:latin typeface="Arial"/>
              </a:rPr>
              <a:t>Block Diagram </a:t>
            </a:r>
            <a:endParaRPr lang="en-US" sz="3200" b="0" strike="noStrike" spc="-1">
              <a:solidFill>
                <a:srgbClr val="000000"/>
              </a:solidFill>
              <a:latin typeface="Calibri"/>
            </a:endParaRPr>
          </a:p>
        </p:txBody>
      </p:sp>
      <p:pic>
        <p:nvPicPr>
          <p:cNvPr id="242" name="Content Placeholder 6"/>
          <p:cNvPicPr/>
          <p:nvPr/>
        </p:nvPicPr>
        <p:blipFill>
          <a:blip r:embed="rId2"/>
          <a:stretch/>
        </p:blipFill>
        <p:spPr>
          <a:xfrm>
            <a:off x="2784240" y="1414800"/>
            <a:ext cx="6327720" cy="4761720"/>
          </a:xfrm>
          <a:prstGeom prst="rect">
            <a:avLst/>
          </a:prstGeom>
          <a:ln w="0">
            <a:noFill/>
          </a:ln>
        </p:spPr>
      </p:pic>
      <p:sp>
        <p:nvSpPr>
          <p:cNvPr id="4" name="PlaceHolder 3"/>
          <p:cNvSpPr>
            <a:spLocks noGrp="1"/>
          </p:cNvSpPr>
          <p:nvPr>
            <p:ph type="sldNum" idx="6"/>
          </p:nvPr>
        </p:nvSpPr>
        <p:spPr/>
        <p:txBody>
          <a:bodyPr/>
          <a:lstStyle/>
          <a:p>
            <a:fld id="{153D065C-EF44-4109-86E6-F8EF9943A772}"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263520"/>
            <a:ext cx="10515240" cy="1325160"/>
          </a:xfrm>
          <a:prstGeom prst="rect">
            <a:avLst/>
          </a:prstGeom>
          <a:noFill/>
          <a:ln w="0">
            <a:noFill/>
          </a:ln>
        </p:spPr>
        <p:txBody>
          <a:bodyPr anchor="ctr">
            <a:noAutofit/>
          </a:bodyPr>
          <a:lstStyle/>
          <a:p>
            <a:pPr>
              <a:lnSpc>
                <a:spcPct val="90000"/>
              </a:lnSpc>
              <a:buNone/>
            </a:pPr>
            <a:r>
              <a:rPr lang="en-IN" sz="3200" b="1" strike="noStrike" spc="-1">
                <a:solidFill>
                  <a:srgbClr val="000000"/>
                </a:solidFill>
                <a:latin typeface="Arial"/>
              </a:rPr>
              <a:t>Flowchart </a:t>
            </a:r>
            <a:endParaRPr lang="en-US" sz="3200" b="0" strike="noStrike" spc="-1">
              <a:solidFill>
                <a:srgbClr val="000000"/>
              </a:solidFill>
              <a:latin typeface="Calibri"/>
            </a:endParaRPr>
          </a:p>
        </p:txBody>
      </p:sp>
      <p:pic>
        <p:nvPicPr>
          <p:cNvPr id="245" name="Content Placeholder 6"/>
          <p:cNvPicPr/>
          <p:nvPr/>
        </p:nvPicPr>
        <p:blipFill>
          <a:blip r:embed="rId2"/>
          <a:srcRect l="4802" t="6065" r="4622" b="7731"/>
          <a:stretch/>
        </p:blipFill>
        <p:spPr>
          <a:xfrm>
            <a:off x="1752480" y="1374120"/>
            <a:ext cx="8686440" cy="5118480"/>
          </a:xfrm>
          <a:prstGeom prst="rect">
            <a:avLst/>
          </a:prstGeom>
          <a:ln w="0">
            <a:noFill/>
          </a:ln>
        </p:spPr>
      </p:pic>
      <p:sp>
        <p:nvSpPr>
          <p:cNvPr id="4" name="PlaceHolder 3"/>
          <p:cNvSpPr>
            <a:spLocks noGrp="1"/>
          </p:cNvSpPr>
          <p:nvPr>
            <p:ph type="sldNum" idx="6"/>
          </p:nvPr>
        </p:nvSpPr>
        <p:spPr/>
        <p:txBody>
          <a:bodyPr/>
          <a:lstStyle/>
          <a:p>
            <a:fld id="{D395E3BF-A5D2-4136-B48E-ED3A9F9A0F66}"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39510</TotalTime>
  <Words>1071</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18</vt:i4>
      </vt:variant>
    </vt:vector>
  </HeadingPairs>
  <TitlesOfParts>
    <vt:vector size="31" baseType="lpstr">
      <vt:lpstr>Arial</vt:lpstr>
      <vt:lpstr>Calibri</vt:lpstr>
      <vt:lpstr>Calibri Light</vt:lpstr>
      <vt:lpstr>Century Gothic</vt:lpstr>
      <vt:lpstr>Libre Baskerville</vt:lpstr>
      <vt:lpstr>montserratregular</vt:lpstr>
      <vt:lpstr>Symbol</vt:lpstr>
      <vt:lpstr>Times New Roman</vt:lpstr>
      <vt:lpstr>Wingdings</vt:lpstr>
      <vt:lpstr>Office Theme</vt:lpstr>
      <vt:lpstr>Office Theme</vt:lpstr>
      <vt:lpstr>Office Theme</vt:lpstr>
      <vt:lpstr>Office Theme</vt:lpstr>
      <vt:lpstr>EVIDENCE MANAGEMENT USING BLOCKCHAIN</vt:lpstr>
      <vt:lpstr>Abstract</vt:lpstr>
      <vt:lpstr>Objective</vt:lpstr>
      <vt:lpstr>Problem Statement </vt:lpstr>
      <vt:lpstr>Key features of SNAPTOK </vt:lpstr>
      <vt:lpstr>Competitive Advantage of SNAPTOK  </vt:lpstr>
      <vt:lpstr>Proposed Model </vt:lpstr>
      <vt:lpstr>Block Diagram </vt:lpstr>
      <vt:lpstr>Flowchart </vt:lpstr>
      <vt:lpstr>Algorithms Used </vt:lpstr>
      <vt:lpstr>Collect and Annotate Data </vt:lpstr>
      <vt:lpstr>Preprocess the Data</vt:lpstr>
      <vt:lpstr>Fine-Tune the Model</vt:lpstr>
      <vt:lpstr>Report</vt:lpstr>
      <vt:lpstr>Future Scopes </vt:lpstr>
      <vt:lpstr>References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DSAC</dc:creator>
  <dc:description/>
  <cp:lastModifiedBy>Hariharan M</cp:lastModifiedBy>
  <cp:revision>37</cp:revision>
  <dcterms:created xsi:type="dcterms:W3CDTF">2023-05-18T12:21:03Z</dcterms:created>
  <dcterms:modified xsi:type="dcterms:W3CDTF">2024-10-23T17:05:07Z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19</vt:i4>
  </property>
</Properties>
</file>