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  <p:sldMasterId id="2147483726" r:id="rId40"/>
    <p:sldMasterId id="2147483728" r:id="rId41"/>
    <p:sldMasterId id="2147483730" r:id="rId42"/>
    <p:sldMasterId id="2147483732" r:id="rId43"/>
    <p:sldMasterId id="2147483734" r:id="rId44"/>
    <p:sldMasterId id="2147483736" r:id="rId45"/>
    <p:sldMasterId id="2147483738" r:id="rId46"/>
    <p:sldMasterId id="2147483740" r:id="rId47"/>
    <p:sldMasterId id="2147483742" r:id="rId48"/>
    <p:sldMasterId id="2147483744" r:id="rId49"/>
  </p:sldMasterIdLst>
  <p:sldIdLst>
    <p:sldId id="256" r:id="rId50"/>
    <p:sldId id="257" r:id="rId51"/>
    <p:sldId id="258" r:id="rId52"/>
    <p:sldId id="259" r:id="rId53"/>
    <p:sldId id="260" r:id="rId54"/>
    <p:sldId id="276" r:id="rId55"/>
    <p:sldId id="277" r:id="rId56"/>
    <p:sldId id="278" r:id="rId57"/>
    <p:sldId id="262" r:id="rId58"/>
    <p:sldId id="263" r:id="rId59"/>
    <p:sldId id="264" r:id="rId60"/>
    <p:sldId id="265" r:id="rId61"/>
    <p:sldId id="272" r:id="rId62"/>
    <p:sldId id="273" r:id="rId63"/>
    <p:sldId id="274" r:id="rId64"/>
    <p:sldId id="275" r:id="rId6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4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4.xml"/><Relationship Id="rId58" Type="http://schemas.openxmlformats.org/officeDocument/2006/relationships/slide" Target="slides/slide9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7.xml"/><Relationship Id="rId64" Type="http://schemas.openxmlformats.org/officeDocument/2006/relationships/slide" Target="slides/slide15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0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5.xml"/><Relationship Id="rId62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3.xml"/><Relationship Id="rId60" Type="http://schemas.openxmlformats.org/officeDocument/2006/relationships/slide" Target="slides/slide11.xml"/><Relationship Id="rId65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.xml"/><Relationship Id="rId55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229E71-705C-46AF-A00C-54FF47FD44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D9B70B2-9C1C-4FE6-9C55-96E5BF48A7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E6ABED4B-B6D2-4A32-905A-CE1A50AB17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915DEDB-F7F6-4F00-83BA-58296AF80B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D14FBD0E-E52E-45EC-9CD0-ECA42F7D5A4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A6C1120-3000-4DFC-BF63-0DA6E14FADA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7882493-4CA8-438B-A712-F1D472412B4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A5D3B3E0-D1EB-49DF-BF22-88445CB71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B48C673F-A201-412C-87B1-7B4CA73DB5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24528F00-EF34-4389-B3E0-94BD0B4CDF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F7FCB4A7-7143-4949-8CF5-724AE8526A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1C6B94-EEB3-4D44-AB4C-4ECA6CFE15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C7ED7B7D-8DE3-43BA-A11E-5CBD69BA64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E7DDFC2A-631F-4917-8832-3865C164E3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87B49DC5-9A30-42F6-A7D5-C42F7BB794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121BA09B-F038-43F3-9791-BB781DA3A3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DC44631E-2979-4977-B39C-121337BCD1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FA87113B-34C6-4CF1-929F-2121F92FD9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08A7AC67-40E0-42A6-BF28-9FE52429C4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D35C80E1-B427-4CE3-8847-53612BF031A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B27A4143-4AF0-4F71-AFCE-13E613B651A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555681F2-DBFD-4600-B8CF-8C62230391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D9C7DA-6C9F-476D-A842-BE8ECEFFD9F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C7176C81-88D5-4B61-83E0-68D10A18DF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5EADD7FB-6964-4F0F-8974-E98EB1D2BD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DA8FBB47-9C0A-4EF7-BA08-9D941E5C66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68F98246-C60E-4D86-BF4B-8F5472C2AE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74995898-A7E4-47DB-92C0-E6296C279B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3C36C380-1AA5-42E6-BA83-89B9968B59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83642F5C-1413-4B33-81F2-ADD5814519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343407F4-0B2C-4DCF-8F91-2CFB196338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EAFFD2B8-641D-4671-AA0F-6C3ED5069C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8B0DDD06-84F3-4C53-BB7B-F9ECB104DF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35E6C8-C09D-4E5D-A24B-4E6EB50FFB6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F6A7FD31-B5B8-4020-94B1-2B1635FB9EB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173A66A3-F4E8-4569-839F-40B548C0D9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804F5B9C-6C22-4A46-AFA4-60A5D95860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D0494469-F60B-4F1D-BD40-418860F21E1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DED23FFA-B78D-4030-ACEA-D64FC2F6E3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596C7A0D-8DE2-4C34-94AD-923B158679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lstStyle/>
          <a:p>
            <a:fld id="{F9BD7758-BBA3-4B91-878A-04788A586A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5AB43E47-E4B6-4D58-A873-2195CA54CF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lstStyle/>
          <a:p>
            <a:fld id="{A0700F3C-2BAF-4E5C-8A15-A0FB3FD8E7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6"/>
          </p:nvPr>
        </p:nvSpPr>
        <p:spPr/>
        <p:txBody>
          <a:bodyPr/>
          <a:lstStyle/>
          <a:p>
            <a:fld id="{B00F8C57-921F-48EC-AF22-36BF47F8AE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4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0911948-5005-446C-A6F6-F93CD0E611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94D6381-3329-42DE-8905-85FAEC59E0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4A0AC00-63B3-42BE-AF1F-600C848D17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5105E3A-1BCD-4D92-8A68-1F8137D321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D095CF8-C495-4BAD-AE79-1CC38E0FC8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2D0-4DC3-478F-B38B-65D7729A8020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BA4FD7-969D-4F70-B9D6-099FE9254091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3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0BFF87-852C-4F72-9AA6-09C51B274E69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9C40F3-6272-45E0-B591-288D6251DB09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E2BA49-AEAD-4897-A69D-C2F010C1E279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A2F994-740D-42B2-9BF5-E9C16EE931B6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93207-14E5-44CB-8DC3-EFCE80113E3E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8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7" name="PlaceHolder 8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9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72B313-E8AE-4306-82D2-A08BA01CD0EA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10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chemeClr val="dk1"/>
                </a:solidFill>
                <a:latin typeface="Arial"/>
                <a:ea typeface="DejaVu Sans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  <a:ea typeface="DejaVu Sans"/>
              </a:rPr>
              <a:t>Edit Master text styles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rial"/>
                <a:ea typeface="DejaVu Sans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Arial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Arial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  <a:ea typeface="DejaVu Sans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  <a:ea typeface="DejaVu Sans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B7F059-37DE-4C93-893C-DE087BB3E21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D26288-D1C4-4E2E-93A1-D7F6CDA1E698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1A6762-AC49-4719-BDD9-8EBD57B80402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858BA2-7234-4EB8-AA1F-BFCBB33E9468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8B2FC1-EE86-4420-B088-091D980212D8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B9B3E2-032F-4399-88D0-B8F085F721C8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C4873E-EBDF-4DB7-AF9B-4AA91386500A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9F14D6-F350-4980-8671-DA7170883E73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2" name="PlaceHolder 5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5C6E90-9BB2-46B6-B082-F8E0FDCB8BCE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051655-461C-4F32-89D5-FC906ACA81BB}" type="slidenum">
              <a:rPr lang="en-US" sz="1200" b="0" strike="noStrike" spc="-1">
                <a:solidFill>
                  <a:srgbClr val="B2B2B2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49FC77-3159-4578-98E5-370D515B6A18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36" name="PlaceHolder 4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635188-CA7C-4F06-95A2-F44C4904961C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7" name="PlaceHolder 6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BF5B48-044E-4C99-9259-B80BE940F661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8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62" name="PlaceHolder 8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9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8188F4-3958-4EDA-9EEC-0C55802BDEC0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10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3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165AEE-65A9-4717-816E-0F5EAECEB0BC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486B07-3D3D-4112-A9E9-7D793AE40750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C2BCA5-E055-4EF6-927A-202A6FB29BC7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AD0EE5-A4C9-4F6D-A499-42819134682A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C79EC6-6D96-408E-8CBA-A128C7D4334E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BCE1EC-1CFE-4AEB-9184-E61E7CB02640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99" name="PlaceHolder 5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C2A77A-5065-436B-89FF-E2B293C48FAB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10" name="PlaceHolder 5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4934C9-A4BF-4A9E-AC38-1F42F7A747F7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7F63F4-275B-439C-B28D-4B82A5EAFDEF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AB810F-A622-4274-A400-3CA9EE4071C1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36" name="PlaceHolder 4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A7A0D4-BDA4-4E63-99E4-AF3D35BC5500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32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EA0E12-40A9-48B5-AC54-1DA381FF110D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7" name="PlaceHolder 6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4E7765-E35B-4EC0-B849-B54555D4C2B7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8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44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62" name="PlaceHolder 8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9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E55BC7-FEF8-4080-B599-4C963978832D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10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6" name="PlaceHolder 2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6008EB-2A60-47F5-9420-5D17518A523C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73" name="PlaceHolder 3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E38421-65D8-4CC1-B266-9CD4D365D771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81" name="PlaceHolder 4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D437EC-B339-4C24-A823-A0A733D8C1AB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8" name="PlaceHolder 2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0C6CAB-DCA5-4188-A1F9-C00576B94A66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ftr" idx="13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Num" idx="13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750504-C930-4A08-9863-5B2BC42FB35F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dt" idx="13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9" name="PlaceHolder 5"/>
          <p:cNvSpPr>
            <a:spLocks noGrp="1"/>
          </p:cNvSpPr>
          <p:nvPr>
            <p:ph type="ftr" idx="13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sldNum" idx="14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F1237F-597E-446E-A0C6-99A2B4FFF4FC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dt" idx="14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10" name="PlaceHolder 5"/>
          <p:cNvSpPr>
            <a:spLocks noGrp="1"/>
          </p:cNvSpPr>
          <p:nvPr>
            <p:ph type="ftr" idx="14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 type="sldNum" idx="14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0CBF27-C5BD-4DB8-BEBF-8C6032438BEC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 type="dt" idx="14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4880" cy="71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21" name="PlaceHolder 5"/>
          <p:cNvSpPr>
            <a:spLocks noGrp="1"/>
          </p:cNvSpPr>
          <p:nvPr>
            <p:ph type="ftr" idx="14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6"/>
          <p:cNvSpPr>
            <a:spLocks noGrp="1"/>
          </p:cNvSpPr>
          <p:nvPr>
            <p:ph type="sldNum" idx="14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323EF1-8862-4BD3-8B8E-FBD2163378E1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7"/>
          <p:cNvSpPr>
            <a:spLocks noGrp="1"/>
          </p:cNvSpPr>
          <p:nvPr>
            <p:ph type="dt" idx="14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0408BC-0BB6-4A61-A46F-1B2352C7B8F8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A8D7D5-C0C9-4045-9E83-3DB886E67822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9BD0D3-302F-4FBE-AF40-8B2B7B571EDD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A3B5F1-3DE5-4064-BA66-7D38A5E2662F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A picture containing sky, outdoor, real estate, architecture&#10;&#10;Description automatically generated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256680" y="250200"/>
            <a:ext cx="11678040" cy="63568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9"/>
          <p:cNvPicPr/>
          <p:nvPr/>
        </p:nvPicPr>
        <p:blipFill>
          <a:blip r:embed="rId5"/>
          <a:stretch/>
        </p:blipFill>
        <p:spPr>
          <a:xfrm>
            <a:off x="3205800" y="500400"/>
            <a:ext cx="5644080" cy="138600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F6EA6C-4408-48B7-BC35-8821CDBB0CE7}" type="slidenum">
              <a:rPr lang="en-US" sz="1200" b="0" strike="noStrike" spc="-1">
                <a:solidFill>
                  <a:srgbClr val="8B8B8B"/>
                </a:solidFill>
                <a:latin typeface="Century Gothic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8561004" TargetMode="External"/><Relationship Id="rId13" Type="http://schemas.openxmlformats.org/officeDocument/2006/relationships/hyperlink" Target="https://doi.org/10.1109/AISP53593.2022.9760654" TargetMode="External"/><Relationship Id="rId3" Type="http://schemas.openxmlformats.org/officeDocument/2006/relationships/hyperlink" Target="https://ieeexplore.ieee.org/xpl/conhome/9523984/proceeding" TargetMode="External"/><Relationship Id="rId7" Type="http://schemas.openxmlformats.org/officeDocument/2006/relationships/hyperlink" Target="https://ieeexplore.ieee.org/author/37088873105" TargetMode="External"/><Relationship Id="rId12" Type="http://schemas.openxmlformats.org/officeDocument/2006/relationships/hyperlink" Target="https://ieeexplore.ieee.org/xpl/conhome/9760501/proceeding" TargetMode="External"/><Relationship Id="rId17" Type="http://schemas.openxmlformats.org/officeDocument/2006/relationships/hyperlink" Target="https://doi.org/10.1109/AIE57029.2022.00025" TargetMode="External"/><Relationship Id="rId2" Type="http://schemas.openxmlformats.org/officeDocument/2006/relationships/hyperlink" Target="https://ieeexplore.ieee.org/author/37088957204" TargetMode="External"/><Relationship Id="rId16" Type="http://schemas.openxmlformats.org/officeDocument/2006/relationships/hyperlink" Target="https://ieeexplore.ieee.org/xpl/conhome/9898399/proceeding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ieeexplore.ieee.org/author/38235337700" TargetMode="External"/><Relationship Id="rId11" Type="http://schemas.openxmlformats.org/officeDocument/2006/relationships/hyperlink" Target="https://ieeexplore.ieee.org/author/37088360892" TargetMode="External"/><Relationship Id="rId5" Type="http://schemas.openxmlformats.org/officeDocument/2006/relationships/hyperlink" Target="https://ieeexplore.ieee.org/author/37088871951" TargetMode="External"/><Relationship Id="rId15" Type="http://schemas.openxmlformats.org/officeDocument/2006/relationships/hyperlink" Target="https://ieeexplore.ieee.org/author/37089538182" TargetMode="External"/><Relationship Id="rId10" Type="http://schemas.openxmlformats.org/officeDocument/2006/relationships/hyperlink" Target="https://ieeexplore.ieee.org/author/37089370759" TargetMode="External"/><Relationship Id="rId4" Type="http://schemas.openxmlformats.org/officeDocument/2006/relationships/hyperlink" Target="https://doi.org/10.1109/ICPICS52425.2021.9524204" TargetMode="External"/><Relationship Id="rId9" Type="http://schemas.openxmlformats.org/officeDocument/2006/relationships/hyperlink" Target="https://doi.org/10.1109/WiDSTaif52235.2021.9430224" TargetMode="External"/><Relationship Id="rId14" Type="http://schemas.openxmlformats.org/officeDocument/2006/relationships/hyperlink" Target="https://ieeexplore.ieee.org/author/3708953557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1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524060" y="2732040"/>
            <a:ext cx="9143280" cy="139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0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EVIDENCE MANAGEMENT USING BLOCKCHAIN</a:t>
            </a:r>
            <a:endParaRPr lang="en-US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29" name="Picture 3"/>
          <p:cNvPicPr/>
          <p:nvPr/>
        </p:nvPicPr>
        <p:blipFill>
          <a:blip r:embed="rId3"/>
          <a:stretch/>
        </p:blipFill>
        <p:spPr>
          <a:xfrm>
            <a:off x="0" y="720"/>
            <a:ext cx="12192000" cy="6857280"/>
          </a:xfrm>
          <a:prstGeom prst="rect">
            <a:avLst/>
          </a:prstGeom>
          <a:ln w="0">
            <a:noFill/>
          </a:ln>
        </p:spPr>
      </p:pic>
      <p:sp>
        <p:nvSpPr>
          <p:cNvPr id="430" name="Rectangle 4"/>
          <p:cNvSpPr/>
          <p:nvPr/>
        </p:nvSpPr>
        <p:spPr>
          <a:xfrm>
            <a:off x="7296120" y="4790880"/>
            <a:ext cx="4555647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Assistant Professor,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Department of Information Technology,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Karpagam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College of Engineering, Coimbatore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ctangle 5"/>
          <p:cNvSpPr/>
          <p:nvPr/>
        </p:nvSpPr>
        <p:spPr>
          <a:xfrm>
            <a:off x="641519" y="4779000"/>
            <a:ext cx="320289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Team members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717822F218 HARIHARAN.M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717822F232 MUKESH.R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717822F254 SIVASAKTHI.P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86200" y="612360"/>
            <a:ext cx="10099440" cy="84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D0D0D"/>
                </a:solidFill>
                <a:latin typeface="Arial"/>
                <a:ea typeface="Libre Baskerville"/>
              </a:rPr>
              <a:t>Competitive Advantage of SNAPTOK </a:t>
            </a:r>
            <a:br>
              <a:rPr sz="3600"/>
            </a:b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446" name="Table 8"/>
          <p:cNvGraphicFramePr/>
          <p:nvPr/>
        </p:nvGraphicFramePr>
        <p:xfrm>
          <a:off x="812160" y="1823040"/>
          <a:ext cx="10567080" cy="3901440"/>
        </p:xfrm>
        <a:graphic>
          <a:graphicData uri="http://schemas.openxmlformats.org/drawingml/2006/table">
            <a:tbl>
              <a:tblPr/>
              <a:tblGrid>
                <a:gridCol w="263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4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solidFill>
                            <a:srgbClr val="0D0D0D"/>
                          </a:solidFill>
                          <a:latin typeface="Arial"/>
                          <a:ea typeface="DejaVu Sans"/>
                        </a:rPr>
                        <a:t>Advanced AI Technology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solidFill>
                            <a:srgbClr val="0D0D0D"/>
                          </a:solidFill>
                          <a:latin typeface="Arial"/>
                          <a:ea typeface="DejaVu Sans"/>
                        </a:rPr>
                        <a:t>Comprehensive Feedback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D0D0D"/>
                          </a:solidFill>
                          <a:latin typeface="Arial"/>
                          <a:ea typeface="Libre Baskerville"/>
                        </a:rPr>
                        <a:t>Customized Learning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D0D0D"/>
                          </a:solidFill>
                          <a:latin typeface="Arial"/>
                          <a:ea typeface="Libre Baskerville"/>
                        </a:rPr>
                        <a:t>Focus on Soft Skills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08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Arial"/>
                          <a:ea typeface="Open Sans"/>
                        </a:rPr>
                        <a:t>SNAPTOK utilizes cutting-edge AI algorithms to transcribe speech accurately, identify hesitation words, and provide personalized feedback, delivering a superior learning experience for users.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Arial"/>
                          <a:ea typeface="Open Sans"/>
                        </a:rPr>
                        <a:t>Unlike basic platforms, SNAPTOK offers detailed insights into users' speech patterns, word usage, and presentation style, empowering them to make targeted improvements in their communication skills.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Arial"/>
                          <a:ea typeface="Open Sans"/>
                        </a:rPr>
                        <a:t>SNAPTOK tailors its recommendations and feedback to each user's individual needs and learning pace, optimizing the effectiveness of the skill-building process.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Arial"/>
                          <a:ea typeface="Open Sans"/>
                        </a:rPr>
                        <a:t>While speech recognition tools exist, SNAPTOK stands out by specifically targeting the development of critical soft skills like public speaking and communication, addressing a pressing need in the education and job market.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418F86A8-2C43-41E6-AC90-58462CBF69CD}" type="slidenum">
              <a:t>10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fld id="{D15415F3-224B-4956-88EC-72D83928EA33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pc="-1" dirty="0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</a:t>
            </a:r>
            <a:br>
              <a:rPr sz="3200" dirty="0"/>
            </a:b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C1EFEBA-1F92-4DAF-A08A-874D2AF04325}" type="slidenum">
              <a:t>11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6C184C64-522C-4E1D-B355-4298904B5343}" type="datetime1">
              <a:rPr lang="en-US"/>
              <a:t>10/1/2024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F1530-0ADC-7C34-2010-5FD224FA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1355162"/>
            <a:ext cx="9805431" cy="4799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pc="-1" dirty="0">
                <a:solidFill>
                  <a:srgbClr val="000000"/>
                </a:solidFill>
                <a:latin typeface="Arial"/>
                <a:ea typeface="DejaVu Sans"/>
              </a:rPr>
              <a:t>Flow</a:t>
            </a: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Diagram 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50" name="Content Placeholder 6"/>
          <p:cNvPicPr/>
          <p:nvPr/>
        </p:nvPicPr>
        <p:blipFill>
          <a:blip r:embed="rId2"/>
          <a:stretch/>
        </p:blipFill>
        <p:spPr>
          <a:xfrm>
            <a:off x="1816029" y="1238865"/>
            <a:ext cx="8085055" cy="5347133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077AB76-CB62-4701-8523-146FA9A9FED6}" type="slidenum">
              <a:t>12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0CAFD85B-B5CB-40AB-B27A-40DD5FB4825D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Future Scopes 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65" name="Content Placeholder 7"/>
          <p:cNvPicPr/>
          <p:nvPr/>
        </p:nvPicPr>
        <p:blipFill>
          <a:blip r:embed="rId2"/>
          <a:stretch/>
        </p:blipFill>
        <p:spPr>
          <a:xfrm>
            <a:off x="2822760" y="1419120"/>
            <a:ext cx="6545520" cy="4787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81BD1BFA-2F7F-4F69-9F17-69ADA5BBA82F}" type="slidenum">
              <a:t>13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939726FF-91FE-45C3-83E4-70D94AA58B0C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838080" y="320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Speech Module: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Research on Speech Separation and Recognition Algorithm Based on Deep Learning </a:t>
            </a: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Author(s): </a:t>
            </a:r>
            <a:r>
              <a:rPr lang="en-US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Sarah Wan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Published in</a:t>
            </a:r>
            <a:r>
              <a:rPr lang="en-US" sz="1200" b="1" strike="noStrike" spc="-1">
                <a:solidFill>
                  <a:srgbClr val="333333"/>
                </a:solidFill>
                <a:latin typeface="Arial"/>
                <a:ea typeface="DejaVu Sans"/>
              </a:rPr>
              <a:t>: </a:t>
            </a:r>
            <a:r>
              <a:rPr lang="en-US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2021 IEEE International Conference on Power, Intelligent Computing and Systems (ICPICS)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Publisher: IEEE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DOI: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10.1109/ICPICS52425.2021.9524204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1200" b="1" strike="noStrike" spc="-1">
                <a:solidFill>
                  <a:srgbClr val="333333"/>
                </a:solidFill>
                <a:latin typeface="Arial"/>
                <a:ea typeface="DejaVu Sans"/>
              </a:rPr>
              <a:t>Effective speech emotion recognition using deep learning approaches for Algerian dialect </a:t>
            </a: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Author(s):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Raoudha Yahia Cherif</a:t>
            </a:r>
            <a:r>
              <a:rPr lang="en-IN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,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Abdelouahab Moussaoui</a:t>
            </a:r>
            <a:r>
              <a:rPr lang="en-IN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,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Nabila Frahta</a:t>
            </a:r>
            <a:r>
              <a:rPr lang="en-IN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,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Mohamed Berrimi</a:t>
            </a:r>
            <a:r>
              <a:rPr lang="en-IN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Published in: </a:t>
            </a:r>
            <a:r>
              <a:rPr lang="en-US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2021 International Conference of Women in Data Science at Taif University (WiDSTaif ) 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Publisher: IEEE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DOI: 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10.1109/WiDSTaif52235.2021.9430224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Face Module: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Real-Time Emotion Recognition from Facial Expressions using Artificial Intelligence</a:t>
            </a: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Author(s):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Prashant Dhope</a:t>
            </a:r>
            <a:r>
              <a:rPr lang="en-IN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,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Mahesh B. Neelagar</a:t>
            </a:r>
            <a:r>
              <a:rPr lang="en-IN" sz="1200" b="0" u="sng" strike="noStrike" spc="-1">
                <a:solidFill>
                  <a:srgbClr val="006699"/>
                </a:solidFill>
                <a:uFillTx/>
                <a:latin typeface="Arial"/>
                <a:ea typeface="DejaVu Sans"/>
              </a:rPr>
              <a:t>.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Published in: </a:t>
            </a:r>
            <a:r>
              <a:rPr lang="en-US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2022 2nd International Conference on Artificial Intelligence and Signal Processing (AISP)</a:t>
            </a:r>
            <a:r>
              <a:rPr lang="en-US" sz="1200" b="0" strike="noStrike" spc="-1">
                <a:solidFill>
                  <a:srgbClr val="006699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Publisher: IEEE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DOI: 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10.1109/AISP53593.2022.9760654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05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1200" b="1" strike="noStrike" spc="-1">
                <a:solidFill>
                  <a:srgbClr val="333333"/>
                </a:solidFill>
                <a:latin typeface="Arial"/>
                <a:ea typeface="DejaVu Sans"/>
              </a:rPr>
              <a:t>Facial Expression Recognition Using CNN</a:t>
            </a:r>
            <a:r>
              <a:rPr lang="en-IN" sz="1200" b="1" strike="noStrike" spc="-1">
                <a:solidFill>
                  <a:srgbClr val="0D0D0D"/>
                </a:solidFill>
                <a:latin typeface="Arial"/>
                <a:ea typeface="DejaVu Sans"/>
              </a:rPr>
              <a:t>: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Author(s):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4"/>
              </a:rPr>
              <a:t>Fahreddin M. Sadikoğlu</a:t>
            </a:r>
            <a:r>
              <a:rPr lang="en-IN" sz="1200" b="0" u="sng" strike="noStrike" spc="-1">
                <a:solidFill>
                  <a:srgbClr val="006699"/>
                </a:solidFill>
                <a:uFillTx/>
                <a:latin typeface="Arial"/>
                <a:ea typeface="DejaVu Sans"/>
              </a:rPr>
              <a:t>, 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5"/>
              </a:rPr>
              <a:t>Mohamed Idle Mohamed</a:t>
            </a:r>
            <a:r>
              <a:rPr lang="en-IN" sz="1200" b="0" strike="noStrike" spc="-1">
                <a:solidFill>
                  <a:srgbClr val="0D0D0D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Published in: </a:t>
            </a:r>
            <a:r>
              <a:rPr lang="en-US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6"/>
              </a:rPr>
              <a:t>2022 International Conference on Artificial Intelligence in Everything (AIE) 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Publisher: IEEE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rgbClr val="333333"/>
                </a:solidFill>
                <a:latin typeface="Arial"/>
                <a:ea typeface="DejaVu Sans"/>
              </a:rPr>
              <a:t>DOI: </a:t>
            </a:r>
            <a:r>
              <a:rPr lang="en-IN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17"/>
              </a:rPr>
              <a:t>10.1109/AIE57029.2022.00025</a:t>
            </a:r>
            <a:endParaRPr lang="en-US" sz="1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25D21CAE-C75B-4E68-9692-E289A8579DDC}" type="slidenum">
              <a:t>14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fld id="{B40A7D1D-6202-450B-9063-7BF351C472E1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838080" y="2822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Conclusion 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1234440" y="1729080"/>
            <a:ext cx="93034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-324000" defTabSz="914400">
              <a:lnSpc>
                <a:spcPct val="150000"/>
              </a:lnSpc>
              <a:spcBef>
                <a:spcPts val="1001"/>
              </a:spcBef>
              <a:buClr>
                <a:srgbClr val="49495A"/>
              </a:buClr>
              <a:buFont typeface="Wingdings" charset="2"/>
              <a:buChar char=""/>
            </a:pPr>
            <a:r>
              <a:rPr lang="en-US" sz="1400" b="0" strike="noStrike" spc="-1" dirty="0" err="1">
                <a:solidFill>
                  <a:srgbClr val="49495A"/>
                </a:solidFill>
                <a:latin typeface="Arial"/>
                <a:ea typeface="Open Sans"/>
              </a:rPr>
              <a:t>Snaptok's</a:t>
            </a:r>
            <a:r>
              <a:rPr lang="en-US" sz="1400" b="0" strike="noStrike" spc="-1" dirty="0">
                <a:solidFill>
                  <a:srgbClr val="49495A"/>
                </a:solidFill>
                <a:latin typeface="Arial"/>
                <a:ea typeface="Open Sans"/>
              </a:rPr>
              <a:t> use of advanced AI technologies provides an effective and comprehensive solution for enhancing public speaking and interview skills. By offering real-time feedback, personalized coaching, and interactive exercises, the platform empowers users to develop critical soft skills, boosting their confidence and communication effectiveness in both personal and professional contexts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BD67CE94-DE4D-43AC-9317-AB9940311BAF}" type="slidenum">
              <a:t>15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BCE53B7B-DDF3-42A0-B70B-5E8655AC4123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838080" y="119160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THANK YOU!</a:t>
            </a:r>
            <a:endParaRPr lang="en-US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EEBBE07A-B10E-4BC5-9B7C-04E653F25A8A}" type="slidenum">
              <a:t>16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fld id="{2E39E2BC-E798-45F8-A84B-CE4DD27CB1B8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299880" y="1515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endParaRPr lang="en-US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744120" y="16290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 algn="just" defTabSz="914400">
              <a:lnSpc>
                <a:spcPts val="1655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Snaptok revolutionizes communication education with its groundbreaking platform, integrating AI, computer vision, and natural language processing. Through live video sessions, facial expression analysis, and speech-to-text transcription, students receive real-time feedback on verbal and non-verbal cues.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algn="just" defTabSz="914400">
              <a:lnSpc>
                <a:spcPts val="1655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 Key features include hesitation detection, pitch modulation analysis, and personalized question prompts, catering to diverse proficiency levels. With a focus on individual growth and societal impact, Snaptok promises enhanced confidence, employability, and social interaction.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algn="just" defTabSz="914400">
              <a:lnSpc>
                <a:spcPts val="1655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Positioned to redefine communication training, it heralds a transformative learning experience poised for widespread adoption.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algn="just" defTabSz="914400">
              <a:lnSpc>
                <a:spcPts val="1655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Snaptok: Revolutionizing Communication Education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Platform: AI-driven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Features: Real-time feedback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Focus: Individual growth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Impact: Societal benefits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  <a:ea typeface="DejaVu Sans"/>
              </a:rPr>
              <a:t>Future: VR integration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46360F3-03F8-4B33-A527-94710E876407}" type="slidenum">
              <a:t>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27453289-2833-4FB8-A28C-B3B0C735C865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83480" y="255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Objective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D2332A07-A191-4DCE-B7A9-B47F6EC291BE}" type="slidenum">
              <a:rPr/>
              <a:t>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9B59CE4B-1C7A-40E2-A45A-924E4B1AF761}" type="datetime1">
              <a:rPr lang="en-US"/>
              <a:t>10/1/2024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F8B2B3-4986-F612-CD18-852729EB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0" y="1581120"/>
            <a:ext cx="10596836" cy="304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Integrity: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tamper-proof records of all evidence transactions using blockchain's immutable nature.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Transparency: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 verifiable chain of custody for real-time tracking from collection to court.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Accountability: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 all actions with timestamps and authorized user identities for a transparent audit trail.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Workflows: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smart contracts to automate evidence transfers, approvals, and access control.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Access Control: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Enforce role-based access to prevent unauthorized handling.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Misplacement: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 and track all evidence securely to reduce loss or misplacement.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Trust: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public confidence through transparent and secure evidence handling.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chemeClr val="dk1"/>
                </a:solidFill>
                <a:latin typeface="Arial"/>
                <a:ea typeface="DejaVu Sans"/>
              </a:rPr>
              <a:t>Problem Statement</a:t>
            </a:r>
            <a:br>
              <a:rPr sz="3200"/>
            </a:b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0514880" cy="471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12529"/>
                </a:solidFill>
                <a:latin typeface="montserratregular"/>
                <a:ea typeface="DejaVu Sans"/>
              </a:rPr>
              <a:t>Problem Statement :</a:t>
            </a:r>
            <a:endParaRPr lang="en-US" sz="2000" b="0" strike="noStrike" spc="-1" dirty="0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dirty="0"/>
              <a:t>The current evidence management system is prone to tampering, loss, and inefficiencies, compromising the integrity and traceability of evidence.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159372B-0158-4179-AADC-EF35D0C03C3C}" type="slidenum">
              <a:rPr/>
              <a:t>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46F39767-2EF3-4635-89E2-5D39E2A18DF6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Key features of SNAPTOK</a:t>
            </a:r>
            <a:br>
              <a:rPr sz="3200"/>
            </a:b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838080" y="1735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Customizable Training Models:  </a:t>
            </a:r>
            <a:r>
              <a:rPr lang="en-US" sz="1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  Offers the flexibility to fine-tune pre-trained models with user-specific data, enhancing the accuracy and relevance of feedback for individual users.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User-Friendly Interface:</a:t>
            </a:r>
            <a:r>
              <a:rPr lang="en-US" sz="1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    Provides an intuitive and easy-to-use interface, allowing users to practice their speaking skills with minimal setup and technical knowledge.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Diverse Speech Corpus: </a:t>
            </a:r>
            <a:r>
              <a:rPr lang="en-US" sz="1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   Incorporates a wide-ranging dataset that includes various speaking styles and contexts, ensuring robust and versatile performance across different speech scenarios.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Post-Processing Techniques:</a:t>
            </a:r>
            <a:r>
              <a:rPr lang="en-US" sz="1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    Utilizes advanced post-processing methods like Gaussian filtering and morphological opening to refine detection results and reduce false positives.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r>
              <a:rPr lang="en-US" sz="1400" b="1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Progress Tracking and Reporting:</a:t>
            </a:r>
            <a:r>
              <a:rPr lang="en-US" sz="1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Arial"/>
                <a:ea typeface="Libre Baskerville"/>
              </a:rPr>
              <a:t>    Includes features for tracking user progress over time, providing detailed reports on improvements and areas that still need work, helping users to continuously enhance their public speaking abilities.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53BABB8-D73C-428A-A9B4-81FD9B1D60FE}" type="slidenum">
              <a:t>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690960AB-51BD-40F2-934B-7E65A5F06100}" type="datetime1">
              <a:rPr lang="en-US"/>
              <a:t>10/1/2024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Requirements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838080" y="1735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Goal: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Create a dataset that includes hesitation sounds explicitly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labeled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Steps: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1. Gather Data: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i.Collect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audio recordings from various sources where hesitation sounds are naturally present. This could include interviews, casual conversations, podcasts, etc.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ii.Ensure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diversity in accents, speaking styles, and environments to make the model robust.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2,Annotate the Data: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 Use tools like ELAN or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Praat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to manually annotate the audio files.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ii..Label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hesitation sounds explicitly. For example, transcriptions should include "uh", "umm", "hmm" as part of the text.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Wingdings" charset="2"/>
              <a:buChar char=""/>
            </a:pP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53BABB8-D73C-428A-A9B4-81FD9B1D60FE}" type="slidenum">
              <a:rPr/>
              <a:t>6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690960AB-51BD-40F2-934B-7E65A5F06100}" type="datetime1">
              <a:rPr lang="en-US"/>
              <a:t>10/1/2024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Preprocess the Data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838080" y="1735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Goal: 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Prepare the data for training by ensuring hesitation sounds are treated as distinct tokens.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Steps: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1. Tokenization: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 Use a tokenizer that can handle hesitation sounds as separate tokens.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ii. If using a library like Hugging Face's transformers, customize the tokenizer to include hesitation sounds.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2. Data Augmentation (Optional):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 If the dataset is small, create synthetic samples by adding hesitation sounds to existing clean speech data.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53BABB8-D73C-428A-A9B4-81FD9B1D60FE}" type="slidenum">
              <a:t>7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690960AB-51BD-40F2-934B-7E65A5F06100}" type="datetime1">
              <a:rPr lang="en-US"/>
              <a:t>10/1/2024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Fine-Tune the Model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838080" y="1735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Goal: 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Train a pre-trained speech-to-text model to recognize and transcribe hesitation sounds.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Steps: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1. Choose a Pre-trained Model: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 Use a model like Wav2Vec 2.0 by Facebook AI, which is well-suited for speech recognition tasks.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2. Fine-Tuning Process: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</a:t>
            </a:r>
            <a:r>
              <a:rPr lang="en-IN" sz="1400" b="0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. Load the pre-trained model and tokenizer from Hugging Face's transformers library.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ii. Prepare the dataset, ensuring it is tokenized correctly.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IN" sz="14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       iii. Fine-tune the model with the dataset that includes hesitation sounds.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53BABB8-D73C-428A-A9B4-81FD9B1D60FE}" type="slidenum">
              <a:t>8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690960AB-51BD-40F2-934B-7E65A5F06100}" type="datetime1">
              <a:rPr lang="en-US"/>
              <a:t>10/1/2024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D0D0D"/>
                </a:solidFill>
                <a:latin typeface="Arial"/>
                <a:ea typeface="Libre Baskerville"/>
              </a:rPr>
              <a:t>Tech Stack</a:t>
            </a:r>
            <a:br>
              <a:rPr sz="3200"/>
            </a:b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74AE60-DEB5-E5B7-1759-0C7454F10764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>
          <a:xfrm>
            <a:off x="7836309" y="1689840"/>
            <a:ext cx="3587442" cy="43148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063FBB5E-C105-4054-947B-EB9D452370F4}" type="slidenum">
              <a:t>9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fld id="{679AD986-F389-4387-B791-7B7349B33CF7}" type="datetime1">
              <a:rPr lang="en-US"/>
              <a:t>10/1/2024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AA521-D5BA-FC3D-F96A-2778FAA6CB58}"/>
              </a:ext>
            </a:extLst>
          </p:cNvPr>
          <p:cNvSpPr txBox="1"/>
          <p:nvPr/>
        </p:nvSpPr>
        <p:spPr>
          <a:xfrm>
            <a:off x="696125" y="1689840"/>
            <a:ext cx="674492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Frontend</a:t>
            </a:r>
            <a:r>
              <a:rPr lang="en-IN" dirty="0"/>
              <a:t>: HTML for structure, CSS for styling, JavaScript for interactivity, WebRTC for video capture.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Backend</a:t>
            </a:r>
            <a:r>
              <a:rPr lang="en-IN" dirty="0"/>
              <a:t>: Flask for the web framework, OpenCV for computer vision, TensorFlow/</a:t>
            </a:r>
            <a:r>
              <a:rPr lang="en-IN" dirty="0" err="1"/>
              <a:t>Keras</a:t>
            </a:r>
            <a:r>
              <a:rPr lang="en-IN" dirty="0"/>
              <a:t> for machine learning.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Tools &amp; Libraries</a:t>
            </a:r>
            <a:r>
              <a:rPr lang="en-IN" dirty="0"/>
              <a:t>: Python for programming, Flask-</a:t>
            </a:r>
            <a:r>
              <a:rPr lang="en-IN" dirty="0" err="1"/>
              <a:t>SQLAlchemy</a:t>
            </a:r>
            <a:r>
              <a:rPr lang="en-IN" dirty="0"/>
              <a:t> for database management (if needed), Jinja2 for templating.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Development</a:t>
            </a:r>
            <a:r>
              <a:rPr lang="en-IN" dirty="0"/>
              <a:t>: Visual Studio Code/PyCharm for coding, Postman for API testing, </a:t>
            </a:r>
            <a:r>
              <a:rPr lang="en-IN" dirty="0" err="1"/>
              <a:t>PyTest</a:t>
            </a:r>
            <a:r>
              <a:rPr lang="en-IN" dirty="0"/>
              <a:t>/</a:t>
            </a:r>
            <a:r>
              <a:rPr lang="en-IN" dirty="0" err="1"/>
              <a:t>Unittest</a:t>
            </a:r>
            <a:r>
              <a:rPr lang="en-IN" dirty="0"/>
              <a:t> for writing and running tests.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39444</TotalTime>
  <Words>1250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49</vt:i4>
      </vt:variant>
      <vt:variant>
        <vt:lpstr>Slide Titles</vt:lpstr>
      </vt:variant>
      <vt:variant>
        <vt:i4>16</vt:i4>
      </vt:variant>
    </vt:vector>
  </HeadingPairs>
  <TitlesOfParts>
    <vt:vector size="73" baseType="lpstr">
      <vt:lpstr>Arial</vt:lpstr>
      <vt:lpstr>Calibri</vt:lpstr>
      <vt:lpstr>Calibri Light</vt:lpstr>
      <vt:lpstr>Century Gothic</vt:lpstr>
      <vt:lpstr>montserratregular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EVIDENCE MANAGEMENT USING BLOCKCHAIN</vt:lpstr>
      <vt:lpstr>Abstract</vt:lpstr>
      <vt:lpstr>Objective</vt:lpstr>
      <vt:lpstr>Problem Statement </vt:lpstr>
      <vt:lpstr>Key features of SNAPTOK </vt:lpstr>
      <vt:lpstr>Software Requirements</vt:lpstr>
      <vt:lpstr>Preprocess the Data</vt:lpstr>
      <vt:lpstr>Fine-Tune the Model</vt:lpstr>
      <vt:lpstr>Tech Stack </vt:lpstr>
      <vt:lpstr>Competitive Advantage of SNAPTOK  </vt:lpstr>
      <vt:lpstr>Sample Model </vt:lpstr>
      <vt:lpstr>Flow Diagram </vt:lpstr>
      <vt:lpstr>Future Scopes </vt:lpstr>
      <vt:lpstr>References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DSAC</dc:creator>
  <dc:description/>
  <cp:lastModifiedBy>Hariharan M</cp:lastModifiedBy>
  <cp:revision>39</cp:revision>
  <dcterms:created xsi:type="dcterms:W3CDTF">2023-05-18T12:21:03Z</dcterms:created>
  <dcterms:modified xsi:type="dcterms:W3CDTF">2024-10-01T04:10:24Z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