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0"/>
  </p:notesMasterIdLst>
  <p:sldIdLst>
    <p:sldId id="292" r:id="rId5"/>
    <p:sldId id="1305" r:id="rId6"/>
    <p:sldId id="352" r:id="rId7"/>
    <p:sldId id="1300" r:id="rId8"/>
    <p:sldId id="1284" r:id="rId9"/>
    <p:sldId id="1285" r:id="rId10"/>
    <p:sldId id="1286" r:id="rId11"/>
    <p:sldId id="1287" r:id="rId12"/>
    <p:sldId id="1292" r:id="rId13"/>
    <p:sldId id="1293" r:id="rId14"/>
    <p:sldId id="1306" r:id="rId15"/>
    <p:sldId id="1307" r:id="rId16"/>
    <p:sldId id="1297" r:id="rId17"/>
    <p:sldId id="1288" r:id="rId18"/>
    <p:sldId id="1249" r:id="rId19"/>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2C2296-C9F9-AB17-CA1D-E3B496B4E0F4}" v="1390" dt="2024-04-08T13:15:56.920"/>
    <p1510:client id="{CE2FCD90-45E1-5A22-E42D-46EA99D7B937}" v="150" dt="2024-04-08T11:23:36.2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7" d="100"/>
          <a:sy n="107" d="100"/>
        </p:scale>
        <p:origin x="1018" y="8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133021" y="3653316"/>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lIns="91440" tIns="45720" rIns="91440" bIns="45720" anchor="t">
            <a:spAutoFit/>
          </a:bodyPr>
          <a:lstStyle/>
          <a:p>
            <a:pPr>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 Hariharan K</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 513521104016</a:t>
            </a:r>
            <a:endParaRPr lang="en-US" sz="1100" b="0" i="0" u="none" strike="noStrike" cap="none" dirty="0">
              <a:solidFill>
                <a:schemeClr val="tx1"/>
              </a:solidFill>
              <a:latin typeface="Arial"/>
              <a:ea typeface="Arial"/>
              <a:cs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32562" y="3822445"/>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876376"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596309" y="3869804"/>
            <a:ext cx="2095554" cy="600164"/>
          </a:xfrm>
          <a:prstGeom prst="rect">
            <a:avLst/>
          </a:prstGeom>
          <a:noFill/>
        </p:spPr>
        <p:txBody>
          <a:bodyPr wrap="square" lIns="91440" tIns="45720" rIns="91440" bIns="45720" anchor="t">
            <a:spAutoFit/>
          </a:bodyPr>
          <a:lstStyle/>
          <a:p>
            <a:pPr>
              <a:spcAft>
                <a:spcPts val="200"/>
              </a:spcAft>
              <a:buClr>
                <a:schemeClr val="bg1"/>
              </a:buClr>
            </a:pPr>
            <a:r>
              <a:rPr lang="en-US" sz="1100" dirty="0">
                <a:solidFill>
                  <a:schemeClr val="tx1"/>
                </a:solidFill>
              </a:rPr>
              <a:t>Annai Mira College of Engineering and Technology (5135)</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sz="2400" dirty="0"/>
              <a:t>Register | Sign-up</a:t>
            </a:r>
            <a:endParaRPr lang="en-US" sz="2400" b="1" dirty="0">
              <a:latin typeface="Arial MT"/>
            </a:endParaRPr>
          </a:p>
        </p:txBody>
      </p:sp>
      <p:pic>
        <p:nvPicPr>
          <p:cNvPr id="4" name="Picture 3" descr="A screenshot of a computer&#10;&#10;Description automatically generated">
            <a:extLst>
              <a:ext uri="{FF2B5EF4-FFF2-40B4-BE49-F238E27FC236}">
                <a16:creationId xmlns:a16="http://schemas.microsoft.com/office/drawing/2014/main" id="{ABB8EEC5-E512-3971-9E34-538FCDF7137B}"/>
              </a:ext>
            </a:extLst>
          </p:cNvPr>
          <p:cNvPicPr>
            <a:picLocks noChangeAspect="1"/>
          </p:cNvPicPr>
          <p:nvPr/>
        </p:nvPicPr>
        <p:blipFill>
          <a:blip r:embed="rId2"/>
          <a:stretch>
            <a:fillRect/>
          </a:stretch>
        </p:blipFill>
        <p:spPr>
          <a:xfrm>
            <a:off x="3040812" y="1286503"/>
            <a:ext cx="5995358" cy="3368438"/>
          </a:xfrm>
          <a:prstGeom prst="rect">
            <a:avLst/>
          </a:prstGeom>
        </p:spPr>
      </p:pic>
      <p:sp>
        <p:nvSpPr>
          <p:cNvPr id="6" name="TextBox 5">
            <a:extLst>
              <a:ext uri="{FF2B5EF4-FFF2-40B4-BE49-F238E27FC236}">
                <a16:creationId xmlns:a16="http://schemas.microsoft.com/office/drawing/2014/main" id="{A6A566ED-0E3C-6134-6BE0-5545A08244E0}"/>
              </a:ext>
            </a:extLst>
          </p:cNvPr>
          <p:cNvSpPr txBox="1"/>
          <p:nvPr/>
        </p:nvSpPr>
        <p:spPr>
          <a:xfrm>
            <a:off x="427966" y="1287253"/>
            <a:ext cx="2400300"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dirty="0"/>
              <a:t>Here, the registration or Signup process is done.</a:t>
            </a:r>
          </a:p>
          <a:p>
            <a:pPr marL="285750" indent="-285750">
              <a:buChar char="•"/>
            </a:pPr>
            <a:endParaRPr lang="en-US" dirty="0"/>
          </a:p>
          <a:p>
            <a:pPr marL="285750" indent="-285750">
              <a:buChar char="•"/>
            </a:pPr>
            <a:r>
              <a:rPr lang="en-US" dirty="0"/>
              <a:t>Users can create new username and password for logging in into the site.</a:t>
            </a:r>
          </a:p>
          <a:p>
            <a:pPr marL="285750" indent="-285750">
              <a:buChar char="•"/>
            </a:pPr>
            <a:endParaRPr lang="en-US" dirty="0"/>
          </a:p>
          <a:p>
            <a:pPr marL="285750" indent="-285750">
              <a:buChar char="•"/>
            </a:pPr>
            <a:r>
              <a:rPr lang="en-US" dirty="0"/>
              <a:t>The data are stored into the database using API call method POST.</a:t>
            </a:r>
          </a:p>
          <a:p>
            <a:pPr marL="285750" indent="-285750">
              <a:buChar char="•"/>
            </a:pPr>
            <a:endParaRPr lang="en-US" dirty="0"/>
          </a:p>
          <a:p>
            <a:pPr marL="285750" indent="-285750">
              <a:buChar char="•"/>
            </a:pPr>
            <a:r>
              <a:rPr lang="en-US" dirty="0"/>
              <a:t>During login these data's are cross checked.</a:t>
            </a:r>
          </a:p>
        </p:txBody>
      </p:sp>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sz="2400" dirty="0"/>
              <a:t>Find Bus | Booking </a:t>
            </a:r>
            <a:endParaRPr lang="en-US" sz="2400" b="1" dirty="0">
              <a:latin typeface="Arial MT"/>
            </a:endParaRPr>
          </a:p>
        </p:txBody>
      </p:sp>
      <p:sp>
        <p:nvSpPr>
          <p:cNvPr id="6" name="TextBox 5">
            <a:extLst>
              <a:ext uri="{FF2B5EF4-FFF2-40B4-BE49-F238E27FC236}">
                <a16:creationId xmlns:a16="http://schemas.microsoft.com/office/drawing/2014/main" id="{A6A566ED-0E3C-6134-6BE0-5545A08244E0}"/>
              </a:ext>
            </a:extLst>
          </p:cNvPr>
          <p:cNvSpPr txBox="1"/>
          <p:nvPr/>
        </p:nvSpPr>
        <p:spPr>
          <a:xfrm>
            <a:off x="492664" y="1341168"/>
            <a:ext cx="2400300"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dirty="0"/>
              <a:t>This is the Find Bus or Booking Page where the users can add the available bus</a:t>
            </a:r>
          </a:p>
          <a:p>
            <a:pPr marL="285750" indent="-285750">
              <a:buChar char="•"/>
            </a:pPr>
            <a:endParaRPr lang="en-US" dirty="0"/>
          </a:p>
          <a:p>
            <a:pPr marL="285750" indent="-285750">
              <a:buChar char="•"/>
            </a:pPr>
            <a:r>
              <a:rPr lang="en-US" dirty="0"/>
              <a:t>If the no. of seats are not available then it shows error message.</a:t>
            </a:r>
          </a:p>
          <a:p>
            <a:pPr marL="285750" indent="-285750">
              <a:buChar char="•"/>
            </a:pPr>
            <a:endParaRPr lang="en-US" dirty="0"/>
          </a:p>
          <a:p>
            <a:pPr marL="285750" indent="-285750">
              <a:buChar char="•"/>
            </a:pPr>
            <a:r>
              <a:rPr lang="en-US" dirty="0"/>
              <a:t>The UI is created user friendly that every user can easily access the Booking.  .</a:t>
            </a:r>
          </a:p>
        </p:txBody>
      </p:sp>
      <p:pic>
        <p:nvPicPr>
          <p:cNvPr id="3" name="Picture 2" descr="A screenshot of a bus&#10;&#10;Description automatically generated">
            <a:extLst>
              <a:ext uri="{FF2B5EF4-FFF2-40B4-BE49-F238E27FC236}">
                <a16:creationId xmlns:a16="http://schemas.microsoft.com/office/drawing/2014/main" id="{80E08A73-7028-694B-634C-C9226952DF06}"/>
              </a:ext>
            </a:extLst>
          </p:cNvPr>
          <p:cNvPicPr>
            <a:picLocks noChangeAspect="1"/>
          </p:cNvPicPr>
          <p:nvPr/>
        </p:nvPicPr>
        <p:blipFill>
          <a:blip r:embed="rId2"/>
          <a:stretch>
            <a:fillRect/>
          </a:stretch>
        </p:blipFill>
        <p:spPr>
          <a:xfrm>
            <a:off x="3083944" y="1340418"/>
            <a:ext cx="5822830" cy="3271391"/>
          </a:xfrm>
          <a:prstGeom prst="rect">
            <a:avLst/>
          </a:prstGeom>
        </p:spPr>
      </p:pic>
    </p:spTree>
    <p:extLst>
      <p:ext uri="{BB962C8B-B14F-4D97-AF65-F5344CB8AC3E}">
        <p14:creationId xmlns:p14="http://schemas.microsoft.com/office/powerpoint/2010/main" val="1099008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sz="2400" dirty="0"/>
              <a:t>List of Bookings | Cancel Booking</a:t>
            </a:r>
            <a:endParaRPr lang="en-US" sz="2400" b="1" dirty="0">
              <a:latin typeface="Arial MT"/>
            </a:endParaRPr>
          </a:p>
        </p:txBody>
      </p:sp>
      <p:sp>
        <p:nvSpPr>
          <p:cNvPr id="6" name="TextBox 5">
            <a:extLst>
              <a:ext uri="{FF2B5EF4-FFF2-40B4-BE49-F238E27FC236}">
                <a16:creationId xmlns:a16="http://schemas.microsoft.com/office/drawing/2014/main" id="{A6A566ED-0E3C-6134-6BE0-5545A08244E0}"/>
              </a:ext>
            </a:extLst>
          </p:cNvPr>
          <p:cNvSpPr txBox="1"/>
          <p:nvPr/>
        </p:nvSpPr>
        <p:spPr>
          <a:xfrm>
            <a:off x="492664" y="1341168"/>
            <a:ext cx="240030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dirty="0"/>
              <a:t>Here the no. of buses booked and the no. of books cancelled are listed here.</a:t>
            </a:r>
          </a:p>
          <a:p>
            <a:pPr marL="285750" indent="-285750">
              <a:buChar char="•"/>
            </a:pPr>
            <a:endParaRPr lang="en-US" dirty="0"/>
          </a:p>
          <a:p>
            <a:pPr marL="285750" indent="-285750">
              <a:buChar char="•"/>
            </a:pPr>
            <a:r>
              <a:rPr lang="en-US" dirty="0"/>
              <a:t>Although the user can modify like cancel the booked tickets here.</a:t>
            </a:r>
          </a:p>
          <a:p>
            <a:pPr marL="285750" indent="-285750">
              <a:buChar char="•"/>
            </a:pPr>
            <a:endParaRPr lang="en-US" dirty="0"/>
          </a:p>
          <a:p>
            <a:pPr marL="285750" indent="-285750">
              <a:buChar char="•"/>
            </a:pPr>
            <a:r>
              <a:rPr lang="en-US" dirty="0"/>
              <a:t>This Page shows the entire transactions done in the booking process.</a:t>
            </a:r>
          </a:p>
        </p:txBody>
      </p:sp>
      <p:pic>
        <p:nvPicPr>
          <p:cNvPr id="4" name="Picture 3" descr="A screenshot of a computer&#10;&#10;Description automatically generated">
            <a:extLst>
              <a:ext uri="{FF2B5EF4-FFF2-40B4-BE49-F238E27FC236}">
                <a16:creationId xmlns:a16="http://schemas.microsoft.com/office/drawing/2014/main" id="{F7C5730E-A22A-6D52-F994-F0DC80659727}"/>
              </a:ext>
            </a:extLst>
          </p:cNvPr>
          <p:cNvPicPr>
            <a:picLocks noChangeAspect="1"/>
          </p:cNvPicPr>
          <p:nvPr/>
        </p:nvPicPr>
        <p:blipFill>
          <a:blip r:embed="rId2"/>
          <a:stretch>
            <a:fillRect/>
          </a:stretch>
        </p:blipFill>
        <p:spPr>
          <a:xfrm>
            <a:off x="3083943" y="1297286"/>
            <a:ext cx="5855179" cy="3336089"/>
          </a:xfrm>
          <a:prstGeom prst="rect">
            <a:avLst/>
          </a:prstGeom>
        </p:spPr>
      </p:pic>
    </p:spTree>
    <p:extLst>
      <p:ext uri="{BB962C8B-B14F-4D97-AF65-F5344CB8AC3E}">
        <p14:creationId xmlns:p14="http://schemas.microsoft.com/office/powerpoint/2010/main" val="4134017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3226FFD1-19E3-AF7D-CF56-58C3DD3209AD}"/>
              </a:ext>
            </a:extLst>
          </p:cNvPr>
          <p:cNvSpPr txBox="1"/>
          <p:nvPr/>
        </p:nvSpPr>
        <p:spPr>
          <a:xfrm>
            <a:off x="254000" y="1435099"/>
            <a:ext cx="8572500"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1. Mobile App</a:t>
            </a:r>
          </a:p>
          <a:p>
            <a:endParaRPr lang="en-US" dirty="0"/>
          </a:p>
          <a:p>
            <a:r>
              <a:rPr lang="en-US" dirty="0"/>
              <a:t>2. Advanced Booking</a:t>
            </a:r>
          </a:p>
          <a:p>
            <a:endParaRPr lang="en-US" dirty="0"/>
          </a:p>
          <a:p>
            <a:r>
              <a:rPr lang="en-US" dirty="0"/>
              <a:t>3. Real-time Tracking</a:t>
            </a:r>
          </a:p>
          <a:p>
            <a:endParaRPr lang="en-US" dirty="0"/>
          </a:p>
          <a:p>
            <a:r>
              <a:rPr lang="en-US" dirty="0"/>
              <a:t>4. Revenue Optimization</a:t>
            </a:r>
          </a:p>
          <a:p>
            <a:endParaRPr lang="en-US" dirty="0"/>
          </a:p>
          <a:p>
            <a:r>
              <a:rPr lang="en-US" dirty="0"/>
              <a:t>5. Multi-modal Integration</a:t>
            </a:r>
          </a:p>
          <a:p>
            <a:endParaRPr lang="en-US" dirty="0"/>
          </a:p>
          <a:p>
            <a:r>
              <a:rPr lang="en-US" dirty="0"/>
              <a:t>6. Extensible APIs</a:t>
            </a:r>
          </a:p>
          <a:p>
            <a:endParaRPr lang="en-US" dirty="0"/>
          </a:p>
          <a:p>
            <a:r>
              <a:rPr lang="en-US" dirty="0"/>
              <a:t>7. Advanced Analytics</a:t>
            </a:r>
          </a:p>
          <a:p>
            <a:endParaRPr lang="en-US" dirty="0"/>
          </a:p>
          <a:p>
            <a:r>
              <a:rPr lang="en-US" dirty="0"/>
              <a:t>8. Internationalization</a:t>
            </a:r>
          </a:p>
        </p:txBody>
      </p:sp>
    </p:spTree>
    <p:extLst>
      <p:ext uri="{BB962C8B-B14F-4D97-AF65-F5344CB8AC3E}">
        <p14:creationId xmlns:p14="http://schemas.microsoft.com/office/powerpoint/2010/main" val="1323128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27EFF490-9646-72C8-EBAD-2EBE3C72D46E}"/>
              </a:ext>
            </a:extLst>
          </p:cNvPr>
          <p:cNvSpPr txBox="1"/>
          <p:nvPr/>
        </p:nvSpPr>
        <p:spPr>
          <a:xfrm>
            <a:off x="355600" y="1371600"/>
            <a:ext cx="8394700"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dirty="0"/>
              <a:t>The Bus Reservation System, developed using Django, offers a comprehensive solution for passengers and bus operators. It provides an intuitive platform for users to conveniently search, book, and manage their bus travel. The system also empowers operators to efficiently manage services, optimize schedules and pricing, and gain valuable insights.</a:t>
            </a:r>
            <a:endParaRPr lang="en-US"/>
          </a:p>
          <a:p>
            <a:endParaRPr lang="en-US"/>
          </a:p>
          <a:p>
            <a:pPr marL="285750" indent="-285750">
              <a:buChar char="•"/>
            </a:pPr>
            <a:r>
              <a:rPr lang="en-US" dirty="0"/>
              <a:t>The modular and scalable Django-powered architecture ensures the system's ability to handle growing demands and evolving requirements. Its focus on security, reliability, and maintainability solidifies its position as a reliable long-term solution.</a:t>
            </a:r>
          </a:p>
          <a:p>
            <a:endParaRPr lang="en-US"/>
          </a:p>
          <a:p>
            <a:pPr marL="285750" indent="-285750">
              <a:buChar char="•"/>
            </a:pPr>
            <a:r>
              <a:rPr lang="en-US" dirty="0"/>
              <a:t>Future enhancements, such as mobile apps, advanced booking features, real-time tracking, revenue optimization, and multi-modal integration, will continue to revolutionize the bus travel experience for all stakeholders. The Bus Reservation System has the potential to become a leading platform in the bus transportation industry.</a:t>
            </a:r>
          </a:p>
        </p:txBody>
      </p:sp>
    </p:spTree>
    <p:extLst>
      <p:ext uri="{BB962C8B-B14F-4D97-AF65-F5344CB8AC3E}">
        <p14:creationId xmlns:p14="http://schemas.microsoft.com/office/powerpoint/2010/main" val="2018878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a:extLst>
              <a:ext uri="{FF2B5EF4-FFF2-40B4-BE49-F238E27FC236}">
                <a16:creationId xmlns:a16="http://schemas.microsoft.com/office/drawing/2014/main" id="{1F557630-9D05-26D4-2B56-7FFE7BD21F68}"/>
              </a:ext>
            </a:extLst>
          </p:cNvPr>
          <p:cNvSpPr txBox="1"/>
          <p:nvPr/>
        </p:nvSpPr>
        <p:spPr>
          <a:xfrm>
            <a:off x="330199" y="1244599"/>
            <a:ext cx="8343899"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dirty="0"/>
              <a:t>The Bus Reservation System is a comprehensive web application built on the Django framework. It provides users a seamless platform to search, book, and manage their bus travel. At the core is a robust user management module, allowing customers to create accounts, log in securely, and access their booking history. </a:t>
            </a:r>
          </a:p>
          <a:p>
            <a:endParaRPr lang="en-US"/>
          </a:p>
          <a:p>
            <a:pPr marL="285750" indent="-285750">
              <a:buChar char="•"/>
            </a:pPr>
            <a:r>
              <a:rPr lang="en-US" dirty="0"/>
              <a:t>The booking process is user-friendly, with registered users able to select their preferred bus, choose seats</a:t>
            </a:r>
          </a:p>
          <a:p>
            <a:endParaRPr lang="en-US"/>
          </a:p>
          <a:p>
            <a:pPr marL="285750" indent="-285750">
              <a:buChar char="•"/>
            </a:pPr>
            <a:r>
              <a:rPr lang="en-US"/>
              <a:t>Complementing the user-facing features is an administrative dashboard for bus operators. This provides tools to manage routes, schedules, and pricing, as well as monitor bookings and analyze trends to optimize services and improve the passenger experience.</a:t>
            </a:r>
          </a:p>
          <a:p>
            <a:endParaRPr lang="en-US"/>
          </a:p>
          <a:p>
            <a:pPr marL="285750" indent="-285750">
              <a:buChar char="•"/>
            </a:pPr>
            <a:r>
              <a:rPr lang="en-US"/>
              <a:t>Designed with scalability, security, and usability in mind, the Bus Reservation System leverages Django's capabilities to revolutionize bus travel booking and empower operators to better serve their customers.</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4F207EA0-CE1A-B2C5-7427-A116E8697619}"/>
              </a:ext>
            </a:extLst>
          </p:cNvPr>
          <p:cNvSpPr txBox="1"/>
          <p:nvPr/>
        </p:nvSpPr>
        <p:spPr>
          <a:xfrm>
            <a:off x="241300" y="1219199"/>
            <a:ext cx="8534400"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dirty="0"/>
              <a:t>Existing bus booking systems typically involve complex and time-consuming processes that create friction for passengers trying to plan their travel. Customers often struggle to easily search for available routes, check real-time seat availability, and complete secure online bookings. Furthermore, bus operators lack efficient tools to manage their schedules, routes, and pricing in response to changing customer demand.</a:t>
            </a:r>
            <a:endParaRPr lang="en-US"/>
          </a:p>
          <a:p>
            <a:pPr>
              <a:buChar char="•"/>
            </a:pPr>
            <a:endParaRPr lang="en-US"/>
          </a:p>
          <a:p>
            <a:pPr marL="285750" indent="-285750">
              <a:buChar char="•"/>
            </a:pPr>
            <a:r>
              <a:rPr lang="en-US" dirty="0"/>
              <a:t>There is a pressing need for a comprehensive and user-friendly web-based solution that can revolutionize the bus reservation experience for both passengers and service providers. Such a system should empower customers to conveniently search, book, and manage their bus travel, while also equipping operators with the necessary capabilities to optimize their services, analyze booking trends, and make data-driven decisions to better cater to evolving passenger needs.</a:t>
            </a:r>
          </a:p>
          <a:p>
            <a:pPr>
              <a:buChar char="•"/>
            </a:pPr>
            <a:endParaRPr lang="en-US"/>
          </a:p>
          <a:p>
            <a:pPr marL="285750" indent="-285750">
              <a:buChar char="•"/>
            </a:pPr>
            <a:r>
              <a:rPr lang="en-US" dirty="0"/>
              <a:t>By leveraging the robust features and flexibility of the Django web framework, this Bus Reservation System aims to address these pain points and provide a streamlined platform that enhances the      overall bus travel experience for all stakeholders.  </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6EB6F0AD-1758-D081-9D83-1E05FD1E603E}"/>
              </a:ext>
            </a:extLst>
          </p:cNvPr>
          <p:cNvSpPr txBox="1"/>
          <p:nvPr/>
        </p:nvSpPr>
        <p:spPr>
          <a:xfrm>
            <a:off x="215900" y="1168400"/>
            <a:ext cx="8674099"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a:t>The Bus Reservation System is a comprehensive web application developed using the Django framework. It provides an intuitive and user-friendly platform for passengers to conveniently search available bus routes, view schedules, check real-time seat availability, and seamlessly book their tickets through secure online payments.</a:t>
            </a:r>
          </a:p>
          <a:p>
            <a:endParaRPr lang="en-US"/>
          </a:p>
          <a:p>
            <a:pPr marL="285750" indent="-285750">
              <a:buChar char="•"/>
            </a:pPr>
            <a:r>
              <a:rPr lang="en-US"/>
              <a:t>Beyond the passenger-facing features, the system also offers a robust administrative dashboard for bus operators. This empowers them to efficiently manage their bus services, including updating schedules, routes, and ticket pricing. The dashboard also enables operators to monitor booking trends, analyze customer data, and make informed decisions to optimize their offerings and better cater to evolving passenger needs.</a:t>
            </a:r>
          </a:p>
          <a:p>
            <a:endParaRPr lang="en-US"/>
          </a:p>
          <a:p>
            <a:pPr marL="285750" indent="-285750">
              <a:buChar char="•"/>
            </a:pPr>
            <a:r>
              <a:rPr lang="en-US" dirty="0"/>
              <a:t>By leveraging the powerful capabilities of the Django framework, the Bus Reservation System aims to streamline the end-to-end bus travel experience for both customers and service providers. The system's scalable architecture, security features, and intuitive design ensure a seamless and enjoyable experience for all users, revolutionizing the way people book and manage their bus travel.</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539430"/>
          </a:xfrm>
          <a:prstGeom prst="rect">
            <a:avLst/>
          </a:prstGeom>
          <a:noFill/>
        </p:spPr>
        <p:txBody>
          <a:bodyPr wrap="square" lIns="91440" tIns="45720" rIns="91440" bIns="45720" anchor="t">
            <a:spAutoFit/>
          </a:bodyPr>
          <a:lstStyle/>
          <a:p>
            <a:r>
              <a:rPr lang="en-US" dirty="0">
                <a:solidFill>
                  <a:srgbClr val="374151"/>
                </a:solidFill>
              </a:rPr>
              <a:t>The Bus Reservation System will be developed as a comprehensive web application using the Django web framework. The system will provide a user-friendly and efficient interface for passengers to search, book, and manage their bus travel, while also offering a robust administrative dashboard for bus operators to optimize their services.</a:t>
            </a:r>
            <a:endParaRPr lang="en-US" dirty="0"/>
          </a:p>
          <a:p>
            <a:endParaRPr lang="en-US"/>
          </a:p>
          <a:p>
            <a:r>
              <a:rPr lang="en-US" dirty="0">
                <a:solidFill>
                  <a:srgbClr val="374151"/>
                </a:solidFill>
              </a:rPr>
              <a:t>Key features of the proposed solution include:</a:t>
            </a:r>
            <a:endParaRPr lang="en-US" dirty="0"/>
          </a:p>
          <a:p>
            <a:endParaRPr lang="en-US"/>
          </a:p>
          <a:p>
            <a:r>
              <a:rPr lang="en-US" dirty="0">
                <a:solidFill>
                  <a:srgbClr val="374151"/>
                </a:solidFill>
              </a:rPr>
              <a:t>1. User Management</a:t>
            </a:r>
            <a:endParaRPr lang="en-US" dirty="0"/>
          </a:p>
          <a:p>
            <a:endParaRPr lang="en-US"/>
          </a:p>
          <a:p>
            <a:r>
              <a:rPr lang="en-US" dirty="0">
                <a:solidFill>
                  <a:srgbClr val="374151"/>
                </a:solidFill>
              </a:rPr>
              <a:t>2. Bus Schedule and Route Information</a:t>
            </a:r>
            <a:endParaRPr lang="en-US" dirty="0"/>
          </a:p>
          <a:p>
            <a:endParaRPr lang="en-US"/>
          </a:p>
          <a:p>
            <a:r>
              <a:rPr lang="en-US" dirty="0">
                <a:solidFill>
                  <a:srgbClr val="374151"/>
                </a:solidFill>
              </a:rPr>
              <a:t>3. Ticket Booking and Reservation</a:t>
            </a:r>
            <a:endParaRPr lang="en-US" dirty="0"/>
          </a:p>
          <a:p>
            <a:endParaRPr lang="en-US"/>
          </a:p>
          <a:p>
            <a:r>
              <a:rPr lang="en-US" dirty="0">
                <a:solidFill>
                  <a:srgbClr val="374151"/>
                </a:solidFill>
              </a:rPr>
              <a:t>4. Admin Dashboard</a:t>
            </a:r>
            <a:endParaRPr lang="en-US" dirty="0"/>
          </a:p>
          <a:p>
            <a:endParaRPr lang="en-US"/>
          </a:p>
          <a:p>
            <a:r>
              <a:rPr lang="en-US" dirty="0">
                <a:solidFill>
                  <a:srgbClr val="374151"/>
                </a:solidFill>
              </a:rPr>
              <a:t>5. System Architecture and Technology</a:t>
            </a:r>
            <a:endParaRPr lang="en-US" dirty="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3525927941"/>
              </p:ext>
            </p:extLst>
          </p:nvPr>
        </p:nvGraphicFramePr>
        <p:xfrm>
          <a:off x="98643"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652B04F6-FDE4-25BD-3C19-D5DC09B99F1A}"/>
              </a:ext>
            </a:extLst>
          </p:cNvPr>
          <p:cNvSpPr txBox="1"/>
          <p:nvPr/>
        </p:nvSpPr>
        <p:spPr>
          <a:xfrm>
            <a:off x="105370" y="1286030"/>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descr="A group of colorful shields with white text&#10;&#10;Description automatically generated">
            <a:extLst>
              <a:ext uri="{FF2B5EF4-FFF2-40B4-BE49-F238E27FC236}">
                <a16:creationId xmlns:a16="http://schemas.microsoft.com/office/drawing/2014/main" id="{40125AE2-E0B3-896A-4D18-CAACAF349207}"/>
              </a:ext>
            </a:extLst>
          </p:cNvPr>
          <p:cNvPicPr>
            <a:picLocks noChangeAspect="1"/>
          </p:cNvPicPr>
          <p:nvPr/>
        </p:nvPicPr>
        <p:blipFill>
          <a:blip r:embed="rId8"/>
          <a:stretch>
            <a:fillRect/>
          </a:stretch>
        </p:blipFill>
        <p:spPr>
          <a:xfrm>
            <a:off x="484157" y="1632549"/>
            <a:ext cx="3086100" cy="3086100"/>
          </a:xfrm>
          <a:prstGeom prst="rect">
            <a:avLst/>
          </a:prstGeom>
        </p:spPr>
      </p:pic>
      <p:pic>
        <p:nvPicPr>
          <p:cNvPr id="8" name="Picture 7" descr="A black and green background with white text and blue plus&#10;&#10;Description automatically generated">
            <a:extLst>
              <a:ext uri="{FF2B5EF4-FFF2-40B4-BE49-F238E27FC236}">
                <a16:creationId xmlns:a16="http://schemas.microsoft.com/office/drawing/2014/main" id="{5C69ECBF-EA7F-8465-F51E-180D458DD394}"/>
              </a:ext>
            </a:extLst>
          </p:cNvPr>
          <p:cNvPicPr>
            <a:picLocks noChangeAspect="1"/>
          </p:cNvPicPr>
          <p:nvPr/>
        </p:nvPicPr>
        <p:blipFill>
          <a:blip r:embed="rId9"/>
          <a:stretch>
            <a:fillRect/>
          </a:stretch>
        </p:blipFill>
        <p:spPr>
          <a:xfrm>
            <a:off x="4733745" y="1598805"/>
            <a:ext cx="4129897" cy="2797750"/>
          </a:xfrm>
          <a:prstGeom prst="rect">
            <a:avLst/>
          </a:prstGeom>
        </p:spPr>
      </p:pic>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DAC05379-3515-7C5A-AAAF-C7FB3E68F7CA}"/>
              </a:ext>
            </a:extLst>
          </p:cNvPr>
          <p:cNvSpPr txBox="1"/>
          <p:nvPr/>
        </p:nvSpPr>
        <p:spPr>
          <a:xfrm>
            <a:off x="254000" y="1181100"/>
            <a:ext cx="8610600"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a:t>The Bus Reservation System is a comprehensive web application built on the Django framework. It provides an intuitive platform for passengers to search available bus routes, view schedules, check seat availability, and conveniently book their tickets through secure online payments.</a:t>
            </a:r>
            <a:endParaRPr lang="en-US" dirty="0"/>
          </a:p>
          <a:p>
            <a:endParaRPr lang="en-US"/>
          </a:p>
          <a:p>
            <a:pPr marL="285750" indent="-285750">
              <a:buChar char="•"/>
            </a:pPr>
            <a:r>
              <a:rPr lang="en-US"/>
              <a:t>Beyond the user-facing features, the system also offers a robust administrative dashboard for bus operators. This empowers them to efficiently manage their bus services, including updating schedules, routes, and ticket pricing. The dashboard also enables operators to monitor booking trends, analyze customer data, and make informed decisions to optimize their offerings and better serve passengers.</a:t>
            </a:r>
          </a:p>
          <a:p>
            <a:endParaRPr lang="en-US"/>
          </a:p>
          <a:p>
            <a:pPr marL="285750" indent="-285750">
              <a:buChar char="•"/>
            </a:pPr>
            <a:r>
              <a:rPr lang="en-US"/>
              <a:t>By leveraging the powerful capabilities of Django, the Bus Reservation System streamlines the end-to-end bus travel experience for both customers and service providers. The system's scalable architecture, security features, and user-friendly design ensure a seamless experience, revolutionizing the way people book and manage their bus travel.</a:t>
            </a:r>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latin typeface="Arial MT"/>
              </a:rPr>
              <a:t>Homepage | Login</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160737" y="1066110"/>
            <a:ext cx="2356418" cy="3502890"/>
          </a:xfrm>
        </p:spPr>
        <p:txBody>
          <a:bodyPr/>
          <a:lstStyle/>
          <a:p>
            <a:pPr marL="456565" indent="-304165"/>
            <a:r>
              <a:rPr lang="en-US" dirty="0"/>
              <a:t>This is the index or the base of the project where the landing page loaded.</a:t>
            </a:r>
          </a:p>
          <a:p>
            <a:pPr marL="456565" indent="-304165">
              <a:lnSpc>
                <a:spcPct val="114999"/>
              </a:lnSpc>
            </a:pPr>
            <a:endParaRPr lang="en-US" dirty="0"/>
          </a:p>
          <a:p>
            <a:pPr marL="456565" indent="-304165">
              <a:lnSpc>
                <a:spcPct val="114999"/>
              </a:lnSpc>
            </a:pPr>
            <a:r>
              <a:rPr lang="en-US" dirty="0"/>
              <a:t>In this page the login page also integrated where the user is going to enter the login credentials.</a:t>
            </a:r>
          </a:p>
          <a:p>
            <a:pPr marL="456565" indent="-304165">
              <a:lnSpc>
                <a:spcPct val="114999"/>
              </a:lnSpc>
            </a:pPr>
            <a:endParaRPr lang="en-US" dirty="0"/>
          </a:p>
          <a:p>
            <a:pPr marL="456565" indent="-304165">
              <a:lnSpc>
                <a:spcPct val="114999"/>
              </a:lnSpc>
            </a:pPr>
            <a:r>
              <a:rPr lang="en-US" dirty="0"/>
              <a:t>If the entered credentials is not valid the user is asked to create a new user id.</a:t>
            </a:r>
          </a:p>
        </p:txBody>
      </p:sp>
      <p:pic>
        <p:nvPicPr>
          <p:cNvPr id="4" name="Picture 3" descr="A screenshot of a bus reservation system&#10;&#10;Description automatically generated">
            <a:extLst>
              <a:ext uri="{FF2B5EF4-FFF2-40B4-BE49-F238E27FC236}">
                <a16:creationId xmlns:a16="http://schemas.microsoft.com/office/drawing/2014/main" id="{63DD4102-E97F-A268-F6E7-3EAFE02EA385}"/>
              </a:ext>
            </a:extLst>
          </p:cNvPr>
          <p:cNvPicPr>
            <a:picLocks noChangeAspect="1"/>
          </p:cNvPicPr>
          <p:nvPr/>
        </p:nvPicPr>
        <p:blipFill>
          <a:blip r:embed="rId2"/>
          <a:stretch>
            <a:fillRect/>
          </a:stretch>
        </p:blipFill>
        <p:spPr>
          <a:xfrm>
            <a:off x="2663406" y="1070842"/>
            <a:ext cx="6329632" cy="3454702"/>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TotalTime>
  <Words>101</Words>
  <Application>Microsoft Office PowerPoint</Application>
  <PresentationFormat>On-screen Show (16:9)</PresentationFormat>
  <Paragraphs>40</Paragraphs>
  <Slides>15</Slides>
  <Notes>10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 | Login</vt:lpstr>
      <vt:lpstr>Register | Sign-up</vt:lpstr>
      <vt:lpstr>Find Bus | Booking </vt:lpstr>
      <vt:lpstr>List of Bookings | Cancel Booking</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VARADHARAJAN A</cp:lastModifiedBy>
  <cp:revision>246</cp:revision>
  <dcterms:modified xsi:type="dcterms:W3CDTF">2024-04-08T13:16:11Z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