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2"/>
  </p:notesMasterIdLst>
  <p:sldIdLst>
    <p:sldId id="366" r:id="rId2"/>
    <p:sldId id="285" r:id="rId3"/>
    <p:sldId id="286" r:id="rId4"/>
    <p:sldId id="287" r:id="rId5"/>
    <p:sldId id="299" r:id="rId6"/>
    <p:sldId id="300" r:id="rId7"/>
    <p:sldId id="301" r:id="rId8"/>
    <p:sldId id="284" r:id="rId9"/>
    <p:sldId id="289" r:id="rId10"/>
    <p:sldId id="290" r:id="rId11"/>
    <p:sldId id="291" r:id="rId12"/>
    <p:sldId id="292" r:id="rId13"/>
    <p:sldId id="293" r:id="rId14"/>
    <p:sldId id="283" r:id="rId15"/>
    <p:sldId id="288" r:id="rId16"/>
    <p:sldId id="296" r:id="rId17"/>
    <p:sldId id="295" r:id="rId18"/>
    <p:sldId id="302" r:id="rId19"/>
    <p:sldId id="305" r:id="rId20"/>
    <p:sldId id="303" r:id="rId21"/>
    <p:sldId id="297" r:id="rId22"/>
    <p:sldId id="304" r:id="rId23"/>
    <p:sldId id="306" r:id="rId24"/>
    <p:sldId id="298" r:id="rId25"/>
    <p:sldId id="336" r:id="rId26"/>
    <p:sldId id="308" r:id="rId27"/>
    <p:sldId id="307" r:id="rId28"/>
    <p:sldId id="309" r:id="rId29"/>
    <p:sldId id="310" r:id="rId30"/>
    <p:sldId id="311" r:id="rId31"/>
    <p:sldId id="312" r:id="rId32"/>
    <p:sldId id="313" r:id="rId33"/>
    <p:sldId id="314" r:id="rId34"/>
    <p:sldId id="315" r:id="rId35"/>
    <p:sldId id="316" r:id="rId36"/>
    <p:sldId id="317" r:id="rId37"/>
    <p:sldId id="318" r:id="rId38"/>
    <p:sldId id="320" r:id="rId39"/>
    <p:sldId id="321" r:id="rId40"/>
    <p:sldId id="319" r:id="rId41"/>
    <p:sldId id="322" r:id="rId42"/>
    <p:sldId id="323" r:id="rId43"/>
    <p:sldId id="324" r:id="rId44"/>
    <p:sldId id="325" r:id="rId45"/>
    <p:sldId id="326" r:id="rId46"/>
    <p:sldId id="327" r:id="rId47"/>
    <p:sldId id="328" r:id="rId48"/>
    <p:sldId id="329" r:id="rId49"/>
    <p:sldId id="330" r:id="rId50"/>
    <p:sldId id="334" r:id="rId51"/>
    <p:sldId id="332" r:id="rId52"/>
    <p:sldId id="335" r:id="rId53"/>
    <p:sldId id="333" r:id="rId54"/>
    <p:sldId id="337" r:id="rId55"/>
    <p:sldId id="339" r:id="rId56"/>
    <p:sldId id="340" r:id="rId57"/>
    <p:sldId id="342" r:id="rId58"/>
    <p:sldId id="341" r:id="rId59"/>
    <p:sldId id="345" r:id="rId60"/>
    <p:sldId id="346" r:id="rId61"/>
    <p:sldId id="351" r:id="rId62"/>
    <p:sldId id="352" r:id="rId63"/>
    <p:sldId id="347" r:id="rId64"/>
    <p:sldId id="348" r:id="rId65"/>
    <p:sldId id="349" r:id="rId66"/>
    <p:sldId id="343" r:id="rId67"/>
    <p:sldId id="344" r:id="rId68"/>
    <p:sldId id="355" r:id="rId69"/>
    <p:sldId id="350" r:id="rId70"/>
    <p:sldId id="356" r:id="rId71"/>
    <p:sldId id="357" r:id="rId72"/>
    <p:sldId id="358" r:id="rId73"/>
    <p:sldId id="359" r:id="rId74"/>
    <p:sldId id="354" r:id="rId75"/>
    <p:sldId id="353" r:id="rId76"/>
    <p:sldId id="360" r:id="rId77"/>
    <p:sldId id="361" r:id="rId78"/>
    <p:sldId id="362" r:id="rId79"/>
    <p:sldId id="363" r:id="rId80"/>
    <p:sldId id="364" r:id="rId81"/>
    <p:sldId id="365" r:id="rId82"/>
    <p:sldId id="257" r:id="rId83"/>
    <p:sldId id="256" r:id="rId84"/>
    <p:sldId id="278" r:id="rId85"/>
    <p:sldId id="280" r:id="rId86"/>
    <p:sldId id="279" r:id="rId87"/>
    <p:sldId id="281" r:id="rId88"/>
    <p:sldId id="277" r:id="rId89"/>
    <p:sldId id="260" r:id="rId90"/>
    <p:sldId id="264" r:id="rId91"/>
    <p:sldId id="265" r:id="rId92"/>
    <p:sldId id="263" r:id="rId93"/>
    <p:sldId id="262" r:id="rId94"/>
    <p:sldId id="261" r:id="rId95"/>
    <p:sldId id="270" r:id="rId96"/>
    <p:sldId id="266" r:id="rId97"/>
    <p:sldId id="269" r:id="rId98"/>
    <p:sldId id="268" r:id="rId99"/>
    <p:sldId id="282" r:id="rId100"/>
    <p:sldId id="267"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38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4E53D3-16AE-435E-B6A4-0F6A9CF9AD7C}" type="datetimeFigureOut">
              <a:rPr lang="en-IN" smtClean="0"/>
              <a:t>18-01-2021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A0D51-9A7F-42C8-B6CB-14E571BDFF89}" type="slidenum">
              <a:rPr lang="en-IN" smtClean="0"/>
              <a:t>‹#›</a:t>
            </a:fld>
            <a:endParaRPr lang="en-IN"/>
          </a:p>
        </p:txBody>
      </p:sp>
    </p:spTree>
    <p:extLst>
      <p:ext uri="{BB962C8B-B14F-4D97-AF65-F5344CB8AC3E}">
        <p14:creationId xmlns:p14="http://schemas.microsoft.com/office/powerpoint/2010/main" val="2096568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B673B7-F6E6-4D73-83A0-9D08BD8448C3}" type="datetime1">
              <a:rPr lang="en-US" smtClean="0"/>
              <a:t>1/18/2021</a:t>
            </a:fld>
            <a:endParaRPr lang="en-US"/>
          </a:p>
        </p:txBody>
      </p:sp>
      <p:sp>
        <p:nvSpPr>
          <p:cNvPr id="5" name="Footer Placeholder 4"/>
          <p:cNvSpPr>
            <a:spLocks noGrp="1"/>
          </p:cNvSpPr>
          <p:nvPr>
            <p:ph type="ftr" sz="quarter" idx="11"/>
          </p:nvPr>
        </p:nvSpPr>
        <p:spPr/>
        <p:txBody>
          <a:bodyPr/>
          <a:lstStyle/>
          <a:p>
            <a:r>
              <a:rPr lang="en-US" smtClean="0"/>
              <a:t>Department of Computer Engineering, VIIT, Pune-48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152872-47B8-4ED4-B79A-521AD03BFFBD}" type="datetime1">
              <a:rPr lang="en-US" smtClean="0"/>
              <a:t>1/18/2021</a:t>
            </a:fld>
            <a:endParaRPr lang="en-US"/>
          </a:p>
        </p:txBody>
      </p:sp>
      <p:sp>
        <p:nvSpPr>
          <p:cNvPr id="5" name="Footer Placeholder 4"/>
          <p:cNvSpPr>
            <a:spLocks noGrp="1"/>
          </p:cNvSpPr>
          <p:nvPr>
            <p:ph type="ftr" sz="quarter" idx="11"/>
          </p:nvPr>
        </p:nvSpPr>
        <p:spPr/>
        <p:txBody>
          <a:bodyPr/>
          <a:lstStyle/>
          <a:p>
            <a:r>
              <a:rPr lang="en-US" smtClean="0"/>
              <a:t>Department of Computer Engineering, VIIT, Pune-48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852436-5F9F-4818-81D0-FD71903DA5C3}" type="datetime1">
              <a:rPr lang="en-US" smtClean="0"/>
              <a:t>1/18/2021</a:t>
            </a:fld>
            <a:endParaRPr lang="en-US"/>
          </a:p>
        </p:txBody>
      </p:sp>
      <p:sp>
        <p:nvSpPr>
          <p:cNvPr id="5" name="Footer Placeholder 4"/>
          <p:cNvSpPr>
            <a:spLocks noGrp="1"/>
          </p:cNvSpPr>
          <p:nvPr>
            <p:ph type="ftr" sz="quarter" idx="11"/>
          </p:nvPr>
        </p:nvSpPr>
        <p:spPr/>
        <p:txBody>
          <a:bodyPr/>
          <a:lstStyle/>
          <a:p>
            <a:r>
              <a:rPr lang="en-US" smtClean="0"/>
              <a:t>Department of Computer Engineering, VIIT, Pune-48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DA7DA2-69A0-4E2C-9078-8403F2E14CF0}" type="datetime1">
              <a:rPr lang="en-US" smtClean="0"/>
              <a:t>1/18/2021</a:t>
            </a:fld>
            <a:endParaRPr lang="en-US"/>
          </a:p>
        </p:txBody>
      </p:sp>
      <p:sp>
        <p:nvSpPr>
          <p:cNvPr id="5" name="Footer Placeholder 4"/>
          <p:cNvSpPr>
            <a:spLocks noGrp="1"/>
          </p:cNvSpPr>
          <p:nvPr>
            <p:ph type="ftr" sz="quarter" idx="11"/>
          </p:nvPr>
        </p:nvSpPr>
        <p:spPr/>
        <p:txBody>
          <a:bodyPr/>
          <a:lstStyle/>
          <a:p>
            <a:r>
              <a:rPr lang="en-US" smtClean="0"/>
              <a:t>Department of Computer Engineering, VIIT, Pune-48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8EA180-9124-47BA-B255-EC5EF5FA71E5}" type="datetime1">
              <a:rPr lang="en-US" smtClean="0"/>
              <a:t>1/18/2021</a:t>
            </a:fld>
            <a:endParaRPr lang="en-US"/>
          </a:p>
        </p:txBody>
      </p:sp>
      <p:sp>
        <p:nvSpPr>
          <p:cNvPr id="5" name="Footer Placeholder 4"/>
          <p:cNvSpPr>
            <a:spLocks noGrp="1"/>
          </p:cNvSpPr>
          <p:nvPr>
            <p:ph type="ftr" sz="quarter" idx="11"/>
          </p:nvPr>
        </p:nvSpPr>
        <p:spPr/>
        <p:txBody>
          <a:bodyPr/>
          <a:lstStyle/>
          <a:p>
            <a:r>
              <a:rPr lang="en-US" smtClean="0"/>
              <a:t>Department of Computer Engineering, VIIT, Pune-48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79C72F-F627-4A23-B01A-C9D9DF6AB100}" type="datetime1">
              <a:rPr lang="en-US" smtClean="0"/>
              <a:t>1/18/2021</a:t>
            </a:fld>
            <a:endParaRPr lang="en-US"/>
          </a:p>
        </p:txBody>
      </p:sp>
      <p:sp>
        <p:nvSpPr>
          <p:cNvPr id="6" name="Footer Placeholder 5"/>
          <p:cNvSpPr>
            <a:spLocks noGrp="1"/>
          </p:cNvSpPr>
          <p:nvPr>
            <p:ph type="ftr" sz="quarter" idx="11"/>
          </p:nvPr>
        </p:nvSpPr>
        <p:spPr/>
        <p:txBody>
          <a:bodyPr/>
          <a:lstStyle/>
          <a:p>
            <a:r>
              <a:rPr lang="en-US" smtClean="0"/>
              <a:t>Department of Computer Engineering, VIIT, Pune-48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7B5562-04BB-4450-A8A6-06ADC772B5CF}" type="datetime1">
              <a:rPr lang="en-US" smtClean="0"/>
              <a:t>1/18/2021</a:t>
            </a:fld>
            <a:endParaRPr lang="en-US"/>
          </a:p>
        </p:txBody>
      </p:sp>
      <p:sp>
        <p:nvSpPr>
          <p:cNvPr id="8" name="Footer Placeholder 7"/>
          <p:cNvSpPr>
            <a:spLocks noGrp="1"/>
          </p:cNvSpPr>
          <p:nvPr>
            <p:ph type="ftr" sz="quarter" idx="11"/>
          </p:nvPr>
        </p:nvSpPr>
        <p:spPr/>
        <p:txBody>
          <a:bodyPr/>
          <a:lstStyle/>
          <a:p>
            <a:r>
              <a:rPr lang="en-US" smtClean="0"/>
              <a:t>Department of Computer Engineering, VIIT, Pune-48</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BB4FB6-B623-4798-9FF1-EC864D4E66D4}" type="datetime1">
              <a:rPr lang="en-US" smtClean="0"/>
              <a:t>1/18/2021</a:t>
            </a:fld>
            <a:endParaRPr lang="en-US"/>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6B81D-C750-4E50-8356-DE302435658A}" type="datetime1">
              <a:rPr lang="en-US" smtClean="0"/>
              <a:t>1/18/2021</a:t>
            </a:fld>
            <a:endParaRPr lang="en-US"/>
          </a:p>
        </p:txBody>
      </p:sp>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203237-8786-4A97-AEF0-ED68679C32C2}" type="datetime1">
              <a:rPr lang="en-US" smtClean="0"/>
              <a:t>1/18/2021</a:t>
            </a:fld>
            <a:endParaRPr lang="en-US"/>
          </a:p>
        </p:txBody>
      </p:sp>
      <p:sp>
        <p:nvSpPr>
          <p:cNvPr id="6" name="Footer Placeholder 5"/>
          <p:cNvSpPr>
            <a:spLocks noGrp="1"/>
          </p:cNvSpPr>
          <p:nvPr>
            <p:ph type="ftr" sz="quarter" idx="11"/>
          </p:nvPr>
        </p:nvSpPr>
        <p:spPr/>
        <p:txBody>
          <a:bodyPr/>
          <a:lstStyle/>
          <a:p>
            <a:r>
              <a:rPr lang="en-US" smtClean="0"/>
              <a:t>Department of Computer Engineering, VIIT, Pune-48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F464D-D2E2-4DF3-9B14-B3621B13F996}" type="datetime1">
              <a:rPr lang="en-US" smtClean="0"/>
              <a:t>1/18/2021</a:t>
            </a:fld>
            <a:endParaRPr lang="en-US"/>
          </a:p>
        </p:txBody>
      </p:sp>
      <p:sp>
        <p:nvSpPr>
          <p:cNvPr id="6" name="Footer Placeholder 5"/>
          <p:cNvSpPr>
            <a:spLocks noGrp="1"/>
          </p:cNvSpPr>
          <p:nvPr>
            <p:ph type="ftr" sz="quarter" idx="11"/>
          </p:nvPr>
        </p:nvSpPr>
        <p:spPr/>
        <p:txBody>
          <a:bodyPr/>
          <a:lstStyle/>
          <a:p>
            <a:r>
              <a:rPr lang="en-US" smtClean="0"/>
              <a:t>Department of Computer Engineering, VIIT, Pune-48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D4DBC-D54B-4461-9286-8230949AAE72}" type="datetime1">
              <a:rPr lang="en-US" smtClean="0"/>
              <a:t>1/18/2021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Department of Computer Engineering, VIIT, Pune-48</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beginnersbook.com/2014/05/sql-drop-database-statement/" TargetMode="External"/><Relationship Id="rId2" Type="http://schemas.openxmlformats.org/officeDocument/2006/relationships/hyperlink" Target="https://beginnersbook.com/2014/05/sql-create-database-statemen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beginnersbook.com/2014/05/update-query-in-sql/" TargetMode="External"/><Relationship Id="rId2" Type="http://schemas.openxmlformats.org/officeDocument/2006/relationships/hyperlink" Target="https://beginnersbook.com/2014/05/sql-select-query/" TargetMode="External"/><Relationship Id="rId1" Type="http://schemas.openxmlformats.org/officeDocument/2006/relationships/slideLayout" Target="../slideLayouts/slideLayout2.xml"/><Relationship Id="rId4" Type="http://schemas.openxmlformats.org/officeDocument/2006/relationships/hyperlink" Target="https://beginnersbook.com/2014/05/delete-query-in-sq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beginnersbook.com/2015/04/e-r-model-in-db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beginnersbook.com/2015/04/hierarchical-model-in-dbms/" TargetMode="External"/><Relationship Id="rId2" Type="http://schemas.openxmlformats.org/officeDocument/2006/relationships/hyperlink" Target="https://beginnersbook.com/2015/04/relational-model-in-dbm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uru99.com/images/1/100518_0621_ERDiagramTu4.png"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guru99.com/images/1/100518_0621_ERDiagramTu5.png"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beginnersbook.com/2015/04/hierarchical-model-in-dbms/"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en.wikipedia.org/wiki/Transaction_time" TargetMode="External"/><Relationship Id="rId2" Type="http://schemas.openxmlformats.org/officeDocument/2006/relationships/hyperlink" Target="https://en.wikipedia.org/wiki/Valid_time"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timeconsult.com/TemporalData/TemporalDB.html"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timeconsult.com/Software/Software.html"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www.timeconsult.com/TemporalData/TemporalDB.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22FD-CCA9-4406-9618-24339941CFF9}"/>
              </a:ext>
            </a:extLst>
          </p:cNvPr>
          <p:cNvSpPr>
            <a:spLocks noGrp="1"/>
          </p:cNvSpPr>
          <p:nvPr>
            <p:ph type="ctrTitle"/>
          </p:nvPr>
        </p:nvSpPr>
        <p:spPr>
          <a:xfrm>
            <a:off x="823305" y="533400"/>
            <a:ext cx="7516836" cy="1543052"/>
          </a:xfrm>
        </p:spPr>
        <p:txBody>
          <a:bodyPr>
            <a:normAutofit/>
          </a:bodyPr>
          <a:lstStyle/>
          <a:p>
            <a:r>
              <a:rPr lang="en-US" sz="2800" b="1" dirty="0">
                <a:latin typeface="Arial Narrow"/>
                <a:cs typeface="Arial Narrow"/>
              </a:rPr>
              <a:t>Unit </a:t>
            </a:r>
            <a:r>
              <a:rPr lang="en-US" sz="2800" b="1" dirty="0">
                <a:latin typeface="Arial Narrow"/>
                <a:cs typeface="Arial Narrow"/>
              </a:rPr>
              <a:t>1</a:t>
            </a:r>
            <a:br>
              <a:rPr lang="en-US" sz="2800" b="1" dirty="0">
                <a:latin typeface="Arial Narrow"/>
                <a:cs typeface="Arial Narrow"/>
              </a:rPr>
            </a:br>
            <a:r>
              <a:rPr lang="en-US" sz="3600" b="1" dirty="0">
                <a:latin typeface="Arial Narrow"/>
                <a:cs typeface="Arial Narrow"/>
              </a:rPr>
              <a:t> </a:t>
            </a:r>
            <a:r>
              <a:rPr lang="en-US" sz="3600" dirty="0"/>
              <a:t>Introduction to DBMS</a:t>
            </a:r>
            <a:endParaRPr lang="en-IN" sz="3600" dirty="0"/>
          </a:p>
        </p:txBody>
      </p:sp>
      <p:sp>
        <p:nvSpPr>
          <p:cNvPr id="5" name="Subtitle 2">
            <a:extLst>
              <a:ext uri="{FF2B5EF4-FFF2-40B4-BE49-F238E27FC236}">
                <a16:creationId xmlns:a16="http://schemas.microsoft.com/office/drawing/2014/main" id="{82E6DDC4-FD95-4802-92CF-9A0A66152708}"/>
              </a:ext>
            </a:extLst>
          </p:cNvPr>
          <p:cNvSpPr txBox="1">
            <a:spLocks/>
          </p:cNvSpPr>
          <p:nvPr/>
        </p:nvSpPr>
        <p:spPr>
          <a:xfrm>
            <a:off x="249211" y="4878319"/>
            <a:ext cx="8645581" cy="420461"/>
          </a:xfrm>
          <a:prstGeom prst="rect">
            <a:avLst/>
          </a:prstGeom>
          <a:solidFill>
            <a:srgbClr val="25A2FF"/>
          </a:solidFill>
          <a:ln>
            <a:noFill/>
          </a:ln>
        </p:spPr>
        <p:style>
          <a:lnRef idx="1">
            <a:schemeClr val="accent1"/>
          </a:lnRef>
          <a:fillRef idx="3">
            <a:schemeClr val="accent1"/>
          </a:fillRef>
          <a:effectRef idx="2">
            <a:schemeClr val="accent1"/>
          </a:effectRef>
          <a:fontRef idx="minor">
            <a:schemeClr val="lt1"/>
          </a:fontRef>
        </p:style>
        <p:txBody>
          <a:bodyPr vert="horz" lIns="68580" tIns="34290" rIns="68580" bIns="3429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IN" sz="2000" b="1" dirty="0">
                <a:solidFill>
                  <a:schemeClr val="bg1"/>
                </a:solidFill>
                <a:latin typeface="Arial" pitchFamily="34" charset="0"/>
                <a:cs typeface="Arial" pitchFamily="34" charset="0"/>
              </a:rPr>
              <a:t>BRACT’S, Vishwakarma Institute of Information Technology, Pune-48</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605" y="3378718"/>
            <a:ext cx="1326236" cy="1499600"/>
          </a:xfrm>
          <a:prstGeom prst="rect">
            <a:avLst/>
          </a:prstGeom>
        </p:spPr>
      </p:pic>
      <p:sp>
        <p:nvSpPr>
          <p:cNvPr id="6" name="Rectangle 5"/>
          <p:cNvSpPr/>
          <p:nvPr/>
        </p:nvSpPr>
        <p:spPr>
          <a:xfrm>
            <a:off x="407052" y="5285173"/>
            <a:ext cx="8349342" cy="646331"/>
          </a:xfrm>
          <a:prstGeom prst="rect">
            <a:avLst/>
          </a:prstGeom>
        </p:spPr>
        <p:txBody>
          <a:bodyPr wrap="square">
            <a:spAutoFit/>
          </a:bodyPr>
          <a:lstStyle/>
          <a:p>
            <a:pPr algn="ctr"/>
            <a:r>
              <a:rPr lang="en-IN" b="1" dirty="0">
                <a:solidFill>
                  <a:schemeClr val="tx1">
                    <a:lumMod val="50000"/>
                    <a:lumOff val="50000"/>
                  </a:schemeClr>
                </a:solidFill>
                <a:latin typeface="Arial" pitchFamily="34" charset="0"/>
                <a:cs typeface="Arial" pitchFamily="34" charset="0"/>
              </a:rPr>
              <a:t>(An Autonomous Institute affiliated to Savitribai Phule Pune University)</a:t>
            </a:r>
          </a:p>
          <a:p>
            <a:pPr algn="ctr"/>
            <a:r>
              <a:rPr lang="en-IN" b="1" dirty="0">
                <a:solidFill>
                  <a:schemeClr val="tx1">
                    <a:lumMod val="50000"/>
                    <a:lumOff val="50000"/>
                  </a:schemeClr>
                </a:solidFill>
                <a:latin typeface="Arial" pitchFamily="34" charset="0"/>
                <a:cs typeface="Arial" pitchFamily="34" charset="0"/>
              </a:rPr>
              <a:t>(NBA and NAAC accredited, ISO 9001:2015 certified) </a:t>
            </a:r>
          </a:p>
        </p:txBody>
      </p:sp>
      <p:graphicFrame>
        <p:nvGraphicFramePr>
          <p:cNvPr id="7" name="Table 6"/>
          <p:cNvGraphicFramePr>
            <a:graphicFrameLocks noGrp="1"/>
          </p:cNvGraphicFramePr>
          <p:nvPr>
            <p:extLst>
              <p:ext uri="{D42A27DB-BD31-4B8C-83A1-F6EECF244321}">
                <p14:modId xmlns:p14="http://schemas.microsoft.com/office/powerpoint/2010/main" val="999810434"/>
              </p:ext>
            </p:extLst>
          </p:nvPr>
        </p:nvGraphicFramePr>
        <p:xfrm>
          <a:off x="1600200" y="2076452"/>
          <a:ext cx="6238680" cy="1231922"/>
        </p:xfrm>
        <a:graphic>
          <a:graphicData uri="http://schemas.openxmlformats.org/drawingml/2006/table">
            <a:tbl>
              <a:tblPr firstRow="1" bandRow="1">
                <a:tableStyleId>{2D5ABB26-0587-4C30-8999-92F81FD0307C}</a:tableStyleId>
              </a:tblPr>
              <a:tblGrid>
                <a:gridCol w="3119340">
                  <a:extLst>
                    <a:ext uri="{9D8B030D-6E8A-4147-A177-3AD203B41FA5}">
                      <a16:colId xmlns:a16="http://schemas.microsoft.com/office/drawing/2014/main" val="567849537"/>
                    </a:ext>
                  </a:extLst>
                </a:gridCol>
                <a:gridCol w="3119340">
                  <a:extLst>
                    <a:ext uri="{9D8B030D-6E8A-4147-A177-3AD203B41FA5}">
                      <a16:colId xmlns:a16="http://schemas.microsoft.com/office/drawing/2014/main" val="2177687113"/>
                    </a:ext>
                  </a:extLst>
                </a:gridCol>
              </a:tblGrid>
              <a:tr h="235075">
                <a:tc>
                  <a:txBody>
                    <a:bodyPr/>
                    <a:lstStyle/>
                    <a:p>
                      <a:pPr>
                        <a:spcBef>
                          <a:spcPts val="0"/>
                        </a:spcBef>
                      </a:pPr>
                      <a:r>
                        <a:rPr lang="en-IN" sz="1200" dirty="0" smtClean="0"/>
                        <a:t>SY -</a:t>
                      </a:r>
                      <a:r>
                        <a:rPr lang="en-IN" sz="1200" baseline="0" dirty="0" smtClean="0"/>
                        <a:t> A</a:t>
                      </a:r>
                      <a:endParaRPr lang="en-IN" sz="1200" dirty="0"/>
                    </a:p>
                  </a:txBody>
                  <a:tcPr/>
                </a:tc>
                <a:tc>
                  <a:txBody>
                    <a:bodyPr/>
                    <a:lstStyle/>
                    <a:p>
                      <a:r>
                        <a:rPr lang="en-US" sz="1200" dirty="0" err="1" smtClean="0"/>
                        <a:t>Mr.Yogesh.K.Sharma</a:t>
                      </a:r>
                      <a:endParaRPr lang="en-IN" sz="1200" dirty="0"/>
                    </a:p>
                  </a:txBody>
                  <a:tcPr/>
                </a:tc>
                <a:extLst>
                  <a:ext uri="{0D108BD9-81ED-4DB2-BD59-A6C34878D82A}">
                    <a16:rowId xmlns:a16="http://schemas.microsoft.com/office/drawing/2014/main" val="3171126642"/>
                  </a:ext>
                </a:extLst>
              </a:tr>
              <a:tr h="253590">
                <a:tc>
                  <a:txBody>
                    <a:bodyPr/>
                    <a:lstStyle/>
                    <a:p>
                      <a:r>
                        <a:rPr lang="en-US" sz="1200" dirty="0" smtClean="0"/>
                        <a:t>SY - B</a:t>
                      </a:r>
                      <a:endParaRPr lang="en-IN" sz="1200" dirty="0"/>
                    </a:p>
                  </a:txBody>
                  <a:tcPr/>
                </a:tc>
                <a:tc>
                  <a:txBody>
                    <a:bodyPr/>
                    <a:lstStyle/>
                    <a:p>
                      <a:r>
                        <a:rPr lang="en-US" sz="1200" dirty="0" err="1" smtClean="0"/>
                        <a:t>Mrs.Leena</a:t>
                      </a:r>
                      <a:r>
                        <a:rPr lang="en-US" sz="1200" dirty="0" smtClean="0"/>
                        <a:t> </a:t>
                      </a:r>
                      <a:r>
                        <a:rPr lang="en-US" sz="1200" dirty="0" err="1" smtClean="0"/>
                        <a:t>A.Deshpande</a:t>
                      </a:r>
                      <a:endParaRPr lang="en-IN" sz="1200" dirty="0"/>
                    </a:p>
                  </a:txBody>
                  <a:tcPr/>
                </a:tc>
                <a:extLst>
                  <a:ext uri="{0D108BD9-81ED-4DB2-BD59-A6C34878D82A}">
                    <a16:rowId xmlns:a16="http://schemas.microsoft.com/office/drawing/2014/main" val="2160042752"/>
                  </a:ext>
                </a:extLst>
              </a:tr>
              <a:tr h="273782">
                <a:tc>
                  <a:txBody>
                    <a:bodyPr/>
                    <a:lstStyle/>
                    <a:p>
                      <a:r>
                        <a:rPr lang="en-US" sz="1200" dirty="0" smtClean="0"/>
                        <a:t>SY - C</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smtClean="0"/>
                        <a:t>Mrs.Madhuri</a:t>
                      </a:r>
                      <a:r>
                        <a:rPr lang="en-US" sz="1200" dirty="0" smtClean="0"/>
                        <a:t> </a:t>
                      </a:r>
                      <a:r>
                        <a:rPr lang="en-US" sz="1200" dirty="0" err="1" smtClean="0"/>
                        <a:t>P.Karnik</a:t>
                      </a:r>
                      <a:endParaRPr lang="en-IN" sz="1200" dirty="0" smtClean="0"/>
                    </a:p>
                  </a:txBody>
                  <a:tcPr/>
                </a:tc>
                <a:extLst>
                  <a:ext uri="{0D108BD9-81ED-4DB2-BD59-A6C34878D82A}">
                    <a16:rowId xmlns:a16="http://schemas.microsoft.com/office/drawing/2014/main" val="2772603840"/>
                  </a:ext>
                </a:extLst>
              </a:tr>
              <a:tr h="408962">
                <a:tc>
                  <a:txBody>
                    <a:bodyPr/>
                    <a:lstStyle/>
                    <a:p>
                      <a:r>
                        <a:rPr lang="en-US" sz="1200" dirty="0" smtClean="0"/>
                        <a:t>SY - D</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err="1" smtClean="0"/>
                        <a:t>Mrs.Disha</a:t>
                      </a:r>
                      <a:r>
                        <a:rPr lang="en-IN" sz="1200" dirty="0" smtClean="0"/>
                        <a:t> S. </a:t>
                      </a:r>
                      <a:r>
                        <a:rPr lang="en-IN" sz="1200" dirty="0" err="1" smtClean="0"/>
                        <a:t>Wankhede</a:t>
                      </a:r>
                      <a:endParaRPr lang="en-IN" sz="1200" dirty="0" smtClean="0"/>
                    </a:p>
                  </a:txBody>
                  <a:tcPr/>
                </a:tc>
                <a:extLst>
                  <a:ext uri="{0D108BD9-81ED-4DB2-BD59-A6C34878D82A}">
                    <a16:rowId xmlns:a16="http://schemas.microsoft.com/office/drawing/2014/main" val="2673313900"/>
                  </a:ext>
                </a:extLst>
              </a:tr>
            </a:tbl>
          </a:graphicData>
        </a:graphic>
      </p:graphicFrame>
      <p:sp>
        <p:nvSpPr>
          <p:cNvPr id="8" name="Subtitle 7"/>
          <p:cNvSpPr>
            <a:spLocks noGrp="1"/>
          </p:cNvSpPr>
          <p:nvPr>
            <p:ph type="subTitle" idx="1"/>
          </p:nvPr>
        </p:nvSpPr>
        <p:spPr>
          <a:xfrm>
            <a:off x="1071660" y="3181754"/>
            <a:ext cx="7162800" cy="609600"/>
          </a:xfrm>
        </p:spPr>
        <p:txBody>
          <a:bodyPr/>
          <a:lstStyle/>
          <a:p>
            <a:r>
              <a:rPr lang="en-IN" b="1" dirty="0">
                <a:solidFill>
                  <a:schemeClr val="tx1"/>
                </a:solidFill>
              </a:rPr>
              <a:t>Department of Computer Engineering</a:t>
            </a:r>
          </a:p>
          <a:p>
            <a:endParaRPr lang="en-IN" dirty="0">
              <a:solidFill>
                <a:schemeClr val="tx1"/>
              </a:solidFill>
            </a:endParaRPr>
          </a:p>
        </p:txBody>
      </p:sp>
    </p:spTree>
    <p:extLst>
      <p:ext uri="{BB962C8B-B14F-4D97-AF65-F5344CB8AC3E}">
        <p14:creationId xmlns:p14="http://schemas.microsoft.com/office/powerpoint/2010/main" val="3984916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a:t>
            </a:r>
            <a:endParaRPr lang="en-IN" dirty="0"/>
          </a:p>
        </p:txBody>
      </p:sp>
      <p:sp>
        <p:nvSpPr>
          <p:cNvPr id="3" name="Content Placeholder 2"/>
          <p:cNvSpPr>
            <a:spLocks noGrp="1"/>
          </p:cNvSpPr>
          <p:nvPr>
            <p:ph idx="1"/>
          </p:nvPr>
        </p:nvSpPr>
        <p:spPr/>
        <p:txBody>
          <a:bodyPr/>
          <a:lstStyle/>
          <a:p>
            <a:pPr algn="just"/>
            <a:r>
              <a:rPr lang="en-US" b="1" dirty="0"/>
              <a:t>Database</a:t>
            </a:r>
            <a:r>
              <a:rPr lang="en-US" dirty="0"/>
              <a:t> helps in keeping the files in a systematic manner. </a:t>
            </a:r>
            <a:endParaRPr lang="en-US" dirty="0" smtClean="0"/>
          </a:p>
          <a:p>
            <a:pPr algn="just"/>
            <a:r>
              <a:rPr lang="en-US" dirty="0" smtClean="0"/>
              <a:t>It </a:t>
            </a:r>
            <a:r>
              <a:rPr lang="en-US" dirty="0"/>
              <a:t>helps in managing large amount of information in small time. </a:t>
            </a:r>
            <a:endParaRPr lang="en-US" dirty="0" smtClean="0"/>
          </a:p>
          <a:p>
            <a:pPr algn="just"/>
            <a:r>
              <a:rPr lang="en-US" dirty="0" smtClean="0"/>
              <a:t>A</a:t>
            </a:r>
            <a:r>
              <a:rPr lang="en-US" dirty="0"/>
              <a:t> </a:t>
            </a:r>
            <a:r>
              <a:rPr lang="en-US" b="1" dirty="0"/>
              <a:t>database</a:t>
            </a:r>
            <a:r>
              <a:rPr lang="en-US" dirty="0"/>
              <a:t> is an organized collection of </a:t>
            </a:r>
            <a:r>
              <a:rPr lang="en-US" dirty="0" smtClean="0"/>
              <a:t>data.</a:t>
            </a:r>
          </a:p>
          <a:p>
            <a:pPr algn="just"/>
            <a:r>
              <a:rPr lang="en-US" dirty="0" smtClean="0"/>
              <a:t>A </a:t>
            </a:r>
            <a:r>
              <a:rPr lang="en-US" dirty="0"/>
              <a:t>relational </a:t>
            </a:r>
            <a:r>
              <a:rPr lang="en-US" b="1" dirty="0"/>
              <a:t>database</a:t>
            </a:r>
            <a:r>
              <a:rPr lang="en-US" dirty="0"/>
              <a:t>, more restrictively, is a collection of schemas, tables, queries, reports, views, and other </a:t>
            </a:r>
            <a:r>
              <a:rPr lang="en-US" dirty="0" smtClean="0"/>
              <a:t>elements manages </a:t>
            </a:r>
            <a:endParaRPr lang="en-IN"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52490514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6000" b="1" smtClean="0">
              <a:solidFill>
                <a:srgbClr val="FF0000"/>
              </a:solidFill>
              <a:latin typeface="Times New Roman" pitchFamily="18" charset="0"/>
              <a:cs typeface="Times New Roman" pitchFamily="18" charset="0"/>
            </a:endParaRPr>
          </a:p>
          <a:p>
            <a:pPr marL="0" indent="0" algn="ctr">
              <a:buNone/>
            </a:pPr>
            <a:r>
              <a:rPr lang="en-US" sz="6000" b="1" smtClean="0">
                <a:solidFill>
                  <a:srgbClr val="FF0000"/>
                </a:solidFill>
                <a:latin typeface="Times New Roman" pitchFamily="18" charset="0"/>
                <a:cs typeface="Times New Roman" pitchFamily="18" charset="0"/>
              </a:rPr>
              <a:t>END</a:t>
            </a:r>
            <a:endParaRPr lang="en-US" sz="6000" b="1" dirty="0">
              <a:solidFill>
                <a:srgbClr val="FF000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03386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Top 10 Enterprise Database Systems of 2019</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Oracle</a:t>
            </a:r>
            <a:r>
              <a:rPr lang="en-IN" dirty="0"/>
              <a:t> </a:t>
            </a:r>
            <a:r>
              <a:rPr lang="en-IN" b="1" dirty="0"/>
              <a:t>Database</a:t>
            </a:r>
            <a:r>
              <a:rPr lang="en-IN" dirty="0"/>
              <a:t>. </a:t>
            </a:r>
            <a:endParaRPr lang="en-IN" dirty="0" smtClean="0"/>
          </a:p>
          <a:p>
            <a:r>
              <a:rPr lang="en-IN" dirty="0" smtClean="0"/>
              <a:t>Oracle </a:t>
            </a:r>
            <a:r>
              <a:rPr lang="en-IN" dirty="0"/>
              <a:t>began its journey in 1979 as the first commercially available relational </a:t>
            </a:r>
            <a:r>
              <a:rPr lang="en-IN" b="1" dirty="0"/>
              <a:t>database</a:t>
            </a:r>
            <a:r>
              <a:rPr lang="en-IN" dirty="0"/>
              <a:t> management system (RDBMS). ...</a:t>
            </a:r>
          </a:p>
          <a:p>
            <a:r>
              <a:rPr lang="en-IN" dirty="0"/>
              <a:t>Microsoft SQL Server. ...</a:t>
            </a:r>
          </a:p>
          <a:p>
            <a:r>
              <a:rPr lang="en-IN" dirty="0"/>
              <a:t>IBM DB2. ...</a:t>
            </a:r>
          </a:p>
          <a:p>
            <a:r>
              <a:rPr lang="en-IN" dirty="0"/>
              <a:t>SAP Sybase ASE. ...</a:t>
            </a:r>
          </a:p>
          <a:p>
            <a:r>
              <a:rPr lang="en-IN" dirty="0"/>
              <a:t>PostgreSQL. ...</a:t>
            </a:r>
          </a:p>
          <a:p>
            <a:r>
              <a:rPr lang="en-IN" dirty="0" err="1"/>
              <a:t>MariaDB</a:t>
            </a:r>
            <a:r>
              <a:rPr lang="en-IN" dirty="0"/>
              <a:t> Enterprise. ...</a:t>
            </a:r>
          </a:p>
          <a:p>
            <a:r>
              <a:rPr lang="en-IN" dirty="0"/>
              <a:t>MySQL. ...</a:t>
            </a:r>
          </a:p>
          <a:p>
            <a:r>
              <a:rPr lang="en-IN" dirty="0"/>
              <a:t>Teradata</a:t>
            </a:r>
            <a:r>
              <a:rPr lang="en-IN" dirty="0" smtClean="0"/>
              <a:t>.</a:t>
            </a:r>
          </a:p>
          <a:p>
            <a:r>
              <a:rPr lang="en-US" dirty="0" smtClean="0"/>
              <a:t>IBM Informix</a:t>
            </a:r>
            <a:endParaRPr lang="en-IN" dirty="0"/>
          </a:p>
          <a:p>
            <a:endParaRPr lang="en-IN"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909729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benefits of database management system?</a:t>
            </a:r>
          </a:p>
        </p:txBody>
      </p:sp>
      <p:sp>
        <p:nvSpPr>
          <p:cNvPr id="3" name="Content Placeholder 2"/>
          <p:cNvSpPr>
            <a:spLocks noGrp="1"/>
          </p:cNvSpPr>
          <p:nvPr>
            <p:ph idx="1"/>
          </p:nvPr>
        </p:nvSpPr>
        <p:spPr/>
        <p:txBody>
          <a:bodyPr>
            <a:normAutofit fontScale="77500" lnSpcReduction="20000"/>
          </a:bodyPr>
          <a:lstStyle/>
          <a:p>
            <a:pPr algn="just"/>
            <a:r>
              <a:rPr lang="en-US" b="1" dirty="0" smtClean="0"/>
              <a:t>Advantages </a:t>
            </a:r>
            <a:r>
              <a:rPr lang="en-US" b="1" dirty="0"/>
              <a:t>of Database Management System</a:t>
            </a:r>
            <a:endParaRPr lang="en-US" dirty="0"/>
          </a:p>
          <a:p>
            <a:pPr algn="just"/>
            <a:r>
              <a:rPr lang="en-US" dirty="0"/>
              <a:t>Reducing Data Redundancy. </a:t>
            </a:r>
            <a:endParaRPr lang="en-US" dirty="0" smtClean="0"/>
          </a:p>
          <a:p>
            <a:pPr algn="just"/>
            <a:r>
              <a:rPr lang="en-US" dirty="0" smtClean="0"/>
              <a:t>The </a:t>
            </a:r>
            <a:r>
              <a:rPr lang="en-US" dirty="0"/>
              <a:t>file based data management systems contained multiple files that were stored in many different locations in a system or even across multiple systems. ...</a:t>
            </a:r>
          </a:p>
          <a:p>
            <a:pPr algn="just"/>
            <a:r>
              <a:rPr lang="en-US" dirty="0"/>
              <a:t>Sharing of Data. ...</a:t>
            </a:r>
          </a:p>
          <a:p>
            <a:pPr algn="just"/>
            <a:r>
              <a:rPr lang="en-US" dirty="0"/>
              <a:t>Data Integrity. ...</a:t>
            </a:r>
          </a:p>
          <a:p>
            <a:pPr algn="just"/>
            <a:r>
              <a:rPr lang="en-US" dirty="0"/>
              <a:t>Data Security. ...</a:t>
            </a:r>
          </a:p>
          <a:p>
            <a:pPr algn="just"/>
            <a:r>
              <a:rPr lang="en-US" dirty="0"/>
              <a:t>Privacy. ...</a:t>
            </a:r>
          </a:p>
          <a:p>
            <a:pPr algn="just"/>
            <a:r>
              <a:rPr lang="en-US" dirty="0"/>
              <a:t>Backup and Recovery. ...</a:t>
            </a:r>
          </a:p>
          <a:p>
            <a:pPr algn="just"/>
            <a:r>
              <a:rPr lang="en-US" dirty="0"/>
              <a:t>Data Consistency.</a:t>
            </a: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052678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Jobs in world</a:t>
            </a:r>
            <a:endParaRPr lang="en-IN" dirty="0"/>
          </a:p>
        </p:txBody>
      </p:sp>
      <p:sp>
        <p:nvSpPr>
          <p:cNvPr id="3" name="Content Placeholder 2"/>
          <p:cNvSpPr>
            <a:spLocks noGrp="1"/>
          </p:cNvSpPr>
          <p:nvPr>
            <p:ph idx="1"/>
          </p:nvPr>
        </p:nvSpPr>
        <p:spPr/>
        <p:txBody>
          <a:bodyPr>
            <a:noAutofit/>
          </a:bodyPr>
          <a:lstStyle/>
          <a:p>
            <a:r>
              <a:rPr lang="en-US" sz="2400" b="1" dirty="0"/>
              <a:t>Database analysts and data administrators </a:t>
            </a:r>
            <a:r>
              <a:rPr lang="en-US" sz="2400" b="1" dirty="0" smtClean="0"/>
              <a:t>.</a:t>
            </a:r>
          </a:p>
          <a:p>
            <a:r>
              <a:rPr lang="en-IN" sz="2400" b="1" dirty="0"/>
              <a:t>Oracle Database </a:t>
            </a:r>
            <a:r>
              <a:rPr lang="en-IN" sz="2400" b="1" dirty="0" smtClean="0"/>
              <a:t>Administrator.</a:t>
            </a:r>
          </a:p>
          <a:p>
            <a:r>
              <a:rPr lang="en-IN" sz="2400" b="1" dirty="0"/>
              <a:t>Database </a:t>
            </a:r>
            <a:r>
              <a:rPr lang="en-IN" sz="2400" b="1" dirty="0" smtClean="0"/>
              <a:t>Administrator.</a:t>
            </a:r>
          </a:p>
          <a:p>
            <a:r>
              <a:rPr lang="en-IN" sz="2400" b="1" dirty="0"/>
              <a:t>Data Science Engineer </a:t>
            </a:r>
            <a:r>
              <a:rPr lang="en-IN" sz="2400" b="1" dirty="0" smtClean="0"/>
              <a:t>.</a:t>
            </a:r>
          </a:p>
          <a:p>
            <a:r>
              <a:rPr lang="en-IN" sz="2400" b="1" dirty="0"/>
              <a:t>MongoDB </a:t>
            </a:r>
            <a:r>
              <a:rPr lang="en-IN" sz="2400" b="1" dirty="0" smtClean="0"/>
              <a:t>Developer.</a:t>
            </a:r>
          </a:p>
          <a:p>
            <a:r>
              <a:rPr lang="en-IN" sz="2400" b="1" dirty="0"/>
              <a:t>Microsoft SQL Server Database </a:t>
            </a:r>
            <a:r>
              <a:rPr lang="en-IN" sz="2400" b="1" dirty="0" smtClean="0"/>
              <a:t>Administration.</a:t>
            </a:r>
          </a:p>
          <a:p>
            <a:r>
              <a:rPr lang="en-IN" sz="2400" b="1" dirty="0"/>
              <a:t>Oracle Applications </a:t>
            </a:r>
            <a:r>
              <a:rPr lang="en-IN" sz="2400" b="1" dirty="0" smtClean="0"/>
              <a:t>DBA.</a:t>
            </a:r>
          </a:p>
          <a:p>
            <a:r>
              <a:rPr lang="en-US" sz="2400" b="1" dirty="0"/>
              <a:t>Database Administrator - IT Security Design &amp; </a:t>
            </a:r>
            <a:r>
              <a:rPr lang="en-US" sz="2400" b="1" dirty="0" smtClean="0"/>
              <a:t>Implementation.</a:t>
            </a:r>
          </a:p>
          <a:p>
            <a:r>
              <a:rPr lang="en-IN" sz="2400" b="1" dirty="0" smtClean="0"/>
              <a:t>PL-SQL </a:t>
            </a:r>
            <a:r>
              <a:rPr lang="en-IN" sz="2400" b="1" dirty="0"/>
              <a:t>Developer - SQL/Data Migration</a:t>
            </a:r>
            <a:r>
              <a:rPr lang="en-IN" sz="3600" b="1" dirty="0"/>
              <a:t> </a:t>
            </a:r>
            <a:r>
              <a:rPr lang="en-US" sz="2400" b="1" dirty="0"/>
              <a:t> </a:t>
            </a:r>
            <a:endParaRPr lang="en-IN" sz="2400" b="1"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039114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fontScale="70000" lnSpcReduction="20000"/>
          </a:bodyPr>
          <a:lstStyle/>
          <a:p>
            <a:r>
              <a:rPr lang="en-US" altLang="en-US" dirty="0"/>
              <a:t>DBMS contains information about a particular enterprise</a:t>
            </a:r>
          </a:p>
          <a:p>
            <a:pPr lvl="1"/>
            <a:r>
              <a:rPr lang="en-US" altLang="en-US" dirty="0"/>
              <a:t>Collection of interrelated data</a:t>
            </a:r>
          </a:p>
          <a:p>
            <a:pPr lvl="1"/>
            <a:r>
              <a:rPr lang="en-US" altLang="en-US" dirty="0"/>
              <a:t>Set of programs to access the data </a:t>
            </a:r>
          </a:p>
          <a:p>
            <a:pPr lvl="1"/>
            <a:r>
              <a:rPr lang="en-US" altLang="en-US" dirty="0"/>
              <a:t>An environment that is both </a:t>
            </a:r>
            <a:r>
              <a:rPr lang="en-US" altLang="en-US" i="1" dirty="0"/>
              <a:t>convenient</a:t>
            </a:r>
            <a:r>
              <a:rPr lang="en-US" altLang="en-US" dirty="0"/>
              <a:t> and </a:t>
            </a:r>
            <a:r>
              <a:rPr lang="en-US" altLang="en-US" i="1" dirty="0"/>
              <a:t>efficient</a:t>
            </a:r>
            <a:r>
              <a:rPr lang="en-US" altLang="en-US" dirty="0"/>
              <a:t> to use</a:t>
            </a:r>
          </a:p>
          <a:p>
            <a:r>
              <a:rPr lang="en-US" altLang="en-US" dirty="0"/>
              <a:t>Database Applications:</a:t>
            </a:r>
          </a:p>
          <a:p>
            <a:pPr lvl="1"/>
            <a:r>
              <a:rPr lang="en-US" altLang="en-US" dirty="0"/>
              <a:t>Banking: transactions</a:t>
            </a:r>
          </a:p>
          <a:p>
            <a:pPr lvl="1"/>
            <a:r>
              <a:rPr lang="en-US" altLang="en-US" dirty="0"/>
              <a:t>Airlines: reservations, schedules</a:t>
            </a:r>
          </a:p>
          <a:p>
            <a:pPr lvl="1"/>
            <a:r>
              <a:rPr lang="en-US" altLang="en-US" dirty="0"/>
              <a:t>Universities:  registration, grades</a:t>
            </a:r>
          </a:p>
          <a:p>
            <a:pPr lvl="1"/>
            <a:r>
              <a:rPr lang="en-US" altLang="en-US" dirty="0"/>
              <a:t>Sales: customers, products, purchases</a:t>
            </a:r>
          </a:p>
          <a:p>
            <a:pPr lvl="1"/>
            <a:r>
              <a:rPr lang="en-US" altLang="en-US" dirty="0"/>
              <a:t>Online retailers: order tracking, customized recommendations</a:t>
            </a:r>
          </a:p>
          <a:p>
            <a:pPr lvl="1"/>
            <a:r>
              <a:rPr lang="en-US" altLang="en-US" dirty="0"/>
              <a:t>Manufacturing: production, inventory, orders, supply chain</a:t>
            </a:r>
          </a:p>
          <a:p>
            <a:pPr lvl="1"/>
            <a:r>
              <a:rPr lang="en-US" altLang="en-US" dirty="0"/>
              <a:t>Human resources:  employee records, salaries, tax deductions</a:t>
            </a:r>
          </a:p>
          <a:p>
            <a:r>
              <a:rPr lang="en-US" altLang="en-US" dirty="0"/>
              <a:t>Databases can be very large.</a:t>
            </a:r>
          </a:p>
          <a:p>
            <a:r>
              <a:rPr lang="en-US" altLang="en-US" dirty="0"/>
              <a:t>Databases touch all aspects of our lives</a:t>
            </a: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309425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lstStyle/>
          <a:p>
            <a:r>
              <a:rPr lang="en-US" altLang="en-US" dirty="0"/>
              <a:t>Application program examples</a:t>
            </a:r>
          </a:p>
          <a:p>
            <a:pPr lvl="1"/>
            <a:r>
              <a:rPr lang="en-US" altLang="en-US" dirty="0"/>
              <a:t>Add new students, instructors, and courses</a:t>
            </a:r>
          </a:p>
          <a:p>
            <a:pPr lvl="1"/>
            <a:r>
              <a:rPr lang="en-US" altLang="en-US" dirty="0"/>
              <a:t>Register students for courses, and generate class rosters</a:t>
            </a:r>
          </a:p>
          <a:p>
            <a:pPr lvl="1"/>
            <a:r>
              <a:rPr lang="en-US" altLang="en-US" dirty="0"/>
              <a:t>Assign grades to students, compute grade point averages (GPA) and generate transcripts</a:t>
            </a:r>
          </a:p>
          <a:p>
            <a:r>
              <a:rPr lang="en-US" altLang="en-US" dirty="0"/>
              <a:t>In the early days, database applications were built directly on top of file systems</a:t>
            </a:r>
          </a:p>
          <a:p>
            <a:endParaRPr lang="en-US" altLang="en-US"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87094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of a DBMS over file-processing Systems</a:t>
            </a:r>
            <a:endParaRPr lang="en-IN" dirty="0"/>
          </a:p>
        </p:txBody>
      </p:sp>
      <p:sp>
        <p:nvSpPr>
          <p:cNvPr id="3" name="Content Placeholder 2"/>
          <p:cNvSpPr>
            <a:spLocks noGrp="1"/>
          </p:cNvSpPr>
          <p:nvPr>
            <p:ph idx="1"/>
          </p:nvPr>
        </p:nvSpPr>
        <p:spPr/>
        <p:txBody>
          <a:bodyPr/>
          <a:lstStyle/>
          <a:p>
            <a:r>
              <a:rPr lang="en-US" dirty="0" smtClean="0"/>
              <a:t>Explain advantage of DBMS (System) over conventional file processing system.</a:t>
            </a:r>
            <a:endParaRPr lang="en-IN"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086587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Drawbacks of File system</a:t>
            </a:r>
          </a:p>
        </p:txBody>
      </p:sp>
      <p:sp>
        <p:nvSpPr>
          <p:cNvPr id="3" name="Content Placeholder 2"/>
          <p:cNvSpPr>
            <a:spLocks noGrp="1"/>
          </p:cNvSpPr>
          <p:nvPr>
            <p:ph idx="1"/>
          </p:nvPr>
        </p:nvSpPr>
        <p:spPr/>
        <p:txBody>
          <a:bodyPr>
            <a:normAutofit lnSpcReduction="10000"/>
          </a:bodyPr>
          <a:lstStyle/>
          <a:p>
            <a:pPr algn="just"/>
            <a:r>
              <a:rPr lang="en-US" b="1" dirty="0">
                <a:solidFill>
                  <a:srgbClr val="FF0000"/>
                </a:solidFill>
              </a:rPr>
              <a:t>Data </a:t>
            </a:r>
            <a:r>
              <a:rPr lang="en-US" b="1" dirty="0" smtClean="0">
                <a:solidFill>
                  <a:srgbClr val="FF0000"/>
                </a:solidFill>
              </a:rPr>
              <a:t>redundancy(Duplication) </a:t>
            </a:r>
            <a:r>
              <a:rPr lang="en-US" b="1" dirty="0" smtClean="0"/>
              <a:t>:</a:t>
            </a:r>
            <a:r>
              <a:rPr lang="en-US" dirty="0"/>
              <a:t> Data redundancy refers to the duplication of data, lets say we are managing the data of a college where a student is enrolled for two courses, </a:t>
            </a:r>
            <a:endParaRPr lang="en-US" dirty="0" smtClean="0"/>
          </a:p>
          <a:p>
            <a:pPr algn="just"/>
            <a:r>
              <a:rPr lang="en-US" dirty="0" smtClean="0"/>
              <a:t>the </a:t>
            </a:r>
            <a:r>
              <a:rPr lang="en-US" dirty="0"/>
              <a:t>same student details in such case will be stored twice, which will take more storage than needed. </a:t>
            </a:r>
            <a:endParaRPr lang="en-US" dirty="0" smtClean="0"/>
          </a:p>
          <a:p>
            <a:pPr algn="just"/>
            <a:r>
              <a:rPr lang="en-US" dirty="0" smtClean="0"/>
              <a:t>Data </a:t>
            </a:r>
            <a:r>
              <a:rPr lang="en-US" dirty="0"/>
              <a:t>redundancy often </a:t>
            </a:r>
            <a:r>
              <a:rPr lang="en-US" b="1" dirty="0"/>
              <a:t>leads to higher storage costs and poor access time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74680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Drawbacks of File </a:t>
            </a:r>
            <a:r>
              <a:rPr lang="en-IN" b="1" dirty="0" smtClean="0"/>
              <a:t>system .. Continue</a:t>
            </a:r>
            <a:endParaRPr lang="en-IN" dirty="0"/>
          </a:p>
        </p:txBody>
      </p:sp>
      <p:sp>
        <p:nvSpPr>
          <p:cNvPr id="3" name="Content Placeholder 2"/>
          <p:cNvSpPr>
            <a:spLocks noGrp="1"/>
          </p:cNvSpPr>
          <p:nvPr>
            <p:ph idx="1"/>
          </p:nvPr>
        </p:nvSpPr>
        <p:spPr/>
        <p:txBody>
          <a:bodyPr>
            <a:normAutofit fontScale="92500"/>
          </a:bodyPr>
          <a:lstStyle/>
          <a:p>
            <a:pPr algn="just"/>
            <a:r>
              <a:rPr lang="en-US" b="1" dirty="0">
                <a:solidFill>
                  <a:srgbClr val="FF0000"/>
                </a:solidFill>
              </a:rPr>
              <a:t>Data inconsistency</a:t>
            </a:r>
            <a:r>
              <a:rPr lang="en-US" b="1" dirty="0"/>
              <a:t>:</a:t>
            </a:r>
            <a:r>
              <a:rPr lang="en-US" dirty="0"/>
              <a:t> </a:t>
            </a:r>
            <a:endParaRPr lang="en-US" dirty="0" smtClean="0"/>
          </a:p>
          <a:p>
            <a:pPr algn="just"/>
            <a:r>
              <a:rPr lang="en-US" dirty="0" smtClean="0"/>
              <a:t>Data </a:t>
            </a:r>
            <a:r>
              <a:rPr lang="en-US" dirty="0"/>
              <a:t>redundancy leads to data inconsistency, lets take the same example that we have taken </a:t>
            </a:r>
            <a:r>
              <a:rPr lang="en-US" dirty="0" smtClean="0"/>
              <a:t>above,</a:t>
            </a:r>
          </a:p>
          <a:p>
            <a:pPr algn="just"/>
            <a:r>
              <a:rPr lang="en-US" dirty="0" smtClean="0"/>
              <a:t>a </a:t>
            </a:r>
            <a:r>
              <a:rPr lang="en-US" dirty="0"/>
              <a:t>student is enrolled for two courses and we have student address stored twice, now lets say student requests to change his address, if the address is changed at one place and not on all the records then this can lead to data inconsistency</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76545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Drawbacks of File system .. Continue</a:t>
            </a:r>
            <a:endParaRPr lang="en-IN" dirty="0"/>
          </a:p>
        </p:txBody>
      </p:sp>
      <p:sp>
        <p:nvSpPr>
          <p:cNvPr id="3" name="Content Placeholder 2"/>
          <p:cNvSpPr>
            <a:spLocks noGrp="1"/>
          </p:cNvSpPr>
          <p:nvPr>
            <p:ph idx="1"/>
          </p:nvPr>
        </p:nvSpPr>
        <p:spPr/>
        <p:txBody>
          <a:bodyPr>
            <a:normAutofit/>
          </a:bodyPr>
          <a:lstStyle/>
          <a:p>
            <a:pPr algn="just"/>
            <a:r>
              <a:rPr lang="en-US" b="1" dirty="0" smtClean="0">
                <a:solidFill>
                  <a:srgbClr val="FF0000"/>
                </a:solidFill>
              </a:rPr>
              <a:t>Difficulty in accessing Data:</a:t>
            </a:r>
            <a:endParaRPr lang="en-US" dirty="0">
              <a:solidFill>
                <a:srgbClr val="FF0000"/>
              </a:solidFill>
            </a:endParaRPr>
          </a:p>
          <a:p>
            <a:pPr algn="just"/>
            <a:r>
              <a:rPr lang="en-US" dirty="0" smtClean="0"/>
              <a:t>In </a:t>
            </a:r>
            <a:r>
              <a:rPr lang="en-US" dirty="0"/>
              <a:t>Classical file organization the data is stored in the </a:t>
            </a:r>
            <a:r>
              <a:rPr lang="en-US" dirty="0" smtClean="0"/>
              <a:t>files.</a:t>
            </a:r>
          </a:p>
          <a:p>
            <a:pPr algn="just"/>
            <a:r>
              <a:rPr lang="en-US" dirty="0" smtClean="0"/>
              <a:t>Whenever </a:t>
            </a:r>
            <a:r>
              <a:rPr lang="en-US" dirty="0"/>
              <a:t>data has to be retrieved as per the requirements then a new application program has to be </a:t>
            </a:r>
            <a:r>
              <a:rPr lang="en-US" dirty="0" smtClean="0"/>
              <a:t>written.</a:t>
            </a:r>
          </a:p>
          <a:p>
            <a:pPr algn="just"/>
            <a:r>
              <a:rPr lang="en-US" dirty="0" smtClean="0"/>
              <a:t>This </a:t>
            </a:r>
            <a:r>
              <a:rPr lang="en-US" dirty="0"/>
              <a:t>is tedious process.</a:t>
            </a:r>
            <a:endParaRPr lang="en-IN"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230077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CSUA22182 : Database Management System</a:t>
            </a:r>
            <a:endParaRPr lang="en-IN" dirty="0"/>
          </a:p>
        </p:txBody>
      </p:sp>
      <p:pic>
        <p:nvPicPr>
          <p:cNvPr id="4" name="Content Placeholder 3"/>
          <p:cNvPicPr>
            <a:picLocks noGrp="1" noChangeAspect="1"/>
          </p:cNvPicPr>
          <p:nvPr>
            <p:ph idx="1"/>
          </p:nvPr>
        </p:nvPicPr>
        <p:blipFill rotWithShape="1">
          <a:blip r:embed="rId2"/>
          <a:srcRect t="15789"/>
          <a:stretch/>
        </p:blipFill>
        <p:spPr>
          <a:xfrm>
            <a:off x="440356" y="2133600"/>
            <a:ext cx="8229600" cy="1219200"/>
          </a:xfrm>
          <a:prstGeom prst="rect">
            <a:avLst/>
          </a:prstGeom>
        </p:spPr>
      </p:pic>
      <p:sp>
        <p:nvSpPr>
          <p:cNvPr id="5" name="Rectangle 4"/>
          <p:cNvSpPr/>
          <p:nvPr/>
        </p:nvSpPr>
        <p:spPr>
          <a:xfrm>
            <a:off x="685800" y="3840162"/>
            <a:ext cx="8001000" cy="1231106"/>
          </a:xfrm>
          <a:prstGeom prst="rect">
            <a:avLst/>
          </a:prstGeom>
        </p:spPr>
        <p:txBody>
          <a:bodyPr wrap="square">
            <a:spAutoFit/>
          </a:bodyPr>
          <a:lstStyle/>
          <a:p>
            <a:r>
              <a:rPr lang="en-US" sz="2800" b="1" dirty="0"/>
              <a:t>Prerequisites :  </a:t>
            </a:r>
          </a:p>
          <a:p>
            <a:r>
              <a:rPr lang="en-US" sz="2800" dirty="0"/>
              <a:t> </a:t>
            </a:r>
            <a:r>
              <a:rPr lang="en-US" sz="2800" dirty="0" smtClean="0"/>
              <a:t>Discrete </a:t>
            </a:r>
            <a:r>
              <a:rPr lang="en-US" sz="2800" dirty="0"/>
              <a:t>Mathematics, Data Structure and Algorithms</a:t>
            </a:r>
            <a:r>
              <a:rPr lang="en-US" dirty="0"/>
              <a:t> </a:t>
            </a:r>
          </a:p>
          <a:p>
            <a:r>
              <a:rPr lang="en-US" dirty="0"/>
              <a:t> </a:t>
            </a:r>
          </a:p>
        </p:txBody>
      </p:sp>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549344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Drawbacks of File system .. Continue</a:t>
            </a:r>
            <a:endParaRPr lang="en-IN" dirty="0"/>
          </a:p>
        </p:txBody>
      </p:sp>
      <p:sp>
        <p:nvSpPr>
          <p:cNvPr id="3" name="Content Placeholder 2"/>
          <p:cNvSpPr>
            <a:spLocks noGrp="1"/>
          </p:cNvSpPr>
          <p:nvPr>
            <p:ph idx="1"/>
          </p:nvPr>
        </p:nvSpPr>
        <p:spPr/>
        <p:txBody>
          <a:bodyPr/>
          <a:lstStyle/>
          <a:p>
            <a:pPr algn="just"/>
            <a:r>
              <a:rPr lang="en-US" b="1" dirty="0">
                <a:solidFill>
                  <a:srgbClr val="FF0000"/>
                </a:solidFill>
              </a:rPr>
              <a:t>Data Isolation:</a:t>
            </a:r>
            <a:r>
              <a:rPr lang="en-US" dirty="0">
                <a:solidFill>
                  <a:srgbClr val="FF0000"/>
                </a:solidFill>
              </a:rPr>
              <a:t> </a:t>
            </a:r>
            <a:endParaRPr lang="en-US" dirty="0" smtClean="0">
              <a:solidFill>
                <a:srgbClr val="FF0000"/>
              </a:solidFill>
            </a:endParaRPr>
          </a:p>
          <a:p>
            <a:pPr algn="just"/>
            <a:r>
              <a:rPr lang="en-US" dirty="0" smtClean="0"/>
              <a:t>Because </a:t>
            </a:r>
            <a:r>
              <a:rPr lang="en-US" dirty="0"/>
              <a:t>data are scattered in various files, and files may be in different formats, writing new application programs to retrieve the appropriate data is difficult.</a:t>
            </a: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744794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Drawbacks of File system .. </a:t>
            </a:r>
            <a:r>
              <a:rPr lang="en-IN" b="1" dirty="0" smtClean="0"/>
              <a:t>Continue</a:t>
            </a:r>
            <a:endParaRPr lang="en-IN" dirty="0"/>
          </a:p>
        </p:txBody>
      </p:sp>
      <p:sp>
        <p:nvSpPr>
          <p:cNvPr id="3" name="Content Placeholder 2"/>
          <p:cNvSpPr>
            <a:spLocks noGrp="1"/>
          </p:cNvSpPr>
          <p:nvPr>
            <p:ph idx="1"/>
          </p:nvPr>
        </p:nvSpPr>
        <p:spPr>
          <a:xfrm>
            <a:off x="152400" y="1600200"/>
            <a:ext cx="8534400" cy="4525963"/>
          </a:xfrm>
        </p:spPr>
        <p:txBody>
          <a:bodyPr>
            <a:normAutofit fontScale="77500" lnSpcReduction="20000"/>
          </a:bodyPr>
          <a:lstStyle/>
          <a:p>
            <a:pPr algn="just"/>
            <a:r>
              <a:rPr lang="en-US" sz="4100" b="1" dirty="0">
                <a:solidFill>
                  <a:srgbClr val="FF0000"/>
                </a:solidFill>
              </a:rPr>
              <a:t>Integrity </a:t>
            </a:r>
            <a:r>
              <a:rPr lang="en-US" sz="4100" b="1" dirty="0" smtClean="0">
                <a:solidFill>
                  <a:srgbClr val="FF0000"/>
                </a:solidFill>
              </a:rPr>
              <a:t>Problem:</a:t>
            </a:r>
            <a:endParaRPr lang="en-US" sz="3600" dirty="0" smtClean="0">
              <a:solidFill>
                <a:srgbClr val="FF0000"/>
              </a:solidFill>
            </a:endParaRPr>
          </a:p>
          <a:p>
            <a:pPr algn="just"/>
            <a:r>
              <a:rPr lang="en-US" sz="3500" dirty="0" smtClean="0"/>
              <a:t>The </a:t>
            </a:r>
            <a:r>
              <a:rPr lang="en-US" sz="3500" dirty="0"/>
              <a:t>data values stored in the database must satisfy certain types of consistency </a:t>
            </a:r>
            <a:r>
              <a:rPr lang="en-US" sz="3500" dirty="0" smtClean="0"/>
              <a:t>constraints.</a:t>
            </a:r>
          </a:p>
          <a:p>
            <a:pPr algn="just"/>
            <a:r>
              <a:rPr lang="en-US" sz="3500" dirty="0" smtClean="0"/>
              <a:t>For </a:t>
            </a:r>
            <a:r>
              <a:rPr lang="en-US" sz="3500" dirty="0"/>
              <a:t>example, the balance of a bank account </a:t>
            </a:r>
            <a:r>
              <a:rPr lang="en-US" sz="3500" b="1" dirty="0"/>
              <a:t>may never fall below a prescribed </a:t>
            </a:r>
            <a:r>
              <a:rPr lang="en-US" sz="3500" b="1" dirty="0" smtClean="0"/>
              <a:t>amount(Threshold Value )</a:t>
            </a:r>
            <a:r>
              <a:rPr lang="en-US" sz="3500" dirty="0" smtClean="0"/>
              <a:t>. </a:t>
            </a:r>
            <a:r>
              <a:rPr lang="en-US" sz="3500" dirty="0"/>
              <a:t>These constraints are enforced in the system by adding appropriate code in the various application </a:t>
            </a:r>
            <a:r>
              <a:rPr lang="en-US" sz="3500" dirty="0" smtClean="0"/>
              <a:t>programs.</a:t>
            </a:r>
          </a:p>
          <a:p>
            <a:pPr algn="just"/>
            <a:r>
              <a:rPr lang="en-US" sz="3500" dirty="0" smtClean="0"/>
              <a:t>However</a:t>
            </a:r>
            <a:r>
              <a:rPr lang="en-US" sz="3500" dirty="0"/>
              <a:t>, when new constraints are added, it is difficult to change the programs to enforce them. The problem is compounded when constraints involve several data items from different files.</a:t>
            </a:r>
            <a:endParaRPr lang="en-IN" sz="3500"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9826088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Drawbacks of File system .. Continue</a:t>
            </a:r>
            <a:endParaRPr lang="en-IN" dirty="0"/>
          </a:p>
        </p:txBody>
      </p:sp>
      <p:sp>
        <p:nvSpPr>
          <p:cNvPr id="3" name="Content Placeholder 2"/>
          <p:cNvSpPr>
            <a:spLocks noGrp="1"/>
          </p:cNvSpPr>
          <p:nvPr>
            <p:ph idx="1"/>
          </p:nvPr>
        </p:nvSpPr>
        <p:spPr>
          <a:xfrm>
            <a:off x="381000" y="1417638"/>
            <a:ext cx="8229600" cy="4937125"/>
          </a:xfrm>
        </p:spPr>
        <p:txBody>
          <a:bodyPr>
            <a:normAutofit fontScale="55000" lnSpcReduction="20000"/>
          </a:bodyPr>
          <a:lstStyle/>
          <a:p>
            <a:pPr algn="just"/>
            <a:r>
              <a:rPr lang="en-US" sz="5800" b="1" dirty="0">
                <a:solidFill>
                  <a:srgbClr val="FF0000"/>
                </a:solidFill>
              </a:rPr>
              <a:t>Atomicity issues:</a:t>
            </a:r>
            <a:r>
              <a:rPr lang="en-US" sz="5800" dirty="0">
                <a:solidFill>
                  <a:srgbClr val="FF0000"/>
                </a:solidFill>
              </a:rPr>
              <a:t> </a:t>
            </a:r>
            <a:endParaRPr lang="en-US" sz="5800" dirty="0" smtClean="0">
              <a:solidFill>
                <a:srgbClr val="FF0000"/>
              </a:solidFill>
            </a:endParaRPr>
          </a:p>
          <a:p>
            <a:pPr algn="just"/>
            <a:r>
              <a:rPr lang="en-US" sz="4000" dirty="0" smtClean="0"/>
              <a:t>Atomicity </a:t>
            </a:r>
            <a:r>
              <a:rPr lang="en-US" sz="4000" dirty="0"/>
              <a:t>of a transaction refers to “All or nothing”, which means either all the operations in a transaction executes or none</a:t>
            </a:r>
            <a:r>
              <a:rPr lang="en-US" sz="4000" dirty="0" smtClean="0"/>
              <a:t>.</a:t>
            </a:r>
          </a:p>
          <a:p>
            <a:pPr algn="just"/>
            <a:endParaRPr lang="en-US" sz="4000" dirty="0" smtClean="0"/>
          </a:p>
          <a:p>
            <a:pPr algn="just"/>
            <a:r>
              <a:rPr lang="en-US" sz="4000" dirty="0" smtClean="0"/>
              <a:t>For </a:t>
            </a:r>
            <a:r>
              <a:rPr lang="en-US" sz="4000" dirty="0"/>
              <a:t>example: Lets say Steve transfers 100$ to Negan’s account. This transaction consists multiple operations such </a:t>
            </a:r>
            <a:r>
              <a:rPr lang="en-US" sz="4000" dirty="0" smtClean="0"/>
              <a:t>as </a:t>
            </a:r>
            <a:r>
              <a:rPr lang="en-US" sz="4000" dirty="0"/>
              <a:t>debit 100$ from Steve’s account, credit 100$ to Negan’s account. </a:t>
            </a:r>
            <a:endParaRPr lang="en-US" sz="4000" dirty="0" smtClean="0"/>
          </a:p>
          <a:p>
            <a:pPr algn="just"/>
            <a:endParaRPr lang="en-US" sz="4000" dirty="0" smtClean="0"/>
          </a:p>
          <a:p>
            <a:pPr algn="just"/>
            <a:r>
              <a:rPr lang="en-US" sz="4000" dirty="0" smtClean="0"/>
              <a:t>like </a:t>
            </a:r>
            <a:r>
              <a:rPr lang="en-US" sz="4000" dirty="0"/>
              <a:t>any other device, a computer system can fail lets say it fails after first operation then in that case Steve’s account would have been debited by 100$ but the amount was not credited to Negan’s account, in such case the rollback of operation should occur to maintain the atomicity of transaction. It is </a:t>
            </a:r>
            <a:r>
              <a:rPr lang="en-US" sz="4000" b="1" dirty="0"/>
              <a:t>difficult to achieve atomicity in file processing systems</a:t>
            </a:r>
            <a:r>
              <a:rPr lang="en-US" sz="4000" dirty="0"/>
              <a:t>.</a:t>
            </a: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60690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Drawbacks of File system .. Continue</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b="1" dirty="0">
                <a:solidFill>
                  <a:srgbClr val="FF0000"/>
                </a:solidFill>
              </a:rPr>
              <a:t>Data </a:t>
            </a:r>
            <a:r>
              <a:rPr lang="en-US" b="1" dirty="0" smtClean="0">
                <a:solidFill>
                  <a:srgbClr val="FF0000"/>
                </a:solidFill>
              </a:rPr>
              <a:t>concurrency:</a:t>
            </a:r>
            <a:r>
              <a:rPr lang="en-US" dirty="0"/>
              <a:t> </a:t>
            </a:r>
            <a:endParaRPr lang="en-US" dirty="0" smtClean="0"/>
          </a:p>
          <a:p>
            <a:pPr algn="just"/>
            <a:r>
              <a:rPr lang="en-US" dirty="0" smtClean="0"/>
              <a:t>Concurrent </a:t>
            </a:r>
            <a:r>
              <a:rPr lang="en-US" dirty="0"/>
              <a:t>access to data means </a:t>
            </a:r>
            <a:r>
              <a:rPr lang="en-US" b="1" dirty="0"/>
              <a:t>more than one user is accessing the same data at the same time</a:t>
            </a:r>
            <a:r>
              <a:rPr lang="en-US" dirty="0"/>
              <a:t>. </a:t>
            </a:r>
            <a:endParaRPr lang="en-US" dirty="0" smtClean="0"/>
          </a:p>
          <a:p>
            <a:pPr algn="just"/>
            <a:r>
              <a:rPr lang="en-US" dirty="0" smtClean="0"/>
              <a:t>Anomalies </a:t>
            </a:r>
            <a:r>
              <a:rPr lang="en-US" dirty="0"/>
              <a:t>occur when changes made by one user gets lost because of changes made by other user. </a:t>
            </a:r>
            <a:endParaRPr lang="en-US" dirty="0" smtClean="0"/>
          </a:p>
          <a:p>
            <a:pPr algn="just"/>
            <a:r>
              <a:rPr lang="en-US" dirty="0" smtClean="0"/>
              <a:t>File </a:t>
            </a:r>
            <a:r>
              <a:rPr lang="en-US" dirty="0"/>
              <a:t>system does not provide any procedure to stop anomalies. Whereas DBMS provides a locking system to stop anomalies to occur.</a:t>
            </a:r>
            <a:endParaRPr lang="en-IN"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801972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Drawbacks of File system .. Continue</a:t>
            </a:r>
            <a:endParaRPr lang="en-IN" dirty="0"/>
          </a:p>
        </p:txBody>
      </p:sp>
      <p:sp>
        <p:nvSpPr>
          <p:cNvPr id="3" name="Content Placeholder 2"/>
          <p:cNvSpPr>
            <a:spLocks noGrp="1"/>
          </p:cNvSpPr>
          <p:nvPr>
            <p:ph idx="1"/>
          </p:nvPr>
        </p:nvSpPr>
        <p:spPr/>
        <p:txBody>
          <a:bodyPr/>
          <a:lstStyle/>
          <a:p>
            <a:pPr algn="just"/>
            <a:r>
              <a:rPr lang="en-US" b="1" dirty="0">
                <a:solidFill>
                  <a:srgbClr val="FF0000"/>
                </a:solidFill>
              </a:rPr>
              <a:t>Data Security:</a:t>
            </a:r>
            <a:r>
              <a:rPr lang="en-US" dirty="0">
                <a:solidFill>
                  <a:srgbClr val="FF0000"/>
                </a:solidFill>
              </a:rPr>
              <a:t> </a:t>
            </a:r>
            <a:endParaRPr lang="en-US" dirty="0" smtClean="0">
              <a:solidFill>
                <a:srgbClr val="FF0000"/>
              </a:solidFill>
            </a:endParaRPr>
          </a:p>
          <a:p>
            <a:pPr algn="just"/>
            <a:r>
              <a:rPr lang="en-US" dirty="0" smtClean="0"/>
              <a:t>Data </a:t>
            </a:r>
            <a:r>
              <a:rPr lang="en-US" dirty="0"/>
              <a:t>should be secured from </a:t>
            </a:r>
            <a:r>
              <a:rPr lang="en-US" dirty="0" smtClean="0"/>
              <a:t>unauthorized </a:t>
            </a:r>
            <a:r>
              <a:rPr lang="en-US" dirty="0"/>
              <a:t>access, </a:t>
            </a:r>
            <a:endParaRPr lang="en-US" dirty="0" smtClean="0"/>
          </a:p>
          <a:p>
            <a:pPr algn="just"/>
            <a:r>
              <a:rPr lang="en-US" dirty="0" smtClean="0"/>
              <a:t>for </a:t>
            </a:r>
            <a:r>
              <a:rPr lang="en-US" dirty="0"/>
              <a:t>example a student in a college should not be able to see the payroll details of the teachers, such kind of security constraints are difficult to apply in file processing systems.</a:t>
            </a: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0785411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Drawbacks of File system over the DBMS</a:t>
            </a:r>
            <a:endParaRPr lang="en-IN" dirty="0"/>
          </a:p>
        </p:txBody>
      </p:sp>
      <p:sp>
        <p:nvSpPr>
          <p:cNvPr id="3" name="Content Placeholder 2"/>
          <p:cNvSpPr>
            <a:spLocks noGrp="1"/>
          </p:cNvSpPr>
          <p:nvPr>
            <p:ph idx="1"/>
          </p:nvPr>
        </p:nvSpPr>
        <p:spPr/>
        <p:txBody>
          <a:bodyPr>
            <a:normAutofit lnSpcReduction="10000"/>
          </a:bodyPr>
          <a:lstStyle/>
          <a:p>
            <a:r>
              <a:rPr lang="en-US" dirty="0" smtClean="0"/>
              <a:t>Data Redundancy </a:t>
            </a:r>
          </a:p>
          <a:p>
            <a:r>
              <a:rPr lang="en-US" dirty="0" smtClean="0"/>
              <a:t>Data Inconsistency</a:t>
            </a:r>
          </a:p>
          <a:p>
            <a:r>
              <a:rPr lang="en-US" dirty="0" smtClean="0"/>
              <a:t>Difficulty in accessing the data</a:t>
            </a:r>
            <a:endParaRPr lang="en-US" dirty="0"/>
          </a:p>
          <a:p>
            <a:r>
              <a:rPr lang="en-US" dirty="0" smtClean="0"/>
              <a:t>Data Isolation</a:t>
            </a:r>
          </a:p>
          <a:p>
            <a:r>
              <a:rPr lang="en-US" dirty="0" smtClean="0"/>
              <a:t>Integration Problem</a:t>
            </a:r>
          </a:p>
          <a:p>
            <a:r>
              <a:rPr lang="en-US" dirty="0" smtClean="0"/>
              <a:t>Atomicity Issues</a:t>
            </a:r>
          </a:p>
          <a:p>
            <a:r>
              <a:rPr lang="en-US" dirty="0" smtClean="0"/>
              <a:t>Data Concurrency</a:t>
            </a:r>
          </a:p>
          <a:p>
            <a:r>
              <a:rPr lang="en-US" dirty="0" smtClean="0"/>
              <a:t>Data Security</a:t>
            </a:r>
            <a:endParaRPr lang="en-IN"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8853556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Data Abstraction</a:t>
            </a:r>
            <a:endParaRPr lang="en-IN" dirty="0"/>
          </a:p>
        </p:txBody>
      </p:sp>
      <p:sp>
        <p:nvSpPr>
          <p:cNvPr id="3" name="Content Placeholder 2"/>
          <p:cNvSpPr>
            <a:spLocks noGrp="1"/>
          </p:cNvSpPr>
          <p:nvPr>
            <p:ph idx="1"/>
          </p:nvPr>
        </p:nvSpPr>
        <p:spPr>
          <a:xfrm>
            <a:off x="457200" y="990600"/>
            <a:ext cx="8229600" cy="5135563"/>
          </a:xfrm>
        </p:spPr>
        <p:txBody>
          <a:bodyPr>
            <a:normAutofit/>
          </a:bodyPr>
          <a:lstStyle/>
          <a:p>
            <a:r>
              <a:rPr lang="en-US" sz="2400" dirty="0"/>
              <a:t>Database systems are made-up of complex data structures. </a:t>
            </a:r>
            <a:endParaRPr lang="en-US" sz="2400" dirty="0" smtClean="0"/>
          </a:p>
          <a:p>
            <a:r>
              <a:rPr lang="en-US" sz="2400" dirty="0" smtClean="0"/>
              <a:t>To </a:t>
            </a:r>
            <a:r>
              <a:rPr lang="en-US" sz="2400" dirty="0"/>
              <a:t>ease the user interaction with database, the developers hide internal irrelevant details from users. </a:t>
            </a:r>
            <a:endParaRPr lang="en-US" sz="2400" dirty="0" smtClean="0"/>
          </a:p>
          <a:p>
            <a:r>
              <a:rPr lang="en-US" sz="2400" dirty="0" smtClean="0"/>
              <a:t>This </a:t>
            </a:r>
            <a:r>
              <a:rPr lang="en-US" sz="2400" dirty="0"/>
              <a:t>process of hiding irrelevant details from user is called data abstraction.</a:t>
            </a:r>
            <a:endParaRPr lang="en-IN" sz="2400" dirty="0"/>
          </a:p>
        </p:txBody>
      </p:sp>
      <p:pic>
        <p:nvPicPr>
          <p:cNvPr id="1026" name="Picture 2" descr="3 levels of abstraction"/>
          <p:cNvPicPr>
            <a:picLocks noChangeAspect="1" noChangeArrowheads="1"/>
          </p:cNvPicPr>
          <p:nvPr/>
        </p:nvPicPr>
        <p:blipFill rotWithShape="1">
          <a:blip r:embed="rId2">
            <a:extLst>
              <a:ext uri="{28A0092B-C50C-407E-A947-70E740481C1C}">
                <a14:useLocalDpi xmlns:a14="http://schemas.microsoft.com/office/drawing/2010/main" val="0"/>
              </a:ext>
            </a:extLst>
          </a:blip>
          <a:srcRect t="19149"/>
          <a:stretch/>
        </p:blipFill>
        <p:spPr bwMode="auto">
          <a:xfrm>
            <a:off x="2895600" y="2971800"/>
            <a:ext cx="3657600" cy="36576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649144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Levels of Abstraction</a:t>
            </a:r>
          </a:p>
        </p:txBody>
      </p:sp>
      <p:sp>
        <p:nvSpPr>
          <p:cNvPr id="3" name="Content Placeholder 2"/>
          <p:cNvSpPr>
            <a:spLocks noGrp="1"/>
          </p:cNvSpPr>
          <p:nvPr>
            <p:ph idx="1"/>
          </p:nvPr>
        </p:nvSpPr>
        <p:spPr>
          <a:xfrm>
            <a:off x="457200" y="1295400"/>
            <a:ext cx="8229600" cy="5410200"/>
          </a:xfrm>
        </p:spPr>
        <p:txBody>
          <a:bodyPr>
            <a:noAutofit/>
          </a:bodyPr>
          <a:lstStyle/>
          <a:p>
            <a:pPr algn="just"/>
            <a:r>
              <a:rPr lang="en-US" sz="2800" b="1" dirty="0">
                <a:solidFill>
                  <a:srgbClr val="FF0000"/>
                </a:solidFill>
              </a:rPr>
              <a:t>Physical level</a:t>
            </a:r>
            <a:r>
              <a:rPr lang="en-US" sz="2800" dirty="0" smtClean="0">
                <a:solidFill>
                  <a:srgbClr val="FF0000"/>
                </a:solidFill>
              </a:rPr>
              <a:t>:</a:t>
            </a:r>
          </a:p>
          <a:p>
            <a:pPr algn="just"/>
            <a:r>
              <a:rPr lang="en-US" sz="2400" dirty="0" smtClean="0"/>
              <a:t> </a:t>
            </a:r>
            <a:r>
              <a:rPr lang="en-US" sz="2400" dirty="0"/>
              <a:t>This is the lowest level of data abstraction. </a:t>
            </a:r>
            <a:endParaRPr lang="en-US" sz="2400" dirty="0" smtClean="0"/>
          </a:p>
          <a:p>
            <a:pPr algn="just"/>
            <a:r>
              <a:rPr lang="en-US" sz="2400" b="1" dirty="0" smtClean="0"/>
              <a:t>It </a:t>
            </a:r>
            <a:r>
              <a:rPr lang="en-US" sz="2400" b="1" dirty="0"/>
              <a:t>describes how data is actually stored in database. </a:t>
            </a:r>
            <a:endParaRPr lang="en-US" sz="2400" b="1" dirty="0" smtClean="0"/>
          </a:p>
          <a:p>
            <a:pPr algn="just"/>
            <a:r>
              <a:rPr lang="en-US" sz="2400" dirty="0" smtClean="0"/>
              <a:t>You </a:t>
            </a:r>
            <a:r>
              <a:rPr lang="en-US" sz="2400" dirty="0"/>
              <a:t>can get the complex data structure details at this level</a:t>
            </a:r>
            <a:r>
              <a:rPr lang="en-US" sz="2400" dirty="0" smtClean="0"/>
              <a:t>.</a:t>
            </a:r>
          </a:p>
          <a:p>
            <a:pPr algn="just"/>
            <a:r>
              <a:rPr lang="en-US" sz="2400" b="1" dirty="0"/>
              <a:t>Example: </a:t>
            </a:r>
            <a:endParaRPr lang="en-US" sz="2400" b="1" dirty="0" smtClean="0"/>
          </a:p>
          <a:p>
            <a:pPr algn="just"/>
            <a:r>
              <a:rPr lang="en-US" sz="2400" dirty="0" smtClean="0"/>
              <a:t>Let’s </a:t>
            </a:r>
            <a:r>
              <a:rPr lang="en-US" sz="2400" dirty="0"/>
              <a:t>say we are storing customer information in a customer table. At </a:t>
            </a:r>
            <a:r>
              <a:rPr lang="en-US" sz="2400" b="1" dirty="0"/>
              <a:t>physical level</a:t>
            </a:r>
            <a:r>
              <a:rPr lang="en-US" sz="2400" dirty="0"/>
              <a:t> these records can be described as blocks of storage (bytes, gigabytes, terabytes etc.) in memory. These details are often hidden from the programmers</a:t>
            </a:r>
            <a:r>
              <a:rPr lang="en-US" sz="2400" dirty="0" smtClean="0"/>
              <a:t>.</a:t>
            </a:r>
            <a:endParaRPr lang="en-US" sz="2400"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6234959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Levels of </a:t>
            </a:r>
            <a:r>
              <a:rPr lang="en-IN" dirty="0" smtClean="0"/>
              <a:t>Abstraction…Continue</a:t>
            </a:r>
            <a:endParaRPr lang="en-IN" dirty="0"/>
          </a:p>
        </p:txBody>
      </p:sp>
      <p:sp>
        <p:nvSpPr>
          <p:cNvPr id="3" name="Content Placeholder 2"/>
          <p:cNvSpPr>
            <a:spLocks noGrp="1"/>
          </p:cNvSpPr>
          <p:nvPr>
            <p:ph idx="1"/>
          </p:nvPr>
        </p:nvSpPr>
        <p:spPr>
          <a:xfrm>
            <a:off x="490888" y="1600200"/>
            <a:ext cx="8229600" cy="4525963"/>
          </a:xfrm>
        </p:spPr>
        <p:txBody>
          <a:bodyPr>
            <a:normAutofit fontScale="77500" lnSpcReduction="20000"/>
          </a:bodyPr>
          <a:lstStyle/>
          <a:p>
            <a:pPr algn="just"/>
            <a:r>
              <a:rPr lang="en-US" sz="4500" b="1" dirty="0">
                <a:solidFill>
                  <a:srgbClr val="FF0000"/>
                </a:solidFill>
              </a:rPr>
              <a:t>Logical level:</a:t>
            </a:r>
          </a:p>
          <a:p>
            <a:pPr algn="just"/>
            <a:r>
              <a:rPr lang="en-US" sz="3400" dirty="0"/>
              <a:t>This is the middle level of 3-level data abstraction architecture. </a:t>
            </a:r>
          </a:p>
          <a:p>
            <a:pPr algn="just"/>
            <a:r>
              <a:rPr lang="en-US" sz="3400" b="1" dirty="0"/>
              <a:t>It describes what data is stored in database.</a:t>
            </a:r>
          </a:p>
          <a:p>
            <a:pPr algn="just"/>
            <a:r>
              <a:rPr lang="en-US" sz="3400" dirty="0"/>
              <a:t>At the logical level these records can be described as fields and attributes along with their data types, their relationship among each other can be logically implemented. </a:t>
            </a:r>
          </a:p>
          <a:p>
            <a:pPr algn="just"/>
            <a:r>
              <a:rPr lang="en-US" sz="3400" dirty="0"/>
              <a:t>The programmers generally work at this level because they are aware of such things about database systems.</a:t>
            </a:r>
            <a:br>
              <a:rPr lang="en-US" sz="3400" dirty="0"/>
            </a:br>
            <a:endParaRPr lang="en-US" sz="3400" dirty="0"/>
          </a:p>
          <a:p>
            <a:pPr algn="just"/>
            <a:endParaRPr lang="en-US" sz="3400" dirty="0"/>
          </a:p>
          <a:p>
            <a:pPr algn="just"/>
            <a:endParaRPr lang="en-US" sz="3400" dirty="0"/>
          </a:p>
          <a:p>
            <a:pPr marL="0" indent="0">
              <a:buNone/>
            </a:pPr>
            <a:endParaRPr lang="en-US" sz="3400"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2789133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Levels of Abstraction…Continue</a:t>
            </a:r>
          </a:p>
        </p:txBody>
      </p:sp>
      <p:sp>
        <p:nvSpPr>
          <p:cNvPr id="3" name="Content Placeholder 2"/>
          <p:cNvSpPr>
            <a:spLocks noGrp="1"/>
          </p:cNvSpPr>
          <p:nvPr>
            <p:ph idx="1"/>
          </p:nvPr>
        </p:nvSpPr>
        <p:spPr/>
        <p:txBody>
          <a:bodyPr>
            <a:normAutofit/>
          </a:bodyPr>
          <a:lstStyle/>
          <a:p>
            <a:pPr algn="just"/>
            <a:r>
              <a:rPr lang="en-US" b="1" dirty="0">
                <a:solidFill>
                  <a:srgbClr val="FF0000"/>
                </a:solidFill>
              </a:rPr>
              <a:t>View </a:t>
            </a:r>
            <a:r>
              <a:rPr lang="en-US" b="1" dirty="0" smtClean="0">
                <a:solidFill>
                  <a:srgbClr val="FF0000"/>
                </a:solidFill>
              </a:rPr>
              <a:t>level:</a:t>
            </a:r>
          </a:p>
          <a:p>
            <a:pPr algn="just">
              <a:lnSpc>
                <a:spcPct val="90000"/>
              </a:lnSpc>
            </a:pPr>
            <a:r>
              <a:rPr lang="en-US" sz="2600" dirty="0"/>
              <a:t>Application programs hide details of data types. Views can also hide information (e.g., salary) for security purposes.</a:t>
            </a:r>
          </a:p>
          <a:p>
            <a:pPr algn="just">
              <a:lnSpc>
                <a:spcPct val="90000"/>
              </a:lnSpc>
            </a:pPr>
            <a:r>
              <a:rPr lang="en-US" sz="2600" dirty="0"/>
              <a:t>At </a:t>
            </a:r>
            <a:r>
              <a:rPr lang="en-US" sz="2600" b="1" dirty="0"/>
              <a:t>view level</a:t>
            </a:r>
            <a:r>
              <a:rPr lang="en-US" sz="2600" dirty="0"/>
              <a:t>, user just interact with system with the help of GUI and enter the details at the screen, they are not aware of how the data is stored and what data is stored; such details are hidden from them.</a:t>
            </a:r>
            <a:endParaRPr lang="en-IN" sz="2600"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522888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IN" dirty="0"/>
          </a:p>
        </p:txBody>
      </p:sp>
      <p:pic>
        <p:nvPicPr>
          <p:cNvPr id="4" name="Content Placeholder 3"/>
          <p:cNvPicPr>
            <a:picLocks noGrp="1" noChangeAspect="1"/>
          </p:cNvPicPr>
          <p:nvPr>
            <p:ph idx="1"/>
          </p:nvPr>
        </p:nvPicPr>
        <p:blipFill>
          <a:blip r:embed="rId2"/>
          <a:stretch>
            <a:fillRect/>
          </a:stretch>
        </p:blipFill>
        <p:spPr>
          <a:xfrm>
            <a:off x="152400" y="1600200"/>
            <a:ext cx="8839200" cy="3124201"/>
          </a:xfrm>
          <a:prstGeom prst="rect">
            <a:avLst/>
          </a:prstGeom>
        </p:spPr>
      </p:pic>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239631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Instances and Schemas</a:t>
            </a:r>
          </a:p>
        </p:txBody>
      </p:sp>
      <p:sp>
        <p:nvSpPr>
          <p:cNvPr id="3" name="Content Placeholder 2"/>
          <p:cNvSpPr>
            <a:spLocks noGrp="1"/>
          </p:cNvSpPr>
          <p:nvPr>
            <p:ph idx="1"/>
          </p:nvPr>
        </p:nvSpPr>
        <p:spPr/>
        <p:txBody>
          <a:bodyPr>
            <a:normAutofit lnSpcReduction="10000"/>
          </a:bodyPr>
          <a:lstStyle/>
          <a:p>
            <a:r>
              <a:rPr lang="en-US" b="1" dirty="0">
                <a:solidFill>
                  <a:srgbClr val="FF0000"/>
                </a:solidFill>
              </a:rPr>
              <a:t>Definition of schema</a:t>
            </a:r>
            <a:r>
              <a:rPr lang="en-US" dirty="0">
                <a:solidFill>
                  <a:srgbClr val="FF0000"/>
                </a:solidFill>
              </a:rPr>
              <a:t>: </a:t>
            </a:r>
            <a:endParaRPr lang="en-US" dirty="0" smtClean="0">
              <a:solidFill>
                <a:srgbClr val="FF0000"/>
              </a:solidFill>
            </a:endParaRPr>
          </a:p>
          <a:p>
            <a:pPr algn="just"/>
            <a:r>
              <a:rPr lang="en-US" sz="2600" dirty="0" smtClean="0"/>
              <a:t>Design </a:t>
            </a:r>
            <a:r>
              <a:rPr lang="en-US" sz="2600" dirty="0"/>
              <a:t>of a database is called the schema. </a:t>
            </a:r>
            <a:endParaRPr lang="en-US" sz="2600" dirty="0" smtClean="0"/>
          </a:p>
          <a:p>
            <a:pPr algn="just"/>
            <a:r>
              <a:rPr lang="en-US" sz="2600" dirty="0" smtClean="0"/>
              <a:t>Schema </a:t>
            </a:r>
            <a:r>
              <a:rPr lang="en-US" sz="2600" dirty="0"/>
              <a:t>is of three types: Physical schema, logical schema and view schema.</a:t>
            </a:r>
          </a:p>
          <a:p>
            <a:pPr algn="just"/>
            <a:r>
              <a:rPr lang="en-US" sz="2600" dirty="0"/>
              <a:t>For example: In the following diagram, we have a schema that shows the relationship between three tables: Course, Student and Section. </a:t>
            </a:r>
            <a:endParaRPr lang="en-US" sz="2600" dirty="0" smtClean="0"/>
          </a:p>
          <a:p>
            <a:pPr algn="just"/>
            <a:r>
              <a:rPr lang="en-US" sz="2600" dirty="0" smtClean="0"/>
              <a:t>The </a:t>
            </a:r>
            <a:r>
              <a:rPr lang="en-US" sz="2600" dirty="0"/>
              <a:t>diagram only shows the </a:t>
            </a:r>
            <a:r>
              <a:rPr lang="en-US" sz="2600" b="1" dirty="0"/>
              <a:t>design of the database</a:t>
            </a:r>
            <a:r>
              <a:rPr lang="en-US" sz="2600" dirty="0"/>
              <a:t>, it </a:t>
            </a:r>
            <a:r>
              <a:rPr lang="en-US" sz="2600" b="1" dirty="0"/>
              <a:t>doesn’t show the data present in those tables</a:t>
            </a:r>
            <a:r>
              <a:rPr lang="en-US" sz="2600" dirty="0"/>
              <a:t>. Schema is only a </a:t>
            </a:r>
            <a:r>
              <a:rPr lang="en-US" sz="2600" b="1" dirty="0"/>
              <a:t>structural view(design) of a database </a:t>
            </a:r>
            <a:r>
              <a:rPr lang="en-US" sz="2600" dirty="0"/>
              <a:t>as shown in the diagram below.</a:t>
            </a:r>
          </a:p>
          <a:p>
            <a:pPr algn="just"/>
            <a:endParaRPr lang="en-IN" sz="2600"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2519685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Instances and </a:t>
            </a:r>
            <a:r>
              <a:rPr lang="en-IN" dirty="0" smtClean="0"/>
              <a:t>Schemas…Continue</a:t>
            </a:r>
            <a:endParaRPr lang="en-IN" dirty="0"/>
          </a:p>
        </p:txBody>
      </p:sp>
      <p:pic>
        <p:nvPicPr>
          <p:cNvPr id="2050" name="Picture 2" descr="DBMS Schem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9018" y="1646237"/>
            <a:ext cx="4525963" cy="4525963"/>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798631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Instances and Schemas…Continue</a:t>
            </a:r>
            <a:endParaRPr lang="en-IN" b="1" dirty="0"/>
          </a:p>
        </p:txBody>
      </p:sp>
      <p:sp>
        <p:nvSpPr>
          <p:cNvPr id="3" name="Content Placeholder 2"/>
          <p:cNvSpPr>
            <a:spLocks noGrp="1"/>
          </p:cNvSpPr>
          <p:nvPr>
            <p:ph idx="1"/>
          </p:nvPr>
        </p:nvSpPr>
        <p:spPr/>
        <p:txBody>
          <a:bodyPr>
            <a:normAutofit fontScale="92500" lnSpcReduction="20000"/>
          </a:bodyPr>
          <a:lstStyle/>
          <a:p>
            <a:pPr algn="just"/>
            <a:r>
              <a:rPr lang="en-US" dirty="0"/>
              <a:t>The design of a database at physical level is called </a:t>
            </a:r>
            <a:r>
              <a:rPr lang="en-US" b="1" dirty="0"/>
              <a:t>physical schema</a:t>
            </a:r>
            <a:r>
              <a:rPr lang="en-US" dirty="0"/>
              <a:t>, </a:t>
            </a:r>
            <a:r>
              <a:rPr lang="en-US" dirty="0" smtClean="0"/>
              <a:t>how the data stored in blocks of storage is described at this level.</a:t>
            </a:r>
          </a:p>
          <a:p>
            <a:pPr algn="just"/>
            <a:r>
              <a:rPr lang="en-US" dirty="0"/>
              <a:t>Design of database at logical level is called </a:t>
            </a:r>
            <a:r>
              <a:rPr lang="en-US" b="1" dirty="0"/>
              <a:t>logical schema</a:t>
            </a:r>
            <a:r>
              <a:rPr lang="en-US" dirty="0"/>
              <a:t>, programmers and database administrators work at this level, at this level data can be described as certain types of data records gets stored in data </a:t>
            </a:r>
            <a:r>
              <a:rPr lang="en-US" dirty="0" smtClean="0"/>
              <a:t>structures.</a:t>
            </a:r>
            <a:endParaRPr lang="en-US" dirty="0"/>
          </a:p>
          <a:p>
            <a:pPr algn="just"/>
            <a:r>
              <a:rPr lang="en-US" dirty="0"/>
              <a:t>Design of database at view level is called </a:t>
            </a:r>
            <a:r>
              <a:rPr lang="en-US" b="1" dirty="0"/>
              <a:t>view schema</a:t>
            </a:r>
            <a:r>
              <a:rPr lang="en-US" dirty="0"/>
              <a:t>. This generally describes end user interaction with database systems.</a:t>
            </a:r>
          </a:p>
          <a:p>
            <a:endParaRPr lang="en-IN"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2453633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Instances and Schemas…Continue</a:t>
            </a:r>
          </a:p>
        </p:txBody>
      </p:sp>
      <p:sp>
        <p:nvSpPr>
          <p:cNvPr id="3" name="Content Placeholder 2"/>
          <p:cNvSpPr>
            <a:spLocks noGrp="1"/>
          </p:cNvSpPr>
          <p:nvPr>
            <p:ph idx="1"/>
          </p:nvPr>
        </p:nvSpPr>
        <p:spPr/>
        <p:txBody>
          <a:bodyPr>
            <a:normAutofit lnSpcReduction="10000"/>
          </a:bodyPr>
          <a:lstStyle/>
          <a:p>
            <a:pPr marL="0" indent="0" algn="just">
              <a:buNone/>
            </a:pPr>
            <a:r>
              <a:rPr lang="en-US" b="1" dirty="0" smtClean="0">
                <a:solidFill>
                  <a:srgbClr val="FF0000"/>
                </a:solidFill>
              </a:rPr>
              <a:t>Definition </a:t>
            </a:r>
            <a:r>
              <a:rPr lang="en-US" b="1" dirty="0">
                <a:solidFill>
                  <a:srgbClr val="FF0000"/>
                </a:solidFill>
              </a:rPr>
              <a:t>of instance</a:t>
            </a:r>
            <a:r>
              <a:rPr lang="en-US" dirty="0">
                <a:solidFill>
                  <a:srgbClr val="FF0000"/>
                </a:solidFill>
              </a:rPr>
              <a:t>: </a:t>
            </a:r>
            <a:endParaRPr lang="en-US" dirty="0" smtClean="0">
              <a:solidFill>
                <a:srgbClr val="FF0000"/>
              </a:solidFill>
            </a:endParaRPr>
          </a:p>
          <a:p>
            <a:pPr algn="just"/>
            <a:r>
              <a:rPr lang="en-US" dirty="0" smtClean="0"/>
              <a:t>The </a:t>
            </a:r>
            <a:r>
              <a:rPr lang="en-US" dirty="0"/>
              <a:t>data stored in database at a particular moment of time is called instance of database. </a:t>
            </a:r>
            <a:endParaRPr lang="en-US" dirty="0" smtClean="0"/>
          </a:p>
          <a:p>
            <a:pPr algn="just"/>
            <a:r>
              <a:rPr lang="en-US" dirty="0" smtClean="0"/>
              <a:t>Database </a:t>
            </a:r>
            <a:r>
              <a:rPr lang="en-US" dirty="0"/>
              <a:t>schema defines the variable declarations in tables that belong to a particular database; </a:t>
            </a:r>
            <a:endParaRPr lang="en-US" dirty="0" smtClean="0"/>
          </a:p>
          <a:p>
            <a:pPr algn="just"/>
            <a:r>
              <a:rPr lang="en-US" dirty="0" smtClean="0"/>
              <a:t>the </a:t>
            </a:r>
            <a:r>
              <a:rPr lang="en-US" dirty="0"/>
              <a:t>value of these variables at a moment of time is called the instance of that database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2862266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Instances and Schemas…Continue</a:t>
            </a:r>
          </a:p>
        </p:txBody>
      </p:sp>
      <p:sp>
        <p:nvSpPr>
          <p:cNvPr id="3" name="Content Placeholder 2"/>
          <p:cNvSpPr>
            <a:spLocks noGrp="1"/>
          </p:cNvSpPr>
          <p:nvPr>
            <p:ph idx="1"/>
          </p:nvPr>
        </p:nvSpPr>
        <p:spPr/>
        <p:txBody>
          <a:bodyPr>
            <a:normAutofit fontScale="92500" lnSpcReduction="10000"/>
          </a:bodyPr>
          <a:lstStyle/>
          <a:p>
            <a:pPr algn="just"/>
            <a:r>
              <a:rPr lang="en-US" dirty="0"/>
              <a:t>For example, lets say we have a single table student in the database, today the table has 100 records, so today the </a:t>
            </a:r>
            <a:r>
              <a:rPr lang="en-US" b="1" dirty="0"/>
              <a:t>instance of the database has 100 records</a:t>
            </a:r>
            <a:r>
              <a:rPr lang="en-US" dirty="0"/>
              <a:t>. Lets say we are going to add another 100 records in this table by tomorrow so the instance of database tomorrow will have 200 records in table. In short, at a particular moment the data stored in database is called the instance, that changes over time when we add or delete data from the database.</a:t>
            </a: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5389396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Languages</a:t>
            </a:r>
          </a:p>
        </p:txBody>
      </p:sp>
      <p:sp>
        <p:nvSpPr>
          <p:cNvPr id="3" name="Content Placeholder 2"/>
          <p:cNvSpPr>
            <a:spLocks noGrp="1"/>
          </p:cNvSpPr>
          <p:nvPr>
            <p:ph idx="1"/>
          </p:nvPr>
        </p:nvSpPr>
        <p:spPr/>
        <p:txBody>
          <a:bodyPr/>
          <a:lstStyle/>
          <a:p>
            <a:r>
              <a:rPr lang="en-US" dirty="0"/>
              <a:t>Database languages are used to read, update and store data in a database. There are several such languages that can be used for this purpose; one of them is SQL (Structured Query Language).</a:t>
            </a:r>
            <a:endParaRPr lang="en-IN"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2324139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a:t>Database </a:t>
            </a:r>
            <a:r>
              <a:rPr lang="en-IN" dirty="0" smtClean="0"/>
              <a:t>Languages…Continue</a:t>
            </a:r>
            <a:endParaRPr lang="en-IN" dirty="0"/>
          </a:p>
        </p:txBody>
      </p:sp>
      <p:pic>
        <p:nvPicPr>
          <p:cNvPr id="3074" name="Picture 2" descr="DBMS langu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990600"/>
            <a:ext cx="6324600" cy="58674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8710876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Languages…Continue</a:t>
            </a:r>
          </a:p>
        </p:txBody>
      </p:sp>
      <p:sp>
        <p:nvSpPr>
          <p:cNvPr id="3" name="Content Placeholder 2"/>
          <p:cNvSpPr>
            <a:spLocks noGrp="1"/>
          </p:cNvSpPr>
          <p:nvPr>
            <p:ph idx="1"/>
          </p:nvPr>
        </p:nvSpPr>
        <p:spPr/>
        <p:txBody>
          <a:bodyPr>
            <a:normAutofit fontScale="70000" lnSpcReduction="20000"/>
          </a:bodyPr>
          <a:lstStyle/>
          <a:p>
            <a:r>
              <a:rPr lang="en-US" b="1" dirty="0">
                <a:solidFill>
                  <a:srgbClr val="FF0000"/>
                </a:solidFill>
              </a:rPr>
              <a:t>Data Definition Language (DDL)</a:t>
            </a:r>
          </a:p>
          <a:p>
            <a:pPr algn="just"/>
            <a:r>
              <a:rPr lang="en-US" dirty="0"/>
              <a:t>DDL is used for specifying the database schema. It is used for creating tables, schema, indexes, constraints etc. in database. Lets see the operations that we can perform on database using DDL:</a:t>
            </a:r>
          </a:p>
          <a:p>
            <a:pPr algn="just"/>
            <a:r>
              <a:rPr lang="en-US" dirty="0"/>
              <a:t>To create the database instance – </a:t>
            </a:r>
            <a:r>
              <a:rPr lang="en-US" b="1" dirty="0">
                <a:hlinkClick r:id="rId2"/>
              </a:rPr>
              <a:t>CREATE</a:t>
            </a:r>
            <a:endParaRPr lang="en-US" dirty="0"/>
          </a:p>
          <a:p>
            <a:pPr algn="just"/>
            <a:r>
              <a:rPr lang="en-US" dirty="0"/>
              <a:t>To alter the structure of database – </a:t>
            </a:r>
            <a:r>
              <a:rPr lang="en-US" b="1" dirty="0"/>
              <a:t>ALTER</a:t>
            </a:r>
            <a:endParaRPr lang="en-US" dirty="0"/>
          </a:p>
          <a:p>
            <a:pPr algn="just"/>
            <a:r>
              <a:rPr lang="en-US" dirty="0"/>
              <a:t>To drop database instances – </a:t>
            </a:r>
            <a:r>
              <a:rPr lang="en-US" b="1" dirty="0">
                <a:hlinkClick r:id="rId3"/>
              </a:rPr>
              <a:t>DROP</a:t>
            </a:r>
            <a:endParaRPr lang="en-US" dirty="0"/>
          </a:p>
          <a:p>
            <a:pPr algn="just"/>
            <a:r>
              <a:rPr lang="en-US" dirty="0"/>
              <a:t>To delete tables in a database instance – </a:t>
            </a:r>
            <a:r>
              <a:rPr lang="en-US" b="1" dirty="0"/>
              <a:t>TRUNCATE</a:t>
            </a:r>
            <a:endParaRPr lang="en-US" dirty="0"/>
          </a:p>
          <a:p>
            <a:pPr algn="just"/>
            <a:r>
              <a:rPr lang="en-US" dirty="0"/>
              <a:t>To rename database instances – </a:t>
            </a:r>
            <a:r>
              <a:rPr lang="en-US" b="1" dirty="0"/>
              <a:t>RENAME</a:t>
            </a:r>
            <a:endParaRPr lang="en-US" dirty="0"/>
          </a:p>
          <a:p>
            <a:pPr algn="just"/>
            <a:r>
              <a:rPr lang="en-US" dirty="0"/>
              <a:t>To drop objects from database such as tables – </a:t>
            </a:r>
            <a:r>
              <a:rPr lang="en-US" b="1" dirty="0"/>
              <a:t>DROP</a:t>
            </a:r>
            <a:endParaRPr lang="en-US" dirty="0"/>
          </a:p>
          <a:p>
            <a:pPr algn="just"/>
            <a:r>
              <a:rPr lang="en-US" b="1" dirty="0" smtClean="0">
                <a:solidFill>
                  <a:srgbClr val="FF0000"/>
                </a:solidFill>
              </a:rPr>
              <a:t>Note-</a:t>
            </a:r>
            <a:r>
              <a:rPr lang="en-US" dirty="0" smtClean="0">
                <a:solidFill>
                  <a:srgbClr val="FF0000"/>
                </a:solidFill>
              </a:rPr>
              <a:t>All </a:t>
            </a:r>
            <a:r>
              <a:rPr lang="en-US" dirty="0">
                <a:solidFill>
                  <a:srgbClr val="FF0000"/>
                </a:solidFill>
              </a:rPr>
              <a:t>of these commands either defines or update the database schema that’s why they come under Data Definition language.</a:t>
            </a: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8044110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Languages…Continue</a:t>
            </a:r>
          </a:p>
        </p:txBody>
      </p:sp>
      <p:sp>
        <p:nvSpPr>
          <p:cNvPr id="3" name="Content Placeholder 2"/>
          <p:cNvSpPr>
            <a:spLocks noGrp="1"/>
          </p:cNvSpPr>
          <p:nvPr>
            <p:ph idx="1"/>
          </p:nvPr>
        </p:nvSpPr>
        <p:spPr/>
        <p:txBody>
          <a:bodyPr/>
          <a:lstStyle/>
          <a:p>
            <a:r>
              <a:rPr lang="en-US" b="1" dirty="0">
                <a:solidFill>
                  <a:srgbClr val="FF0000"/>
                </a:solidFill>
              </a:rPr>
              <a:t>Data Manipulation Language (DML)</a:t>
            </a:r>
          </a:p>
          <a:p>
            <a:r>
              <a:rPr lang="en-US" sz="2800" dirty="0"/>
              <a:t>DML is used for accessing and manipulating data in a database. The following operations on database comes under DML:</a:t>
            </a:r>
          </a:p>
          <a:p>
            <a:r>
              <a:rPr lang="en-US" sz="2800" dirty="0"/>
              <a:t>To read records from table(s) – </a:t>
            </a:r>
            <a:r>
              <a:rPr lang="en-US" sz="2800" b="1" dirty="0">
                <a:hlinkClick r:id="rId2"/>
              </a:rPr>
              <a:t>SELECT</a:t>
            </a:r>
            <a:endParaRPr lang="en-US" sz="2800" dirty="0"/>
          </a:p>
          <a:p>
            <a:r>
              <a:rPr lang="en-US" sz="2800" dirty="0"/>
              <a:t>To insert record(s) into the table(s) – </a:t>
            </a:r>
            <a:r>
              <a:rPr lang="en-US" sz="2800" b="1" dirty="0"/>
              <a:t>INSERT</a:t>
            </a:r>
            <a:endParaRPr lang="en-US" sz="2800" dirty="0"/>
          </a:p>
          <a:p>
            <a:r>
              <a:rPr lang="en-US" sz="2800" dirty="0"/>
              <a:t>Update the data in table(s) – </a:t>
            </a:r>
            <a:r>
              <a:rPr lang="en-US" sz="2800" b="1" dirty="0">
                <a:hlinkClick r:id="rId3"/>
              </a:rPr>
              <a:t>UPDATE</a:t>
            </a:r>
            <a:endParaRPr lang="en-US" sz="2800" dirty="0"/>
          </a:p>
          <a:p>
            <a:r>
              <a:rPr lang="en-US" sz="2800" dirty="0"/>
              <a:t>Delete all the records from the table – </a:t>
            </a:r>
            <a:r>
              <a:rPr lang="en-US" sz="2800" b="1" dirty="0">
                <a:hlinkClick r:id="rId4"/>
              </a:rPr>
              <a:t>DELETE</a:t>
            </a:r>
            <a:endParaRPr lang="en-US" sz="2800"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1636708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Languages…Continue</a:t>
            </a:r>
          </a:p>
        </p:txBody>
      </p:sp>
      <p:sp>
        <p:nvSpPr>
          <p:cNvPr id="3" name="Content Placeholder 2"/>
          <p:cNvSpPr>
            <a:spLocks noGrp="1"/>
          </p:cNvSpPr>
          <p:nvPr>
            <p:ph idx="1"/>
          </p:nvPr>
        </p:nvSpPr>
        <p:spPr/>
        <p:txBody>
          <a:bodyPr>
            <a:normAutofit/>
          </a:bodyPr>
          <a:lstStyle/>
          <a:p>
            <a:r>
              <a:rPr lang="en-US" b="1" dirty="0">
                <a:solidFill>
                  <a:srgbClr val="FF0000"/>
                </a:solidFill>
              </a:rPr>
              <a:t>Data Control language (DCL)</a:t>
            </a:r>
          </a:p>
          <a:p>
            <a:pPr algn="just"/>
            <a:r>
              <a:rPr lang="en-US" sz="2600" dirty="0"/>
              <a:t>DCL is used for granting and revoking user access on a database –</a:t>
            </a:r>
          </a:p>
          <a:p>
            <a:pPr algn="just"/>
            <a:r>
              <a:rPr lang="en-US" sz="2600" dirty="0"/>
              <a:t>To grant access to user – GRANT</a:t>
            </a:r>
          </a:p>
          <a:p>
            <a:pPr algn="just"/>
            <a:r>
              <a:rPr lang="en-US" sz="2600" dirty="0"/>
              <a:t>To </a:t>
            </a:r>
            <a:r>
              <a:rPr lang="en-US" sz="2600" dirty="0" smtClean="0"/>
              <a:t>revoke or cancel  </a:t>
            </a:r>
            <a:r>
              <a:rPr lang="en-US" sz="2600" dirty="0"/>
              <a:t>access from user – REVOKE</a:t>
            </a:r>
          </a:p>
          <a:p>
            <a:pPr algn="just"/>
            <a:r>
              <a:rPr lang="en-US" sz="2400" b="1" dirty="0" smtClean="0">
                <a:solidFill>
                  <a:srgbClr val="FF0000"/>
                </a:solidFill>
              </a:rPr>
              <a:t>Note-In </a:t>
            </a:r>
            <a:r>
              <a:rPr lang="en-US" sz="2400" b="1" dirty="0">
                <a:solidFill>
                  <a:srgbClr val="FF0000"/>
                </a:solidFill>
              </a:rPr>
              <a:t>practical data definition language, data manipulation language and data control languages are not separate language, rather they are the parts of a single database language such as SQL</a:t>
            </a:r>
            <a:r>
              <a:rPr lang="en-US" sz="2400" b="1" dirty="0" smtClean="0">
                <a:solidFill>
                  <a:srgbClr val="FF0000"/>
                </a:solidFill>
              </a:rPr>
              <a:t>.</a:t>
            </a: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35504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Outcomes</a:t>
            </a:r>
            <a:endParaRPr lang="en-IN" dirty="0"/>
          </a:p>
        </p:txBody>
      </p:sp>
      <p:pic>
        <p:nvPicPr>
          <p:cNvPr id="4" name="Content Placeholder 3"/>
          <p:cNvPicPr>
            <a:picLocks noGrp="1" noChangeAspect="1"/>
          </p:cNvPicPr>
          <p:nvPr>
            <p:ph idx="1"/>
          </p:nvPr>
        </p:nvPicPr>
        <p:blipFill>
          <a:blip r:embed="rId2"/>
          <a:stretch>
            <a:fillRect/>
          </a:stretch>
        </p:blipFill>
        <p:spPr>
          <a:xfrm>
            <a:off x="76200" y="1524000"/>
            <a:ext cx="8839200" cy="3228292"/>
          </a:xfrm>
          <a:prstGeom prst="rect">
            <a:avLst/>
          </a:prstGeom>
        </p:spPr>
      </p:pic>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1122171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Languages…Continue</a:t>
            </a:r>
          </a:p>
        </p:txBody>
      </p:sp>
      <p:sp>
        <p:nvSpPr>
          <p:cNvPr id="3" name="Content Placeholder 2"/>
          <p:cNvSpPr>
            <a:spLocks noGrp="1"/>
          </p:cNvSpPr>
          <p:nvPr>
            <p:ph idx="1"/>
          </p:nvPr>
        </p:nvSpPr>
        <p:spPr/>
        <p:txBody>
          <a:bodyPr/>
          <a:lstStyle/>
          <a:p>
            <a:r>
              <a:rPr lang="en-US" b="1" dirty="0">
                <a:solidFill>
                  <a:srgbClr val="FF0000"/>
                </a:solidFill>
              </a:rPr>
              <a:t>Transaction Control Language(TCL)</a:t>
            </a:r>
          </a:p>
          <a:p>
            <a:r>
              <a:rPr lang="en-US" dirty="0"/>
              <a:t>The changes in the database that we made using DML commands are either performed or </a:t>
            </a:r>
            <a:r>
              <a:rPr lang="en-US" dirty="0" err="1"/>
              <a:t>rollbacked</a:t>
            </a:r>
            <a:r>
              <a:rPr lang="en-US" dirty="0"/>
              <a:t> using TCL.</a:t>
            </a:r>
          </a:p>
          <a:p>
            <a:r>
              <a:rPr lang="en-US" dirty="0"/>
              <a:t>To persist the changes made by DML commands in database – COMMIT</a:t>
            </a:r>
          </a:p>
          <a:p>
            <a:r>
              <a:rPr lang="en-US" dirty="0"/>
              <a:t>To rollback the changes made to the database – ROLLBACK</a:t>
            </a: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0572406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Data Independence of DBMS?</a:t>
            </a:r>
          </a:p>
        </p:txBody>
      </p:sp>
      <p:sp>
        <p:nvSpPr>
          <p:cNvPr id="3" name="Content Placeholder 2"/>
          <p:cNvSpPr>
            <a:spLocks noGrp="1"/>
          </p:cNvSpPr>
          <p:nvPr>
            <p:ph idx="1"/>
          </p:nvPr>
        </p:nvSpPr>
        <p:spPr/>
        <p:txBody>
          <a:bodyPr/>
          <a:lstStyle/>
          <a:p>
            <a:r>
              <a:rPr lang="en-US" dirty="0"/>
              <a:t>Data Independence is defined as a property of DBMS that helps you to change the Database schema at one level of a database system without requiring to change the schema at the next higher level. </a:t>
            </a:r>
            <a:endParaRPr lang="en-US" dirty="0" smtClean="0"/>
          </a:p>
          <a:p>
            <a:r>
              <a:rPr lang="en-US" dirty="0" smtClean="0"/>
              <a:t>Data </a:t>
            </a:r>
            <a:r>
              <a:rPr lang="en-US" dirty="0"/>
              <a:t>independence helps you to keep data separated from all programs that make use of it.</a:t>
            </a:r>
            <a:endParaRPr lang="en-IN"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1733829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Independence…Continue</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solidFill>
                  <a:srgbClr val="FF0000"/>
                </a:solidFill>
              </a:rPr>
              <a:t>Types of Data Independence</a:t>
            </a:r>
          </a:p>
          <a:p>
            <a:r>
              <a:rPr lang="en-US" sz="2800" dirty="0"/>
              <a:t>In DBMS there are two types of data independence</a:t>
            </a:r>
          </a:p>
          <a:p>
            <a:r>
              <a:rPr lang="en-US" sz="2800" dirty="0"/>
              <a:t>Physical data independence</a:t>
            </a:r>
          </a:p>
          <a:p>
            <a:r>
              <a:rPr lang="en-US" sz="2800" dirty="0"/>
              <a:t>Logical data independence</a:t>
            </a:r>
            <a:r>
              <a:rPr lang="en-US" sz="2800" dirty="0" smtClean="0"/>
              <a:t>.</a:t>
            </a:r>
          </a:p>
          <a:p>
            <a:r>
              <a:rPr lang="en-US" b="1" dirty="0">
                <a:solidFill>
                  <a:srgbClr val="FF0000"/>
                </a:solidFill>
              </a:rPr>
              <a:t>Levels of Database</a:t>
            </a:r>
          </a:p>
          <a:p>
            <a:r>
              <a:rPr lang="en-US" dirty="0" smtClean="0"/>
              <a:t>The </a:t>
            </a:r>
            <a:r>
              <a:rPr lang="en-US" dirty="0"/>
              <a:t>database has 3 levels as shown in the diagram below</a:t>
            </a:r>
          </a:p>
          <a:p>
            <a:r>
              <a:rPr lang="en-US" dirty="0"/>
              <a:t>Physical/Internal</a:t>
            </a:r>
          </a:p>
          <a:p>
            <a:r>
              <a:rPr lang="en-US" dirty="0"/>
              <a:t>Conceptual</a:t>
            </a:r>
          </a:p>
          <a:p>
            <a:r>
              <a:rPr lang="en-US" dirty="0"/>
              <a:t>External</a:t>
            </a:r>
          </a:p>
          <a:p>
            <a:endParaRPr lang="en-US" sz="2800" dirty="0"/>
          </a:p>
          <a:p>
            <a:endParaRPr lang="en-IN"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8539848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Independence…Continue</a:t>
            </a:r>
            <a:endParaRPr lang="en-IN" dirty="0"/>
          </a:p>
        </p:txBody>
      </p:sp>
      <p:pic>
        <p:nvPicPr>
          <p:cNvPr id="4098" name="Picture 2" descr="https://www.guru99.com/images/1/042919_0417_DataIndepen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0447" y="1600200"/>
            <a:ext cx="7003106" cy="4525963"/>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7360703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Independence…Continue</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US" b="1" dirty="0">
                <a:solidFill>
                  <a:srgbClr val="FF0000"/>
                </a:solidFill>
              </a:rPr>
              <a:t>Physical Data Independence</a:t>
            </a:r>
          </a:p>
          <a:p>
            <a:pPr algn="just"/>
            <a:r>
              <a:rPr lang="en-US" dirty="0"/>
              <a:t>Physical data independence helps you to separate conceptual levels from the internal/physical levels. </a:t>
            </a:r>
            <a:endParaRPr lang="en-US" dirty="0" smtClean="0"/>
          </a:p>
          <a:p>
            <a:pPr algn="just"/>
            <a:r>
              <a:rPr lang="en-US" dirty="0" smtClean="0"/>
              <a:t>It </a:t>
            </a:r>
            <a:r>
              <a:rPr lang="en-US" dirty="0"/>
              <a:t>allows you to provide a logical description of the database without the need to specify physical structures. </a:t>
            </a:r>
            <a:endParaRPr lang="en-US" dirty="0" smtClean="0"/>
          </a:p>
          <a:p>
            <a:pPr algn="just"/>
            <a:r>
              <a:rPr lang="en-US" dirty="0" smtClean="0"/>
              <a:t>Compared </a:t>
            </a:r>
            <a:r>
              <a:rPr lang="en-US" dirty="0"/>
              <a:t>to Logical Independence, it is easy to achieve physical data independence</a:t>
            </a:r>
            <a:r>
              <a:rPr lang="en-US" dirty="0" smtClean="0"/>
              <a:t>.</a:t>
            </a:r>
          </a:p>
          <a:p>
            <a:pPr algn="just"/>
            <a:r>
              <a:rPr lang="en-US" dirty="0"/>
              <a:t>With Physical independence, you can easily change the physical storage structures or devices with an effect on the conceptual schema</a:t>
            </a:r>
            <a:r>
              <a:rPr lang="en-US" dirty="0" smtClean="0"/>
              <a:t>.</a:t>
            </a:r>
          </a:p>
          <a:p>
            <a:pPr algn="just"/>
            <a:r>
              <a:rPr lang="en-US" dirty="0" smtClean="0"/>
              <a:t> </a:t>
            </a:r>
            <a:r>
              <a:rPr lang="en-US" dirty="0"/>
              <a:t>Any change done would be absorbed by the mapping between the conceptual and internal levels. </a:t>
            </a:r>
            <a:endParaRPr lang="en-US" dirty="0" smtClean="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5620900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Independence…Continue</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US" b="1" dirty="0">
                <a:solidFill>
                  <a:srgbClr val="FF0000"/>
                </a:solidFill>
              </a:rPr>
              <a:t>Examples of changes under Physical Data Independence</a:t>
            </a:r>
          </a:p>
          <a:p>
            <a:pPr algn="just"/>
            <a:r>
              <a:rPr lang="en-US" dirty="0"/>
              <a:t>Due to Physical independence, any of the below change will not affect the conceptual layer.</a:t>
            </a:r>
          </a:p>
          <a:p>
            <a:pPr algn="just"/>
            <a:r>
              <a:rPr lang="en-US" dirty="0"/>
              <a:t>Using a new storage device like Hard Drive or Magnetic Tapes</a:t>
            </a:r>
          </a:p>
          <a:p>
            <a:pPr algn="just"/>
            <a:r>
              <a:rPr lang="en-US" dirty="0"/>
              <a:t>Modifying the file organization technique in the Database</a:t>
            </a:r>
          </a:p>
          <a:p>
            <a:pPr algn="just"/>
            <a:r>
              <a:rPr lang="en-US" dirty="0"/>
              <a:t>Switching to different data structures.</a:t>
            </a:r>
          </a:p>
          <a:p>
            <a:pPr algn="just"/>
            <a:r>
              <a:rPr lang="en-US" dirty="0"/>
              <a:t>Changing the access method.</a:t>
            </a:r>
          </a:p>
          <a:p>
            <a:pPr algn="just"/>
            <a:r>
              <a:rPr lang="en-US" dirty="0"/>
              <a:t>Modifying indexes.</a:t>
            </a:r>
          </a:p>
          <a:p>
            <a:pPr algn="just"/>
            <a:r>
              <a:rPr lang="en-US" dirty="0"/>
              <a:t>Changes to compression techniques or hashing algorithms.</a:t>
            </a:r>
          </a:p>
          <a:p>
            <a:pPr algn="just"/>
            <a:r>
              <a:rPr lang="en-US" dirty="0"/>
              <a:t>Change of Location of Database from say C drive to D Drive</a:t>
            </a: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3205332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Independence…Continue</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b="1" dirty="0">
                <a:solidFill>
                  <a:srgbClr val="FF0000"/>
                </a:solidFill>
              </a:rPr>
              <a:t>Logical Data Independence</a:t>
            </a:r>
          </a:p>
          <a:p>
            <a:pPr algn="just"/>
            <a:r>
              <a:rPr lang="en-US" dirty="0"/>
              <a:t>Logical Data Independence is the ability to change the conceptual scheme </a:t>
            </a:r>
            <a:r>
              <a:rPr lang="en-US" b="1" dirty="0"/>
              <a:t>without </a:t>
            </a:r>
            <a:r>
              <a:rPr lang="en-US" b="1" dirty="0" smtClean="0"/>
              <a:t>changing External </a:t>
            </a:r>
            <a:r>
              <a:rPr lang="en-US" b="1" dirty="0"/>
              <a:t>views</a:t>
            </a:r>
          </a:p>
          <a:p>
            <a:pPr algn="just"/>
            <a:r>
              <a:rPr lang="en-US" b="1" dirty="0"/>
              <a:t>External API or programs</a:t>
            </a:r>
          </a:p>
          <a:p>
            <a:pPr algn="just"/>
            <a:r>
              <a:rPr lang="en-US" dirty="0"/>
              <a:t>Any change made will be absorbed by the mapping between external and conceptual levels.</a:t>
            </a:r>
          </a:p>
          <a:p>
            <a:pPr algn="just"/>
            <a:r>
              <a:rPr lang="en-US" dirty="0"/>
              <a:t>When compared to Physical Data independence, it is challenging to achieve logical data independence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40922843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Independence…Continue</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b="1" dirty="0">
                <a:solidFill>
                  <a:srgbClr val="FF0000"/>
                </a:solidFill>
              </a:rPr>
              <a:t>Examples of changes under Logical Data Independence</a:t>
            </a:r>
          </a:p>
          <a:p>
            <a:pPr algn="just"/>
            <a:r>
              <a:rPr lang="en-US" dirty="0"/>
              <a:t>Due to Logical independence, any of the below change will not affect the external layer.</a:t>
            </a:r>
          </a:p>
          <a:p>
            <a:pPr algn="just"/>
            <a:r>
              <a:rPr lang="en-US" dirty="0"/>
              <a:t>Add/Modify/Delete a </a:t>
            </a:r>
            <a:r>
              <a:rPr lang="en-US" b="1" dirty="0" smtClean="0"/>
              <a:t>new attribute</a:t>
            </a:r>
            <a:r>
              <a:rPr lang="en-US" dirty="0" smtClean="0"/>
              <a:t>, </a:t>
            </a:r>
            <a:r>
              <a:rPr lang="en-US" dirty="0"/>
              <a:t>entity or relationship is possible without a </a:t>
            </a:r>
            <a:r>
              <a:rPr lang="en-US" b="1" dirty="0"/>
              <a:t>rewrite of existing application programs</a:t>
            </a:r>
          </a:p>
          <a:p>
            <a:pPr algn="just"/>
            <a:r>
              <a:rPr lang="en-US" b="1" dirty="0"/>
              <a:t>Merging two records into one</a:t>
            </a:r>
          </a:p>
          <a:p>
            <a:pPr algn="just"/>
            <a:r>
              <a:rPr lang="en-US" dirty="0"/>
              <a:t>Breaking an existing record into two or more records</a:t>
            </a: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5099429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457200" y="265013"/>
            <a:ext cx="8382000" cy="6408164"/>
          </a:xfrm>
          <a:prstGeom prst="rect">
            <a:avLst/>
          </a:prstGeom>
        </p:spPr>
      </p:pic>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6477274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t>
            </a:r>
            <a:r>
              <a:rPr lang="en-IN" b="1" dirty="0" smtClean="0"/>
              <a:t>models </a:t>
            </a:r>
            <a:endParaRPr lang="en-IN" b="1" dirty="0"/>
          </a:p>
        </p:txBody>
      </p:sp>
      <p:sp>
        <p:nvSpPr>
          <p:cNvPr id="3" name="Content Placeholder 2"/>
          <p:cNvSpPr>
            <a:spLocks noGrp="1"/>
          </p:cNvSpPr>
          <p:nvPr>
            <p:ph idx="1"/>
          </p:nvPr>
        </p:nvSpPr>
        <p:spPr/>
        <p:txBody>
          <a:bodyPr>
            <a:normAutofit lnSpcReduction="10000"/>
          </a:bodyPr>
          <a:lstStyle/>
          <a:p>
            <a:pPr algn="just"/>
            <a:r>
              <a:rPr lang="en-US" b="1" dirty="0"/>
              <a:t>Data Model</a:t>
            </a:r>
            <a:r>
              <a:rPr lang="en-US" dirty="0"/>
              <a:t> is a logical structure of Database. It describes the design of database to reflect entities, attributes, relationship among data, constrains etc.</a:t>
            </a:r>
          </a:p>
          <a:p>
            <a:pPr algn="just"/>
            <a:r>
              <a:rPr lang="en-US" b="1" dirty="0"/>
              <a:t>Types of Data </a:t>
            </a:r>
            <a:r>
              <a:rPr lang="en-US" b="1" dirty="0" smtClean="0"/>
              <a:t>Models- 3 Types of Data Model</a:t>
            </a:r>
          </a:p>
          <a:p>
            <a:pPr algn="just"/>
            <a:r>
              <a:rPr lang="en-US" b="1" dirty="0" smtClean="0">
                <a:solidFill>
                  <a:srgbClr val="FF0000"/>
                </a:solidFill>
              </a:rPr>
              <a:t>A&gt;Object </a:t>
            </a:r>
            <a:r>
              <a:rPr lang="en-US" b="1" dirty="0">
                <a:solidFill>
                  <a:srgbClr val="FF0000"/>
                </a:solidFill>
              </a:rPr>
              <a:t>based logical Models</a:t>
            </a:r>
            <a:r>
              <a:rPr lang="en-US" dirty="0"/>
              <a:t> – Describe data at the </a:t>
            </a:r>
            <a:r>
              <a:rPr lang="en-US" dirty="0" smtClean="0"/>
              <a:t>logical </a:t>
            </a:r>
            <a:r>
              <a:rPr lang="en-US" dirty="0"/>
              <a:t>and view levels.</a:t>
            </a:r>
            <a:endParaRPr lang="en-US" b="1" dirty="0"/>
          </a:p>
          <a:p>
            <a:pPr algn="just"/>
            <a:r>
              <a:rPr lang="en-US" b="1" dirty="0" smtClean="0">
                <a:hlinkClick r:id="rId2"/>
              </a:rPr>
              <a:t>1.E-R </a:t>
            </a:r>
            <a:r>
              <a:rPr lang="en-US" b="1" dirty="0">
                <a:hlinkClick r:id="rId2"/>
              </a:rPr>
              <a:t>Model</a:t>
            </a:r>
            <a:endParaRPr lang="en-US" dirty="0"/>
          </a:p>
          <a:p>
            <a:pPr algn="just"/>
            <a:r>
              <a:rPr lang="en-US" b="1" u="sng" dirty="0" smtClean="0">
                <a:solidFill>
                  <a:srgbClr val="0066FF"/>
                </a:solidFill>
              </a:rPr>
              <a:t>2.Object </a:t>
            </a:r>
            <a:r>
              <a:rPr lang="en-US" b="1" u="sng" dirty="0">
                <a:solidFill>
                  <a:srgbClr val="0066FF"/>
                </a:solidFill>
              </a:rPr>
              <a:t>oriented </a:t>
            </a:r>
            <a:r>
              <a:rPr lang="en-US" b="1" u="sng" dirty="0" smtClean="0">
                <a:solidFill>
                  <a:srgbClr val="0066FF"/>
                </a:solidFill>
              </a:rPr>
              <a:t>Model</a:t>
            </a: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4271695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 Books </a:t>
            </a:r>
          </a:p>
        </p:txBody>
      </p:sp>
      <p:sp>
        <p:nvSpPr>
          <p:cNvPr id="3" name="Content Placeholder 2"/>
          <p:cNvSpPr>
            <a:spLocks noGrp="1"/>
          </p:cNvSpPr>
          <p:nvPr>
            <p:ph idx="1"/>
          </p:nvPr>
        </p:nvSpPr>
        <p:spPr/>
        <p:txBody>
          <a:bodyPr>
            <a:normAutofit fontScale="77500" lnSpcReduction="20000"/>
          </a:bodyPr>
          <a:lstStyle/>
          <a:p>
            <a:pPr algn="just"/>
            <a:r>
              <a:rPr lang="en-IN" dirty="0" smtClean="0"/>
              <a:t>1 </a:t>
            </a:r>
            <a:r>
              <a:rPr lang="en-IN" dirty="0"/>
              <a:t>Abraham </a:t>
            </a:r>
            <a:r>
              <a:rPr lang="en-IN" dirty="0" err="1"/>
              <a:t>Silberschatz</a:t>
            </a:r>
            <a:r>
              <a:rPr lang="en-IN" dirty="0"/>
              <a:t> ,</a:t>
            </a:r>
            <a:r>
              <a:rPr lang="en-IN" dirty="0" err="1"/>
              <a:t>HenryKorth</a:t>
            </a:r>
            <a:r>
              <a:rPr lang="en-IN" dirty="0"/>
              <a:t> , S.</a:t>
            </a:r>
            <a:r>
              <a:rPr lang="en-IN" dirty="0" err="1"/>
              <a:t>Sudarshan</a:t>
            </a:r>
            <a:r>
              <a:rPr lang="en-IN" dirty="0"/>
              <a:t>,"Database System concepts",5th Edition ,McGraw Hill International Edition.  </a:t>
            </a:r>
            <a:endParaRPr lang="en-IN" dirty="0" smtClean="0"/>
          </a:p>
          <a:p>
            <a:pPr algn="just"/>
            <a:r>
              <a:rPr lang="en-IN" dirty="0" smtClean="0"/>
              <a:t>2 </a:t>
            </a:r>
            <a:r>
              <a:rPr lang="en-IN" dirty="0" err="1"/>
              <a:t>Elmasri</a:t>
            </a:r>
            <a:r>
              <a:rPr lang="en-IN" dirty="0"/>
              <a:t> R., </a:t>
            </a:r>
            <a:r>
              <a:rPr lang="en-IN" dirty="0" err="1"/>
              <a:t>Navathe</a:t>
            </a:r>
            <a:r>
              <a:rPr lang="en-IN" dirty="0"/>
              <a:t> S., "Fundamentals of Database Systems", 4* Edition, </a:t>
            </a:r>
            <a:r>
              <a:rPr lang="en-IN" dirty="0" err="1"/>
              <a:t>PearsonEducation</a:t>
            </a:r>
            <a:r>
              <a:rPr lang="en-IN" dirty="0"/>
              <a:t>, 2003, ISBN 8129702282.  </a:t>
            </a:r>
            <a:endParaRPr lang="en-IN" dirty="0" smtClean="0"/>
          </a:p>
          <a:p>
            <a:pPr algn="just"/>
            <a:r>
              <a:rPr lang="en-IN" dirty="0" smtClean="0"/>
              <a:t>3 </a:t>
            </a:r>
            <a:r>
              <a:rPr lang="en-IN" dirty="0" err="1"/>
              <a:t>Pramod</a:t>
            </a:r>
            <a:r>
              <a:rPr lang="en-IN" dirty="0"/>
              <a:t> J. </a:t>
            </a:r>
            <a:r>
              <a:rPr lang="en-IN" dirty="0" err="1"/>
              <a:t>Sadalage</a:t>
            </a:r>
            <a:r>
              <a:rPr lang="en-IN" dirty="0"/>
              <a:t> and Martin Fowler, ―NoSQL Distilled‖, Addison Wesley, ISBN10: 0321826620, ISBN-13: 978-0321826626  </a:t>
            </a:r>
            <a:endParaRPr lang="en-IN" dirty="0" smtClean="0"/>
          </a:p>
          <a:p>
            <a:pPr algn="just"/>
            <a:r>
              <a:rPr lang="en-IN" dirty="0" smtClean="0"/>
              <a:t>4 </a:t>
            </a:r>
            <a:r>
              <a:rPr lang="en-IN" dirty="0"/>
              <a:t>“Managing and Using MySQL”, Reese G., </a:t>
            </a:r>
            <a:r>
              <a:rPr lang="en-IN" dirty="0" err="1"/>
              <a:t>Yarger</a:t>
            </a:r>
            <a:r>
              <a:rPr lang="en-IN" dirty="0"/>
              <a:t> R., King T., </a:t>
            </a:r>
            <a:r>
              <a:rPr lang="en-IN" dirty="0" err="1"/>
              <a:t>Williums</a:t>
            </a:r>
            <a:r>
              <a:rPr lang="en-IN" dirty="0"/>
              <a:t> H, 2nd Edition, Shroff Publishers and Distributors </a:t>
            </a:r>
            <a:r>
              <a:rPr lang="en-IN" dirty="0" err="1"/>
              <a:t>Pvt.</a:t>
            </a:r>
            <a:r>
              <a:rPr lang="en-IN" dirty="0"/>
              <a:t> Ltd., ISBN 81 - 7366 - 465 – X  </a:t>
            </a:r>
            <a:endParaRPr lang="en-IN" dirty="0" smtClean="0"/>
          </a:p>
          <a:p>
            <a:pPr algn="just"/>
            <a:r>
              <a:rPr lang="en-IN" dirty="0" smtClean="0"/>
              <a:t>5 </a:t>
            </a:r>
            <a:r>
              <a:rPr lang="en-IN" dirty="0"/>
              <a:t>MongoDB: The Definitive Guide by Kristina </a:t>
            </a:r>
            <a:r>
              <a:rPr lang="en-IN" dirty="0" err="1"/>
              <a:t>Chodorow</a:t>
            </a:r>
            <a:r>
              <a:rPr lang="en-IN" dirty="0"/>
              <a:t> </a:t>
            </a: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6002755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models Continue…</a:t>
            </a:r>
            <a:endParaRPr lang="en-IN" dirty="0"/>
          </a:p>
        </p:txBody>
      </p:sp>
      <p:sp>
        <p:nvSpPr>
          <p:cNvPr id="3" name="Content Placeholder 2"/>
          <p:cNvSpPr>
            <a:spLocks noGrp="1"/>
          </p:cNvSpPr>
          <p:nvPr>
            <p:ph idx="1"/>
          </p:nvPr>
        </p:nvSpPr>
        <p:spPr>
          <a:xfrm>
            <a:off x="228600" y="1295400"/>
            <a:ext cx="8686800" cy="4830763"/>
          </a:xfrm>
        </p:spPr>
        <p:txBody>
          <a:bodyPr>
            <a:normAutofit fontScale="70000" lnSpcReduction="20000"/>
          </a:bodyPr>
          <a:lstStyle/>
          <a:p>
            <a:pPr algn="just"/>
            <a:r>
              <a:rPr lang="en-US" b="1" dirty="0">
                <a:solidFill>
                  <a:srgbClr val="FF0000"/>
                </a:solidFill>
              </a:rPr>
              <a:t>B&gt;Record based logical Models</a:t>
            </a:r>
            <a:r>
              <a:rPr lang="en-US" dirty="0"/>
              <a:t> – Like Object based model, they also describe data at the </a:t>
            </a:r>
            <a:r>
              <a:rPr lang="en-US" dirty="0" smtClean="0"/>
              <a:t>logical and </a:t>
            </a:r>
            <a:r>
              <a:rPr lang="en-US" dirty="0"/>
              <a:t>view levels. These models specify logical structure of database with </a:t>
            </a:r>
            <a:r>
              <a:rPr lang="en-US" b="1" dirty="0"/>
              <a:t>records, fields and attributes</a:t>
            </a:r>
            <a:r>
              <a:rPr lang="en-US" b="1" dirty="0" smtClean="0"/>
              <a:t>.</a:t>
            </a:r>
          </a:p>
          <a:p>
            <a:r>
              <a:rPr lang="en-US" b="1" dirty="0" smtClean="0">
                <a:hlinkClick r:id="rId2"/>
              </a:rPr>
              <a:t>1.Relational Model</a:t>
            </a:r>
            <a:r>
              <a:rPr lang="en-US" b="1" dirty="0" smtClean="0"/>
              <a:t>-</a:t>
            </a:r>
            <a:r>
              <a:rPr lang="en-US" dirty="0"/>
              <a:t>This model is simple and it has all the properties and capabilities required to process data with storage efficiency</a:t>
            </a:r>
            <a:r>
              <a:rPr lang="en-US" dirty="0" smtClean="0"/>
              <a:t>.</a:t>
            </a:r>
            <a:endParaRPr lang="en-US" dirty="0"/>
          </a:p>
          <a:p>
            <a:pPr algn="just"/>
            <a:r>
              <a:rPr lang="en-US" b="1" dirty="0" smtClean="0">
                <a:hlinkClick r:id="rId3"/>
              </a:rPr>
              <a:t>2.Hierarchical Model</a:t>
            </a:r>
            <a:r>
              <a:rPr lang="en-US" b="1" dirty="0" smtClean="0"/>
              <a:t>-</a:t>
            </a:r>
            <a:r>
              <a:rPr lang="en-US" dirty="0"/>
              <a:t>A </a:t>
            </a:r>
            <a:r>
              <a:rPr lang="en-US" b="1" dirty="0"/>
              <a:t>hierarchical</a:t>
            </a:r>
            <a:r>
              <a:rPr lang="en-US" dirty="0"/>
              <a:t> database model is a data model in which the data are organized into a </a:t>
            </a:r>
            <a:r>
              <a:rPr lang="en-US" b="1" dirty="0"/>
              <a:t>tree-like structure</a:t>
            </a:r>
            <a:r>
              <a:rPr lang="en-US" dirty="0"/>
              <a:t>. ... The </a:t>
            </a:r>
            <a:r>
              <a:rPr lang="en-US" b="1" dirty="0"/>
              <a:t>hierarchical</a:t>
            </a:r>
            <a:r>
              <a:rPr lang="en-US" dirty="0"/>
              <a:t> database model mandates that each child record has only one parent, whereas each parent record can have one or more child </a:t>
            </a:r>
            <a:r>
              <a:rPr lang="en-US" dirty="0" smtClean="0"/>
              <a:t>records</a:t>
            </a:r>
            <a:endParaRPr lang="en-US" dirty="0"/>
          </a:p>
          <a:p>
            <a:pPr algn="just"/>
            <a:r>
              <a:rPr lang="en-US" sz="3100" b="1" i="1" u="sng" dirty="0">
                <a:solidFill>
                  <a:srgbClr val="0066FF"/>
                </a:solidFill>
              </a:rPr>
              <a:t>3.Network Model</a:t>
            </a:r>
            <a:r>
              <a:rPr lang="en-US" u="sng" dirty="0">
                <a:solidFill>
                  <a:srgbClr val="0066FF"/>
                </a:solidFill>
              </a:rPr>
              <a:t> </a:t>
            </a:r>
            <a:r>
              <a:rPr lang="en-US" dirty="0"/>
              <a:t>– Network Model is same as hierarchical model except that it has </a:t>
            </a:r>
            <a:r>
              <a:rPr lang="en-US" b="1" dirty="0"/>
              <a:t>graph-like structure </a:t>
            </a:r>
            <a:r>
              <a:rPr lang="en-US" dirty="0"/>
              <a:t>rather than a tree-based structure. Unlike hierarchical model, this model allows each record to have more than one parent record</a:t>
            </a:r>
            <a:r>
              <a:rPr lang="en-US" dirty="0" smtClean="0"/>
              <a:t>.</a:t>
            </a:r>
          </a:p>
          <a:p>
            <a:pPr algn="just"/>
            <a:r>
              <a:rPr lang="en-US" b="1" dirty="0" smtClean="0">
                <a:solidFill>
                  <a:srgbClr val="FF0000"/>
                </a:solidFill>
              </a:rPr>
              <a:t>C&gt;Physical Data Model- </a:t>
            </a:r>
            <a:r>
              <a:rPr lang="en-US" dirty="0" smtClean="0"/>
              <a:t>These model are used to describe data at lowest level</a:t>
            </a:r>
            <a:endParaRPr lang="en-US" dirty="0"/>
          </a:p>
          <a:p>
            <a:pPr algn="just"/>
            <a:endParaRPr lang="en-IN"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4008913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models Continue…</a:t>
            </a:r>
            <a:endParaRPr lang="en-IN" dirty="0"/>
          </a:p>
        </p:txBody>
      </p:sp>
      <p:sp>
        <p:nvSpPr>
          <p:cNvPr id="3" name="Content Placeholder 2"/>
          <p:cNvSpPr>
            <a:spLocks noGrp="1"/>
          </p:cNvSpPr>
          <p:nvPr>
            <p:ph idx="1"/>
          </p:nvPr>
        </p:nvSpPr>
        <p:spPr/>
        <p:txBody>
          <a:bodyPr>
            <a:normAutofit fontScale="92500"/>
          </a:bodyPr>
          <a:lstStyle/>
          <a:p>
            <a:pPr algn="just"/>
            <a:r>
              <a:rPr lang="en-US" dirty="0" smtClean="0">
                <a:solidFill>
                  <a:srgbClr val="FF0000"/>
                </a:solidFill>
              </a:rPr>
              <a:t>1.</a:t>
            </a:r>
            <a:r>
              <a:rPr lang="en-US" b="1" dirty="0" smtClean="0">
                <a:solidFill>
                  <a:srgbClr val="FF0000"/>
                </a:solidFill>
              </a:rPr>
              <a:t>Entity–relationship </a:t>
            </a:r>
            <a:r>
              <a:rPr lang="en-US" b="1" dirty="0">
                <a:solidFill>
                  <a:srgbClr val="FF0000"/>
                </a:solidFill>
              </a:rPr>
              <a:t>model (ER model)</a:t>
            </a:r>
            <a:r>
              <a:rPr lang="en-US" dirty="0">
                <a:solidFill>
                  <a:srgbClr val="FF0000"/>
                </a:solidFill>
              </a:rPr>
              <a:t> </a:t>
            </a:r>
            <a:endParaRPr lang="en-US" dirty="0" smtClean="0">
              <a:solidFill>
                <a:srgbClr val="FF0000"/>
              </a:solidFill>
            </a:endParaRPr>
          </a:p>
          <a:p>
            <a:pPr algn="just"/>
            <a:r>
              <a:rPr lang="en-US" dirty="0" smtClean="0"/>
              <a:t>ER Model describes </a:t>
            </a:r>
            <a:r>
              <a:rPr lang="en-US" dirty="0"/>
              <a:t>the structure of a database with the help of a diagram, which is known as </a:t>
            </a:r>
            <a:r>
              <a:rPr lang="en-US" b="1" dirty="0"/>
              <a:t>Entity Relationship Diagram (ER Diagram)</a:t>
            </a:r>
            <a:r>
              <a:rPr lang="en-US" dirty="0"/>
              <a:t>. </a:t>
            </a:r>
            <a:endParaRPr lang="en-US" dirty="0" smtClean="0"/>
          </a:p>
          <a:p>
            <a:pPr algn="just"/>
            <a:r>
              <a:rPr lang="en-US" dirty="0" smtClean="0"/>
              <a:t>An </a:t>
            </a:r>
            <a:r>
              <a:rPr lang="en-US" dirty="0"/>
              <a:t>ER model is a design or blueprint of a database that can later be implemented as a database. </a:t>
            </a:r>
            <a:endParaRPr lang="en-US" dirty="0" smtClean="0"/>
          </a:p>
          <a:p>
            <a:pPr algn="just"/>
            <a:r>
              <a:rPr lang="en-US" dirty="0" smtClean="0"/>
              <a:t>The </a:t>
            </a:r>
            <a:r>
              <a:rPr lang="en-US" dirty="0"/>
              <a:t>main components of E-R model are: entity set and relationship set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2303442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algn="just"/>
            <a:r>
              <a:rPr lang="en-US" b="1" dirty="0">
                <a:solidFill>
                  <a:srgbClr val="FF0000"/>
                </a:solidFill>
              </a:rPr>
              <a:t>What is an Entity Relationship Diagram (ER Diagram)?</a:t>
            </a:r>
          </a:p>
          <a:p>
            <a:pPr algn="just"/>
            <a:r>
              <a:rPr lang="en-US" dirty="0"/>
              <a:t>An ER diagram shows the relationship among entity sets. </a:t>
            </a:r>
            <a:endParaRPr lang="en-US" dirty="0" smtClean="0"/>
          </a:p>
          <a:p>
            <a:pPr algn="just"/>
            <a:r>
              <a:rPr lang="en-US" dirty="0" smtClean="0"/>
              <a:t>An </a:t>
            </a:r>
            <a:r>
              <a:rPr lang="en-US" dirty="0"/>
              <a:t>entity set is a group of similar entities and these entities can have attributes. </a:t>
            </a:r>
            <a:endParaRPr lang="en-US" dirty="0" smtClean="0"/>
          </a:p>
          <a:p>
            <a:pPr algn="just"/>
            <a:r>
              <a:rPr lang="en-US" dirty="0" smtClean="0"/>
              <a:t>In </a:t>
            </a:r>
            <a:r>
              <a:rPr lang="en-US" dirty="0"/>
              <a:t>terms of DBMS, an entity is a table or attribute of a table in database, so by showing relationship among tables and their attributes, ER diagram shows the complete logical structure of a database. </a:t>
            </a:r>
            <a:endParaRPr lang="en-US" dirty="0" smtClean="0"/>
          </a:p>
          <a:p>
            <a:pPr algn="just"/>
            <a:r>
              <a:rPr lang="en-US" dirty="0" smtClean="0"/>
              <a:t>Lets </a:t>
            </a:r>
            <a:r>
              <a:rPr lang="en-US" dirty="0"/>
              <a:t>have a look at a simple ER diagram to understand this concept.</a:t>
            </a:r>
          </a:p>
          <a:p>
            <a:endParaRPr lang="en-IN"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52588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models Continue…</a:t>
            </a:r>
            <a:endParaRPr lang="en-IN" dirty="0"/>
          </a:p>
        </p:txBody>
      </p:sp>
      <p:pic>
        <p:nvPicPr>
          <p:cNvPr id="5122" name="Picture 2" descr="E-R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3733800"/>
            <a:ext cx="6629400" cy="2819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1417638"/>
            <a:ext cx="8229600" cy="2246769"/>
          </a:xfrm>
          <a:prstGeom prst="rect">
            <a:avLst/>
          </a:prstGeom>
        </p:spPr>
        <p:txBody>
          <a:bodyPr wrap="square">
            <a:spAutoFit/>
          </a:bodyPr>
          <a:lstStyle/>
          <a:p>
            <a:pPr algn="just"/>
            <a:r>
              <a:rPr lang="en-US" sz="2000" b="1" dirty="0">
                <a:solidFill>
                  <a:srgbClr val="444542"/>
                </a:solidFill>
                <a:latin typeface="PT Sans"/>
              </a:rPr>
              <a:t>A simple ER Diagram:</a:t>
            </a:r>
          </a:p>
          <a:p>
            <a:pPr algn="just"/>
            <a:r>
              <a:rPr lang="en-US" sz="2000" dirty="0">
                <a:solidFill>
                  <a:srgbClr val="222426"/>
                </a:solidFill>
                <a:latin typeface="PT Sans"/>
              </a:rPr>
              <a:t>In the following diagram we have two entities Student and College and their relationship. The relationship between Student and College is many to one as a college can have many students however a student cannot study in multiple colleges at the same time. Student entity has attributes such as </a:t>
            </a:r>
            <a:r>
              <a:rPr lang="en-US" sz="2000" dirty="0" err="1">
                <a:solidFill>
                  <a:srgbClr val="222426"/>
                </a:solidFill>
                <a:latin typeface="PT Sans"/>
              </a:rPr>
              <a:t>Stu_Id</a:t>
            </a:r>
            <a:r>
              <a:rPr lang="en-US" sz="2000" dirty="0">
                <a:solidFill>
                  <a:srgbClr val="222426"/>
                </a:solidFill>
                <a:latin typeface="PT Sans"/>
              </a:rPr>
              <a:t>, </a:t>
            </a:r>
            <a:r>
              <a:rPr lang="en-US" sz="2000" dirty="0" err="1">
                <a:solidFill>
                  <a:srgbClr val="222426"/>
                </a:solidFill>
                <a:latin typeface="PT Sans"/>
              </a:rPr>
              <a:t>Stu_Name</a:t>
            </a:r>
            <a:r>
              <a:rPr lang="en-US" sz="2000" dirty="0">
                <a:solidFill>
                  <a:srgbClr val="222426"/>
                </a:solidFill>
                <a:latin typeface="PT Sans"/>
              </a:rPr>
              <a:t> &amp; </a:t>
            </a:r>
            <a:r>
              <a:rPr lang="en-US" sz="2000" dirty="0" err="1">
                <a:solidFill>
                  <a:srgbClr val="222426"/>
                </a:solidFill>
                <a:latin typeface="PT Sans"/>
              </a:rPr>
              <a:t>Stu_Addr</a:t>
            </a:r>
            <a:r>
              <a:rPr lang="en-US" sz="2000" dirty="0">
                <a:solidFill>
                  <a:srgbClr val="222426"/>
                </a:solidFill>
                <a:latin typeface="PT Sans"/>
              </a:rPr>
              <a:t> and College entity has attributes such as </a:t>
            </a:r>
            <a:r>
              <a:rPr lang="en-US" sz="2000" dirty="0" err="1">
                <a:solidFill>
                  <a:srgbClr val="222426"/>
                </a:solidFill>
                <a:latin typeface="PT Sans"/>
              </a:rPr>
              <a:t>Col_ID</a:t>
            </a:r>
            <a:r>
              <a:rPr lang="en-US" sz="2000" dirty="0">
                <a:solidFill>
                  <a:srgbClr val="222426"/>
                </a:solidFill>
                <a:latin typeface="PT Sans"/>
              </a:rPr>
              <a:t> &amp; </a:t>
            </a:r>
            <a:r>
              <a:rPr lang="en-US" sz="2000" dirty="0" err="1">
                <a:solidFill>
                  <a:srgbClr val="222426"/>
                </a:solidFill>
                <a:latin typeface="PT Sans"/>
              </a:rPr>
              <a:t>Col_Name</a:t>
            </a:r>
            <a:endParaRPr lang="en-US" sz="2000" b="0" i="0" dirty="0">
              <a:solidFill>
                <a:srgbClr val="222426"/>
              </a:solidFill>
              <a:effectLst/>
              <a:latin typeface="PT Sans"/>
            </a:endParaRPr>
          </a:p>
        </p:txBody>
      </p:sp>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6202288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Components of the ER Diagram</a:t>
            </a:r>
          </a:p>
        </p:txBody>
      </p:sp>
      <p:sp>
        <p:nvSpPr>
          <p:cNvPr id="3" name="Content Placeholder 2"/>
          <p:cNvSpPr>
            <a:spLocks noGrp="1"/>
          </p:cNvSpPr>
          <p:nvPr>
            <p:ph idx="1"/>
          </p:nvPr>
        </p:nvSpPr>
        <p:spPr/>
        <p:txBody>
          <a:bodyPr>
            <a:normAutofit fontScale="77500" lnSpcReduction="20000"/>
          </a:bodyPr>
          <a:lstStyle/>
          <a:p>
            <a:r>
              <a:rPr lang="en-US" dirty="0" smtClean="0"/>
              <a:t>This </a:t>
            </a:r>
            <a:r>
              <a:rPr lang="en-US" dirty="0"/>
              <a:t>model is based on three basic concepts:</a:t>
            </a:r>
          </a:p>
          <a:p>
            <a:r>
              <a:rPr lang="en-US" dirty="0"/>
              <a:t>Entities</a:t>
            </a:r>
          </a:p>
          <a:p>
            <a:r>
              <a:rPr lang="en-US" dirty="0"/>
              <a:t>Attributes</a:t>
            </a:r>
          </a:p>
          <a:p>
            <a:r>
              <a:rPr lang="en-US" dirty="0" smtClean="0"/>
              <a:t>Relationships</a:t>
            </a:r>
          </a:p>
          <a:p>
            <a:endParaRPr lang="en-US" dirty="0"/>
          </a:p>
          <a:p>
            <a:r>
              <a:rPr lang="en-US" dirty="0"/>
              <a:t>For example, in a University database, we might have entities for Students, Courses, and Lecturers. Students entity can have attributes like </a:t>
            </a:r>
            <a:r>
              <a:rPr lang="en-US" dirty="0" err="1"/>
              <a:t>Rollno</a:t>
            </a:r>
            <a:r>
              <a:rPr lang="en-US" dirty="0"/>
              <a:t>, Name, and </a:t>
            </a:r>
            <a:r>
              <a:rPr lang="en-US" dirty="0" err="1"/>
              <a:t>DeptID</a:t>
            </a:r>
            <a:r>
              <a:rPr lang="en-US" dirty="0"/>
              <a:t>. They might have relationships with Courses and Lecturers.</a:t>
            </a:r>
          </a:p>
          <a:p>
            <a:pPr marL="0" indent="0">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6964692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ENTITY?</a:t>
            </a:r>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algn="just"/>
            <a:r>
              <a:rPr lang="en-US" dirty="0" smtClean="0"/>
              <a:t>A </a:t>
            </a:r>
            <a:r>
              <a:rPr lang="en-US" dirty="0"/>
              <a:t>real-world thing either living or non-living that is easily recognizable and </a:t>
            </a:r>
            <a:r>
              <a:rPr lang="en-US" dirty="0" err="1"/>
              <a:t>nonrecognizable</a:t>
            </a:r>
            <a:r>
              <a:rPr lang="en-US" dirty="0"/>
              <a:t>. It is anything in the enterprise that is to be represented in our database. It may be a physical thing or simply a fact about the enterprise or an event that happens in the real world.</a:t>
            </a:r>
          </a:p>
          <a:p>
            <a:pPr algn="just"/>
            <a:r>
              <a:rPr lang="en-US" dirty="0"/>
              <a:t>An entity can be place, person, object, event or a concept, which stores data in the database. The characteristics of entities are must have an attribute, and a unique key. Every entity is made up of some 'attributes' which represent that entity.</a:t>
            </a:r>
          </a:p>
          <a:p>
            <a:pPr algn="just"/>
            <a:r>
              <a:rPr lang="en-US" b="1" dirty="0"/>
              <a:t>Examples of entities:</a:t>
            </a:r>
            <a:endParaRPr lang="en-US" dirty="0"/>
          </a:p>
          <a:p>
            <a:pPr algn="just"/>
            <a:r>
              <a:rPr lang="en-US" b="1" dirty="0"/>
              <a:t>Person:</a:t>
            </a:r>
            <a:r>
              <a:rPr lang="en-US" dirty="0"/>
              <a:t> Employee, Student, Patient</a:t>
            </a:r>
          </a:p>
          <a:p>
            <a:pPr algn="just"/>
            <a:r>
              <a:rPr lang="en-US" b="1" dirty="0"/>
              <a:t>Place:</a:t>
            </a:r>
            <a:r>
              <a:rPr lang="en-US" dirty="0"/>
              <a:t> Store, Building</a:t>
            </a:r>
          </a:p>
          <a:p>
            <a:pPr algn="just"/>
            <a:r>
              <a:rPr lang="en-US" b="1" dirty="0"/>
              <a:t>Object:</a:t>
            </a:r>
            <a:r>
              <a:rPr lang="en-US" dirty="0"/>
              <a:t> Machine, product, and Car</a:t>
            </a:r>
          </a:p>
          <a:p>
            <a:pPr algn="just"/>
            <a:r>
              <a:rPr lang="en-US" b="1" dirty="0"/>
              <a:t>Event:</a:t>
            </a:r>
            <a:r>
              <a:rPr lang="en-US" dirty="0"/>
              <a:t> Sale, Registration, Renewal</a:t>
            </a:r>
          </a:p>
          <a:p>
            <a:pPr algn="just"/>
            <a:r>
              <a:rPr lang="en-US" b="1" dirty="0"/>
              <a:t>Concept:</a:t>
            </a:r>
            <a:r>
              <a:rPr lang="en-US" dirty="0"/>
              <a:t> Account, Course</a:t>
            </a: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49547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Entity set</a:t>
            </a:r>
            <a:endParaRPr lang="en-IN" dirty="0"/>
          </a:p>
        </p:txBody>
      </p:sp>
      <p:sp>
        <p:nvSpPr>
          <p:cNvPr id="3" name="Content Placeholder 2"/>
          <p:cNvSpPr>
            <a:spLocks noGrp="1"/>
          </p:cNvSpPr>
          <p:nvPr>
            <p:ph idx="1"/>
          </p:nvPr>
        </p:nvSpPr>
        <p:spPr/>
        <p:txBody>
          <a:bodyPr>
            <a:normAutofit/>
          </a:bodyPr>
          <a:lstStyle/>
          <a:p>
            <a:r>
              <a:rPr lang="en-US" sz="2000" dirty="0" smtClean="0"/>
              <a:t>Student</a:t>
            </a:r>
            <a:endParaRPr lang="en-US" sz="2000" dirty="0"/>
          </a:p>
          <a:p>
            <a:r>
              <a:rPr lang="en-US" sz="2000" dirty="0"/>
              <a:t>An entity set is a group of similar kind of entities. It may contain entities with attribute sharing similar values. Entities are represented by their properties, which also called attributes. All attributes have their separate values. For example, a student entity may have a name, age, class, as attributes</a:t>
            </a:r>
            <a:r>
              <a:rPr lang="en-US" sz="2000" dirty="0" smtClean="0"/>
              <a:t>.</a:t>
            </a:r>
          </a:p>
          <a:p>
            <a:endParaRPr lang="en-US" dirty="0"/>
          </a:p>
        </p:txBody>
      </p:sp>
      <p:pic>
        <p:nvPicPr>
          <p:cNvPr id="2050" name="Picture 2" descr="https://www.guru99.com/images/1/100518_0621_ERDiagramTu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863181"/>
            <a:ext cx="6591300" cy="159067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622042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1"/>
          <p:cNvSpPr>
            <a:spLocks noGrp="1" noChangeArrowheads="1"/>
          </p:cNvSpPr>
          <p:nvPr>
            <p:ph idx="1"/>
          </p:nvPr>
        </p:nvSpPr>
        <p:spPr bwMode="auto">
          <a:xfrm>
            <a:off x="457200" y="1662584"/>
            <a:ext cx="7772400"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222222"/>
                </a:solidFill>
                <a:effectLst/>
                <a:latin typeface="Source Sans Pro"/>
              </a:rPr>
              <a:t>Example of Entities:</a:t>
            </a:r>
            <a:endParaRPr kumimoji="0" lang="en-US" altLang="en-US" sz="11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22222"/>
                </a:solidFill>
                <a:effectLst/>
                <a:latin typeface="Source Sans Pro"/>
              </a:rPr>
              <a:t>A university may have some departments. All these departments employ various lecturers and offer several programs.</a:t>
            </a:r>
            <a:endParaRPr kumimoji="0" lang="en-US" altLang="en-US" sz="11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22222"/>
                </a:solidFill>
                <a:effectLst/>
                <a:latin typeface="Source Sans Pro"/>
              </a:rPr>
              <a:t>Some courses make up each program. Students register in a particular program and enroll in various courses.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22222"/>
                </a:solidFill>
                <a:effectLst/>
                <a:latin typeface="Source Sans Pro"/>
              </a:rPr>
              <a:t> A lecturer from the specific department takes each course, and each lecturer teaches a various group of students.</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5775623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Rectangle 1"/>
          <p:cNvSpPr>
            <a:spLocks noChangeArrowheads="1"/>
          </p:cNvSpPr>
          <p:nvPr/>
        </p:nvSpPr>
        <p:spPr bwMode="auto">
          <a:xfrm>
            <a:off x="304800" y="-803447"/>
            <a:ext cx="8042709" cy="88793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smtClean="0">
              <a:ln>
                <a:noFill/>
              </a:ln>
              <a:solidFill>
                <a:srgbClr val="222222"/>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b="1" dirty="0">
              <a:solidFill>
                <a:srgbClr val="222222"/>
              </a:solidFill>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smtClean="0">
              <a:ln>
                <a:noFill/>
              </a:ln>
              <a:solidFill>
                <a:srgbClr val="222222"/>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222222"/>
                </a:solidFill>
                <a:effectLst/>
                <a:latin typeface="Source Sans Pro"/>
              </a:rPr>
              <a:t>Relationship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Source Sans Pro"/>
              </a:rPr>
              <a:t>Relationship is nothing but an association among two or more entities. E.g., </a:t>
            </a:r>
            <a:r>
              <a:rPr kumimoji="0" lang="en-US" altLang="en-US" b="0" i="0" u="none" strike="noStrike" cap="none" normalizeH="0" baseline="0" smtClean="0">
                <a:ln>
                  <a:noFill/>
                </a:ln>
                <a:solidFill>
                  <a:srgbClr val="222222"/>
                </a:solidFill>
                <a:effectLst/>
                <a:latin typeface="Source Sans Pro"/>
              </a:rPr>
              <a:t>Student study In</a:t>
            </a:r>
            <a:r>
              <a:rPr kumimoji="0" lang="en-US" altLang="en-US" b="0" i="0" u="none" strike="noStrike" cap="none" normalizeH="0" smtClean="0">
                <a:ln>
                  <a:noFill/>
                </a:ln>
                <a:solidFill>
                  <a:srgbClr val="222222"/>
                </a:solidFill>
                <a:effectLst/>
                <a:latin typeface="Source Sans Pro"/>
              </a:rPr>
              <a:t> </a:t>
            </a:r>
            <a:r>
              <a:rPr kumimoji="0" lang="en-US" altLang="en-US" b="0" i="0" u="none" strike="noStrike" cap="none" normalizeH="0" dirty="0" smtClean="0">
                <a:ln>
                  <a:noFill/>
                </a:ln>
                <a:solidFill>
                  <a:srgbClr val="222222"/>
                </a:solidFill>
                <a:effectLst/>
                <a:latin typeface="Source Sans Pro"/>
              </a:rPr>
              <a:t>College</a:t>
            </a:r>
            <a:r>
              <a:rPr kumimoji="0" lang="en-US" altLang="en-US" b="0" i="0" u="none" strike="noStrike" cap="none" normalizeH="0" baseline="0" dirty="0" smtClean="0">
                <a:ln>
                  <a:noFill/>
                </a:ln>
                <a:solidFill>
                  <a:srgbClr val="222222"/>
                </a:solidFill>
                <a:effectLst/>
                <a:latin typeface="Source Sans Pr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4B8E6"/>
              </a:solidFill>
              <a:effectLst/>
              <a:latin typeface="Source Sans Pro"/>
              <a:hlinkClick r:id="rId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4B8E6"/>
              </a:solidFill>
              <a:latin typeface="Source Sans Pro"/>
              <a:hlinkClick r:id="rId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4B8E6"/>
              </a:solidFill>
              <a:effectLst/>
              <a:latin typeface="Source Sans Pro"/>
              <a:hlinkClick r:id="rId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4B8E6"/>
              </a:solidFill>
              <a:latin typeface="Source Sans Pro"/>
              <a:hlinkClick r:id="rId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4B8E6"/>
                </a:solidFill>
                <a:effectLst/>
                <a:latin typeface="Source Sans Pro"/>
                <a:hlinkClick r:id="rId2"/>
              </a:rPr>
              <a:t>  </a:t>
            </a: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222222"/>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22222"/>
              </a:solidFill>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Source Sans Pro"/>
              </a:rPr>
              <a:t>Entities take part in relationships. We can often identify relationships with verbs or verb phrases.</a:t>
            </a: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222222"/>
                </a:solidFill>
                <a:effectLst/>
                <a:latin typeface="Source Sans Pro"/>
              </a:rPr>
              <a:t>For example:</a:t>
            </a: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222222"/>
                </a:solidFill>
                <a:effectLst/>
                <a:latin typeface="Source Sans Pro"/>
              </a:rPr>
              <a:t>You are attending this lecture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222222"/>
                </a:solidFill>
                <a:effectLst/>
                <a:latin typeface="Source Sans Pro"/>
              </a:rPr>
              <a:t>I am giving the lecture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222222"/>
                </a:solidFill>
                <a:effectLst/>
                <a:latin typeface="Source Sans Pro"/>
              </a:rPr>
              <a:t>Just like entities, we can classify relationships according to relationship-types: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222222"/>
                </a:solidFill>
                <a:effectLst/>
                <a:latin typeface="Source Sans Pro"/>
              </a:rPr>
              <a:t>A student attends a lecture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222222"/>
                </a:solidFill>
                <a:effectLst/>
                <a:latin typeface="Source Sans Pro"/>
              </a:rPr>
              <a:t>A lecturer is giving a lecture.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0" b="0" i="0" u="none" strike="noStrike" cap="none" normalizeH="0" baseline="0" dirty="0" smtClean="0">
              <a:ln>
                <a:noFill/>
              </a:ln>
              <a:solidFill>
                <a:srgbClr val="04B8E6"/>
              </a:solidFill>
              <a:effectLst/>
              <a:latin typeface="Source Sans Pro"/>
            </a:endParaRPr>
          </a:p>
        </p:txBody>
      </p:sp>
      <p:pic>
        <p:nvPicPr>
          <p:cNvPr id="6" name="Picture 2" descr="E-R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00200"/>
            <a:ext cx="586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9717210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Attributes</a:t>
            </a:r>
          </a:p>
        </p:txBody>
      </p:sp>
      <p:sp>
        <p:nvSpPr>
          <p:cNvPr id="3" name="Content Placeholder 2"/>
          <p:cNvSpPr>
            <a:spLocks noGrp="1"/>
          </p:cNvSpPr>
          <p:nvPr>
            <p:ph idx="1"/>
          </p:nvPr>
        </p:nvSpPr>
        <p:spPr>
          <a:xfrm>
            <a:off x="457200" y="1295400"/>
            <a:ext cx="8229600" cy="4830763"/>
          </a:xfrm>
        </p:spPr>
        <p:txBody>
          <a:bodyPr>
            <a:normAutofit/>
          </a:bodyPr>
          <a:lstStyle/>
          <a:p>
            <a:r>
              <a:rPr lang="en-US" sz="2400" dirty="0" smtClean="0"/>
              <a:t>It </a:t>
            </a:r>
            <a:r>
              <a:rPr lang="en-US" sz="2400" dirty="0"/>
              <a:t>is a single-valued property of either an entity-type or a relationship-type.</a:t>
            </a:r>
          </a:p>
          <a:p>
            <a:r>
              <a:rPr lang="en-US" sz="2400" dirty="0"/>
              <a:t>For example, a lecture might have attributes: time, date, duration, place, etc.</a:t>
            </a:r>
          </a:p>
          <a:p>
            <a:r>
              <a:rPr lang="en-US" sz="2400" dirty="0"/>
              <a:t>An attribute is represented by an </a:t>
            </a:r>
            <a:r>
              <a:rPr lang="en-US" sz="2400" dirty="0" smtClean="0"/>
              <a:t>Ellipse</a:t>
            </a:r>
          </a:p>
          <a:p>
            <a:endParaRPr lang="en-US" sz="2400" dirty="0" smtClean="0"/>
          </a:p>
          <a:p>
            <a:endParaRPr lang="en-US" sz="2400" dirty="0"/>
          </a:p>
        </p:txBody>
      </p:sp>
      <p:pic>
        <p:nvPicPr>
          <p:cNvPr id="8194" name="Picture 2" descr="https://www.guru99.com/images/1/100518_0621_ERDiagramTu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352800"/>
            <a:ext cx="3609975" cy="290512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98262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 Books </a:t>
            </a:r>
          </a:p>
        </p:txBody>
      </p:sp>
      <p:sp>
        <p:nvSpPr>
          <p:cNvPr id="3" name="Content Placeholder 2"/>
          <p:cNvSpPr>
            <a:spLocks noGrp="1"/>
          </p:cNvSpPr>
          <p:nvPr>
            <p:ph idx="1"/>
          </p:nvPr>
        </p:nvSpPr>
        <p:spPr/>
        <p:txBody>
          <a:bodyPr>
            <a:normAutofit fontScale="85000" lnSpcReduction="20000"/>
          </a:bodyPr>
          <a:lstStyle/>
          <a:p>
            <a:r>
              <a:rPr lang="en-IN" dirty="0" smtClean="0"/>
              <a:t>1 </a:t>
            </a:r>
            <a:r>
              <a:rPr lang="en-IN" dirty="0" err="1"/>
              <a:t>Ramkrishna</a:t>
            </a:r>
            <a:r>
              <a:rPr lang="en-IN" dirty="0"/>
              <a:t> R., </a:t>
            </a:r>
            <a:r>
              <a:rPr lang="en-IN" dirty="0" err="1"/>
              <a:t>Gehrke</a:t>
            </a:r>
            <a:r>
              <a:rPr lang="en-IN" dirty="0"/>
              <a:t> J., "Database Management Systems", 3rd Edition, </a:t>
            </a:r>
            <a:r>
              <a:rPr lang="en-IN" dirty="0" err="1"/>
              <a:t>McGrawHill</a:t>
            </a:r>
            <a:r>
              <a:rPr lang="en-IN" dirty="0"/>
              <a:t>, 2003, ISBN 0-07- 123151 –X.  </a:t>
            </a:r>
            <a:endParaRPr lang="en-IN" dirty="0" smtClean="0"/>
          </a:p>
          <a:p>
            <a:r>
              <a:rPr lang="en-IN" dirty="0" smtClean="0"/>
              <a:t>2 </a:t>
            </a:r>
            <a:r>
              <a:rPr lang="en-IN" dirty="0"/>
              <a:t>C J Date, ―An Introduction to Database Systems‖, Addison-Wesley, ISBN: 0201144719.  </a:t>
            </a:r>
            <a:endParaRPr lang="en-IN" dirty="0" smtClean="0"/>
          </a:p>
          <a:p>
            <a:r>
              <a:rPr lang="en-IN" dirty="0" smtClean="0"/>
              <a:t>3 </a:t>
            </a:r>
            <a:r>
              <a:rPr lang="en-IN" dirty="0" err="1"/>
              <a:t>Connally</a:t>
            </a:r>
            <a:r>
              <a:rPr lang="en-IN" dirty="0"/>
              <a:t> T., </a:t>
            </a:r>
            <a:r>
              <a:rPr lang="en-IN" dirty="0" err="1"/>
              <a:t>Begg</a:t>
            </a:r>
            <a:r>
              <a:rPr lang="en-IN" dirty="0"/>
              <a:t> C., "Database Systems", 3rd Edition, Pearson Education, 2002, ISBN 81-7808-861-4  </a:t>
            </a:r>
            <a:endParaRPr lang="en-IN" dirty="0" smtClean="0"/>
          </a:p>
          <a:p>
            <a:r>
              <a:rPr lang="en-IN" dirty="0" smtClean="0"/>
              <a:t>4 </a:t>
            </a:r>
            <a:r>
              <a:rPr lang="en-IN" dirty="0"/>
              <a:t>MongoDB , O’Reilly Publications.  </a:t>
            </a:r>
            <a:endParaRPr lang="en-IN" dirty="0" smtClean="0"/>
          </a:p>
          <a:p>
            <a:r>
              <a:rPr lang="en-IN" dirty="0" smtClean="0"/>
              <a:t>5 </a:t>
            </a:r>
            <a:r>
              <a:rPr lang="en-IN" dirty="0"/>
              <a:t>Hadoop, O’Reilly Publications.  </a:t>
            </a:r>
            <a:endParaRPr lang="en-IN" dirty="0" smtClean="0"/>
          </a:p>
          <a:p>
            <a:r>
              <a:rPr lang="en-IN" dirty="0" smtClean="0"/>
              <a:t>6 </a:t>
            </a:r>
            <a:r>
              <a:rPr lang="en-IN" dirty="0"/>
              <a:t>http://docs.mongodb.org/manual/ or  SQL/XML/MongoDB (https://www.w3schools.com/) </a:t>
            </a: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5727014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t"/>
            <a:r>
              <a:rPr lang="en-IN" b="1" dirty="0"/>
              <a:t>Types of Attributes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2735468"/>
              </p:ext>
            </p:extLst>
          </p:nvPr>
        </p:nvGraphicFramePr>
        <p:xfrm>
          <a:off x="304800" y="1436889"/>
          <a:ext cx="8229600" cy="5093400"/>
        </p:xfrm>
        <a:graphic>
          <a:graphicData uri="http://schemas.openxmlformats.org/drawingml/2006/table">
            <a:tbl>
              <a:tblPr/>
              <a:tblGrid>
                <a:gridCol w="1858299">
                  <a:extLst>
                    <a:ext uri="{9D8B030D-6E8A-4147-A177-3AD203B41FA5}">
                      <a16:colId xmlns:a16="http://schemas.microsoft.com/office/drawing/2014/main" val="2857115156"/>
                    </a:ext>
                  </a:extLst>
                </a:gridCol>
                <a:gridCol w="6371301">
                  <a:extLst>
                    <a:ext uri="{9D8B030D-6E8A-4147-A177-3AD203B41FA5}">
                      <a16:colId xmlns:a16="http://schemas.microsoft.com/office/drawing/2014/main" val="4146757048"/>
                    </a:ext>
                  </a:extLst>
                </a:gridCol>
              </a:tblGrid>
              <a:tr h="163856">
                <a:tc>
                  <a:txBody>
                    <a:bodyPr/>
                    <a:lstStyle/>
                    <a:p>
                      <a:pPr algn="l" fontAlgn="t"/>
                      <a:r>
                        <a:rPr lang="en-IN" sz="2000" b="1" dirty="0">
                          <a:effectLst/>
                        </a:rPr>
                        <a:t>Types of Attributes</a:t>
                      </a:r>
                      <a:endParaRPr lang="en-IN" sz="2000" dirty="0">
                        <a:effectLst/>
                      </a:endParaRPr>
                    </a:p>
                  </a:txBody>
                  <a:tcPr marL="22143" marR="22143" marT="22143" marB="22143">
                    <a:lnL w="12700" cap="flat" cmpd="sng" algn="ctr">
                      <a:solidFill>
                        <a:srgbClr val="50B38E"/>
                      </a:solidFill>
                      <a:prstDash val="solid"/>
                      <a:round/>
                      <a:headEnd type="none" w="med" len="med"/>
                      <a:tailEnd type="none" w="med" len="med"/>
                    </a:lnL>
                    <a:lnR w="12700" cap="flat" cmpd="sng" algn="ctr">
                      <a:solidFill>
                        <a:srgbClr val="D0B78E"/>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000" b="1">
                          <a:effectLst/>
                        </a:rPr>
                        <a:t>Description</a:t>
                      </a:r>
                      <a:endParaRPr lang="en-IN" sz="2000">
                        <a:effectLst/>
                      </a:endParaRPr>
                    </a:p>
                  </a:txBody>
                  <a:tcPr marL="22143" marR="22143" marT="22143" marB="22143">
                    <a:lnL w="12700" cap="flat" cmpd="sng" algn="ctr">
                      <a:solidFill>
                        <a:srgbClr val="D0B78E"/>
                      </a:solidFill>
                      <a:prstDash val="solid"/>
                      <a:round/>
                      <a:headEnd type="none" w="med" len="med"/>
                      <a:tailEnd type="none" w="med" len="med"/>
                    </a:lnL>
                    <a:lnR w="12700" cap="flat" cmpd="sng" algn="ctr">
                      <a:solidFill>
                        <a:srgbClr val="70B48E"/>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263998836"/>
                  </a:ext>
                </a:extLst>
              </a:tr>
              <a:tr h="881278">
                <a:tc>
                  <a:txBody>
                    <a:bodyPr/>
                    <a:lstStyle/>
                    <a:p>
                      <a:pPr algn="l" fontAlgn="t"/>
                      <a:r>
                        <a:rPr lang="en-IN" sz="2000" b="1" dirty="0">
                          <a:effectLst/>
                        </a:rPr>
                        <a:t>Simple attribute</a:t>
                      </a:r>
                      <a:endParaRPr lang="en-IN" sz="2000" dirty="0">
                        <a:effectLst/>
                      </a:endParaRPr>
                    </a:p>
                  </a:txBody>
                  <a:tcPr marL="22143" marR="22143" marT="22143" marB="22143">
                    <a:lnL w="12700" cap="flat" cmpd="sng" algn="ctr">
                      <a:solidFill>
                        <a:srgbClr val="D0B68E"/>
                      </a:solidFill>
                      <a:prstDash val="solid"/>
                      <a:round/>
                      <a:headEnd type="none" w="med" len="med"/>
                      <a:tailEnd type="none" w="med" len="med"/>
                    </a:lnL>
                    <a:lnR w="12700" cap="flat" cmpd="sng" algn="ctr">
                      <a:solidFill>
                        <a:srgbClr val="50B38E"/>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effectLst/>
                        </a:rPr>
                        <a:t>Simple attributes </a:t>
                      </a:r>
                      <a:r>
                        <a:rPr lang="en-US" sz="2000" b="1" dirty="0">
                          <a:effectLst/>
                        </a:rPr>
                        <a:t>can't be divided any further</a:t>
                      </a:r>
                      <a:r>
                        <a:rPr lang="en-US" sz="2000" dirty="0">
                          <a:effectLst/>
                        </a:rPr>
                        <a:t>. For example, a student's contact number. It is also called an atomic value.</a:t>
                      </a:r>
                    </a:p>
                  </a:txBody>
                  <a:tcPr marL="22143" marR="22143" marT="22143" marB="22143">
                    <a:lnL w="12700" cap="flat" cmpd="sng" algn="ctr">
                      <a:solidFill>
                        <a:srgbClr val="50B38E"/>
                      </a:solidFill>
                      <a:prstDash val="solid"/>
                      <a:round/>
                      <a:headEnd type="none" w="med" len="med"/>
                      <a:tailEnd type="none" w="med" len="med"/>
                    </a:lnL>
                    <a:lnR w="12700" cap="flat" cmpd="sng" algn="ctr">
                      <a:solidFill>
                        <a:srgbClr val="10B38E"/>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4477331"/>
                  </a:ext>
                </a:extLst>
              </a:tr>
              <a:tr h="1000849">
                <a:tc>
                  <a:txBody>
                    <a:bodyPr/>
                    <a:lstStyle/>
                    <a:p>
                      <a:pPr algn="l" fontAlgn="t"/>
                      <a:r>
                        <a:rPr lang="en-IN" sz="2000" b="1">
                          <a:effectLst/>
                        </a:rPr>
                        <a:t>Composite attribute</a:t>
                      </a:r>
                      <a:endParaRPr lang="en-IN" sz="2000">
                        <a:effectLst/>
                      </a:endParaRPr>
                    </a:p>
                  </a:txBody>
                  <a:tcPr marL="22143" marR="22143" marT="22143" marB="22143">
                    <a:lnL w="12700" cap="flat" cmpd="sng" algn="ctr">
                      <a:solidFill>
                        <a:srgbClr val="F0B68E"/>
                      </a:solidFill>
                      <a:prstDash val="solid"/>
                      <a:round/>
                      <a:headEnd type="none" w="med" len="med"/>
                      <a:tailEnd type="none" w="med" len="med"/>
                    </a:lnL>
                    <a:lnR w="12700" cap="flat" cmpd="sng" algn="ctr">
                      <a:solidFill>
                        <a:srgbClr val="D0BE8E"/>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000" dirty="0">
                          <a:effectLst/>
                        </a:rPr>
                        <a:t>It is possible </a:t>
                      </a:r>
                      <a:r>
                        <a:rPr lang="en-US" sz="2000" b="1" dirty="0">
                          <a:effectLst/>
                        </a:rPr>
                        <a:t>to break down composite attribute</a:t>
                      </a:r>
                      <a:r>
                        <a:rPr lang="en-US" sz="2000" dirty="0">
                          <a:effectLst/>
                        </a:rPr>
                        <a:t>. For example, a student's full name may be further divided into first name, second name, and last name.</a:t>
                      </a:r>
                    </a:p>
                  </a:txBody>
                  <a:tcPr marL="22143" marR="22143" marT="22143" marB="22143">
                    <a:lnL w="12700" cap="flat" cmpd="sng" algn="ctr">
                      <a:solidFill>
                        <a:srgbClr val="D0BE8E"/>
                      </a:solidFill>
                      <a:prstDash val="solid"/>
                      <a:round/>
                      <a:headEnd type="none" w="med" len="med"/>
                      <a:tailEnd type="none" w="med" len="med"/>
                    </a:lnL>
                    <a:lnR w="12700" cap="flat" cmpd="sng" algn="ctr">
                      <a:solidFill>
                        <a:srgbClr val="30B48E"/>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96368741"/>
                  </a:ext>
                </a:extLst>
              </a:tr>
              <a:tr h="1598701">
                <a:tc>
                  <a:txBody>
                    <a:bodyPr/>
                    <a:lstStyle/>
                    <a:p>
                      <a:pPr algn="l" fontAlgn="t"/>
                      <a:r>
                        <a:rPr lang="en-IN" sz="2000" b="1">
                          <a:effectLst/>
                        </a:rPr>
                        <a:t>Derived attribute</a:t>
                      </a:r>
                      <a:endParaRPr lang="en-IN" sz="2000">
                        <a:effectLst/>
                      </a:endParaRPr>
                    </a:p>
                  </a:txBody>
                  <a:tcPr marL="22143" marR="22143" marT="22143" marB="22143">
                    <a:lnL w="12700" cap="flat" cmpd="sng" algn="ctr">
                      <a:solidFill>
                        <a:srgbClr val="F0BB8E"/>
                      </a:solidFill>
                      <a:prstDash val="solid"/>
                      <a:round/>
                      <a:headEnd type="none" w="med" len="med"/>
                      <a:tailEnd type="none" w="med" len="med"/>
                    </a:lnL>
                    <a:lnR w="12700" cap="flat" cmpd="sng" algn="ctr">
                      <a:solidFill>
                        <a:srgbClr val="B0BD8E"/>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effectLst/>
                        </a:rPr>
                        <a:t>This type of attribute does not include in the physical database. However, their values are </a:t>
                      </a:r>
                      <a:r>
                        <a:rPr lang="en-US" sz="2000" b="1" dirty="0">
                          <a:effectLst/>
                        </a:rPr>
                        <a:t>derived from other attributes present in the database</a:t>
                      </a:r>
                      <a:r>
                        <a:rPr lang="en-US" sz="2000" dirty="0">
                          <a:effectLst/>
                        </a:rPr>
                        <a:t>. For example, age should not be stored directly. Instead, it should be derived from the DOB of that employee.</a:t>
                      </a:r>
                    </a:p>
                  </a:txBody>
                  <a:tcPr marL="22143" marR="22143" marT="22143" marB="22143">
                    <a:lnL w="12700" cap="flat" cmpd="sng" algn="ctr">
                      <a:solidFill>
                        <a:srgbClr val="B0BD8E"/>
                      </a:solidFill>
                      <a:prstDash val="solid"/>
                      <a:round/>
                      <a:headEnd type="none" w="med" len="med"/>
                      <a:tailEnd type="none" w="med" len="med"/>
                    </a:lnL>
                    <a:lnR w="12700" cap="flat" cmpd="sng" algn="ctr">
                      <a:solidFill>
                        <a:srgbClr val="30B48E"/>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63138979"/>
                  </a:ext>
                </a:extLst>
              </a:tr>
              <a:tr h="881278">
                <a:tc>
                  <a:txBody>
                    <a:bodyPr/>
                    <a:lstStyle/>
                    <a:p>
                      <a:pPr algn="l" fontAlgn="t"/>
                      <a:r>
                        <a:rPr lang="en-IN" sz="2000" b="1">
                          <a:effectLst/>
                        </a:rPr>
                        <a:t>Multivalued attribute</a:t>
                      </a:r>
                      <a:endParaRPr lang="en-IN" sz="2000">
                        <a:effectLst/>
                      </a:endParaRPr>
                    </a:p>
                  </a:txBody>
                  <a:tcPr marL="22143" marR="22143" marT="22143" marB="22143">
                    <a:lnL w="12700" cap="flat" cmpd="sng" algn="ctr">
                      <a:solidFill>
                        <a:srgbClr val="70BE8E"/>
                      </a:solidFill>
                      <a:prstDash val="solid"/>
                      <a:round/>
                      <a:headEnd type="none" w="med" len="med"/>
                      <a:tailEnd type="none" w="med" len="med"/>
                    </a:lnL>
                    <a:lnR w="12700" cap="flat" cmpd="sng" algn="ctr">
                      <a:solidFill>
                        <a:srgbClr val="50BB8E"/>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70BD8E"/>
                      </a:solidFill>
                      <a:prstDash val="solid"/>
                      <a:round/>
                      <a:headEnd type="none" w="med" len="med"/>
                      <a:tailEnd type="none" w="med" len="med"/>
                    </a:lnB>
                    <a:solidFill>
                      <a:srgbClr val="F9F9F9"/>
                    </a:solidFill>
                  </a:tcPr>
                </a:tc>
                <a:tc>
                  <a:txBody>
                    <a:bodyPr/>
                    <a:lstStyle/>
                    <a:p>
                      <a:pPr algn="l" fontAlgn="t"/>
                      <a:r>
                        <a:rPr lang="en-US" sz="2000" dirty="0">
                          <a:effectLst/>
                        </a:rPr>
                        <a:t>Multivalued attributes can have </a:t>
                      </a:r>
                      <a:r>
                        <a:rPr lang="en-US" sz="2000" b="1" dirty="0">
                          <a:effectLst/>
                        </a:rPr>
                        <a:t>more than one values</a:t>
                      </a:r>
                      <a:r>
                        <a:rPr lang="en-US" sz="2000" dirty="0">
                          <a:effectLst/>
                        </a:rPr>
                        <a:t>. For example, a student can have more than one mobile number, email address, etc.</a:t>
                      </a:r>
                    </a:p>
                  </a:txBody>
                  <a:tcPr marL="22143" marR="22143" marT="22143" marB="22143">
                    <a:lnL w="12700" cap="flat" cmpd="sng" algn="ctr">
                      <a:solidFill>
                        <a:srgbClr val="50BB8E"/>
                      </a:solidFill>
                      <a:prstDash val="solid"/>
                      <a:round/>
                      <a:headEnd type="none" w="med" len="med"/>
                      <a:tailEnd type="none" w="med" len="med"/>
                    </a:lnL>
                    <a:lnR w="12700" cap="flat" cmpd="sng" algn="ctr">
                      <a:solidFill>
                        <a:srgbClr val="30B48E"/>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50BF8E"/>
                      </a:solidFill>
                      <a:prstDash val="solid"/>
                      <a:round/>
                      <a:headEnd type="none" w="med" len="med"/>
                      <a:tailEnd type="none" w="med" len="med"/>
                    </a:lnB>
                    <a:solidFill>
                      <a:srgbClr val="F9F9F9"/>
                    </a:solidFill>
                  </a:tcPr>
                </a:tc>
                <a:extLst>
                  <a:ext uri="{0D108BD9-81ED-4DB2-BD59-A6C34878D82A}">
                    <a16:rowId xmlns:a16="http://schemas.microsoft.com/office/drawing/2014/main" val="1842553"/>
                  </a:ext>
                </a:extLst>
              </a:tr>
            </a:tbl>
          </a:graphicData>
        </a:graphic>
      </p:graphicFrame>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5496051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descr="Image result for ER diagram symbol&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533400"/>
            <a:ext cx="5486399" cy="60960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8522015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Image result for symbols of er diagram&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52400"/>
            <a:ext cx="5562600" cy="65532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958874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https://www.gatevidyalay.com/wp-content/uploads/2018/06/ER-Diagrams-to-Tables-Problem-0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0696" y="1600200"/>
            <a:ext cx="5582608" cy="4525963"/>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5509293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fontAlgn="base"/>
            <a:r>
              <a:rPr lang="en-US" b="1" u="sng" dirty="0"/>
              <a:t>Solution-</a:t>
            </a:r>
            <a:endParaRPr lang="en-US" b="1" dirty="0"/>
          </a:p>
          <a:p>
            <a:pPr fontAlgn="base"/>
            <a:r>
              <a:rPr lang="en-US" dirty="0"/>
              <a:t> </a:t>
            </a:r>
          </a:p>
          <a:p>
            <a:pPr fontAlgn="base"/>
            <a:r>
              <a:rPr lang="en-US" dirty="0"/>
              <a:t>Applying the rules that we have learnt, minimum 6 tables will be required-</a:t>
            </a:r>
          </a:p>
          <a:p>
            <a:pPr fontAlgn="base"/>
            <a:r>
              <a:rPr lang="en-US" dirty="0"/>
              <a:t>Account (</a:t>
            </a:r>
            <a:r>
              <a:rPr lang="en-US" u="sng" dirty="0" err="1"/>
              <a:t>Ac_no</a:t>
            </a:r>
            <a:r>
              <a:rPr lang="en-US" dirty="0"/>
              <a:t> , Balance , </a:t>
            </a:r>
            <a:r>
              <a:rPr lang="en-US" u="sng" dirty="0" err="1"/>
              <a:t>b_name</a:t>
            </a:r>
            <a:r>
              <a:rPr lang="en-US" dirty="0"/>
              <a:t>)</a:t>
            </a:r>
          </a:p>
          <a:p>
            <a:pPr fontAlgn="base"/>
            <a:r>
              <a:rPr lang="en-US" dirty="0"/>
              <a:t>Branch (</a:t>
            </a:r>
            <a:r>
              <a:rPr lang="en-US" u="sng" dirty="0" err="1"/>
              <a:t>b_name</a:t>
            </a:r>
            <a:r>
              <a:rPr lang="en-US" dirty="0"/>
              <a:t> , </a:t>
            </a:r>
            <a:r>
              <a:rPr lang="en-US" dirty="0" err="1"/>
              <a:t>b_city</a:t>
            </a:r>
            <a:r>
              <a:rPr lang="en-US" dirty="0"/>
              <a:t> , Assets)</a:t>
            </a:r>
          </a:p>
          <a:p>
            <a:pPr fontAlgn="base"/>
            <a:r>
              <a:rPr lang="en-US" dirty="0"/>
              <a:t>Loan (</a:t>
            </a:r>
            <a:r>
              <a:rPr lang="en-US" u="sng" dirty="0" err="1"/>
              <a:t>L_no</a:t>
            </a:r>
            <a:r>
              <a:rPr lang="en-US" dirty="0"/>
              <a:t> , </a:t>
            </a:r>
            <a:r>
              <a:rPr lang="en-US" dirty="0" err="1"/>
              <a:t>Amt</a:t>
            </a:r>
            <a:r>
              <a:rPr lang="en-US" dirty="0"/>
              <a:t> , </a:t>
            </a:r>
            <a:r>
              <a:rPr lang="en-US" u="sng" dirty="0" err="1"/>
              <a:t>b_name</a:t>
            </a:r>
            <a:r>
              <a:rPr lang="en-US" dirty="0"/>
              <a:t>)</a:t>
            </a:r>
          </a:p>
          <a:p>
            <a:pPr fontAlgn="base"/>
            <a:r>
              <a:rPr lang="en-US" dirty="0"/>
              <a:t>Borrower (</a:t>
            </a:r>
            <a:r>
              <a:rPr lang="en-US" u="sng" dirty="0" err="1"/>
              <a:t>C_name</a:t>
            </a:r>
            <a:r>
              <a:rPr lang="en-US" dirty="0"/>
              <a:t> , </a:t>
            </a:r>
            <a:r>
              <a:rPr lang="en-US" u="sng" dirty="0" err="1"/>
              <a:t>L_no</a:t>
            </a:r>
            <a:r>
              <a:rPr lang="en-US" dirty="0"/>
              <a:t>)</a:t>
            </a:r>
          </a:p>
          <a:p>
            <a:pPr fontAlgn="base"/>
            <a:r>
              <a:rPr lang="en-US" dirty="0"/>
              <a:t>Customer (</a:t>
            </a:r>
            <a:r>
              <a:rPr lang="en-US" u="sng" dirty="0" err="1"/>
              <a:t>C_name</a:t>
            </a:r>
            <a:r>
              <a:rPr lang="en-US" dirty="0"/>
              <a:t> , </a:t>
            </a:r>
            <a:r>
              <a:rPr lang="en-US" dirty="0" err="1"/>
              <a:t>C_street</a:t>
            </a:r>
            <a:r>
              <a:rPr lang="en-US" dirty="0"/>
              <a:t> , </a:t>
            </a:r>
            <a:r>
              <a:rPr lang="en-US" dirty="0" err="1"/>
              <a:t>C_city</a:t>
            </a:r>
            <a:r>
              <a:rPr lang="en-US" dirty="0"/>
              <a:t>)</a:t>
            </a:r>
          </a:p>
          <a:p>
            <a:pPr fontAlgn="base"/>
            <a:r>
              <a:rPr lang="en-US" dirty="0"/>
              <a:t>Depositor (</a:t>
            </a:r>
            <a:r>
              <a:rPr lang="en-US" u="sng" dirty="0" err="1"/>
              <a:t>C_name</a:t>
            </a:r>
            <a:r>
              <a:rPr lang="en-US" dirty="0"/>
              <a:t> , </a:t>
            </a:r>
            <a:r>
              <a:rPr lang="en-US" u="sng" dirty="0" err="1"/>
              <a:t>Ac_no</a:t>
            </a:r>
            <a:r>
              <a:rPr lang="en-US" dirty="0"/>
              <a:t>)</a:t>
            </a: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3406478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endParaRPr lang="en-IN"/>
          </a:p>
        </p:txBody>
      </p:sp>
      <p:pic>
        <p:nvPicPr>
          <p:cNvPr id="2050" name="Picture 2" descr="https://www.csetutor.com/wp-content/uploads/2018/09/ER-Diagram-in-DBMS-Examp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5337" y="2205831"/>
            <a:ext cx="7553325" cy="3314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9600" y="5662393"/>
            <a:ext cx="7848600" cy="646331"/>
          </a:xfrm>
          <a:prstGeom prst="rect">
            <a:avLst/>
          </a:prstGeom>
        </p:spPr>
        <p:txBody>
          <a:bodyPr wrap="square">
            <a:spAutoFit/>
          </a:bodyPr>
          <a:lstStyle/>
          <a:p>
            <a:r>
              <a:rPr lang="en-US" dirty="0">
                <a:solidFill>
                  <a:srgbClr val="222222"/>
                </a:solidFill>
                <a:latin typeface="Arial" panose="020B0604020202020204" pitchFamily="34" charset="0"/>
              </a:rPr>
              <a:t>The double ellipse is used to define </a:t>
            </a:r>
            <a:r>
              <a:rPr lang="en-US" b="1" dirty="0">
                <a:solidFill>
                  <a:srgbClr val="222222"/>
                </a:solidFill>
                <a:latin typeface="Arial" panose="020B0604020202020204" pitchFamily="34" charset="0"/>
              </a:rPr>
              <a:t>multivalued attributes </a:t>
            </a:r>
            <a:r>
              <a:rPr lang="en-US" dirty="0">
                <a:solidFill>
                  <a:srgbClr val="222222"/>
                </a:solidFill>
                <a:latin typeface="Arial" panose="020B0604020202020204" pitchFamily="34" charset="0"/>
              </a:rPr>
              <a:t>and </a:t>
            </a:r>
            <a:endParaRPr lang="en-US" dirty="0" smtClean="0">
              <a:solidFill>
                <a:srgbClr val="222222"/>
              </a:solidFill>
              <a:latin typeface="Arial" panose="020B0604020202020204" pitchFamily="34" charset="0"/>
            </a:endParaRPr>
          </a:p>
          <a:p>
            <a:r>
              <a:rPr lang="en-US" dirty="0" smtClean="0">
                <a:solidFill>
                  <a:srgbClr val="222222"/>
                </a:solidFill>
                <a:latin typeface="Arial" panose="020B0604020202020204" pitchFamily="34" charset="0"/>
              </a:rPr>
              <a:t>the </a:t>
            </a:r>
            <a:r>
              <a:rPr lang="en-US" dirty="0">
                <a:solidFill>
                  <a:srgbClr val="222222"/>
                </a:solidFill>
                <a:latin typeface="Arial" panose="020B0604020202020204" pitchFamily="34" charset="0"/>
              </a:rPr>
              <a:t>dashed ellipse is used for </a:t>
            </a:r>
            <a:r>
              <a:rPr lang="en-US" b="1" dirty="0">
                <a:solidFill>
                  <a:srgbClr val="222222"/>
                </a:solidFill>
                <a:latin typeface="Arial" panose="020B0604020202020204" pitchFamily="34" charset="0"/>
              </a:rPr>
              <a:t>derived attributes</a:t>
            </a:r>
            <a:endParaRPr lang="en-IN" b="1" dirty="0"/>
          </a:p>
        </p:txBody>
      </p:sp>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4719901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690687" y="4625975"/>
            <a:ext cx="3513730" cy="1553637"/>
          </a:xfrm>
        </p:spPr>
        <p:txBody>
          <a:bodyPr/>
          <a:lstStyle/>
          <a:p>
            <a:endParaRPr lang="en-IN" dirty="0"/>
          </a:p>
        </p:txBody>
      </p:sp>
      <p:sp>
        <p:nvSpPr>
          <p:cNvPr id="4" name="Rectangle 1"/>
          <p:cNvSpPr>
            <a:spLocks noChangeArrowheads="1"/>
          </p:cNvSpPr>
          <p:nvPr/>
        </p:nvSpPr>
        <p:spPr bwMode="auto">
          <a:xfrm>
            <a:off x="613171" y="424934"/>
            <a:ext cx="8378429" cy="56092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smtClean="0">
                <a:ln>
                  <a:noFill/>
                </a:ln>
                <a:solidFill>
                  <a:srgbClr val="222222"/>
                </a:solidFill>
                <a:effectLst/>
                <a:latin typeface="Source Sans Pro"/>
              </a:rPr>
              <a:t>Weak Entities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latin typeface="Source Sans Pro"/>
              </a:rPr>
              <a:t>A weak entity is a type of entity which doesn't have its key attribute. </a:t>
            </a:r>
            <a:r>
              <a:rPr kumimoji="0" lang="en-US" altLang="en-US" sz="2400" b="1" i="0" u="none" strike="noStrike" cap="none" normalizeH="0" baseline="0" dirty="0" smtClean="0">
                <a:ln>
                  <a:noFill/>
                </a:ln>
                <a:solidFill>
                  <a:srgbClr val="222222"/>
                </a:solidFill>
                <a:effectLst/>
                <a:latin typeface="Source Sans Pro"/>
              </a:rPr>
              <a:t>It can be identified uniquely by considering the primary key of another entity</a:t>
            </a:r>
            <a:r>
              <a:rPr kumimoji="0" lang="en-US" altLang="en-US" sz="2400" b="0" i="0" u="none" strike="noStrike" cap="none" normalizeH="0" baseline="0" dirty="0" smtClean="0">
                <a:ln>
                  <a:noFill/>
                </a:ln>
                <a:solidFill>
                  <a:srgbClr val="222222"/>
                </a:solidFill>
                <a:effectLst/>
                <a:latin typeface="Source Sans Pro"/>
              </a:rPr>
              <a:t>. For that, weak entity sets need to have participation.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222222"/>
              </a:solidFill>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222222"/>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222222"/>
              </a:solidFill>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4B8E6"/>
                </a:solidFill>
                <a:effectLst/>
                <a:latin typeface="Source Sans Pro"/>
                <a:hlinkClick r:id="rId2"/>
              </a:rPr>
              <a:t>  </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222222"/>
              </a:solidFill>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latin typeface="Source Sans Pro"/>
              </a:rPr>
              <a:t>In above example, "Trans No" is a discriminator within a group of transactions in an ATM.</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latin typeface="Source Sans Pro"/>
              </a:rPr>
              <a:t>Let's learn more about a weak entity by comparing it with a Strong Entity</a:t>
            </a:r>
            <a:endParaRPr kumimoji="0" lang="en-US" altLang="en-US" sz="64900" b="0" i="0" u="none" strike="noStrike" cap="none" normalizeH="0" baseline="0" dirty="0" smtClean="0">
              <a:ln>
                <a:noFill/>
              </a:ln>
              <a:solidFill>
                <a:srgbClr val="04B8E6"/>
              </a:solidFill>
              <a:effectLst/>
              <a:latin typeface="Source Sans Pro"/>
            </a:endParaRPr>
          </a:p>
        </p:txBody>
      </p:sp>
      <p:pic>
        <p:nvPicPr>
          <p:cNvPr id="5122" name="Picture 2" descr="https://www.guru99.com/images/1/100518_0621_ERDiagramTu5.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2514600"/>
            <a:ext cx="5957887" cy="1937049"/>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6918243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8291901"/>
              </p:ext>
            </p:extLst>
          </p:nvPr>
        </p:nvGraphicFramePr>
        <p:xfrm>
          <a:off x="457197" y="274639"/>
          <a:ext cx="8305802" cy="6325669"/>
        </p:xfrm>
        <a:graphic>
          <a:graphicData uri="http://schemas.openxmlformats.org/drawingml/2006/table">
            <a:tbl>
              <a:tblPr/>
              <a:tblGrid>
                <a:gridCol w="4152901">
                  <a:extLst>
                    <a:ext uri="{9D8B030D-6E8A-4147-A177-3AD203B41FA5}">
                      <a16:colId xmlns:a16="http://schemas.microsoft.com/office/drawing/2014/main" val="2753566268"/>
                    </a:ext>
                  </a:extLst>
                </a:gridCol>
                <a:gridCol w="4152901">
                  <a:extLst>
                    <a:ext uri="{9D8B030D-6E8A-4147-A177-3AD203B41FA5}">
                      <a16:colId xmlns:a16="http://schemas.microsoft.com/office/drawing/2014/main" val="3678980952"/>
                    </a:ext>
                  </a:extLst>
                </a:gridCol>
              </a:tblGrid>
              <a:tr h="337528">
                <a:tc>
                  <a:txBody>
                    <a:bodyPr/>
                    <a:lstStyle/>
                    <a:p>
                      <a:pPr algn="l" fontAlgn="t"/>
                      <a:r>
                        <a:rPr lang="en-IN" sz="3200" b="1" dirty="0">
                          <a:effectLst/>
                        </a:rPr>
                        <a:t>Strong Entity Set</a:t>
                      </a:r>
                      <a:endParaRPr lang="en-IN" sz="3200" dirty="0">
                        <a:effectLst/>
                      </a:endParaRPr>
                    </a:p>
                  </a:txBody>
                  <a:tcPr marL="24678" marR="24678" marT="24678" marB="24678">
                    <a:lnL w="12700" cap="flat" cmpd="sng" algn="ctr">
                      <a:solidFill>
                        <a:srgbClr val="10C481"/>
                      </a:solidFill>
                      <a:prstDash val="solid"/>
                      <a:round/>
                      <a:headEnd type="none" w="med" len="med"/>
                      <a:tailEnd type="none" w="med" len="med"/>
                    </a:lnL>
                    <a:lnR w="12700" cap="flat" cmpd="sng" algn="ctr">
                      <a:solidFill>
                        <a:srgbClr val="10C18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3200" b="1" dirty="0">
                          <a:effectLst/>
                        </a:rPr>
                        <a:t>Weak Entity Set</a:t>
                      </a:r>
                      <a:endParaRPr lang="en-IN" sz="3200" dirty="0">
                        <a:effectLst/>
                      </a:endParaRPr>
                    </a:p>
                  </a:txBody>
                  <a:tcPr marL="24678" marR="24678" marT="24678" marB="24678">
                    <a:lnL w="12700" cap="flat" cmpd="sng" algn="ctr">
                      <a:solidFill>
                        <a:srgbClr val="10C181"/>
                      </a:solidFill>
                      <a:prstDash val="solid"/>
                      <a:round/>
                      <a:headEnd type="none" w="med" len="med"/>
                      <a:tailEnd type="none" w="med" len="med"/>
                    </a:lnL>
                    <a:lnR w="12700" cap="flat" cmpd="sng" algn="ctr">
                      <a:solidFill>
                        <a:srgbClr val="B0BD8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50188442"/>
                  </a:ext>
                </a:extLst>
              </a:tr>
              <a:tr h="623588">
                <a:tc>
                  <a:txBody>
                    <a:bodyPr/>
                    <a:lstStyle/>
                    <a:p>
                      <a:pPr algn="l" fontAlgn="t"/>
                      <a:r>
                        <a:rPr lang="en-US" sz="1800" dirty="0">
                          <a:effectLst/>
                        </a:rPr>
                        <a:t>Strong entity set </a:t>
                      </a:r>
                      <a:r>
                        <a:rPr lang="en-US" sz="1800" b="1" dirty="0">
                          <a:effectLst/>
                        </a:rPr>
                        <a:t>always has a primary key</a:t>
                      </a:r>
                      <a:r>
                        <a:rPr lang="en-US" sz="1800" dirty="0">
                          <a:effectLst/>
                        </a:rPr>
                        <a:t>.</a:t>
                      </a:r>
                    </a:p>
                  </a:txBody>
                  <a:tcPr marL="24678" marR="24678" marT="24678" marB="24678">
                    <a:lnL w="12700" cap="flat" cmpd="sng" algn="ctr">
                      <a:solidFill>
                        <a:srgbClr val="70BE81"/>
                      </a:solidFill>
                      <a:prstDash val="solid"/>
                      <a:round/>
                      <a:headEnd type="none" w="med" len="med"/>
                      <a:tailEnd type="none" w="med" len="med"/>
                    </a:lnL>
                    <a:lnR w="12700" cap="flat" cmpd="sng" algn="ctr">
                      <a:solidFill>
                        <a:srgbClr val="90BF8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It </a:t>
                      </a:r>
                      <a:r>
                        <a:rPr lang="en-US" sz="1800" b="1" dirty="0">
                          <a:effectLst/>
                        </a:rPr>
                        <a:t>does not have</a:t>
                      </a:r>
                      <a:r>
                        <a:rPr lang="en-US" sz="1800" dirty="0">
                          <a:effectLst/>
                        </a:rPr>
                        <a:t> enough attributes to build a primary key.</a:t>
                      </a:r>
                    </a:p>
                  </a:txBody>
                  <a:tcPr marL="24678" marR="24678" marT="24678" marB="24678">
                    <a:lnL w="12700" cap="flat" cmpd="sng" algn="ctr">
                      <a:solidFill>
                        <a:srgbClr val="90BF81"/>
                      </a:solidFill>
                      <a:prstDash val="solid"/>
                      <a:round/>
                      <a:headEnd type="none" w="med" len="med"/>
                      <a:tailEnd type="none" w="med" len="med"/>
                    </a:lnL>
                    <a:lnR w="12700" cap="flat" cmpd="sng" algn="ctr">
                      <a:solidFill>
                        <a:srgbClr val="70BF8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61086759"/>
                  </a:ext>
                </a:extLst>
              </a:tr>
              <a:tr h="623588">
                <a:tc>
                  <a:txBody>
                    <a:bodyPr/>
                    <a:lstStyle/>
                    <a:p>
                      <a:pPr algn="l" fontAlgn="t"/>
                      <a:r>
                        <a:rPr lang="en-US" sz="1800" dirty="0">
                          <a:effectLst/>
                        </a:rPr>
                        <a:t>It is represented by a </a:t>
                      </a:r>
                      <a:r>
                        <a:rPr lang="en-US" sz="1800" b="1" dirty="0">
                          <a:effectLst/>
                        </a:rPr>
                        <a:t>rectangle symbol</a:t>
                      </a:r>
                      <a:r>
                        <a:rPr lang="en-US" sz="1800" dirty="0">
                          <a:effectLst/>
                        </a:rPr>
                        <a:t>.</a:t>
                      </a:r>
                    </a:p>
                  </a:txBody>
                  <a:tcPr marL="24678" marR="24678" marT="24678" marB="24678">
                    <a:lnL w="12700" cap="flat" cmpd="sng" algn="ctr">
                      <a:solidFill>
                        <a:srgbClr val="D0C381"/>
                      </a:solidFill>
                      <a:prstDash val="solid"/>
                      <a:round/>
                      <a:headEnd type="none" w="med" len="med"/>
                      <a:tailEnd type="none" w="med" len="med"/>
                    </a:lnL>
                    <a:lnR w="12700" cap="flat" cmpd="sng" algn="ctr">
                      <a:solidFill>
                        <a:srgbClr val="F0BE8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effectLst/>
                        </a:rPr>
                        <a:t>It is represented by a </a:t>
                      </a:r>
                      <a:r>
                        <a:rPr lang="en-US" sz="1800" b="1" dirty="0">
                          <a:effectLst/>
                        </a:rPr>
                        <a:t>double rectangle symbol.</a:t>
                      </a:r>
                    </a:p>
                  </a:txBody>
                  <a:tcPr marL="24678" marR="24678" marT="24678" marB="24678">
                    <a:lnL w="12700" cap="flat" cmpd="sng" algn="ctr">
                      <a:solidFill>
                        <a:srgbClr val="F0BE81"/>
                      </a:solidFill>
                      <a:prstDash val="solid"/>
                      <a:round/>
                      <a:headEnd type="none" w="med" len="med"/>
                      <a:tailEnd type="none" w="med" len="med"/>
                    </a:lnL>
                    <a:lnR w="12700" cap="flat" cmpd="sng" algn="ctr">
                      <a:solidFill>
                        <a:srgbClr val="50C18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15289989"/>
                  </a:ext>
                </a:extLst>
              </a:tr>
              <a:tr h="943427">
                <a:tc>
                  <a:txBody>
                    <a:bodyPr/>
                    <a:lstStyle/>
                    <a:p>
                      <a:pPr algn="l" fontAlgn="t"/>
                      <a:r>
                        <a:rPr lang="en-US" sz="1800" dirty="0">
                          <a:effectLst/>
                        </a:rPr>
                        <a:t>It contains a Primary key represented by the </a:t>
                      </a:r>
                      <a:r>
                        <a:rPr lang="en-US" sz="1800" b="1" dirty="0">
                          <a:effectLst/>
                        </a:rPr>
                        <a:t>underline symbol</a:t>
                      </a:r>
                      <a:r>
                        <a:rPr lang="en-US" sz="1800" dirty="0">
                          <a:effectLst/>
                        </a:rPr>
                        <a:t>.</a:t>
                      </a:r>
                    </a:p>
                  </a:txBody>
                  <a:tcPr marL="24678" marR="24678" marT="24678" marB="24678">
                    <a:lnL w="12700" cap="flat" cmpd="sng" algn="ctr">
                      <a:solidFill>
                        <a:srgbClr val="50BF81"/>
                      </a:solidFill>
                      <a:prstDash val="solid"/>
                      <a:round/>
                      <a:headEnd type="none" w="med" len="med"/>
                      <a:tailEnd type="none" w="med" len="med"/>
                    </a:lnL>
                    <a:lnR w="12700" cap="flat" cmpd="sng" algn="ctr">
                      <a:solidFill>
                        <a:srgbClr val="F0C08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It contains a </a:t>
                      </a:r>
                      <a:r>
                        <a:rPr lang="en-US" sz="1800" b="1" dirty="0">
                          <a:effectLst/>
                        </a:rPr>
                        <a:t>Partial Key </a:t>
                      </a:r>
                      <a:r>
                        <a:rPr lang="en-US" sz="1800" dirty="0">
                          <a:effectLst/>
                        </a:rPr>
                        <a:t>which is represented by a </a:t>
                      </a:r>
                      <a:r>
                        <a:rPr lang="en-US" sz="1800" b="1" dirty="0">
                          <a:effectLst/>
                        </a:rPr>
                        <a:t>dashed underline symbol</a:t>
                      </a:r>
                      <a:r>
                        <a:rPr lang="en-US" sz="1800" dirty="0">
                          <a:effectLst/>
                        </a:rPr>
                        <a:t>.</a:t>
                      </a:r>
                    </a:p>
                  </a:txBody>
                  <a:tcPr marL="24678" marR="24678" marT="24678" marB="24678">
                    <a:lnL w="12700" cap="flat" cmpd="sng" algn="ctr">
                      <a:solidFill>
                        <a:srgbClr val="F0C081"/>
                      </a:solidFill>
                      <a:prstDash val="solid"/>
                      <a:round/>
                      <a:headEnd type="none" w="med" len="med"/>
                      <a:tailEnd type="none" w="med" len="med"/>
                    </a:lnL>
                    <a:lnR w="12700" cap="flat" cmpd="sng" algn="ctr">
                      <a:solidFill>
                        <a:srgbClr val="50BF8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32659351"/>
                  </a:ext>
                </a:extLst>
              </a:tr>
              <a:tr h="767753">
                <a:tc>
                  <a:txBody>
                    <a:bodyPr/>
                    <a:lstStyle/>
                    <a:p>
                      <a:pPr algn="l" fontAlgn="t"/>
                      <a:r>
                        <a:rPr lang="en-US" sz="1800" dirty="0">
                          <a:effectLst/>
                        </a:rPr>
                        <a:t>The member of a strong entity set is called as </a:t>
                      </a:r>
                      <a:r>
                        <a:rPr lang="en-US" sz="1800" b="1" dirty="0">
                          <a:effectLst/>
                        </a:rPr>
                        <a:t>dominant entity set</a:t>
                      </a:r>
                      <a:r>
                        <a:rPr lang="en-US" sz="1800" dirty="0">
                          <a:effectLst/>
                        </a:rPr>
                        <a:t>.</a:t>
                      </a:r>
                    </a:p>
                  </a:txBody>
                  <a:tcPr marL="24678" marR="24678" marT="24678" marB="24678">
                    <a:lnL w="12700" cap="flat" cmpd="sng" algn="ctr">
                      <a:solidFill>
                        <a:srgbClr val="50C181"/>
                      </a:solidFill>
                      <a:prstDash val="solid"/>
                      <a:round/>
                      <a:headEnd type="none" w="med" len="med"/>
                      <a:tailEnd type="none" w="med" len="med"/>
                    </a:lnL>
                    <a:lnR w="12700" cap="flat" cmpd="sng" algn="ctr">
                      <a:solidFill>
                        <a:srgbClr val="30C18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effectLst/>
                        </a:rPr>
                        <a:t>The member of a weak entity set called as a </a:t>
                      </a:r>
                      <a:r>
                        <a:rPr lang="en-US" sz="1800" b="1" dirty="0">
                          <a:effectLst/>
                        </a:rPr>
                        <a:t>subordinate entity set.</a:t>
                      </a:r>
                    </a:p>
                  </a:txBody>
                  <a:tcPr marL="24678" marR="24678" marT="24678" marB="24678">
                    <a:lnL w="12700" cap="flat" cmpd="sng" algn="ctr">
                      <a:solidFill>
                        <a:srgbClr val="30C181"/>
                      </a:solidFill>
                      <a:prstDash val="solid"/>
                      <a:round/>
                      <a:headEnd type="none" w="med" len="med"/>
                      <a:tailEnd type="none" w="med" len="med"/>
                    </a:lnL>
                    <a:lnR w="12700" cap="flat" cmpd="sng" algn="ctr">
                      <a:solidFill>
                        <a:srgbClr val="50C18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414429193"/>
                  </a:ext>
                </a:extLst>
              </a:tr>
              <a:tr h="943427">
                <a:tc>
                  <a:txBody>
                    <a:bodyPr/>
                    <a:lstStyle/>
                    <a:p>
                      <a:pPr algn="l" fontAlgn="t"/>
                      <a:r>
                        <a:rPr lang="en-US" sz="1800" b="1" dirty="0">
                          <a:effectLst/>
                        </a:rPr>
                        <a:t>Primary Key </a:t>
                      </a:r>
                      <a:r>
                        <a:rPr lang="en-US" sz="1800" dirty="0">
                          <a:effectLst/>
                        </a:rPr>
                        <a:t>is one of its attributes which helps to </a:t>
                      </a:r>
                      <a:r>
                        <a:rPr lang="en-US" sz="1800" b="1" dirty="0">
                          <a:effectLst/>
                        </a:rPr>
                        <a:t>identify its member</a:t>
                      </a:r>
                      <a:r>
                        <a:rPr lang="en-US" sz="1800" dirty="0">
                          <a:effectLst/>
                        </a:rPr>
                        <a:t>.</a:t>
                      </a:r>
                    </a:p>
                  </a:txBody>
                  <a:tcPr marL="24678" marR="24678" marT="24678" marB="24678">
                    <a:lnL w="12700" cap="flat" cmpd="sng" algn="ctr">
                      <a:solidFill>
                        <a:srgbClr val="D0C181"/>
                      </a:solidFill>
                      <a:prstDash val="solid"/>
                      <a:round/>
                      <a:headEnd type="none" w="med" len="med"/>
                      <a:tailEnd type="none" w="med" len="med"/>
                    </a:lnL>
                    <a:lnR w="12700" cap="flat" cmpd="sng" algn="ctr">
                      <a:solidFill>
                        <a:srgbClr val="30C28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In a weak entity set, it is a combination of </a:t>
                      </a:r>
                      <a:r>
                        <a:rPr lang="en-US" sz="1800" b="1" dirty="0">
                          <a:effectLst/>
                        </a:rPr>
                        <a:t>primary key and partial key of the strong entity set</a:t>
                      </a:r>
                      <a:r>
                        <a:rPr lang="en-US" sz="1800" dirty="0">
                          <a:effectLst/>
                        </a:rPr>
                        <a:t>.</a:t>
                      </a:r>
                    </a:p>
                  </a:txBody>
                  <a:tcPr marL="24678" marR="24678" marT="24678" marB="24678">
                    <a:lnL w="12700" cap="flat" cmpd="sng" algn="ctr">
                      <a:solidFill>
                        <a:srgbClr val="30C281"/>
                      </a:solidFill>
                      <a:prstDash val="solid"/>
                      <a:round/>
                      <a:headEnd type="none" w="med" len="med"/>
                      <a:tailEnd type="none" w="med" len="med"/>
                    </a:lnL>
                    <a:lnR w="12700" cap="flat" cmpd="sng" algn="ctr">
                      <a:solidFill>
                        <a:srgbClr val="D0C18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80612175"/>
                  </a:ext>
                </a:extLst>
              </a:tr>
              <a:tr h="1119097">
                <a:tc>
                  <a:txBody>
                    <a:bodyPr/>
                    <a:lstStyle/>
                    <a:p>
                      <a:pPr algn="l" fontAlgn="t"/>
                      <a:r>
                        <a:rPr lang="en-US" sz="1800" dirty="0">
                          <a:effectLst/>
                        </a:rPr>
                        <a:t>In the ER diagram the relationship between two strong entity set shown by using a </a:t>
                      </a:r>
                      <a:r>
                        <a:rPr lang="en-US" sz="1800" b="1" dirty="0">
                          <a:effectLst/>
                        </a:rPr>
                        <a:t>diamond symbol</a:t>
                      </a:r>
                      <a:r>
                        <a:rPr lang="en-US" sz="1800" dirty="0">
                          <a:effectLst/>
                        </a:rPr>
                        <a:t>.</a:t>
                      </a:r>
                    </a:p>
                  </a:txBody>
                  <a:tcPr marL="24678" marR="24678" marT="24678" marB="24678">
                    <a:lnL w="12700" cap="flat" cmpd="sng" algn="ctr">
                      <a:solidFill>
                        <a:srgbClr val="70C281"/>
                      </a:solidFill>
                      <a:prstDash val="solid"/>
                      <a:round/>
                      <a:headEnd type="none" w="med" len="med"/>
                      <a:tailEnd type="none" w="med" len="med"/>
                    </a:lnL>
                    <a:lnR w="12700" cap="flat" cmpd="sng" algn="ctr">
                      <a:solidFill>
                        <a:srgbClr val="50CB8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effectLst/>
                        </a:rPr>
                        <a:t>The relationship between one strong and a weak entity set shown by using the </a:t>
                      </a:r>
                      <a:r>
                        <a:rPr lang="en-US" sz="1800" b="1" dirty="0">
                          <a:effectLst/>
                        </a:rPr>
                        <a:t>double diamond symbol.</a:t>
                      </a:r>
                    </a:p>
                  </a:txBody>
                  <a:tcPr marL="24678" marR="24678" marT="24678" marB="24678">
                    <a:lnL w="12700" cap="flat" cmpd="sng" algn="ctr">
                      <a:solidFill>
                        <a:srgbClr val="50CB81"/>
                      </a:solidFill>
                      <a:prstDash val="solid"/>
                      <a:round/>
                      <a:headEnd type="none" w="med" len="med"/>
                      <a:tailEnd type="none" w="med" len="med"/>
                    </a:lnL>
                    <a:lnR w="12700" cap="flat" cmpd="sng" algn="ctr">
                      <a:solidFill>
                        <a:srgbClr val="70C281"/>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138526256"/>
                  </a:ext>
                </a:extLst>
              </a:tr>
              <a:tr h="767753">
                <a:tc>
                  <a:txBody>
                    <a:bodyPr/>
                    <a:lstStyle/>
                    <a:p>
                      <a:pPr algn="l" fontAlgn="t"/>
                      <a:r>
                        <a:rPr lang="en-US" sz="1800" dirty="0">
                          <a:effectLst/>
                        </a:rPr>
                        <a:t>The connecting line of the strong entity set with the relationship </a:t>
                      </a:r>
                      <a:r>
                        <a:rPr lang="en-US" sz="1800" b="1" dirty="0">
                          <a:effectLst/>
                        </a:rPr>
                        <a:t>is single</a:t>
                      </a:r>
                      <a:r>
                        <a:rPr lang="en-US" sz="1800" dirty="0">
                          <a:effectLst/>
                        </a:rPr>
                        <a:t>.</a:t>
                      </a:r>
                    </a:p>
                  </a:txBody>
                  <a:tcPr marL="24678" marR="24678" marT="24678" marB="24678">
                    <a:lnL w="12700" cap="flat" cmpd="sng" algn="ctr">
                      <a:solidFill>
                        <a:srgbClr val="D0CC81"/>
                      </a:solidFill>
                      <a:prstDash val="solid"/>
                      <a:round/>
                      <a:headEnd type="none" w="med" len="med"/>
                      <a:tailEnd type="none" w="med" len="med"/>
                    </a:lnL>
                    <a:lnR w="12700" cap="flat" cmpd="sng" algn="ctr">
                      <a:solidFill>
                        <a:srgbClr val="70CB81"/>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90CC81"/>
                      </a:solidFill>
                      <a:prstDash val="solid"/>
                      <a:round/>
                      <a:headEnd type="none" w="med" len="med"/>
                      <a:tailEnd type="none" w="med" len="med"/>
                    </a:lnB>
                    <a:solidFill>
                      <a:srgbClr val="FFFFFF"/>
                    </a:solidFill>
                  </a:tcPr>
                </a:tc>
                <a:tc>
                  <a:txBody>
                    <a:bodyPr/>
                    <a:lstStyle/>
                    <a:p>
                      <a:pPr algn="l" fontAlgn="t"/>
                      <a:r>
                        <a:rPr lang="en-US" sz="1800" dirty="0">
                          <a:effectLst/>
                        </a:rPr>
                        <a:t>The line connecting the weak entity set for identifying relationship </a:t>
                      </a:r>
                      <a:r>
                        <a:rPr lang="en-US" sz="1800" b="1" dirty="0">
                          <a:effectLst/>
                        </a:rPr>
                        <a:t>is double</a:t>
                      </a:r>
                      <a:r>
                        <a:rPr lang="en-US" sz="1800" dirty="0">
                          <a:effectLst/>
                        </a:rPr>
                        <a:t>.</a:t>
                      </a:r>
                    </a:p>
                  </a:txBody>
                  <a:tcPr marL="24678" marR="24678" marT="24678" marB="24678">
                    <a:lnL w="12700" cap="flat" cmpd="sng" algn="ctr">
                      <a:solidFill>
                        <a:srgbClr val="70CB81"/>
                      </a:solidFill>
                      <a:prstDash val="solid"/>
                      <a:round/>
                      <a:headEnd type="none" w="med" len="med"/>
                      <a:tailEnd type="none" w="med" len="med"/>
                    </a:lnL>
                    <a:lnR w="12700" cap="flat" cmpd="sng" algn="ctr">
                      <a:solidFill>
                        <a:srgbClr val="D0C381"/>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D0CA81"/>
                      </a:solidFill>
                      <a:prstDash val="solid"/>
                      <a:round/>
                      <a:headEnd type="none" w="med" len="med"/>
                      <a:tailEnd type="none" w="med" len="med"/>
                    </a:lnB>
                    <a:solidFill>
                      <a:srgbClr val="FFFFFF"/>
                    </a:solidFill>
                  </a:tcPr>
                </a:tc>
                <a:extLst>
                  <a:ext uri="{0D108BD9-81ED-4DB2-BD59-A6C34878D82A}">
                    <a16:rowId xmlns:a16="http://schemas.microsoft.com/office/drawing/2014/main" val="2282021005"/>
                  </a:ext>
                </a:extLst>
              </a:tr>
            </a:tbl>
          </a:graphicData>
        </a:graphic>
      </p:graphicFrame>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5661098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487362"/>
          </a:xfrm>
        </p:spPr>
        <p:txBody>
          <a:bodyPr>
            <a:normAutofit fontScale="90000"/>
          </a:bodyPr>
          <a:lstStyle/>
          <a:p>
            <a:r>
              <a:rPr lang="en-IN" dirty="0"/>
              <a:t>E-R diagram for the University Enterprise</a:t>
            </a:r>
          </a:p>
        </p:txBody>
      </p:sp>
      <p:pic>
        <p:nvPicPr>
          <p:cNvPr id="4" name="Content Placeholder 3"/>
          <p:cNvPicPr>
            <a:picLocks noGrp="1" noChangeAspect="1"/>
          </p:cNvPicPr>
          <p:nvPr>
            <p:ph idx="1"/>
          </p:nvPr>
        </p:nvPicPr>
        <p:blipFill>
          <a:blip r:embed="rId2"/>
          <a:stretch>
            <a:fillRect/>
          </a:stretch>
        </p:blipFill>
        <p:spPr>
          <a:xfrm>
            <a:off x="1600200" y="762000"/>
            <a:ext cx="6705600" cy="6019800"/>
          </a:xfrm>
          <a:prstGeom prst="rect">
            <a:avLst/>
          </a:prstGeom>
        </p:spPr>
      </p:pic>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7874224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Data Model</a:t>
            </a:r>
            <a:endParaRPr lang="en-IN" dirty="0"/>
          </a:p>
        </p:txBody>
      </p:sp>
      <p:pic>
        <p:nvPicPr>
          <p:cNvPr id="3074" name="Picture 2" descr="Object-Oriented-and-Relational-Databas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605881"/>
            <a:ext cx="7772400" cy="37719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693928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Evaluation</a:t>
            </a:r>
            <a:endParaRPr lang="en-IN" dirty="0"/>
          </a:p>
        </p:txBody>
      </p:sp>
      <p:sp>
        <p:nvSpPr>
          <p:cNvPr id="3" name="Content Placeholder 2"/>
          <p:cNvSpPr>
            <a:spLocks noGrp="1"/>
          </p:cNvSpPr>
          <p:nvPr>
            <p:ph idx="1"/>
          </p:nvPr>
        </p:nvSpPr>
        <p:spPr>
          <a:xfrm>
            <a:off x="457200" y="1600200"/>
            <a:ext cx="8458200" cy="4525963"/>
          </a:xfrm>
        </p:spPr>
        <p:txBody>
          <a:bodyPr>
            <a:normAutofit/>
          </a:bodyPr>
          <a:lstStyle/>
          <a:p>
            <a:r>
              <a:rPr lang="en-US" sz="2400" dirty="0"/>
              <a:t>CE Unit 1,2 </a:t>
            </a:r>
            <a:r>
              <a:rPr lang="en-US" sz="2400" dirty="0" smtClean="0"/>
              <a:t>–Quiz/Online </a:t>
            </a:r>
            <a:r>
              <a:rPr lang="en-US" sz="2400" dirty="0"/>
              <a:t>/Offline </a:t>
            </a:r>
            <a:r>
              <a:rPr lang="nl-NL" sz="2400" dirty="0"/>
              <a:t>ER Diagram (</a:t>
            </a:r>
            <a:r>
              <a:rPr lang="nl-NL" sz="2400" dirty="0" smtClean="0"/>
              <a:t>ERD) on any case study</a:t>
            </a:r>
            <a:endParaRPr lang="en-IN" sz="2400" dirty="0"/>
          </a:p>
          <a:p>
            <a:r>
              <a:rPr lang="en-US" sz="2400" dirty="0"/>
              <a:t>CE Unit 3,4- Test Offline/Online  </a:t>
            </a:r>
          </a:p>
          <a:p>
            <a:r>
              <a:rPr lang="en-US" sz="2400" dirty="0"/>
              <a:t>CE Unit 5,6- Quiz (</a:t>
            </a:r>
            <a:r>
              <a:rPr lang="en-US" sz="2400" dirty="0" err="1"/>
              <a:t>Kahoot</a:t>
            </a:r>
            <a:r>
              <a:rPr lang="en-US" sz="2400" dirty="0"/>
              <a:t> /Google Form)</a:t>
            </a:r>
            <a:endParaRPr lang="en-IN" sz="2400"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5666279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t>
            </a:r>
            <a:r>
              <a:rPr lang="en-US" dirty="0" smtClean="0"/>
              <a:t>Model</a:t>
            </a:r>
            <a:endParaRPr lang="en-IN"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r>
              <a:rPr lang="en-US" dirty="0" smtClean="0"/>
              <a:t>The </a:t>
            </a:r>
            <a:r>
              <a:rPr lang="en-US" dirty="0"/>
              <a:t>relational model uses a collection of tables to represent both data and the relationships among those data. </a:t>
            </a:r>
            <a:endParaRPr lang="en-US" dirty="0" smtClean="0"/>
          </a:p>
          <a:p>
            <a:pPr algn="just"/>
            <a:r>
              <a:rPr lang="en-US" dirty="0" smtClean="0"/>
              <a:t>Each </a:t>
            </a:r>
            <a:r>
              <a:rPr lang="en-US" dirty="0"/>
              <a:t>table has multiple columns, and each column has a unique name. </a:t>
            </a:r>
            <a:endParaRPr lang="en-US" dirty="0" smtClean="0"/>
          </a:p>
          <a:p>
            <a:pPr algn="just"/>
            <a:r>
              <a:rPr lang="en-US" dirty="0" smtClean="0"/>
              <a:t>Tables </a:t>
            </a:r>
            <a:r>
              <a:rPr lang="en-US" dirty="0"/>
              <a:t>are also known as relations</a:t>
            </a:r>
            <a:r>
              <a:rPr lang="en-US" dirty="0" smtClean="0"/>
              <a:t>.</a:t>
            </a:r>
          </a:p>
          <a:p>
            <a:pPr algn="just"/>
            <a:r>
              <a:rPr lang="en-US" dirty="0" smtClean="0"/>
              <a:t>The </a:t>
            </a:r>
            <a:r>
              <a:rPr lang="en-US" dirty="0"/>
              <a:t>relational model is an example of a record-based model. </a:t>
            </a:r>
            <a:endParaRPr lang="en-US" dirty="0" smtClean="0"/>
          </a:p>
          <a:p>
            <a:pPr algn="just"/>
            <a:r>
              <a:rPr lang="en-US" dirty="0" smtClean="0"/>
              <a:t>Record-based </a:t>
            </a:r>
            <a:r>
              <a:rPr lang="en-US" dirty="0"/>
              <a:t>models are so named because the database is structured in ﬁxed-format records of several types. </a:t>
            </a:r>
            <a:endParaRPr lang="en-US" dirty="0" smtClean="0"/>
          </a:p>
          <a:p>
            <a:pPr algn="just"/>
            <a:r>
              <a:rPr lang="en-US" dirty="0" smtClean="0"/>
              <a:t>Each </a:t>
            </a:r>
            <a:r>
              <a:rPr lang="en-US" dirty="0"/>
              <a:t>table contains records of a particular type. Each record type deﬁnes a ﬁxed number of ﬁelds, or attributes. The columns of the table correspond to the attributes of the record type</a:t>
            </a:r>
            <a:endParaRPr lang="en-IN"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0438180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409950" y="1364052"/>
            <a:ext cx="4305300" cy="1657350"/>
          </a:xfrm>
          <a:prstGeom prst="rect">
            <a:avLst/>
          </a:prstGeom>
        </p:spPr>
      </p:pic>
      <p:pic>
        <p:nvPicPr>
          <p:cNvPr id="5" name="Picture 4"/>
          <p:cNvPicPr>
            <a:picLocks noChangeAspect="1"/>
          </p:cNvPicPr>
          <p:nvPr/>
        </p:nvPicPr>
        <p:blipFill>
          <a:blip r:embed="rId3"/>
          <a:stretch>
            <a:fillRect/>
          </a:stretch>
        </p:blipFill>
        <p:spPr>
          <a:xfrm>
            <a:off x="1143000" y="3035563"/>
            <a:ext cx="6572250" cy="3571875"/>
          </a:xfrm>
          <a:prstGeom prst="rect">
            <a:avLst/>
          </a:prstGeom>
        </p:spPr>
      </p:pic>
      <p:pic>
        <p:nvPicPr>
          <p:cNvPr id="6" name="Picture 5"/>
          <p:cNvPicPr>
            <a:picLocks noChangeAspect="1"/>
          </p:cNvPicPr>
          <p:nvPr/>
        </p:nvPicPr>
        <p:blipFill>
          <a:blip r:embed="rId4"/>
          <a:stretch>
            <a:fillRect/>
          </a:stretch>
        </p:blipFill>
        <p:spPr>
          <a:xfrm>
            <a:off x="1066800" y="1354527"/>
            <a:ext cx="1971675" cy="1666875"/>
          </a:xfrm>
          <a:prstGeom prst="rect">
            <a:avLst/>
          </a:prstGeom>
        </p:spPr>
      </p:pic>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7060702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hlinkClick r:id="rId2"/>
              </a:rPr>
              <a:t>Hierarchical Model</a:t>
            </a:r>
            <a:endParaRPr lang="en-IN"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28571"/>
          <a:stretch/>
        </p:blipFill>
        <p:spPr>
          <a:xfrm rot="16200000">
            <a:off x="3086100" y="38098"/>
            <a:ext cx="2895601" cy="6629402"/>
          </a:xfrm>
        </p:spPr>
      </p:pic>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9634452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Model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2930165" y="651234"/>
            <a:ext cx="3588471" cy="6705601"/>
          </a:xfrm>
          <a:prstGeom prst="rect">
            <a:avLst/>
          </a:prstGeom>
        </p:spPr>
      </p:pic>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7522794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Mapping </a:t>
            </a:r>
            <a:r>
              <a:rPr lang="en-US" dirty="0" smtClean="0"/>
              <a:t>Cardinality</a:t>
            </a:r>
            <a:endParaRPr lang="en-IN" dirty="0"/>
          </a:p>
        </p:txBody>
      </p:sp>
      <p:pic>
        <p:nvPicPr>
          <p:cNvPr id="4" name="Content Placeholder 3"/>
          <p:cNvPicPr>
            <a:picLocks noGrp="1" noChangeAspect="1"/>
          </p:cNvPicPr>
          <p:nvPr>
            <p:ph idx="1"/>
          </p:nvPr>
        </p:nvPicPr>
        <p:blipFill>
          <a:blip r:embed="rId2"/>
          <a:stretch>
            <a:fillRect/>
          </a:stretch>
        </p:blipFill>
        <p:spPr>
          <a:xfrm>
            <a:off x="1216248" y="1600200"/>
            <a:ext cx="6711504" cy="4525963"/>
          </a:xfrm>
          <a:prstGeom prst="rect">
            <a:avLst/>
          </a:prstGeom>
        </p:spPr>
      </p:pic>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0151077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7848600" cy="533400"/>
          </a:xfrm>
        </p:spPr>
        <p:txBody>
          <a:bodyPr>
            <a:normAutofit fontScale="90000"/>
          </a:bodyPr>
          <a:lstStyle/>
          <a:p>
            <a:r>
              <a:rPr lang="en-US" dirty="0" smtClean="0"/>
              <a:t>          (One)   /               (Many)</a:t>
            </a:r>
            <a:endParaRPr lang="en-IN" dirty="0"/>
          </a:p>
        </p:txBody>
      </p:sp>
      <p:pic>
        <p:nvPicPr>
          <p:cNvPr id="4" name="Content Placeholder 3"/>
          <p:cNvPicPr>
            <a:picLocks noGrp="1" noChangeAspect="1"/>
          </p:cNvPicPr>
          <p:nvPr>
            <p:ph idx="1"/>
          </p:nvPr>
        </p:nvPicPr>
        <p:blipFill>
          <a:blip r:embed="rId2"/>
          <a:stretch>
            <a:fillRect/>
          </a:stretch>
        </p:blipFill>
        <p:spPr>
          <a:xfrm>
            <a:off x="1328524" y="1600200"/>
            <a:ext cx="6486952" cy="4525963"/>
          </a:xfrm>
          <a:prstGeom prst="rect">
            <a:avLst/>
          </a:prstGeom>
        </p:spPr>
      </p:pic>
      <p:cxnSp>
        <p:nvCxnSpPr>
          <p:cNvPr id="5" name="Straight Arrow Connector 4"/>
          <p:cNvCxnSpPr/>
          <p:nvPr/>
        </p:nvCxnSpPr>
        <p:spPr>
          <a:xfrm>
            <a:off x="1066800" y="914400"/>
            <a:ext cx="14146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a:off x="4800600" y="914400"/>
            <a:ext cx="1371600" cy="0"/>
          </a:xfrm>
          <a:prstGeom prst="line">
            <a:avLst/>
          </a:prstGeom>
        </p:spPr>
        <p:style>
          <a:lnRef idx="3">
            <a:schemeClr val="dk1"/>
          </a:lnRef>
          <a:fillRef idx="0">
            <a:schemeClr val="dk1"/>
          </a:fillRef>
          <a:effectRef idx="2">
            <a:schemeClr val="dk1"/>
          </a:effectRef>
          <a:fontRef idx="minor">
            <a:schemeClr val="tx1"/>
          </a:fontRef>
        </p:style>
      </p:cxnSp>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2214423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b="1" dirty="0" smtClean="0"/>
              <a:t/>
            </a:r>
            <a:br>
              <a:rPr lang="en-US" b="1" dirty="0" smtClean="0"/>
            </a:br>
            <a:r>
              <a:rPr lang="en-US" b="1" dirty="0"/>
              <a:t/>
            </a:r>
            <a:br>
              <a:rPr lang="en-US" b="1" dirty="0"/>
            </a:br>
            <a:r>
              <a:rPr lang="en-US" b="1" dirty="0" smtClean="0"/>
              <a:t>Generalization </a:t>
            </a:r>
            <a:r>
              <a:rPr lang="en-US" b="1" dirty="0"/>
              <a:t>–</a:t>
            </a:r>
            <a:r>
              <a:rPr lang="en-US" dirty="0"/>
              <a:t/>
            </a:r>
            <a:br>
              <a:rPr lang="en-US" dirty="0"/>
            </a:b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Times New Roman" panose="02020603050405020304" pitchFamily="18" charset="0"/>
                <a:cs typeface="Times New Roman" panose="02020603050405020304" pitchFamily="18" charset="0"/>
              </a:rPr>
              <a:t>Generalization </a:t>
            </a:r>
            <a:r>
              <a:rPr lang="en-US" dirty="0">
                <a:latin typeface="Times New Roman" panose="02020603050405020304" pitchFamily="18" charset="0"/>
                <a:cs typeface="Times New Roman" panose="02020603050405020304" pitchFamily="18" charset="0"/>
              </a:rPr>
              <a:t>is the process of extracting common properties from a set of entities and create a generalized entity from it.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a </a:t>
            </a:r>
            <a:r>
              <a:rPr lang="en-US" b="1" dirty="0">
                <a:latin typeface="Times New Roman" panose="02020603050405020304" pitchFamily="18" charset="0"/>
                <a:cs typeface="Times New Roman" panose="02020603050405020304" pitchFamily="18" charset="0"/>
              </a:rPr>
              <a:t>bottom-up approach </a:t>
            </a:r>
            <a:r>
              <a:rPr lang="en-US" dirty="0">
                <a:latin typeface="Times New Roman" panose="02020603050405020304" pitchFamily="18" charset="0"/>
                <a:cs typeface="Times New Roman" panose="02020603050405020304" pitchFamily="18" charset="0"/>
              </a:rPr>
              <a:t>in which two or more entities can be generalized to a higher level entity if they have some attributes in common.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STUDENT and FACULTY can be generalized to a higher level entity called PERSON as shown in Figure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this case, common attributes like P_NAME, P_ADD become part of higher entity (PERSON) and specialized attributes like S_FEE become part of specialized entity (STUDENT).</a:t>
            </a: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8546276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img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1" y="1600200"/>
            <a:ext cx="3962400" cy="3886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4953001" y="1904082"/>
            <a:ext cx="3962399" cy="3752850"/>
          </a:xfrm>
          <a:prstGeom prst="rect">
            <a:avLst/>
          </a:prstGeom>
        </p:spPr>
      </p:pic>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5152441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pecialization</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US" dirty="0" smtClean="0">
                <a:latin typeface="Times New Roman" panose="02020603050405020304" pitchFamily="18" charset="0"/>
                <a:cs typeface="Times New Roman" panose="02020603050405020304" pitchFamily="18" charset="0"/>
              </a:rPr>
              <a:t>An entity </a:t>
            </a:r>
            <a:r>
              <a:rPr lang="en-US" dirty="0">
                <a:latin typeface="Times New Roman" panose="02020603050405020304" pitchFamily="18" charset="0"/>
                <a:cs typeface="Times New Roman" panose="02020603050405020304" pitchFamily="18" charset="0"/>
              </a:rPr>
              <a:t>is divided into sub-entities based on their characteristics.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a </a:t>
            </a:r>
            <a:r>
              <a:rPr lang="en-US" b="1" dirty="0">
                <a:latin typeface="Times New Roman" panose="02020603050405020304" pitchFamily="18" charset="0"/>
                <a:cs typeface="Times New Roman" panose="02020603050405020304" pitchFamily="18" charset="0"/>
              </a:rPr>
              <a:t>top-down approach </a:t>
            </a:r>
            <a:r>
              <a:rPr lang="en-US" dirty="0">
                <a:latin typeface="Times New Roman" panose="02020603050405020304" pitchFamily="18" charset="0"/>
                <a:cs typeface="Times New Roman" panose="02020603050405020304" pitchFamily="18" charset="0"/>
              </a:rPr>
              <a:t>where higher level entity is specialized into two or more lower level entities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Example, EMPLOYEE entity in an Employee management system can be specialized into DEVELOPER, TESTER etc. as shown in Figure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this case, common attributes like E_NAME, E_SAL etc. become part of higher entity (EMPLOYEE) and specialized attributes like TES_TYPE become part of specialized entity (TESTER).</a:t>
            </a: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7582034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img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232" y="1791587"/>
            <a:ext cx="3879296" cy="3886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953001" y="1904082"/>
            <a:ext cx="3962399" cy="3752850"/>
          </a:xfrm>
          <a:prstGeom prst="rect">
            <a:avLst/>
          </a:prstGeom>
        </p:spPr>
      </p:pic>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80065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1</a:t>
            </a:r>
            <a:endParaRPr lang="en-IN" dirty="0"/>
          </a:p>
        </p:txBody>
      </p:sp>
      <p:sp>
        <p:nvSpPr>
          <p:cNvPr id="3" name="Subtitle 2"/>
          <p:cNvSpPr>
            <a:spLocks noGrp="1"/>
          </p:cNvSpPr>
          <p:nvPr>
            <p:ph type="subTitle" idx="1"/>
          </p:nvPr>
        </p:nvSpPr>
        <p:spPr>
          <a:xfrm>
            <a:off x="1371600" y="3886200"/>
            <a:ext cx="6400800" cy="838200"/>
          </a:xfrm>
        </p:spPr>
        <p:txBody>
          <a:bodyPr>
            <a:normAutofit/>
          </a:bodyPr>
          <a:lstStyle/>
          <a:p>
            <a:r>
              <a:rPr lang="en-US" sz="4800" dirty="0" smtClean="0"/>
              <a:t>Introduction to DBMS</a:t>
            </a:r>
            <a:endParaRPr lang="en-IN" sz="4800" dirty="0"/>
          </a:p>
        </p:txBody>
      </p:sp>
    </p:spTree>
    <p:extLst>
      <p:ext uri="{BB962C8B-B14F-4D97-AF65-F5344CB8AC3E}">
        <p14:creationId xmlns:p14="http://schemas.microsoft.com/office/powerpoint/2010/main" val="171156032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ggregation</a:t>
            </a:r>
            <a:endParaRPr lang="en-IN" dirty="0"/>
          </a:p>
        </p:txBody>
      </p:sp>
      <p:sp>
        <p:nvSpPr>
          <p:cNvPr id="3" name="Content Placeholder 2"/>
          <p:cNvSpPr>
            <a:spLocks noGrp="1"/>
          </p:cNvSpPr>
          <p:nvPr>
            <p:ph idx="1"/>
          </p:nvPr>
        </p:nvSpPr>
        <p:spPr/>
        <p:txBody>
          <a:bodyPr>
            <a:normAutofit fontScale="92500"/>
          </a:bodyPr>
          <a:lstStyle/>
          <a:p>
            <a:pPr algn="just"/>
            <a:r>
              <a:rPr lang="en-US" dirty="0">
                <a:latin typeface="Times New Roman" panose="02020603050405020304" pitchFamily="18" charset="0"/>
                <a:cs typeface="Times New Roman" panose="02020603050405020304" pitchFamily="18" charset="0"/>
              </a:rPr>
              <a:t>An ER diagram is not capable of representing relationship between an entity and a relationship which may be required in some scenarios. In those cases, a relationship with its corresponding entities is aggregated into a higher level </a:t>
            </a:r>
            <a:r>
              <a:rPr lang="en-US" dirty="0" smtClean="0">
                <a:latin typeface="Times New Roman" panose="02020603050405020304" pitchFamily="18" charset="0"/>
                <a:cs typeface="Times New Roman" panose="02020603050405020304" pitchFamily="18" charset="0"/>
              </a:rPr>
              <a:t>entity.</a:t>
            </a:r>
          </a:p>
          <a:p>
            <a:pPr algn="just"/>
            <a:r>
              <a:rPr lang="en-IN" dirty="0" smtClean="0">
                <a:latin typeface="Times New Roman" panose="02020603050405020304" pitchFamily="18" charset="0"/>
                <a:cs typeface="Times New Roman" panose="02020603050405020304" pitchFamily="18" charset="0"/>
              </a:rPr>
              <a:t>For Example A binary relationship </a:t>
            </a:r>
            <a:r>
              <a:rPr lang="en-IN" dirty="0" err="1" smtClean="0">
                <a:latin typeface="Times New Roman" panose="02020603050405020304" pitchFamily="18" charset="0"/>
                <a:cs typeface="Times New Roman" panose="02020603050405020304" pitchFamily="18" charset="0"/>
              </a:rPr>
              <a:t>eval</a:t>
            </a:r>
            <a:r>
              <a:rPr lang="en-IN" dirty="0" err="1">
                <a:latin typeface="Times New Roman" panose="02020603050405020304" pitchFamily="18" charset="0"/>
                <a:cs typeface="Times New Roman" panose="02020603050405020304" pitchFamily="18" charset="0"/>
              </a:rPr>
              <a:t>_</a:t>
            </a:r>
            <a:r>
              <a:rPr lang="en-IN" dirty="0" err="1" smtClean="0">
                <a:latin typeface="Times New Roman" panose="02020603050405020304" pitchFamily="18" charset="0"/>
                <a:cs typeface="Times New Roman" panose="02020603050405020304" pitchFamily="18" charset="0"/>
              </a:rPr>
              <a:t>for</a:t>
            </a:r>
            <a:r>
              <a:rPr lang="en-IN" dirty="0" smtClean="0">
                <a:latin typeface="Times New Roman" panose="02020603050405020304" pitchFamily="18" charset="0"/>
                <a:cs typeface="Times New Roman" panose="02020603050405020304" pitchFamily="18" charset="0"/>
              </a:rPr>
              <a:t> between </a:t>
            </a:r>
            <a:r>
              <a:rPr lang="en-IN" dirty="0" err="1" smtClean="0">
                <a:latin typeface="Times New Roman" panose="02020603050405020304" pitchFamily="18" charset="0"/>
                <a:cs typeface="Times New Roman" panose="02020603050405020304" pitchFamily="18" charset="0"/>
              </a:rPr>
              <a:t>proj</a:t>
            </a:r>
            <a:r>
              <a:rPr lang="en-IN" dirty="0">
                <a:latin typeface="Times New Roman" panose="02020603050405020304" pitchFamily="18" charset="0"/>
                <a:cs typeface="Times New Roman" panose="02020603050405020304" pitchFamily="18" charset="0"/>
              </a:rPr>
              <a:t>_</a:t>
            </a:r>
            <a:r>
              <a:rPr lang="en-US" dirty="0" smtClean="0">
                <a:latin typeface="Times New Roman" panose="02020603050405020304" pitchFamily="18" charset="0"/>
                <a:cs typeface="Times New Roman" panose="02020603050405020304" pitchFamily="18" charset="0"/>
              </a:rPr>
              <a:t>guide </a:t>
            </a:r>
            <a:r>
              <a:rPr lang="en-US" dirty="0">
                <a:latin typeface="Times New Roman" panose="02020603050405020304" pitchFamily="18" charset="0"/>
                <a:cs typeface="Times New Roman" panose="02020603050405020304" pitchFamily="18" charset="0"/>
              </a:rPr>
              <a:t>and evaluation to represent which (student, project, instructor) combination an evaluation </a:t>
            </a: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6651168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652587" y="1839119"/>
            <a:ext cx="5838825" cy="4048125"/>
          </a:xfrm>
          <a:prstGeom prst="rect">
            <a:avLst/>
          </a:prstGeom>
        </p:spPr>
      </p:pic>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2597831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0425"/>
            <a:ext cx="8382000" cy="1470025"/>
          </a:xfrm>
        </p:spPr>
        <p:txBody>
          <a:bodyPr>
            <a:noAutofit/>
          </a:bodyPr>
          <a:lstStyle/>
          <a:p>
            <a:r>
              <a:rPr lang="en-US" sz="5000" b="1" dirty="0" smtClean="0">
                <a:solidFill>
                  <a:srgbClr val="FF0000"/>
                </a:solidFill>
                <a:latin typeface="Times New Roman" pitchFamily="18" charset="0"/>
                <a:cs typeface="Times New Roman" pitchFamily="18" charset="0"/>
              </a:rPr>
              <a:t>Overall DBMS-Architecture</a:t>
            </a:r>
            <a:endParaRPr lang="en-US" sz="5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25057543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C:\Users\Administrator\Desktop\system-stru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
            <a:ext cx="8305800"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05520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Autofit/>
          </a:bodyPr>
          <a:lstStyle/>
          <a:p>
            <a:r>
              <a:rPr lang="en-GB" sz="2200" b="1" dirty="0">
                <a:latin typeface="Times New Roman" pitchFamily="18" charset="0"/>
                <a:cs typeface="Times New Roman" pitchFamily="18" charset="0"/>
              </a:rPr>
              <a:t>Database Users:</a:t>
            </a:r>
            <a:endParaRPr lang="en-GB" sz="2200" dirty="0">
              <a:latin typeface="Times New Roman" pitchFamily="18" charset="0"/>
              <a:cs typeface="Times New Roman" pitchFamily="18" charset="0"/>
            </a:endParaRPr>
          </a:p>
          <a:p>
            <a:r>
              <a:rPr lang="en-GB" sz="2200" dirty="0">
                <a:latin typeface="Times New Roman" pitchFamily="18" charset="0"/>
                <a:cs typeface="Times New Roman" pitchFamily="18" charset="0"/>
              </a:rPr>
              <a:t>Users are differentiated by the way they expect to interact with the system:</a:t>
            </a:r>
          </a:p>
          <a:p>
            <a:r>
              <a:rPr lang="en-GB" sz="2200" b="1" dirty="0">
                <a:latin typeface="Times New Roman" pitchFamily="18" charset="0"/>
                <a:cs typeface="Times New Roman" pitchFamily="18" charset="0"/>
              </a:rPr>
              <a:t>Application programmers:</a:t>
            </a:r>
            <a:endParaRPr lang="en-GB" sz="2200" dirty="0">
              <a:latin typeface="Times New Roman" pitchFamily="18" charset="0"/>
              <a:cs typeface="Times New Roman" pitchFamily="18" charset="0"/>
            </a:endParaRPr>
          </a:p>
          <a:p>
            <a:pPr lvl="1"/>
            <a:r>
              <a:rPr lang="en-GB" sz="2200" dirty="0">
                <a:latin typeface="Times New Roman" pitchFamily="18" charset="0"/>
                <a:cs typeface="Times New Roman" pitchFamily="18" charset="0"/>
              </a:rPr>
              <a:t>Application programmers </a:t>
            </a:r>
            <a:r>
              <a:rPr lang="en-GB" sz="2200" dirty="0">
                <a:solidFill>
                  <a:srgbClr val="FF0000"/>
                </a:solidFill>
                <a:latin typeface="Times New Roman" pitchFamily="18" charset="0"/>
                <a:cs typeface="Times New Roman" pitchFamily="18" charset="0"/>
              </a:rPr>
              <a:t>are </a:t>
            </a:r>
            <a:r>
              <a:rPr lang="en-GB" sz="2200" b="1" dirty="0">
                <a:solidFill>
                  <a:srgbClr val="FF0000"/>
                </a:solidFill>
                <a:latin typeface="Times New Roman" pitchFamily="18" charset="0"/>
                <a:cs typeface="Times New Roman" pitchFamily="18" charset="0"/>
              </a:rPr>
              <a:t>computer professionals who write application programs</a:t>
            </a:r>
            <a:r>
              <a:rPr lang="en-GB" sz="2200" dirty="0">
                <a:latin typeface="Times New Roman" pitchFamily="18" charset="0"/>
                <a:cs typeface="Times New Roman" pitchFamily="18" charset="0"/>
              </a:rPr>
              <a:t>. Application programmers can choose from many tools to develop user interfaces.</a:t>
            </a:r>
          </a:p>
          <a:p>
            <a:pPr lvl="1"/>
            <a:r>
              <a:rPr lang="en-GB" sz="2200" dirty="0">
                <a:latin typeface="Times New Roman" pitchFamily="18" charset="0"/>
                <a:cs typeface="Times New Roman" pitchFamily="18" charset="0"/>
              </a:rPr>
              <a:t>Rapid application development (RAD) tools are tools that enable an application programmer to construct forms and reports without writing a program.</a:t>
            </a:r>
          </a:p>
          <a:p>
            <a:r>
              <a:rPr lang="en-GB" sz="2200" b="1" dirty="0">
                <a:latin typeface="Times New Roman" pitchFamily="18" charset="0"/>
                <a:cs typeface="Times New Roman" pitchFamily="18" charset="0"/>
              </a:rPr>
              <a:t>Sophisticated users:</a:t>
            </a:r>
            <a:endParaRPr lang="en-GB" sz="2200" dirty="0">
              <a:latin typeface="Times New Roman" pitchFamily="18" charset="0"/>
              <a:cs typeface="Times New Roman" pitchFamily="18" charset="0"/>
            </a:endParaRPr>
          </a:p>
          <a:p>
            <a:pPr lvl="1"/>
            <a:r>
              <a:rPr lang="en-GB" sz="2200" dirty="0">
                <a:latin typeface="Times New Roman" pitchFamily="18" charset="0"/>
                <a:cs typeface="Times New Roman" pitchFamily="18" charset="0"/>
              </a:rPr>
              <a:t>Sophisticated users interact with the system without writing programs. Instead, </a:t>
            </a:r>
            <a:r>
              <a:rPr lang="en-GB" sz="2200" b="1" dirty="0">
                <a:solidFill>
                  <a:srgbClr val="FF0000"/>
                </a:solidFill>
                <a:latin typeface="Times New Roman" pitchFamily="18" charset="0"/>
                <a:cs typeface="Times New Roman" pitchFamily="18" charset="0"/>
              </a:rPr>
              <a:t>they form their requests in a database query language.</a:t>
            </a:r>
          </a:p>
          <a:p>
            <a:pPr lvl="1"/>
            <a:r>
              <a:rPr lang="en-GB" sz="2200" dirty="0">
                <a:latin typeface="Times New Roman" pitchFamily="18" charset="0"/>
                <a:cs typeface="Times New Roman" pitchFamily="18" charset="0"/>
              </a:rPr>
              <a:t>They submit each such query to a query processor, whose function is to break down DML statements into instructions that the storage manager understands</a:t>
            </a:r>
            <a:r>
              <a:rPr lang="en-GB" sz="2200" dirty="0" smtClean="0">
                <a:latin typeface="Times New Roman" pitchFamily="18" charset="0"/>
                <a:cs typeface="Times New Roman" pitchFamily="18" charset="0"/>
              </a:rPr>
              <a:t>.</a:t>
            </a:r>
            <a:endParaRPr lang="en-GB" sz="2200"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2339355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Autofit/>
          </a:bodyPr>
          <a:lstStyle/>
          <a:p>
            <a:r>
              <a:rPr lang="en-GB" sz="2200" b="1" dirty="0">
                <a:latin typeface="Times New Roman" pitchFamily="18" charset="0"/>
                <a:cs typeface="Times New Roman" pitchFamily="18" charset="0"/>
              </a:rPr>
              <a:t>Specialized users :</a:t>
            </a:r>
            <a:endParaRPr lang="en-GB" sz="2200" dirty="0">
              <a:latin typeface="Times New Roman" pitchFamily="18" charset="0"/>
              <a:cs typeface="Times New Roman" pitchFamily="18" charset="0"/>
            </a:endParaRPr>
          </a:p>
          <a:p>
            <a:pPr lvl="1"/>
            <a:r>
              <a:rPr lang="en-GB" sz="2200" b="1" dirty="0">
                <a:solidFill>
                  <a:srgbClr val="FF0000"/>
                </a:solidFill>
                <a:latin typeface="Times New Roman" pitchFamily="18" charset="0"/>
                <a:cs typeface="Times New Roman" pitchFamily="18" charset="0"/>
              </a:rPr>
              <a:t>Specialized users are sophisticated users who write specialized database applications </a:t>
            </a:r>
            <a:r>
              <a:rPr lang="en-GB" sz="2200" dirty="0">
                <a:latin typeface="Times New Roman" pitchFamily="18" charset="0"/>
                <a:cs typeface="Times New Roman" pitchFamily="18" charset="0"/>
              </a:rPr>
              <a:t>that do not fit into the traditional data-processing framework.</a:t>
            </a:r>
          </a:p>
          <a:p>
            <a:pPr lvl="1"/>
            <a:r>
              <a:rPr lang="en-GB" sz="2200" dirty="0">
                <a:latin typeface="Times New Roman" pitchFamily="18" charset="0"/>
                <a:cs typeface="Times New Roman" pitchFamily="18" charset="0"/>
              </a:rPr>
              <a:t>Among these applications are computer-aided design systems, knowledge base and expert systems, systems that store data with complex data types (for example, graphics data and audio data</a:t>
            </a:r>
            <a:r>
              <a:rPr lang="en-GB" sz="2200" dirty="0" smtClean="0">
                <a:latin typeface="Times New Roman" pitchFamily="18" charset="0"/>
                <a:cs typeface="Times New Roman" pitchFamily="18" charset="0"/>
              </a:rPr>
              <a:t>)</a:t>
            </a:r>
          </a:p>
          <a:p>
            <a:pPr lvl="1">
              <a:buFont typeface="Arial" pitchFamily="34" charset="0"/>
              <a:buChar char="•"/>
            </a:pPr>
            <a:r>
              <a:rPr lang="en-GB" sz="2200" dirty="0" smtClean="0">
                <a:latin typeface="Times New Roman" pitchFamily="18" charset="0"/>
                <a:cs typeface="Times New Roman" pitchFamily="18" charset="0"/>
              </a:rPr>
              <a:t> </a:t>
            </a:r>
            <a:r>
              <a:rPr lang="en-GB" sz="2200" b="1" dirty="0" smtClean="0">
                <a:latin typeface="Times New Roman" pitchFamily="18" charset="0"/>
                <a:cs typeface="Times New Roman" pitchFamily="18" charset="0"/>
              </a:rPr>
              <a:t>Naïve </a:t>
            </a:r>
            <a:r>
              <a:rPr lang="en-GB" sz="2200" b="1" dirty="0">
                <a:latin typeface="Times New Roman" pitchFamily="18" charset="0"/>
                <a:cs typeface="Times New Roman" pitchFamily="18" charset="0"/>
              </a:rPr>
              <a:t>users :</a:t>
            </a:r>
            <a:endParaRPr lang="en-GB" sz="2200" dirty="0">
              <a:latin typeface="Times New Roman" pitchFamily="18" charset="0"/>
              <a:cs typeface="Times New Roman" pitchFamily="18" charset="0"/>
            </a:endParaRPr>
          </a:p>
          <a:p>
            <a:pPr lvl="1"/>
            <a:r>
              <a:rPr lang="en-GB" sz="2200" dirty="0">
                <a:latin typeface="Times New Roman" pitchFamily="18" charset="0"/>
                <a:cs typeface="Times New Roman" pitchFamily="18" charset="0"/>
              </a:rPr>
              <a:t>Naive users are unsophisticated users who interact with the system by </a:t>
            </a:r>
            <a:r>
              <a:rPr lang="en-GB" sz="2200" b="1" dirty="0">
                <a:solidFill>
                  <a:srgbClr val="FF0000"/>
                </a:solidFill>
                <a:latin typeface="Times New Roman" pitchFamily="18" charset="0"/>
                <a:cs typeface="Times New Roman" pitchFamily="18" charset="0"/>
              </a:rPr>
              <a:t>invoking one of the application programs that have been written previously.</a:t>
            </a:r>
          </a:p>
          <a:p>
            <a:pPr lvl="1"/>
            <a:r>
              <a:rPr lang="en-GB" sz="2200" dirty="0">
                <a:latin typeface="Times New Roman" pitchFamily="18" charset="0"/>
                <a:cs typeface="Times New Roman" pitchFamily="18" charset="0"/>
              </a:rPr>
              <a:t>For example, a bank teller who needs to transfer $50 from account A to account B invokes a program called transfer. This program asks the teller for the amount of money to be transferred, the account from which the money is to be transferred, and the account to which the money is to be transferred.</a:t>
            </a:r>
          </a:p>
          <a:p>
            <a:endParaRPr lang="en-US" sz="2200" dirty="0">
              <a:latin typeface="Times New Roman" pitchFamily="18" charset="0"/>
              <a:cs typeface="Times New Roman" pitchFamily="18" charset="0"/>
            </a:endParaRPr>
          </a:p>
          <a:p>
            <a:endParaRPr lang="en-US" sz="2200" dirty="0"/>
          </a:p>
        </p:txBody>
      </p:sp>
      <p:sp>
        <p:nvSpPr>
          <p:cNvPr id="2" name="Footer Placeholder 1"/>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51768738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324600"/>
          </a:xfrm>
        </p:spPr>
        <p:txBody>
          <a:bodyPr>
            <a:normAutofit/>
          </a:bodyPr>
          <a:lstStyle/>
          <a:p>
            <a:r>
              <a:rPr lang="en-GB" b="1" dirty="0">
                <a:latin typeface="Times New Roman" pitchFamily="18" charset="0"/>
                <a:cs typeface="Times New Roman" pitchFamily="18" charset="0"/>
              </a:rPr>
              <a:t>Database Administrator:</a:t>
            </a:r>
            <a:endParaRPr lang="en-GB" dirty="0">
              <a:latin typeface="Times New Roman" pitchFamily="18" charset="0"/>
              <a:cs typeface="Times New Roman" pitchFamily="18" charset="0"/>
            </a:endParaRPr>
          </a:p>
          <a:p>
            <a:pPr algn="just"/>
            <a:r>
              <a:rPr lang="en-GB" sz="2600" b="1" dirty="0">
                <a:solidFill>
                  <a:srgbClr val="FF0000"/>
                </a:solidFill>
                <a:latin typeface="Times New Roman" pitchFamily="18" charset="0"/>
                <a:cs typeface="Times New Roman" pitchFamily="18" charset="0"/>
              </a:rPr>
              <a:t>Coordinates all the activities of the database system</a:t>
            </a:r>
            <a:r>
              <a:rPr lang="en-GB" sz="2600" dirty="0">
                <a:latin typeface="Times New Roman" pitchFamily="18" charset="0"/>
                <a:cs typeface="Times New Roman" pitchFamily="18" charset="0"/>
              </a:rPr>
              <a:t>. The database administrator has a good understanding of the enterprise’s information resources and needs</a:t>
            </a:r>
            <a:r>
              <a:rPr lang="en-GB" sz="2600" dirty="0" smtClean="0">
                <a:latin typeface="Times New Roman" pitchFamily="18" charset="0"/>
                <a:cs typeface="Times New Roman" pitchFamily="18" charset="0"/>
              </a:rPr>
              <a:t>.</a:t>
            </a:r>
            <a:endParaRPr lang="en-GB" dirty="0">
              <a:latin typeface="Times New Roman" pitchFamily="18" charset="0"/>
              <a:cs typeface="Times New Roman" pitchFamily="18" charset="0"/>
            </a:endParaRPr>
          </a:p>
          <a:p>
            <a:r>
              <a:rPr lang="en-GB" sz="2800" b="1" i="1" dirty="0">
                <a:latin typeface="Times New Roman" pitchFamily="18" charset="0"/>
                <a:cs typeface="Times New Roman" pitchFamily="18" charset="0"/>
              </a:rPr>
              <a:t>Database administrator's duties include:</a:t>
            </a:r>
          </a:p>
          <a:p>
            <a:pPr lvl="1"/>
            <a:r>
              <a:rPr lang="en-GB" sz="1800" b="1" dirty="0">
                <a:latin typeface="Times New Roman" pitchFamily="18" charset="0"/>
                <a:cs typeface="Times New Roman" pitchFamily="18" charset="0"/>
              </a:rPr>
              <a:t>Schema definition:</a:t>
            </a:r>
            <a:r>
              <a:rPr lang="en-GB" sz="1800" dirty="0">
                <a:latin typeface="Times New Roman" pitchFamily="18" charset="0"/>
                <a:cs typeface="Times New Roman" pitchFamily="18" charset="0"/>
              </a:rPr>
              <a:t> The DBA creates the original database schema by executing a set of data definition statements in the DDL.</a:t>
            </a:r>
          </a:p>
          <a:p>
            <a:pPr lvl="1"/>
            <a:r>
              <a:rPr lang="en-GB" sz="1800" b="1" dirty="0">
                <a:latin typeface="Times New Roman" pitchFamily="18" charset="0"/>
                <a:cs typeface="Times New Roman" pitchFamily="18" charset="0"/>
              </a:rPr>
              <a:t>Storage structure and access method definition.</a:t>
            </a:r>
            <a:endParaRPr lang="en-GB" sz="1800" dirty="0">
              <a:latin typeface="Times New Roman" pitchFamily="18" charset="0"/>
              <a:cs typeface="Times New Roman" pitchFamily="18" charset="0"/>
            </a:endParaRPr>
          </a:p>
          <a:p>
            <a:pPr lvl="1"/>
            <a:r>
              <a:rPr lang="en-GB" sz="1800" b="1" dirty="0">
                <a:latin typeface="Times New Roman" pitchFamily="18" charset="0"/>
                <a:cs typeface="Times New Roman" pitchFamily="18" charset="0"/>
              </a:rPr>
              <a:t>Schema and physical organization modification:</a:t>
            </a:r>
            <a:r>
              <a:rPr lang="en-GB" sz="1800" dirty="0">
                <a:latin typeface="Times New Roman" pitchFamily="18" charset="0"/>
                <a:cs typeface="Times New Roman" pitchFamily="18" charset="0"/>
              </a:rPr>
              <a:t> The DBA carries out changes to the schema and physical organization to reflect the changing needs of the organization, or to alter the physical organization to improve performance.</a:t>
            </a:r>
          </a:p>
          <a:p>
            <a:pPr lvl="1"/>
            <a:r>
              <a:rPr lang="en-GB" sz="1800" b="1" dirty="0">
                <a:latin typeface="Times New Roman" pitchFamily="18" charset="0"/>
                <a:cs typeface="Times New Roman" pitchFamily="18" charset="0"/>
              </a:rPr>
              <a:t>Granting user authority to access the database:</a:t>
            </a:r>
            <a:r>
              <a:rPr lang="en-GB" sz="1800" dirty="0">
                <a:latin typeface="Times New Roman" pitchFamily="18" charset="0"/>
                <a:cs typeface="Times New Roman" pitchFamily="18" charset="0"/>
              </a:rPr>
              <a:t> By granting different types of authorization, the database administrator can regulate which parts of the database various users can access.</a:t>
            </a:r>
          </a:p>
          <a:p>
            <a:pPr lvl="1"/>
            <a:r>
              <a:rPr lang="en-GB" sz="1800" b="1" dirty="0">
                <a:latin typeface="Times New Roman" pitchFamily="18" charset="0"/>
                <a:cs typeface="Times New Roman" pitchFamily="18" charset="0"/>
              </a:rPr>
              <a:t>Specifying integrity constraints.</a:t>
            </a:r>
            <a:endParaRPr lang="en-GB" sz="1800" dirty="0">
              <a:latin typeface="Times New Roman" pitchFamily="18" charset="0"/>
              <a:cs typeface="Times New Roman" pitchFamily="18" charset="0"/>
            </a:endParaRPr>
          </a:p>
          <a:p>
            <a:pPr lvl="1"/>
            <a:r>
              <a:rPr lang="en-GB" sz="1800" b="1" dirty="0">
                <a:latin typeface="Times New Roman" pitchFamily="18" charset="0"/>
                <a:cs typeface="Times New Roman" pitchFamily="18" charset="0"/>
              </a:rPr>
              <a:t>Monitoring performance and responding to changes in requirements.</a:t>
            </a:r>
            <a:endParaRPr lang="en-GB" sz="18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9546890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Autofit/>
          </a:bodyPr>
          <a:lstStyle/>
          <a:p>
            <a:pPr>
              <a:buFont typeface="Wingdings" pitchFamily="2" charset="2"/>
              <a:buChar char="v"/>
            </a:pPr>
            <a:r>
              <a:rPr lang="en-GB" b="1" dirty="0">
                <a:latin typeface="Times New Roman" pitchFamily="18" charset="0"/>
                <a:cs typeface="Times New Roman" pitchFamily="18" charset="0"/>
              </a:rPr>
              <a:t>Query Processor</a:t>
            </a:r>
            <a:r>
              <a:rPr lang="en-GB" sz="2200" b="1" dirty="0">
                <a:latin typeface="Times New Roman" pitchFamily="18" charset="0"/>
                <a:cs typeface="Times New Roman" pitchFamily="18" charset="0"/>
              </a:rPr>
              <a:t>:</a:t>
            </a:r>
            <a:endParaRPr lang="en-GB" sz="2200" dirty="0">
              <a:latin typeface="Times New Roman" pitchFamily="18" charset="0"/>
              <a:cs typeface="Times New Roman" pitchFamily="18" charset="0"/>
            </a:endParaRPr>
          </a:p>
          <a:p>
            <a:r>
              <a:rPr lang="en-GB" sz="2200" dirty="0">
                <a:latin typeface="Times New Roman" pitchFamily="18" charset="0"/>
                <a:cs typeface="Times New Roman" pitchFamily="18" charset="0"/>
              </a:rPr>
              <a:t>The query processor will accept query from user and solves it by accessing the database.</a:t>
            </a:r>
          </a:p>
          <a:p>
            <a:pPr>
              <a:buFont typeface="Wingdings" pitchFamily="2" charset="2"/>
              <a:buChar char="Ø"/>
            </a:pPr>
            <a:r>
              <a:rPr lang="en-GB" sz="2200" b="1" dirty="0">
                <a:latin typeface="Times New Roman" pitchFamily="18" charset="0"/>
                <a:cs typeface="Times New Roman" pitchFamily="18" charset="0"/>
              </a:rPr>
              <a:t>Parts of Query processor:</a:t>
            </a:r>
            <a:endParaRPr lang="en-GB" sz="2200" dirty="0">
              <a:latin typeface="Times New Roman" pitchFamily="18" charset="0"/>
              <a:cs typeface="Times New Roman" pitchFamily="18" charset="0"/>
            </a:endParaRPr>
          </a:p>
          <a:p>
            <a:r>
              <a:rPr lang="en-GB" sz="2200" b="1" dirty="0">
                <a:latin typeface="Times New Roman" pitchFamily="18" charset="0"/>
                <a:cs typeface="Times New Roman" pitchFamily="18" charset="0"/>
              </a:rPr>
              <a:t>DDL interpreter</a:t>
            </a:r>
            <a:endParaRPr lang="en-GB" sz="2200" dirty="0">
              <a:latin typeface="Times New Roman" pitchFamily="18" charset="0"/>
              <a:cs typeface="Times New Roman" pitchFamily="18" charset="0"/>
            </a:endParaRPr>
          </a:p>
          <a:p>
            <a:r>
              <a:rPr lang="en-GB" sz="2200" dirty="0">
                <a:latin typeface="Times New Roman" pitchFamily="18" charset="0"/>
                <a:cs typeface="Times New Roman" pitchFamily="18" charset="0"/>
              </a:rPr>
              <a:t>This will interprets DDL statements and fetch the definitions in the data dictionary.</a:t>
            </a:r>
          </a:p>
          <a:p>
            <a:r>
              <a:rPr lang="en-GB" sz="2200" b="1" dirty="0">
                <a:latin typeface="Times New Roman" pitchFamily="18" charset="0"/>
                <a:cs typeface="Times New Roman" pitchFamily="18" charset="0"/>
              </a:rPr>
              <a:t>DML compiler</a:t>
            </a:r>
            <a:endParaRPr lang="en-GB" sz="2200" dirty="0">
              <a:latin typeface="Times New Roman" pitchFamily="18" charset="0"/>
              <a:cs typeface="Times New Roman" pitchFamily="18" charset="0"/>
            </a:endParaRPr>
          </a:p>
          <a:p>
            <a:r>
              <a:rPr lang="en-GB" sz="2200" dirty="0">
                <a:latin typeface="Times New Roman" pitchFamily="18" charset="0"/>
                <a:cs typeface="Times New Roman" pitchFamily="18" charset="0"/>
              </a:rPr>
              <a:t>a. This will translates DML statements in a query language into low level instructions that the query evaluation engine understands.</a:t>
            </a:r>
          </a:p>
          <a:p>
            <a:r>
              <a:rPr lang="en-GB" sz="2200" dirty="0">
                <a:latin typeface="Times New Roman" pitchFamily="18" charset="0"/>
                <a:cs typeface="Times New Roman" pitchFamily="18" charset="0"/>
              </a:rPr>
              <a:t>b. A query can usually be translated into any of a number of alternative evaluation plans for same query </a:t>
            </a:r>
            <a:r>
              <a:rPr lang="en-GB" sz="2200" dirty="0" smtClean="0">
                <a:latin typeface="Times New Roman" pitchFamily="18" charset="0"/>
                <a:cs typeface="Times New Roman" pitchFamily="18" charset="0"/>
              </a:rPr>
              <a:t>result. </a:t>
            </a:r>
            <a:r>
              <a:rPr lang="en-GB" sz="2200" dirty="0">
                <a:latin typeface="Times New Roman" pitchFamily="18" charset="0"/>
                <a:cs typeface="Times New Roman" pitchFamily="18" charset="0"/>
              </a:rPr>
              <a:t>DML compiler will select best plan for query optimization.</a:t>
            </a:r>
          </a:p>
          <a:p>
            <a:r>
              <a:rPr lang="en-GB" sz="2200" b="1" dirty="0">
                <a:latin typeface="Times New Roman" pitchFamily="18" charset="0"/>
                <a:cs typeface="Times New Roman" pitchFamily="18" charset="0"/>
              </a:rPr>
              <a:t>Query evaluation engine</a:t>
            </a:r>
            <a:endParaRPr lang="en-GB" sz="2200" dirty="0">
              <a:latin typeface="Times New Roman" pitchFamily="18" charset="0"/>
              <a:cs typeface="Times New Roman" pitchFamily="18" charset="0"/>
            </a:endParaRPr>
          </a:p>
          <a:p>
            <a:r>
              <a:rPr lang="en-GB" sz="2200" dirty="0">
                <a:latin typeface="Times New Roman" pitchFamily="18" charset="0"/>
                <a:cs typeface="Times New Roman" pitchFamily="18" charset="0"/>
              </a:rPr>
              <a:t>This engine will execute low-level instructions generated by the DML compiler on DBMS.</a:t>
            </a:r>
          </a:p>
          <a:p>
            <a:endParaRPr lang="en-US" sz="2200"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73452845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fontScale="70000" lnSpcReduction="20000"/>
          </a:bodyPr>
          <a:lstStyle/>
          <a:p>
            <a:r>
              <a:rPr lang="en-GB" sz="4600" b="1" dirty="0">
                <a:latin typeface="Times New Roman" pitchFamily="18" charset="0"/>
                <a:cs typeface="Times New Roman" pitchFamily="18" charset="0"/>
              </a:rPr>
              <a:t>Storage Manager/Storage Management</a:t>
            </a:r>
            <a:r>
              <a:rPr lang="en-GB" b="1" dirty="0">
                <a:latin typeface="Times New Roman" pitchFamily="18" charset="0"/>
                <a:cs typeface="Times New Roman" pitchFamily="18" charset="0"/>
              </a:rPr>
              <a:t>:</a:t>
            </a:r>
            <a:endParaRPr lang="en-GB" dirty="0">
              <a:latin typeface="Times New Roman" pitchFamily="18" charset="0"/>
              <a:cs typeface="Times New Roman" pitchFamily="18" charset="0"/>
            </a:endParaRPr>
          </a:p>
          <a:p>
            <a:pPr algn="just"/>
            <a:r>
              <a:rPr lang="en-GB" dirty="0">
                <a:latin typeface="Times New Roman" pitchFamily="18" charset="0"/>
                <a:cs typeface="Times New Roman" pitchFamily="18" charset="0"/>
              </a:rPr>
              <a:t>A storage manager is a program module which acts like </a:t>
            </a:r>
            <a:r>
              <a:rPr lang="en-GB" b="1" dirty="0">
                <a:solidFill>
                  <a:srgbClr val="FF0000"/>
                </a:solidFill>
                <a:latin typeface="Times New Roman" pitchFamily="18" charset="0"/>
                <a:cs typeface="Times New Roman" pitchFamily="18" charset="0"/>
              </a:rPr>
              <a:t>interface between the data stored in a database and the application programs and queries submitted to the system.</a:t>
            </a:r>
          </a:p>
          <a:p>
            <a:pPr algn="just"/>
            <a:r>
              <a:rPr lang="en-GB" dirty="0">
                <a:latin typeface="Times New Roman" pitchFamily="18" charset="0"/>
                <a:cs typeface="Times New Roman" pitchFamily="18" charset="0"/>
              </a:rPr>
              <a:t>Thus, the storage manager is responsible for storing, retrieving and updating data in the database.</a:t>
            </a:r>
          </a:p>
          <a:p>
            <a:pPr algn="just"/>
            <a:r>
              <a:rPr lang="en-GB" b="1" dirty="0">
                <a:latin typeface="Times New Roman" pitchFamily="18" charset="0"/>
                <a:cs typeface="Times New Roman" pitchFamily="18" charset="0"/>
              </a:rPr>
              <a:t>The storage manager components include:</a:t>
            </a:r>
            <a:endParaRPr lang="en-GB" dirty="0">
              <a:latin typeface="Times New Roman" pitchFamily="18" charset="0"/>
              <a:cs typeface="Times New Roman" pitchFamily="18" charset="0"/>
            </a:endParaRPr>
          </a:p>
          <a:p>
            <a:pPr lvl="1" algn="just"/>
            <a:r>
              <a:rPr lang="en-GB" b="1" dirty="0">
                <a:latin typeface="Times New Roman" pitchFamily="18" charset="0"/>
                <a:cs typeface="Times New Roman" pitchFamily="18" charset="0"/>
              </a:rPr>
              <a:t>Authorization and integrity manager:</a:t>
            </a:r>
            <a:r>
              <a:rPr lang="en-GB" dirty="0">
                <a:latin typeface="Times New Roman" pitchFamily="18" charset="0"/>
                <a:cs typeface="Times New Roman" pitchFamily="18" charset="0"/>
              </a:rPr>
              <a:t> Checks for integrity constraints and </a:t>
            </a:r>
            <a:r>
              <a:rPr lang="en-GB" b="1" dirty="0">
                <a:solidFill>
                  <a:srgbClr val="FF0000"/>
                </a:solidFill>
                <a:latin typeface="Times New Roman" pitchFamily="18" charset="0"/>
                <a:cs typeface="Times New Roman" pitchFamily="18" charset="0"/>
              </a:rPr>
              <a:t>authority of users </a:t>
            </a:r>
            <a:r>
              <a:rPr lang="en-GB" dirty="0">
                <a:latin typeface="Times New Roman" pitchFamily="18" charset="0"/>
                <a:cs typeface="Times New Roman" pitchFamily="18" charset="0"/>
              </a:rPr>
              <a:t>to access data.</a:t>
            </a:r>
          </a:p>
          <a:p>
            <a:pPr lvl="1" algn="just"/>
            <a:r>
              <a:rPr lang="en-GB" b="1" dirty="0">
                <a:latin typeface="Times New Roman" pitchFamily="18" charset="0"/>
                <a:cs typeface="Times New Roman" pitchFamily="18" charset="0"/>
              </a:rPr>
              <a:t>Transaction manager:</a:t>
            </a:r>
            <a:r>
              <a:rPr lang="en-GB" dirty="0">
                <a:latin typeface="Times New Roman" pitchFamily="18" charset="0"/>
                <a:cs typeface="Times New Roman" pitchFamily="18" charset="0"/>
              </a:rPr>
              <a:t> Ensures that the </a:t>
            </a:r>
            <a:r>
              <a:rPr lang="en-GB" b="1" dirty="0">
                <a:solidFill>
                  <a:srgbClr val="FF0000"/>
                </a:solidFill>
                <a:latin typeface="Times New Roman" pitchFamily="18" charset="0"/>
                <a:cs typeface="Times New Roman" pitchFamily="18" charset="0"/>
              </a:rPr>
              <a:t>database remains in a consistent </a:t>
            </a:r>
            <a:r>
              <a:rPr lang="en-GB" dirty="0">
                <a:latin typeface="Times New Roman" pitchFamily="18" charset="0"/>
                <a:cs typeface="Times New Roman" pitchFamily="18" charset="0"/>
              </a:rPr>
              <a:t>state although there are system failures.</a:t>
            </a:r>
          </a:p>
          <a:p>
            <a:pPr lvl="1" algn="just"/>
            <a:r>
              <a:rPr lang="en-GB" b="1" dirty="0">
                <a:latin typeface="Times New Roman" pitchFamily="18" charset="0"/>
                <a:cs typeface="Times New Roman" pitchFamily="18" charset="0"/>
              </a:rPr>
              <a:t>File manager:</a:t>
            </a:r>
            <a:r>
              <a:rPr lang="en-GB" dirty="0">
                <a:latin typeface="Times New Roman" pitchFamily="18" charset="0"/>
                <a:cs typeface="Times New Roman" pitchFamily="18" charset="0"/>
              </a:rPr>
              <a:t> Manages the allocation of </a:t>
            </a:r>
            <a:r>
              <a:rPr lang="en-GB" b="1" dirty="0">
                <a:solidFill>
                  <a:srgbClr val="FF0000"/>
                </a:solidFill>
                <a:latin typeface="Times New Roman" pitchFamily="18" charset="0"/>
                <a:cs typeface="Times New Roman" pitchFamily="18" charset="0"/>
              </a:rPr>
              <a:t>space on disk storage </a:t>
            </a:r>
            <a:r>
              <a:rPr lang="en-GB" dirty="0">
                <a:latin typeface="Times New Roman" pitchFamily="18" charset="0"/>
                <a:cs typeface="Times New Roman" pitchFamily="18" charset="0"/>
              </a:rPr>
              <a:t>and the data structures used to represent information stored on disk.</a:t>
            </a:r>
          </a:p>
          <a:p>
            <a:pPr lvl="1" algn="just"/>
            <a:r>
              <a:rPr lang="en-GB" b="1" dirty="0">
                <a:latin typeface="Times New Roman" pitchFamily="18" charset="0"/>
                <a:cs typeface="Times New Roman" pitchFamily="18" charset="0"/>
              </a:rPr>
              <a:t>Buffer manager:</a:t>
            </a:r>
            <a:r>
              <a:rPr lang="en-GB" dirty="0">
                <a:latin typeface="Times New Roman" pitchFamily="18" charset="0"/>
                <a:cs typeface="Times New Roman" pitchFamily="18" charset="0"/>
              </a:rPr>
              <a:t> It is responsible for </a:t>
            </a:r>
            <a:r>
              <a:rPr lang="en-GB" b="1" dirty="0">
                <a:solidFill>
                  <a:srgbClr val="FF0000"/>
                </a:solidFill>
                <a:latin typeface="Times New Roman" pitchFamily="18" charset="0"/>
                <a:cs typeface="Times New Roman" pitchFamily="18" charset="0"/>
              </a:rPr>
              <a:t>retrieving data from disk storage into main memory</a:t>
            </a:r>
            <a:r>
              <a:rPr lang="en-GB" dirty="0">
                <a:latin typeface="Times New Roman" pitchFamily="18" charset="0"/>
                <a:cs typeface="Times New Roman" pitchFamily="18" charset="0"/>
              </a:rPr>
              <a:t>. It enables the database to handle data sizes that are much larger than the size of main memory.</a:t>
            </a:r>
          </a:p>
          <a:p>
            <a:pPr lvl="1" algn="just"/>
            <a:r>
              <a:rPr lang="en-GB" b="1" dirty="0">
                <a:latin typeface="Times New Roman" pitchFamily="18" charset="0"/>
                <a:cs typeface="Times New Roman" pitchFamily="18" charset="0"/>
              </a:rPr>
              <a:t>Data structures implemented by storage manager.</a:t>
            </a:r>
            <a:endParaRPr lang="en-GB" dirty="0">
              <a:latin typeface="Times New Roman" pitchFamily="18" charset="0"/>
              <a:cs typeface="Times New Roman" pitchFamily="18" charset="0"/>
            </a:endParaRPr>
          </a:p>
          <a:p>
            <a:pPr lvl="1" algn="just"/>
            <a:r>
              <a:rPr lang="en-GB" b="1" dirty="0">
                <a:latin typeface="Times New Roman" pitchFamily="18" charset="0"/>
                <a:cs typeface="Times New Roman" pitchFamily="18" charset="0"/>
              </a:rPr>
              <a:t>Data files:</a:t>
            </a:r>
            <a:r>
              <a:rPr lang="en-GB" dirty="0">
                <a:latin typeface="Times New Roman" pitchFamily="18" charset="0"/>
                <a:cs typeface="Times New Roman" pitchFamily="18" charset="0"/>
              </a:rPr>
              <a:t> Stored in the database itself.</a:t>
            </a:r>
          </a:p>
          <a:p>
            <a:pPr lvl="1" algn="just"/>
            <a:r>
              <a:rPr lang="en-GB" b="1" dirty="0">
                <a:latin typeface="Times New Roman" pitchFamily="18" charset="0"/>
                <a:cs typeface="Times New Roman" pitchFamily="18" charset="0"/>
              </a:rPr>
              <a:t>Data dictionary:</a:t>
            </a:r>
            <a:r>
              <a:rPr lang="en-GB" dirty="0">
                <a:latin typeface="Times New Roman" pitchFamily="18" charset="0"/>
                <a:cs typeface="Times New Roman" pitchFamily="18" charset="0"/>
              </a:rPr>
              <a:t> Stores metadata about the structure of the database.</a:t>
            </a:r>
          </a:p>
          <a:p>
            <a:pPr lvl="1" algn="just"/>
            <a:r>
              <a:rPr lang="en-GB" b="1" dirty="0">
                <a:latin typeface="Times New Roman" pitchFamily="18" charset="0"/>
                <a:cs typeface="Times New Roman" pitchFamily="18" charset="0"/>
              </a:rPr>
              <a:t>Indices:</a:t>
            </a:r>
            <a:r>
              <a:rPr lang="en-GB" dirty="0">
                <a:latin typeface="Times New Roman" pitchFamily="18" charset="0"/>
                <a:cs typeface="Times New Roman" pitchFamily="18" charset="0"/>
              </a:rPr>
              <a:t> Provide fast access to data items.</a:t>
            </a:r>
          </a:p>
          <a:p>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6908331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a:bodyPr>
          <a:lstStyle/>
          <a:p>
            <a:pPr>
              <a:buFont typeface="Wingdings" pitchFamily="2" charset="2"/>
              <a:buChar char="v"/>
            </a:pPr>
            <a:r>
              <a:rPr lang="en-US" sz="2400" b="1" dirty="0">
                <a:solidFill>
                  <a:srgbClr val="FF0000"/>
                </a:solidFill>
                <a:latin typeface="Times New Roman" pitchFamily="18" charset="0"/>
                <a:cs typeface="Times New Roman" pitchFamily="18" charset="0"/>
              </a:rPr>
              <a:t>Prime and Non Prime Attributes in DBMS with Example </a:t>
            </a:r>
          </a:p>
          <a:p>
            <a:pPr>
              <a:buFont typeface="Wingdings" pitchFamily="2" charset="2"/>
              <a:buChar char="q"/>
            </a:pPr>
            <a:r>
              <a:rPr lang="en-US" sz="2400" b="1" dirty="0">
                <a:solidFill>
                  <a:srgbClr val="0066FF"/>
                </a:solidFill>
                <a:latin typeface="Times New Roman" pitchFamily="18" charset="0"/>
                <a:cs typeface="Times New Roman" pitchFamily="18" charset="0"/>
              </a:rPr>
              <a:t>Prime Attributes – </a:t>
            </a:r>
            <a:endParaRPr lang="en-US" sz="2400" b="1" dirty="0" smtClean="0">
              <a:solidFill>
                <a:srgbClr val="0066FF"/>
              </a:solidFill>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Attribute </a:t>
            </a:r>
            <a:r>
              <a:rPr lang="en-US" sz="2400" dirty="0">
                <a:latin typeface="Times New Roman" pitchFamily="18" charset="0"/>
                <a:cs typeface="Times New Roman" pitchFamily="18" charset="0"/>
              </a:rPr>
              <a:t>set that belongs to any candidate key are called Prime Attributes.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(union of all the candidate key attribute)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{CK1 ∪ CK2 ∪ CK3 ∪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If Prime attribute determined by other attribute set, then more than one candidate key is possible. </a:t>
            </a:r>
            <a:endParaRPr lang="en-US" sz="2400"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marL="0" indent="0">
              <a:buNone/>
            </a:pPr>
            <a:r>
              <a:rPr lang="en-US" sz="2400" b="1" dirty="0" smtClean="0">
                <a:solidFill>
                  <a:srgbClr val="FF0000"/>
                </a:solidFill>
                <a:latin typeface="Times New Roman" pitchFamily="18" charset="0"/>
                <a:cs typeface="Times New Roman" pitchFamily="18" charset="0"/>
              </a:rPr>
              <a:t>For </a:t>
            </a:r>
            <a:r>
              <a:rPr lang="en-US" sz="2400" b="1" dirty="0">
                <a:solidFill>
                  <a:srgbClr val="FF0000"/>
                </a:solidFill>
                <a:latin typeface="Times New Roman" pitchFamily="18" charset="0"/>
                <a:cs typeface="Times New Roman" pitchFamily="18" charset="0"/>
              </a:rPr>
              <a:t>example,</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If A is Candidate Key, and X→A, then, X is also Candidate Key </a:t>
            </a:r>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a:buFont typeface="Wingdings" pitchFamily="2" charset="2"/>
              <a:buChar char="q"/>
            </a:pPr>
            <a:r>
              <a:rPr lang="en-US" sz="2400" b="1" dirty="0">
                <a:solidFill>
                  <a:srgbClr val="0066FF"/>
                </a:solidFill>
                <a:latin typeface="Times New Roman" pitchFamily="18" charset="0"/>
                <a:cs typeface="Times New Roman" pitchFamily="18" charset="0"/>
              </a:rPr>
              <a:t>Non Prime Attribute – </a:t>
            </a:r>
            <a:r>
              <a:rPr lang="en-US" sz="2400" dirty="0">
                <a:latin typeface="Times New Roman" pitchFamily="18" charset="0"/>
                <a:cs typeface="Times New Roman" pitchFamily="18" charset="0"/>
              </a:rPr>
              <a:t>Attribute set does not belongs to any candidate key are called Non Prime Attributes.</a:t>
            </a:r>
          </a:p>
          <a:p>
            <a:endParaRPr lang="en-US" sz="2400"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142427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 Importance</a:t>
            </a:r>
            <a:endParaRPr lang="en-IN" dirty="0"/>
          </a:p>
        </p:txBody>
      </p:sp>
      <p:sp>
        <p:nvSpPr>
          <p:cNvPr id="3" name="Content Placeholder 2"/>
          <p:cNvSpPr>
            <a:spLocks noGrp="1"/>
          </p:cNvSpPr>
          <p:nvPr>
            <p:ph idx="1"/>
          </p:nvPr>
        </p:nvSpPr>
        <p:spPr/>
        <p:txBody>
          <a:bodyPr/>
          <a:lstStyle/>
          <a:p>
            <a:pPr algn="just"/>
            <a:r>
              <a:rPr lang="en-US" dirty="0"/>
              <a:t>A </a:t>
            </a:r>
            <a:r>
              <a:rPr lang="en-US" b="1" dirty="0"/>
              <a:t>database management system</a:t>
            </a:r>
            <a:r>
              <a:rPr lang="en-US" dirty="0"/>
              <a:t> is </a:t>
            </a:r>
            <a:r>
              <a:rPr lang="en-US" b="1" dirty="0"/>
              <a:t>important</a:t>
            </a:r>
            <a:r>
              <a:rPr lang="en-US" dirty="0"/>
              <a:t> because it manages </a:t>
            </a:r>
            <a:r>
              <a:rPr lang="en-US" b="1" dirty="0"/>
              <a:t>data</a:t>
            </a:r>
            <a:r>
              <a:rPr lang="en-US" dirty="0"/>
              <a:t> efficiently and allows users to perform multiple tasks with ease. </a:t>
            </a:r>
          </a:p>
          <a:p>
            <a:pPr algn="just"/>
            <a:r>
              <a:rPr lang="en-US" b="1" dirty="0" smtClean="0"/>
              <a:t>Data</a:t>
            </a:r>
            <a:r>
              <a:rPr lang="en-US" dirty="0"/>
              <a:t> can be categorized and structured to suit the needs of the company or organization. </a:t>
            </a:r>
            <a:endParaRPr lang="en-US" dirty="0" smtClean="0"/>
          </a:p>
          <a:p>
            <a:pPr algn="just"/>
            <a:r>
              <a:rPr lang="en-US" b="1" dirty="0" smtClean="0"/>
              <a:t>Data</a:t>
            </a:r>
            <a:r>
              <a:rPr lang="en-US" dirty="0"/>
              <a:t> is entered into the </a:t>
            </a:r>
            <a:r>
              <a:rPr lang="en-US" b="1" dirty="0"/>
              <a:t>system</a:t>
            </a:r>
            <a:r>
              <a:rPr lang="en-US" dirty="0"/>
              <a:t> and accessed on a routine basis by assigned users</a:t>
            </a:r>
            <a:endParaRPr lang="en-IN" dirty="0"/>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60685151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smtClean="0">
                <a:solidFill>
                  <a:srgbClr val="FF0000"/>
                </a:solidFill>
                <a:latin typeface="Times New Roman" pitchFamily="18" charset="0"/>
                <a:cs typeface="Times New Roman" pitchFamily="18" charset="0"/>
              </a:rPr>
              <a:t>Modelling Temporal Data</a:t>
            </a:r>
            <a:endParaRPr lang="en-US" sz="4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295400"/>
            <a:ext cx="8763000" cy="5410200"/>
          </a:xfrm>
        </p:spPr>
        <p:txBody>
          <a:bodyPr>
            <a:normAutofit lnSpcReduction="10000"/>
          </a:bodyPr>
          <a:lstStyle/>
          <a:p>
            <a:r>
              <a:rPr lang="en-US" sz="2500" dirty="0">
                <a:latin typeface="Times New Roman" pitchFamily="18" charset="0"/>
                <a:cs typeface="Times New Roman" pitchFamily="18" charset="0"/>
              </a:rPr>
              <a:t>Temporal database stores data relating to time instances. It offers temporal data types and stores information relating to </a:t>
            </a:r>
            <a:r>
              <a:rPr lang="en-US" sz="2500" b="1" dirty="0">
                <a:solidFill>
                  <a:srgbClr val="FF0000"/>
                </a:solidFill>
                <a:latin typeface="Times New Roman" pitchFamily="18" charset="0"/>
                <a:cs typeface="Times New Roman" pitchFamily="18" charset="0"/>
              </a:rPr>
              <a:t>past, present and future time</a:t>
            </a:r>
            <a:r>
              <a:rPr lang="en-US" sz="2500" b="1" dirty="0" smtClean="0">
                <a:solidFill>
                  <a:srgbClr val="FF0000"/>
                </a:solidFill>
                <a:latin typeface="Times New Roman" pitchFamily="18" charset="0"/>
                <a:cs typeface="Times New Roman" pitchFamily="18" charset="0"/>
              </a:rPr>
              <a:t>.</a:t>
            </a:r>
          </a:p>
          <a:p>
            <a:r>
              <a:rPr lang="pt-BR" sz="2800" dirty="0">
                <a:latin typeface="Times New Roman" pitchFamily="18" charset="0"/>
                <a:cs typeface="Times New Roman" pitchFamily="18" charset="0"/>
              </a:rPr>
              <a:t>Temporal databases provide a uniform </a:t>
            </a:r>
            <a:r>
              <a:rPr lang="en-US" sz="2800" dirty="0">
                <a:latin typeface="Times New Roman" pitchFamily="18" charset="0"/>
                <a:cs typeface="Times New Roman" pitchFamily="18" charset="0"/>
              </a:rPr>
              <a:t>and systematic way of dealing with historical </a:t>
            </a:r>
            <a:r>
              <a:rPr lang="en-US" sz="2800" dirty="0" smtClean="0">
                <a:latin typeface="Times New Roman" pitchFamily="18" charset="0"/>
                <a:cs typeface="Times New Roman" pitchFamily="18" charset="0"/>
              </a:rPr>
              <a:t>data.</a:t>
            </a:r>
            <a:endParaRPr lang="en-US" sz="2800" dirty="0">
              <a:latin typeface="Times New Roman" pitchFamily="18" charset="0"/>
              <a:cs typeface="Times New Roman" pitchFamily="18" charset="0"/>
            </a:endParaRPr>
          </a:p>
          <a:p>
            <a:r>
              <a:rPr lang="en-US" sz="2500" dirty="0" smtClean="0">
                <a:latin typeface="Times New Roman" pitchFamily="18" charset="0"/>
                <a:cs typeface="Times New Roman" pitchFamily="18" charset="0"/>
              </a:rPr>
              <a:t>More </a:t>
            </a:r>
            <a:r>
              <a:rPr lang="en-US" sz="2500" dirty="0">
                <a:latin typeface="Times New Roman" pitchFamily="18" charset="0"/>
                <a:cs typeface="Times New Roman" pitchFamily="18" charset="0"/>
              </a:rPr>
              <a:t>specifically the temporal aspects usually include </a:t>
            </a:r>
            <a:r>
              <a:rPr lang="en-US" sz="2500" dirty="0">
                <a:latin typeface="Times New Roman" pitchFamily="18" charset="0"/>
                <a:cs typeface="Times New Roman" pitchFamily="18" charset="0"/>
                <a:hlinkClick r:id="rId2" tooltip="Valid time"/>
              </a:rPr>
              <a:t>valid time</a:t>
            </a:r>
            <a:r>
              <a:rPr lang="en-US" sz="2500" dirty="0">
                <a:latin typeface="Times New Roman" pitchFamily="18" charset="0"/>
                <a:cs typeface="Times New Roman" pitchFamily="18" charset="0"/>
              </a:rPr>
              <a:t> and </a:t>
            </a:r>
            <a:r>
              <a:rPr lang="en-US" sz="2500" dirty="0">
                <a:latin typeface="Times New Roman" pitchFamily="18" charset="0"/>
                <a:cs typeface="Times New Roman" pitchFamily="18" charset="0"/>
                <a:hlinkClick r:id="rId3" tooltip="Transaction time"/>
              </a:rPr>
              <a:t>transaction time</a:t>
            </a:r>
            <a:r>
              <a:rPr lang="en-US" sz="2500" dirty="0">
                <a:latin typeface="Times New Roman" pitchFamily="18" charset="0"/>
                <a:cs typeface="Times New Roman" pitchFamily="18" charset="0"/>
              </a:rPr>
              <a:t>. These attributes can be combined to form bitemporal data.</a:t>
            </a:r>
          </a:p>
          <a:p>
            <a:pPr>
              <a:buFont typeface="Wingdings" pitchFamily="2" charset="2"/>
              <a:buChar char="ü"/>
            </a:pPr>
            <a:r>
              <a:rPr lang="en-US" sz="2500" b="1" dirty="0">
                <a:latin typeface="Times New Roman" pitchFamily="18" charset="0"/>
                <a:cs typeface="Times New Roman" pitchFamily="18" charset="0"/>
              </a:rPr>
              <a:t>Valid time</a:t>
            </a:r>
            <a:r>
              <a:rPr lang="en-US" sz="2500" dirty="0">
                <a:latin typeface="Times New Roman" pitchFamily="18" charset="0"/>
                <a:cs typeface="Times New Roman" pitchFamily="18" charset="0"/>
              </a:rPr>
              <a:t> is the time period during which a </a:t>
            </a:r>
            <a:r>
              <a:rPr lang="en-US" sz="2500" b="1" dirty="0">
                <a:solidFill>
                  <a:srgbClr val="FF0000"/>
                </a:solidFill>
                <a:latin typeface="Times New Roman" pitchFamily="18" charset="0"/>
                <a:cs typeface="Times New Roman" pitchFamily="18" charset="0"/>
              </a:rPr>
              <a:t>fact is true in the real world</a:t>
            </a:r>
            <a:r>
              <a:rPr lang="en-US" sz="2500" b="1" dirty="0" smtClean="0">
                <a:solidFill>
                  <a:srgbClr val="FF0000"/>
                </a:solidFill>
                <a:latin typeface="Times New Roman" pitchFamily="18" charset="0"/>
                <a:cs typeface="Times New Roman" pitchFamily="18" charset="0"/>
              </a:rPr>
              <a:t>.</a:t>
            </a:r>
            <a:r>
              <a:rPr lang="en-US" sz="2500" dirty="0" smtClean="0">
                <a:latin typeface="Times New Roman" pitchFamily="18" charset="0"/>
                <a:cs typeface="Times New Roman" pitchFamily="18" charset="0"/>
              </a:rPr>
              <a:t>(Historical database)</a:t>
            </a:r>
            <a:endParaRPr lang="en-US" sz="2500" dirty="0">
              <a:latin typeface="Times New Roman" pitchFamily="18" charset="0"/>
              <a:cs typeface="Times New Roman" pitchFamily="18" charset="0"/>
            </a:endParaRPr>
          </a:p>
          <a:p>
            <a:pPr>
              <a:buFont typeface="Wingdings" pitchFamily="2" charset="2"/>
              <a:buChar char="ü"/>
            </a:pPr>
            <a:r>
              <a:rPr lang="en-US" sz="2500" b="1" dirty="0">
                <a:latin typeface="Times New Roman" pitchFamily="18" charset="0"/>
                <a:cs typeface="Times New Roman" pitchFamily="18" charset="0"/>
              </a:rPr>
              <a:t>Transaction time</a:t>
            </a:r>
            <a:r>
              <a:rPr lang="en-US" sz="2500" dirty="0">
                <a:latin typeface="Times New Roman" pitchFamily="18" charset="0"/>
                <a:cs typeface="Times New Roman" pitchFamily="18" charset="0"/>
              </a:rPr>
              <a:t> is the time period during which a </a:t>
            </a:r>
            <a:r>
              <a:rPr lang="en-US" sz="2500" b="1" dirty="0">
                <a:solidFill>
                  <a:srgbClr val="FF0000"/>
                </a:solidFill>
                <a:latin typeface="Times New Roman" pitchFamily="18" charset="0"/>
                <a:cs typeface="Times New Roman" pitchFamily="18" charset="0"/>
              </a:rPr>
              <a:t>fact stored in the database was known</a:t>
            </a:r>
            <a:r>
              <a:rPr lang="en-US" sz="2500" dirty="0" smtClean="0">
                <a:latin typeface="Times New Roman" pitchFamily="18" charset="0"/>
                <a:cs typeface="Times New Roman" pitchFamily="18" charset="0"/>
              </a:rPr>
              <a:t>.(Rollback database)</a:t>
            </a:r>
            <a:endParaRPr lang="en-US" sz="2500" dirty="0">
              <a:latin typeface="Times New Roman" pitchFamily="18" charset="0"/>
              <a:cs typeface="Times New Roman" pitchFamily="18" charset="0"/>
            </a:endParaRPr>
          </a:p>
          <a:p>
            <a:pPr>
              <a:buFont typeface="Wingdings" pitchFamily="2" charset="2"/>
              <a:buChar char="ü"/>
            </a:pPr>
            <a:r>
              <a:rPr lang="en-US" sz="2500" b="1" dirty="0">
                <a:latin typeface="Times New Roman" pitchFamily="18" charset="0"/>
                <a:cs typeface="Times New Roman" pitchFamily="18" charset="0"/>
              </a:rPr>
              <a:t>Bitemporal data</a:t>
            </a:r>
            <a:r>
              <a:rPr lang="en-US" sz="2500" dirty="0">
                <a:latin typeface="Times New Roman" pitchFamily="18" charset="0"/>
                <a:cs typeface="Times New Roman" pitchFamily="18" charset="0"/>
              </a:rPr>
              <a:t> combines both Valid and Transaction Time.</a:t>
            </a:r>
          </a:p>
          <a:p>
            <a:endParaRPr lang="en-US" sz="25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12224532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pPr algn="just"/>
            <a:r>
              <a:rPr lang="en-US" sz="3000" b="1" dirty="0" smtClean="0">
                <a:solidFill>
                  <a:srgbClr val="FF0000"/>
                </a:solidFill>
                <a:latin typeface="Times New Roman" pitchFamily="18" charset="0"/>
                <a:cs typeface="Times New Roman" pitchFamily="18" charset="0"/>
              </a:rPr>
              <a:t>Example:-</a:t>
            </a:r>
            <a:r>
              <a:rPr lang="en-US" sz="3000" dirty="0">
                <a:latin typeface="Times New Roman" pitchFamily="18" charset="0"/>
                <a:cs typeface="Times New Roman" pitchFamily="18" charset="0"/>
              </a:rPr>
              <a:t>Imagine that we come up with a temporal database storing data about the 18th century. The valid time of these facts is somewhere between 1700 and 1799, where as the transaction time starts when we insert the facts into the database, for example, January 21, 1998</a:t>
            </a:r>
            <a:r>
              <a:rPr lang="en-US" sz="3000" dirty="0" smtClean="0">
                <a:latin typeface="Times New Roman" pitchFamily="18" charset="0"/>
                <a:cs typeface="Times New Roman" pitchFamily="18" charset="0"/>
              </a:rPr>
              <a:t>.</a:t>
            </a:r>
          </a:p>
          <a:p>
            <a:endParaRPr lang="en-US" sz="3000" dirty="0" smtClean="0">
              <a:latin typeface="Times New Roman" pitchFamily="18" charset="0"/>
              <a:cs typeface="Times New Roman" pitchFamily="18" charset="0"/>
            </a:endParaRPr>
          </a:p>
          <a:p>
            <a:r>
              <a:rPr lang="en-US" sz="3000" dirty="0" smtClean="0">
                <a:latin typeface="Times New Roman" pitchFamily="18" charset="0"/>
                <a:cs typeface="Times New Roman" pitchFamily="18" charset="0"/>
              </a:rPr>
              <a:t>Consider </a:t>
            </a:r>
            <a:r>
              <a:rPr lang="en-US" sz="3000" dirty="0">
                <a:latin typeface="Times New Roman" pitchFamily="18" charset="0"/>
                <a:cs typeface="Times New Roman" pitchFamily="18" charset="0"/>
              </a:rPr>
              <a:t>data about </a:t>
            </a:r>
            <a:r>
              <a:rPr lang="en-US" sz="3000" dirty="0" smtClean="0">
                <a:latin typeface="Times New Roman" pitchFamily="18" charset="0"/>
                <a:cs typeface="Times New Roman" pitchFamily="18" charset="0"/>
              </a:rPr>
              <a:t> </a:t>
            </a:r>
            <a:r>
              <a:rPr lang="en-US" sz="3000" dirty="0">
                <a:latin typeface="Times New Roman" pitchFamily="18" charset="0"/>
                <a:cs typeface="Times New Roman" pitchFamily="18" charset="0"/>
              </a:rPr>
              <a:t>employees with respect to the real </a:t>
            </a:r>
            <a:r>
              <a:rPr lang="en-US" sz="3000" dirty="0" smtClean="0">
                <a:latin typeface="Times New Roman" pitchFamily="18" charset="0"/>
                <a:cs typeface="Times New Roman" pitchFamily="18" charset="0"/>
              </a:rPr>
              <a:t>world is stored in table. </a:t>
            </a:r>
          </a:p>
          <a:p>
            <a:endParaRPr lang="en-US" sz="3000" dirty="0">
              <a:latin typeface="Times New Roman" pitchFamily="18" charset="0"/>
              <a:cs typeface="Times New Roman" pitchFamily="18" charset="0"/>
            </a:endParaRPr>
          </a:p>
          <a:p>
            <a:r>
              <a:rPr lang="en-US" sz="3000" dirty="0" smtClean="0">
                <a:latin typeface="Times New Roman" pitchFamily="18" charset="0"/>
                <a:cs typeface="Times New Roman" pitchFamily="18" charset="0"/>
              </a:rPr>
              <a:t>Then</a:t>
            </a:r>
            <a:r>
              <a:rPr lang="en-US" sz="3000" dirty="0">
                <a:latin typeface="Times New Roman" pitchFamily="18" charset="0"/>
                <a:cs typeface="Times New Roman" pitchFamily="18" charset="0"/>
              </a:rPr>
              <a:t>, the following table could result:</a:t>
            </a:r>
            <a:endParaRPr lang="en-US" sz="3000" b="1" dirty="0">
              <a:solidFill>
                <a:srgbClr val="FF0000"/>
              </a:solidFill>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4763418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54480458"/>
              </p:ext>
            </p:extLst>
          </p:nvPr>
        </p:nvGraphicFramePr>
        <p:xfrm>
          <a:off x="457200" y="1600200"/>
          <a:ext cx="8229600" cy="268224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gridCol w="1905000">
                  <a:extLst>
                    <a:ext uri="{9D8B030D-6E8A-4147-A177-3AD203B41FA5}">
                      <a16:colId xmlns:a16="http://schemas.microsoft.com/office/drawing/2014/main" val="20005"/>
                    </a:ext>
                  </a:extLst>
                </a:gridCol>
              </a:tblGrid>
              <a:tr h="370840">
                <a:tc>
                  <a:txBody>
                    <a:bodyPr/>
                    <a:lstStyle/>
                    <a:p>
                      <a:r>
                        <a:rPr lang="en-US" sz="2000" b="1" dirty="0">
                          <a:latin typeface="Times New Roman" pitchFamily="18" charset="0"/>
                          <a:cs typeface="Times New Roman" pitchFamily="18" charset="0"/>
                        </a:rPr>
                        <a:t>EmpID </a:t>
                      </a:r>
                      <a:r>
                        <a:rPr lang="en-US" sz="2000" dirty="0">
                          <a:latin typeface="Times New Roman" pitchFamily="18" charset="0"/>
                          <a:cs typeface="Times New Roman" pitchFamily="18" charset="0"/>
                        </a:rPr>
                        <a:t> </a:t>
                      </a:r>
                    </a:p>
                  </a:txBody>
                  <a:tcPr anchor="ctr"/>
                </a:tc>
                <a:tc>
                  <a:txBody>
                    <a:bodyPr/>
                    <a:lstStyle/>
                    <a:p>
                      <a:r>
                        <a:rPr lang="en-US" sz="2000" b="1" dirty="0">
                          <a:latin typeface="Times New Roman" pitchFamily="18" charset="0"/>
                          <a:cs typeface="Times New Roman" pitchFamily="18" charset="0"/>
                        </a:rPr>
                        <a:t>Name </a:t>
                      </a:r>
                      <a:r>
                        <a:rPr lang="en-US" sz="2000" dirty="0">
                          <a:latin typeface="Times New Roman" pitchFamily="18" charset="0"/>
                          <a:cs typeface="Times New Roman" pitchFamily="18" charset="0"/>
                        </a:rPr>
                        <a:t> </a:t>
                      </a:r>
                    </a:p>
                  </a:txBody>
                  <a:tcPr anchor="ctr"/>
                </a:tc>
                <a:tc>
                  <a:txBody>
                    <a:bodyPr/>
                    <a:lstStyle/>
                    <a:p>
                      <a:r>
                        <a:rPr lang="en-US" sz="2000" b="1">
                          <a:latin typeface="Times New Roman" pitchFamily="18" charset="0"/>
                          <a:cs typeface="Times New Roman" pitchFamily="18" charset="0"/>
                        </a:rPr>
                        <a:t>Department </a:t>
                      </a:r>
                      <a:r>
                        <a:rPr lang="en-US" sz="2000">
                          <a:latin typeface="Times New Roman" pitchFamily="18" charset="0"/>
                          <a:cs typeface="Times New Roman" pitchFamily="18" charset="0"/>
                        </a:rPr>
                        <a:t> </a:t>
                      </a:r>
                    </a:p>
                  </a:txBody>
                  <a:tcPr anchor="ctr"/>
                </a:tc>
                <a:tc>
                  <a:txBody>
                    <a:bodyPr/>
                    <a:lstStyle/>
                    <a:p>
                      <a:r>
                        <a:rPr lang="en-US" sz="2000" b="1">
                          <a:latin typeface="Times New Roman" pitchFamily="18" charset="0"/>
                          <a:cs typeface="Times New Roman" pitchFamily="18" charset="0"/>
                        </a:rPr>
                        <a:t>Salary </a:t>
                      </a:r>
                      <a:r>
                        <a:rPr lang="en-US" sz="2000">
                          <a:latin typeface="Times New Roman" pitchFamily="18" charset="0"/>
                          <a:cs typeface="Times New Roman" pitchFamily="18" charset="0"/>
                        </a:rPr>
                        <a:t> </a:t>
                      </a:r>
                    </a:p>
                  </a:txBody>
                  <a:tcPr anchor="ctr"/>
                </a:tc>
                <a:tc>
                  <a:txBody>
                    <a:bodyPr/>
                    <a:lstStyle/>
                    <a:p>
                      <a:r>
                        <a:rPr lang="en-US" sz="2000" b="1">
                          <a:latin typeface="Times New Roman" pitchFamily="18" charset="0"/>
                          <a:cs typeface="Times New Roman" pitchFamily="18" charset="0"/>
                        </a:rPr>
                        <a:t>ValidTimeStart</a:t>
                      </a:r>
                      <a:r>
                        <a:rPr lang="en-US" sz="2000">
                          <a:latin typeface="Times New Roman" pitchFamily="18" charset="0"/>
                          <a:cs typeface="Times New Roman" pitchFamily="18" charset="0"/>
                        </a:rPr>
                        <a:t> </a:t>
                      </a:r>
                    </a:p>
                  </a:txBody>
                  <a:tcPr anchor="ctr"/>
                </a:tc>
                <a:tc>
                  <a:txBody>
                    <a:bodyPr/>
                    <a:lstStyle/>
                    <a:p>
                      <a:r>
                        <a:rPr lang="en-US" sz="2000" b="1">
                          <a:latin typeface="Times New Roman" pitchFamily="18" charset="0"/>
                          <a:cs typeface="Times New Roman" pitchFamily="18" charset="0"/>
                        </a:rPr>
                        <a:t>ValidTimeEnd</a:t>
                      </a:r>
                      <a:r>
                        <a:rPr lang="en-US" sz="2000">
                          <a:latin typeface="Times New Roman" pitchFamily="18" charset="0"/>
                          <a:cs typeface="Times New Roman" pitchFamily="18" charset="0"/>
                        </a:rPr>
                        <a:t> </a:t>
                      </a:r>
                    </a:p>
                  </a:txBody>
                  <a:tcPr anchor="ctr"/>
                </a:tc>
                <a:extLst>
                  <a:ext uri="{0D108BD9-81ED-4DB2-BD59-A6C34878D82A}">
                    <a16:rowId xmlns:a16="http://schemas.microsoft.com/office/drawing/2014/main" val="10000"/>
                  </a:ext>
                </a:extLst>
              </a:tr>
              <a:tr h="370840">
                <a:tc>
                  <a:txBody>
                    <a:bodyPr/>
                    <a:lstStyle/>
                    <a:p>
                      <a:r>
                        <a:rPr lang="en-US" sz="2000">
                          <a:latin typeface="Times New Roman" pitchFamily="18" charset="0"/>
                          <a:cs typeface="Times New Roman" pitchFamily="18" charset="0"/>
                        </a:rPr>
                        <a:t>10 </a:t>
                      </a:r>
                    </a:p>
                  </a:txBody>
                  <a:tcPr anchor="ctr"/>
                </a:tc>
                <a:tc>
                  <a:txBody>
                    <a:bodyPr/>
                    <a:lstStyle/>
                    <a:p>
                      <a:r>
                        <a:rPr lang="en-US" sz="2000">
                          <a:latin typeface="Times New Roman" pitchFamily="18" charset="0"/>
                          <a:cs typeface="Times New Roman" pitchFamily="18" charset="0"/>
                        </a:rPr>
                        <a:t>John </a:t>
                      </a:r>
                    </a:p>
                  </a:txBody>
                  <a:tcPr anchor="ctr"/>
                </a:tc>
                <a:tc>
                  <a:txBody>
                    <a:bodyPr/>
                    <a:lstStyle/>
                    <a:p>
                      <a:r>
                        <a:rPr lang="en-US" sz="2000">
                          <a:latin typeface="Times New Roman" pitchFamily="18" charset="0"/>
                          <a:cs typeface="Times New Roman" pitchFamily="18" charset="0"/>
                        </a:rPr>
                        <a:t>Research </a:t>
                      </a:r>
                    </a:p>
                  </a:txBody>
                  <a:tcPr anchor="ctr"/>
                </a:tc>
                <a:tc>
                  <a:txBody>
                    <a:bodyPr/>
                    <a:lstStyle/>
                    <a:p>
                      <a:r>
                        <a:rPr lang="en-US" sz="2000">
                          <a:latin typeface="Times New Roman" pitchFamily="18" charset="0"/>
                          <a:cs typeface="Times New Roman" pitchFamily="18" charset="0"/>
                        </a:rPr>
                        <a:t>11000 </a:t>
                      </a:r>
                    </a:p>
                  </a:txBody>
                  <a:tcPr anchor="ctr"/>
                </a:tc>
                <a:tc>
                  <a:txBody>
                    <a:bodyPr/>
                    <a:lstStyle/>
                    <a:p>
                      <a:r>
                        <a:rPr lang="en-US" sz="2000">
                          <a:latin typeface="Times New Roman" pitchFamily="18" charset="0"/>
                          <a:cs typeface="Times New Roman" pitchFamily="18" charset="0"/>
                        </a:rPr>
                        <a:t>1985 </a:t>
                      </a:r>
                    </a:p>
                  </a:txBody>
                  <a:tcPr anchor="ctr"/>
                </a:tc>
                <a:tc>
                  <a:txBody>
                    <a:bodyPr/>
                    <a:lstStyle/>
                    <a:p>
                      <a:r>
                        <a:rPr lang="en-US" sz="2000">
                          <a:latin typeface="Times New Roman" pitchFamily="18" charset="0"/>
                          <a:cs typeface="Times New Roman" pitchFamily="18" charset="0"/>
                        </a:rPr>
                        <a:t>1990 </a:t>
                      </a:r>
                    </a:p>
                  </a:txBody>
                  <a:tcPr anchor="ctr"/>
                </a:tc>
                <a:extLst>
                  <a:ext uri="{0D108BD9-81ED-4DB2-BD59-A6C34878D82A}">
                    <a16:rowId xmlns:a16="http://schemas.microsoft.com/office/drawing/2014/main" val="10001"/>
                  </a:ext>
                </a:extLst>
              </a:tr>
              <a:tr h="370840">
                <a:tc>
                  <a:txBody>
                    <a:bodyPr/>
                    <a:lstStyle/>
                    <a:p>
                      <a:r>
                        <a:rPr lang="en-US" sz="2000">
                          <a:latin typeface="Times New Roman" pitchFamily="18" charset="0"/>
                          <a:cs typeface="Times New Roman" pitchFamily="18" charset="0"/>
                        </a:rPr>
                        <a:t>10 </a:t>
                      </a:r>
                    </a:p>
                  </a:txBody>
                  <a:tcPr anchor="ctr"/>
                </a:tc>
                <a:tc>
                  <a:txBody>
                    <a:bodyPr/>
                    <a:lstStyle/>
                    <a:p>
                      <a:r>
                        <a:rPr lang="en-US" sz="2000">
                          <a:latin typeface="Times New Roman" pitchFamily="18" charset="0"/>
                          <a:cs typeface="Times New Roman" pitchFamily="18" charset="0"/>
                        </a:rPr>
                        <a:t>John </a:t>
                      </a:r>
                    </a:p>
                  </a:txBody>
                  <a:tcPr anchor="ctr"/>
                </a:tc>
                <a:tc>
                  <a:txBody>
                    <a:bodyPr/>
                    <a:lstStyle/>
                    <a:p>
                      <a:r>
                        <a:rPr lang="en-US" sz="2000">
                          <a:latin typeface="Times New Roman" pitchFamily="18" charset="0"/>
                          <a:cs typeface="Times New Roman" pitchFamily="18" charset="0"/>
                        </a:rPr>
                        <a:t>Sales </a:t>
                      </a:r>
                    </a:p>
                  </a:txBody>
                  <a:tcPr anchor="ctr"/>
                </a:tc>
                <a:tc>
                  <a:txBody>
                    <a:bodyPr/>
                    <a:lstStyle/>
                    <a:p>
                      <a:r>
                        <a:rPr lang="en-US" sz="2000">
                          <a:latin typeface="Times New Roman" pitchFamily="18" charset="0"/>
                          <a:cs typeface="Times New Roman" pitchFamily="18" charset="0"/>
                        </a:rPr>
                        <a:t>11000 </a:t>
                      </a:r>
                    </a:p>
                  </a:txBody>
                  <a:tcPr anchor="ctr"/>
                </a:tc>
                <a:tc>
                  <a:txBody>
                    <a:bodyPr/>
                    <a:lstStyle/>
                    <a:p>
                      <a:r>
                        <a:rPr lang="en-US" sz="2000">
                          <a:latin typeface="Times New Roman" pitchFamily="18" charset="0"/>
                          <a:cs typeface="Times New Roman" pitchFamily="18" charset="0"/>
                        </a:rPr>
                        <a:t>1990 </a:t>
                      </a:r>
                    </a:p>
                  </a:txBody>
                  <a:tcPr anchor="ctr"/>
                </a:tc>
                <a:tc>
                  <a:txBody>
                    <a:bodyPr/>
                    <a:lstStyle/>
                    <a:p>
                      <a:r>
                        <a:rPr lang="en-US" sz="2000">
                          <a:latin typeface="Times New Roman" pitchFamily="18" charset="0"/>
                          <a:cs typeface="Times New Roman" pitchFamily="18" charset="0"/>
                        </a:rPr>
                        <a:t>1993 </a:t>
                      </a:r>
                    </a:p>
                  </a:txBody>
                  <a:tcPr anchor="ctr"/>
                </a:tc>
                <a:extLst>
                  <a:ext uri="{0D108BD9-81ED-4DB2-BD59-A6C34878D82A}">
                    <a16:rowId xmlns:a16="http://schemas.microsoft.com/office/drawing/2014/main" val="10002"/>
                  </a:ext>
                </a:extLst>
              </a:tr>
              <a:tr h="370840">
                <a:tc>
                  <a:txBody>
                    <a:bodyPr/>
                    <a:lstStyle/>
                    <a:p>
                      <a:r>
                        <a:rPr lang="en-US" sz="2000">
                          <a:latin typeface="Times New Roman" pitchFamily="18" charset="0"/>
                          <a:cs typeface="Times New Roman" pitchFamily="18" charset="0"/>
                        </a:rPr>
                        <a:t>10 </a:t>
                      </a:r>
                    </a:p>
                  </a:txBody>
                  <a:tcPr anchor="ctr"/>
                </a:tc>
                <a:tc>
                  <a:txBody>
                    <a:bodyPr/>
                    <a:lstStyle/>
                    <a:p>
                      <a:r>
                        <a:rPr lang="en-US" sz="2000">
                          <a:latin typeface="Times New Roman" pitchFamily="18" charset="0"/>
                          <a:cs typeface="Times New Roman" pitchFamily="18" charset="0"/>
                        </a:rPr>
                        <a:t>John </a:t>
                      </a:r>
                    </a:p>
                  </a:txBody>
                  <a:tcPr anchor="ctr"/>
                </a:tc>
                <a:tc>
                  <a:txBody>
                    <a:bodyPr/>
                    <a:lstStyle/>
                    <a:p>
                      <a:r>
                        <a:rPr lang="en-US" sz="2000">
                          <a:latin typeface="Times New Roman" pitchFamily="18" charset="0"/>
                          <a:cs typeface="Times New Roman" pitchFamily="18" charset="0"/>
                        </a:rPr>
                        <a:t>Sales </a:t>
                      </a:r>
                    </a:p>
                  </a:txBody>
                  <a:tcPr anchor="ctr"/>
                </a:tc>
                <a:tc>
                  <a:txBody>
                    <a:bodyPr/>
                    <a:lstStyle/>
                    <a:p>
                      <a:r>
                        <a:rPr lang="en-US" sz="2000">
                          <a:latin typeface="Times New Roman" pitchFamily="18" charset="0"/>
                          <a:cs typeface="Times New Roman" pitchFamily="18" charset="0"/>
                        </a:rPr>
                        <a:t>12000 </a:t>
                      </a:r>
                    </a:p>
                  </a:txBody>
                  <a:tcPr anchor="ctr"/>
                </a:tc>
                <a:tc>
                  <a:txBody>
                    <a:bodyPr/>
                    <a:lstStyle/>
                    <a:p>
                      <a:r>
                        <a:rPr lang="en-US" sz="2000">
                          <a:latin typeface="Times New Roman" pitchFamily="18" charset="0"/>
                          <a:cs typeface="Times New Roman" pitchFamily="18" charset="0"/>
                        </a:rPr>
                        <a:t>1993 </a:t>
                      </a:r>
                    </a:p>
                  </a:txBody>
                  <a:tcPr anchor="ctr"/>
                </a:tc>
                <a:tc>
                  <a:txBody>
                    <a:bodyPr/>
                    <a:lstStyle/>
                    <a:p>
                      <a:r>
                        <a:rPr lang="en-US" sz="2000">
                          <a:latin typeface="Times New Roman" pitchFamily="18" charset="0"/>
                          <a:cs typeface="Times New Roman" pitchFamily="18" charset="0"/>
                        </a:rPr>
                        <a:t>INF </a:t>
                      </a:r>
                    </a:p>
                  </a:txBody>
                  <a:tcPr anchor="ctr"/>
                </a:tc>
                <a:extLst>
                  <a:ext uri="{0D108BD9-81ED-4DB2-BD59-A6C34878D82A}">
                    <a16:rowId xmlns:a16="http://schemas.microsoft.com/office/drawing/2014/main" val="10003"/>
                  </a:ext>
                </a:extLst>
              </a:tr>
              <a:tr h="370840">
                <a:tc>
                  <a:txBody>
                    <a:bodyPr/>
                    <a:lstStyle/>
                    <a:p>
                      <a:r>
                        <a:rPr lang="en-US" sz="2000">
                          <a:latin typeface="Times New Roman" pitchFamily="18" charset="0"/>
                          <a:cs typeface="Times New Roman" pitchFamily="18" charset="0"/>
                        </a:rPr>
                        <a:t>11 </a:t>
                      </a:r>
                    </a:p>
                  </a:txBody>
                  <a:tcPr anchor="ctr"/>
                </a:tc>
                <a:tc>
                  <a:txBody>
                    <a:bodyPr/>
                    <a:lstStyle/>
                    <a:p>
                      <a:r>
                        <a:rPr lang="en-US" sz="2000">
                          <a:latin typeface="Times New Roman" pitchFamily="18" charset="0"/>
                          <a:cs typeface="Times New Roman" pitchFamily="18" charset="0"/>
                        </a:rPr>
                        <a:t>Paul </a:t>
                      </a:r>
                    </a:p>
                  </a:txBody>
                  <a:tcPr anchor="ctr"/>
                </a:tc>
                <a:tc>
                  <a:txBody>
                    <a:bodyPr/>
                    <a:lstStyle/>
                    <a:p>
                      <a:r>
                        <a:rPr lang="en-US" sz="2000">
                          <a:latin typeface="Times New Roman" pitchFamily="18" charset="0"/>
                          <a:cs typeface="Times New Roman" pitchFamily="18" charset="0"/>
                        </a:rPr>
                        <a:t>Research </a:t>
                      </a:r>
                    </a:p>
                  </a:txBody>
                  <a:tcPr anchor="ctr"/>
                </a:tc>
                <a:tc>
                  <a:txBody>
                    <a:bodyPr/>
                    <a:lstStyle/>
                    <a:p>
                      <a:r>
                        <a:rPr lang="en-US" sz="2000">
                          <a:latin typeface="Times New Roman" pitchFamily="18" charset="0"/>
                          <a:cs typeface="Times New Roman" pitchFamily="18" charset="0"/>
                        </a:rPr>
                        <a:t>10000 </a:t>
                      </a:r>
                    </a:p>
                  </a:txBody>
                  <a:tcPr anchor="ctr"/>
                </a:tc>
                <a:tc>
                  <a:txBody>
                    <a:bodyPr/>
                    <a:lstStyle/>
                    <a:p>
                      <a:r>
                        <a:rPr lang="en-US" sz="2000">
                          <a:latin typeface="Times New Roman" pitchFamily="18" charset="0"/>
                          <a:cs typeface="Times New Roman" pitchFamily="18" charset="0"/>
                        </a:rPr>
                        <a:t>1988 </a:t>
                      </a:r>
                    </a:p>
                  </a:txBody>
                  <a:tcPr anchor="ctr"/>
                </a:tc>
                <a:tc>
                  <a:txBody>
                    <a:bodyPr/>
                    <a:lstStyle/>
                    <a:p>
                      <a:r>
                        <a:rPr lang="en-US" sz="2000">
                          <a:latin typeface="Times New Roman" pitchFamily="18" charset="0"/>
                          <a:cs typeface="Times New Roman" pitchFamily="18" charset="0"/>
                        </a:rPr>
                        <a:t>1995 </a:t>
                      </a:r>
                    </a:p>
                  </a:txBody>
                  <a:tcPr anchor="ctr"/>
                </a:tc>
                <a:extLst>
                  <a:ext uri="{0D108BD9-81ED-4DB2-BD59-A6C34878D82A}">
                    <a16:rowId xmlns:a16="http://schemas.microsoft.com/office/drawing/2014/main" val="10004"/>
                  </a:ext>
                </a:extLst>
              </a:tr>
              <a:tr h="370840">
                <a:tc>
                  <a:txBody>
                    <a:bodyPr/>
                    <a:lstStyle/>
                    <a:p>
                      <a:r>
                        <a:rPr lang="en-US" sz="2000">
                          <a:latin typeface="Times New Roman" pitchFamily="18" charset="0"/>
                          <a:cs typeface="Times New Roman" pitchFamily="18" charset="0"/>
                        </a:rPr>
                        <a:t>12 </a:t>
                      </a:r>
                    </a:p>
                  </a:txBody>
                  <a:tcPr anchor="ctr"/>
                </a:tc>
                <a:tc>
                  <a:txBody>
                    <a:bodyPr/>
                    <a:lstStyle/>
                    <a:p>
                      <a:r>
                        <a:rPr lang="en-US" sz="2000">
                          <a:latin typeface="Times New Roman" pitchFamily="18" charset="0"/>
                          <a:cs typeface="Times New Roman" pitchFamily="18" charset="0"/>
                        </a:rPr>
                        <a:t>George </a:t>
                      </a:r>
                    </a:p>
                  </a:txBody>
                  <a:tcPr anchor="ctr"/>
                </a:tc>
                <a:tc>
                  <a:txBody>
                    <a:bodyPr/>
                    <a:lstStyle/>
                    <a:p>
                      <a:r>
                        <a:rPr lang="en-US" sz="2000">
                          <a:latin typeface="Times New Roman" pitchFamily="18" charset="0"/>
                          <a:cs typeface="Times New Roman" pitchFamily="18" charset="0"/>
                        </a:rPr>
                        <a:t>Research </a:t>
                      </a:r>
                    </a:p>
                  </a:txBody>
                  <a:tcPr anchor="ctr"/>
                </a:tc>
                <a:tc>
                  <a:txBody>
                    <a:bodyPr/>
                    <a:lstStyle/>
                    <a:p>
                      <a:r>
                        <a:rPr lang="en-US" sz="2000">
                          <a:latin typeface="Times New Roman" pitchFamily="18" charset="0"/>
                          <a:cs typeface="Times New Roman" pitchFamily="18" charset="0"/>
                        </a:rPr>
                        <a:t>10500 </a:t>
                      </a:r>
                    </a:p>
                  </a:txBody>
                  <a:tcPr anchor="ctr"/>
                </a:tc>
                <a:tc>
                  <a:txBody>
                    <a:bodyPr/>
                    <a:lstStyle/>
                    <a:p>
                      <a:r>
                        <a:rPr lang="en-US" sz="2000">
                          <a:latin typeface="Times New Roman" pitchFamily="18" charset="0"/>
                          <a:cs typeface="Times New Roman" pitchFamily="18" charset="0"/>
                        </a:rPr>
                        <a:t>1991 </a:t>
                      </a:r>
                    </a:p>
                  </a:txBody>
                  <a:tcPr anchor="ctr"/>
                </a:tc>
                <a:tc>
                  <a:txBody>
                    <a:bodyPr/>
                    <a:lstStyle/>
                    <a:p>
                      <a:r>
                        <a:rPr lang="en-US" sz="2000" dirty="0">
                          <a:latin typeface="Times New Roman" pitchFamily="18" charset="0"/>
                          <a:cs typeface="Times New Roman" pitchFamily="18" charset="0"/>
                        </a:rPr>
                        <a:t>INF </a:t>
                      </a:r>
                    </a:p>
                  </a:txBody>
                  <a:tcPr anchor="ctr"/>
                </a:tc>
                <a:extLst>
                  <a:ext uri="{0D108BD9-81ED-4DB2-BD59-A6C34878D82A}">
                    <a16:rowId xmlns:a16="http://schemas.microsoft.com/office/drawing/2014/main" val="10005"/>
                  </a:ext>
                </a:extLst>
              </a:tr>
            </a:tbl>
          </a:graphicData>
        </a:graphic>
      </p:graphicFrame>
      <p:sp>
        <p:nvSpPr>
          <p:cNvPr id="3" name="Footer Placeholder 2"/>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6939173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763000" cy="6248400"/>
          </a:xfrm>
        </p:spPr>
        <p:txBody>
          <a:bodyPr>
            <a:normAutofit fontScale="77500" lnSpcReduction="20000"/>
          </a:bodyPr>
          <a:lstStyle/>
          <a:p>
            <a:pPr algn="just"/>
            <a:r>
              <a:rPr lang="en-US" dirty="0">
                <a:latin typeface="Times New Roman" pitchFamily="18" charset="0"/>
                <a:cs typeface="Times New Roman" pitchFamily="18" charset="0"/>
              </a:rPr>
              <a:t>The above valid-time table stores the history of the employees with respect to the real world. The attributes </a:t>
            </a:r>
            <a:r>
              <a:rPr lang="en-US" b="1" dirty="0">
                <a:latin typeface="Times New Roman" pitchFamily="18" charset="0"/>
                <a:cs typeface="Times New Roman" pitchFamily="18" charset="0"/>
              </a:rPr>
              <a:t>ValidTimeStart</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ValidTimeEnd </a:t>
            </a:r>
            <a:r>
              <a:rPr lang="en-US" dirty="0">
                <a:latin typeface="Times New Roman" pitchFamily="18" charset="0"/>
                <a:cs typeface="Times New Roman" pitchFamily="18" charset="0"/>
              </a:rPr>
              <a:t>actually represent a time interval which is closed at its lower and open at its upper bound.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Thus</a:t>
            </a:r>
            <a:r>
              <a:rPr lang="en-US" dirty="0">
                <a:latin typeface="Times New Roman" pitchFamily="18" charset="0"/>
                <a:cs typeface="Times New Roman" pitchFamily="18" charset="0"/>
              </a:rPr>
              <a:t>, we see that during the time period [1985 - 1990), employee John was </a:t>
            </a:r>
            <a:r>
              <a:rPr lang="en-US" dirty="0" smtClean="0">
                <a:latin typeface="Times New Roman" pitchFamily="18" charset="0"/>
                <a:cs typeface="Times New Roman" pitchFamily="18" charset="0"/>
              </a:rPr>
              <a:t>working </a:t>
            </a:r>
            <a:r>
              <a:rPr lang="en-US" dirty="0">
                <a:latin typeface="Times New Roman" pitchFamily="18" charset="0"/>
                <a:cs typeface="Times New Roman" pitchFamily="18" charset="0"/>
              </a:rPr>
              <a:t>in the research department, having a salary of 11000.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Then </a:t>
            </a:r>
            <a:r>
              <a:rPr lang="en-US" dirty="0">
                <a:latin typeface="Times New Roman" pitchFamily="18" charset="0"/>
                <a:cs typeface="Times New Roman" pitchFamily="18" charset="0"/>
              </a:rPr>
              <a:t>he changed to the sales department, still earning 11000. In 1993, he got a salary raise to 12000.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upper bound INF denotes that the tuple is valid until further </a:t>
            </a:r>
            <a:r>
              <a:rPr lang="en-US" dirty="0" smtClean="0">
                <a:latin typeface="Times New Roman" pitchFamily="18" charset="0"/>
                <a:cs typeface="Times New Roman" pitchFamily="18" charset="0"/>
              </a:rPr>
              <a:t>notice. It </a:t>
            </a:r>
            <a:r>
              <a:rPr lang="en-US" dirty="0">
                <a:latin typeface="Times New Roman" pitchFamily="18" charset="0"/>
                <a:cs typeface="Times New Roman" pitchFamily="18" charset="0"/>
              </a:rPr>
              <a:t>is now possible to store information about past states.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see that Paul was employed from 1988 until 1995. In the corresponding </a:t>
            </a:r>
            <a:r>
              <a:rPr lang="en-US" dirty="0">
                <a:latin typeface="Times New Roman" pitchFamily="18" charset="0"/>
                <a:cs typeface="Times New Roman" pitchFamily="18" charset="0"/>
                <a:hlinkClick r:id="rId2"/>
              </a:rPr>
              <a:t>non-temporal table</a:t>
            </a:r>
            <a:r>
              <a:rPr lang="en-US" dirty="0">
                <a:latin typeface="Times New Roman" pitchFamily="18" charset="0"/>
                <a:cs typeface="Times New Roman" pitchFamily="18" charset="0"/>
              </a:rPr>
              <a:t>, this information was (physically) deleted when Paul left the company.</a:t>
            </a:r>
          </a:p>
        </p:txBody>
      </p:sp>
      <p:sp>
        <p:nvSpPr>
          <p:cNvPr id="2" name="Footer Placeholder 1"/>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4866412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000" b="1" dirty="0">
                <a:solidFill>
                  <a:srgbClr val="FF0000"/>
                </a:solidFill>
                <a:latin typeface="Times New Roman" pitchFamily="18" charset="0"/>
                <a:cs typeface="Times New Roman" pitchFamily="18" charset="0"/>
              </a:rPr>
              <a:t>Different Forms of Temporal Databases</a:t>
            </a:r>
            <a:br>
              <a:rPr lang="en-US" sz="3000" b="1" dirty="0">
                <a:solidFill>
                  <a:srgbClr val="FF0000"/>
                </a:solidFill>
                <a:latin typeface="Times New Roman" pitchFamily="18" charset="0"/>
                <a:cs typeface="Times New Roman" pitchFamily="18" charset="0"/>
              </a:rPr>
            </a:br>
            <a:endParaRPr lang="en-US" sz="3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610600" cy="5486400"/>
          </a:xfrm>
        </p:spPr>
        <p:txBody>
          <a:bodyPr>
            <a:noAutofit/>
          </a:bodyPr>
          <a:lstStyle/>
          <a:p>
            <a:r>
              <a:rPr lang="en-US" sz="2300" dirty="0" smtClean="0">
                <a:latin typeface="Times New Roman" pitchFamily="18" charset="0"/>
                <a:cs typeface="Times New Roman" pitchFamily="18" charset="0"/>
              </a:rPr>
              <a:t>The </a:t>
            </a:r>
            <a:r>
              <a:rPr lang="en-US" sz="2300" dirty="0">
                <a:latin typeface="Times New Roman" pitchFamily="18" charset="0"/>
                <a:cs typeface="Times New Roman" pitchFamily="18" charset="0"/>
              </a:rPr>
              <a:t>two different notions of time - </a:t>
            </a:r>
            <a:r>
              <a:rPr lang="en-US" sz="2300" dirty="0">
                <a:solidFill>
                  <a:srgbClr val="FF0000"/>
                </a:solidFill>
                <a:latin typeface="Times New Roman" pitchFamily="18" charset="0"/>
                <a:cs typeface="Times New Roman" pitchFamily="18" charset="0"/>
              </a:rPr>
              <a:t>valid time and transaction time </a:t>
            </a:r>
            <a:r>
              <a:rPr lang="en-US" sz="2300" dirty="0">
                <a:latin typeface="Times New Roman" pitchFamily="18" charset="0"/>
                <a:cs typeface="Times New Roman" pitchFamily="18" charset="0"/>
              </a:rPr>
              <a:t>- allow the distinction of different forms of temporal databases. </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A </a:t>
            </a:r>
            <a:r>
              <a:rPr lang="en-US" sz="2300" b="1" dirty="0">
                <a:latin typeface="Times New Roman" pitchFamily="18" charset="0"/>
                <a:cs typeface="Times New Roman" pitchFamily="18" charset="0"/>
              </a:rPr>
              <a:t>historical database</a:t>
            </a:r>
            <a:r>
              <a:rPr lang="en-US" sz="2300" dirty="0">
                <a:latin typeface="Times New Roman" pitchFamily="18" charset="0"/>
                <a:cs typeface="Times New Roman" pitchFamily="18" charset="0"/>
              </a:rPr>
              <a:t> stores data with respect to valid time, a </a:t>
            </a:r>
            <a:r>
              <a:rPr lang="en-US" sz="2300" b="1" dirty="0">
                <a:latin typeface="Times New Roman" pitchFamily="18" charset="0"/>
                <a:cs typeface="Times New Roman" pitchFamily="18" charset="0"/>
              </a:rPr>
              <a:t>rollback database</a:t>
            </a:r>
            <a:r>
              <a:rPr lang="en-US" sz="2300" dirty="0">
                <a:latin typeface="Times New Roman" pitchFamily="18" charset="0"/>
                <a:cs typeface="Times New Roman" pitchFamily="18" charset="0"/>
              </a:rPr>
              <a:t> stores data with respect to transaction time. </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A </a:t>
            </a:r>
            <a:r>
              <a:rPr lang="en-US" sz="2300" b="1" dirty="0">
                <a:latin typeface="Times New Roman" pitchFamily="18" charset="0"/>
                <a:cs typeface="Times New Roman" pitchFamily="18" charset="0"/>
              </a:rPr>
              <a:t>bitemporal database</a:t>
            </a:r>
            <a:r>
              <a:rPr lang="en-US" sz="2300" dirty="0">
                <a:latin typeface="Times New Roman" pitchFamily="18" charset="0"/>
                <a:cs typeface="Times New Roman" pitchFamily="18" charset="0"/>
              </a:rPr>
              <a:t> stores data with respect to both valid time and transaction time.</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
            </a:r>
            <a:br>
              <a:rPr lang="en-US" sz="2300" dirty="0">
                <a:latin typeface="Times New Roman" pitchFamily="18" charset="0"/>
                <a:cs typeface="Times New Roman" pitchFamily="18" charset="0"/>
              </a:rPr>
            </a:b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Commercial </a:t>
            </a:r>
            <a:r>
              <a:rPr lang="en-US" sz="2300" dirty="0">
                <a:latin typeface="Times New Roman" pitchFamily="18" charset="0"/>
                <a:cs typeface="Times New Roman" pitchFamily="18" charset="0"/>
              </a:rPr>
              <a:t>DBMS are said to store only a single state of the real world, usually the most recent state. Such databases usually are called </a:t>
            </a:r>
            <a:r>
              <a:rPr lang="en-US" sz="2300" b="1" dirty="0">
                <a:latin typeface="Times New Roman" pitchFamily="18" charset="0"/>
                <a:cs typeface="Times New Roman" pitchFamily="18" charset="0"/>
              </a:rPr>
              <a:t>snapshot databases</a:t>
            </a:r>
            <a:r>
              <a:rPr lang="en-US" sz="2300" dirty="0">
                <a:latin typeface="Times New Roman" pitchFamily="18" charset="0"/>
                <a:cs typeface="Times New Roman" pitchFamily="18" charset="0"/>
              </a:rPr>
              <a:t>. </a:t>
            </a:r>
            <a:endParaRPr lang="en-US" sz="2300" dirty="0" smtClean="0">
              <a:latin typeface="Times New Roman" pitchFamily="18" charset="0"/>
              <a:cs typeface="Times New Roman" pitchFamily="18" charset="0"/>
            </a:endParaRPr>
          </a:p>
          <a:p>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A </a:t>
            </a:r>
            <a:r>
              <a:rPr lang="en-US" sz="2300" dirty="0">
                <a:latin typeface="Times New Roman" pitchFamily="18" charset="0"/>
                <a:cs typeface="Times New Roman" pitchFamily="18" charset="0"/>
              </a:rPr>
              <a:t>snapshot database in the context of valid time and transaction time is depicted in the following picture:</a:t>
            </a:r>
            <a:br>
              <a:rPr lang="en-US" sz="2300" dirty="0">
                <a:latin typeface="Times New Roman" pitchFamily="18" charset="0"/>
                <a:cs typeface="Times New Roman" pitchFamily="18" charset="0"/>
              </a:rPr>
            </a:br>
            <a:endParaRPr lang="en-US" sz="23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3329963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descr="C:\Users\Administrator\Desktop\snapshot.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04800"/>
            <a:ext cx="7315200" cy="61722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5836269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00800"/>
          </a:xfrm>
        </p:spPr>
        <p:txBody>
          <a:bodyPr>
            <a:normAutofit/>
          </a:bodyPr>
          <a:lstStyle/>
          <a:p>
            <a:r>
              <a:rPr lang="en-US" sz="2500" dirty="0">
                <a:latin typeface="Times New Roman" pitchFamily="18" charset="0"/>
                <a:cs typeface="Times New Roman" pitchFamily="18" charset="0"/>
              </a:rPr>
              <a:t>On the other hand, a </a:t>
            </a:r>
            <a:r>
              <a:rPr lang="en-US" sz="2500" b="1" dirty="0">
                <a:latin typeface="Times New Roman" pitchFamily="18" charset="0"/>
                <a:cs typeface="Times New Roman" pitchFamily="18" charset="0"/>
              </a:rPr>
              <a:t>bitemporal DBMS</a:t>
            </a:r>
            <a:r>
              <a:rPr lang="en-US" sz="2500" dirty="0">
                <a:latin typeface="Times New Roman" pitchFamily="18" charset="0"/>
                <a:cs typeface="Times New Roman" pitchFamily="18" charset="0"/>
              </a:rPr>
              <a:t> such as </a:t>
            </a:r>
            <a:r>
              <a:rPr lang="en-US" sz="2500" dirty="0">
                <a:latin typeface="Times New Roman" pitchFamily="18" charset="0"/>
                <a:cs typeface="Times New Roman" pitchFamily="18" charset="0"/>
                <a:hlinkClick r:id="rId2"/>
              </a:rPr>
              <a:t>TimeDB</a:t>
            </a:r>
            <a:r>
              <a:rPr lang="en-US" sz="2500" dirty="0">
                <a:latin typeface="Times New Roman" pitchFamily="18" charset="0"/>
                <a:cs typeface="Times New Roman" pitchFamily="18" charset="0"/>
              </a:rPr>
              <a:t> stores the history of data with respect to both valid time and transaction time</a:t>
            </a:r>
            <a:r>
              <a:rPr lang="en-US" sz="2500" dirty="0" smtClean="0">
                <a:latin typeface="Times New Roman" pitchFamily="18" charset="0"/>
                <a:cs typeface="Times New Roman" pitchFamily="18" charset="0"/>
              </a:rPr>
              <a:t>.</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history of when data was stored in the database (transaction time) is limited to past and present database states, since it is managed by the system directly which does not know anything about future </a:t>
            </a:r>
            <a:r>
              <a:rPr lang="en-US" sz="2500" dirty="0" smtClean="0">
                <a:latin typeface="Times New Roman" pitchFamily="18" charset="0"/>
                <a:cs typeface="Times New Roman" pitchFamily="18" charset="0"/>
              </a:rPr>
              <a:t>states.</a:t>
            </a:r>
          </a:p>
          <a:p>
            <a:endParaRPr lang="en-US" sz="2500" dirty="0">
              <a:latin typeface="Times New Roman" pitchFamily="18" charset="0"/>
              <a:cs typeface="Times New Roman" pitchFamily="18" charset="0"/>
            </a:endParaRPr>
          </a:p>
          <a:p>
            <a:r>
              <a:rPr lang="en-US" sz="2500" dirty="0" smtClean="0">
                <a:latin typeface="Times New Roman" pitchFamily="18" charset="0"/>
                <a:cs typeface="Times New Roman" pitchFamily="18" charset="0"/>
              </a:rPr>
              <a:t>A </a:t>
            </a:r>
            <a:r>
              <a:rPr lang="en-US" sz="2500" dirty="0">
                <a:latin typeface="Times New Roman" pitchFamily="18" charset="0"/>
                <a:cs typeface="Times New Roman" pitchFamily="18" charset="0"/>
              </a:rPr>
              <a:t>table in the </a:t>
            </a:r>
            <a:r>
              <a:rPr lang="en-US" sz="2500" dirty="0">
                <a:latin typeface="Times New Roman" pitchFamily="18" charset="0"/>
                <a:cs typeface="Times New Roman" pitchFamily="18" charset="0"/>
                <a:hlinkClick r:id="rId2"/>
              </a:rPr>
              <a:t>bitemporal relational DBMS TimeDB</a:t>
            </a:r>
            <a:r>
              <a:rPr lang="en-US" sz="2500" dirty="0">
                <a:latin typeface="Times New Roman" pitchFamily="18" charset="0"/>
                <a:cs typeface="Times New Roman" pitchFamily="18" charset="0"/>
              </a:rPr>
              <a:t> may either be a </a:t>
            </a:r>
            <a:r>
              <a:rPr lang="en-US" sz="2500" dirty="0">
                <a:solidFill>
                  <a:srgbClr val="FF0000"/>
                </a:solidFill>
                <a:latin typeface="Times New Roman" pitchFamily="18" charset="0"/>
                <a:cs typeface="Times New Roman" pitchFamily="18" charset="0"/>
              </a:rPr>
              <a:t>snapshot table </a:t>
            </a:r>
            <a:r>
              <a:rPr lang="en-US" sz="2500" dirty="0">
                <a:latin typeface="Times New Roman" pitchFamily="18" charset="0"/>
                <a:cs typeface="Times New Roman" pitchFamily="18" charset="0"/>
              </a:rPr>
              <a:t>(storing only current data), a </a:t>
            </a:r>
            <a:r>
              <a:rPr lang="en-US" sz="2500" dirty="0">
                <a:solidFill>
                  <a:srgbClr val="FF0000"/>
                </a:solidFill>
                <a:latin typeface="Times New Roman" pitchFamily="18" charset="0"/>
                <a:cs typeface="Times New Roman" pitchFamily="18" charset="0"/>
              </a:rPr>
              <a:t>valid-time table </a:t>
            </a:r>
            <a:r>
              <a:rPr lang="en-US" sz="2500" dirty="0">
                <a:latin typeface="Times New Roman" pitchFamily="18" charset="0"/>
                <a:cs typeface="Times New Roman" pitchFamily="18" charset="0"/>
              </a:rPr>
              <a:t>(storing when the data is valid wrt. the real world), a </a:t>
            </a:r>
            <a:r>
              <a:rPr lang="en-US" sz="2500" dirty="0">
                <a:solidFill>
                  <a:srgbClr val="FF0000"/>
                </a:solidFill>
                <a:latin typeface="Times New Roman" pitchFamily="18" charset="0"/>
                <a:cs typeface="Times New Roman" pitchFamily="18" charset="0"/>
              </a:rPr>
              <a:t>transaction-time table </a:t>
            </a:r>
            <a:r>
              <a:rPr lang="en-US" sz="2500" dirty="0">
                <a:latin typeface="Times New Roman" pitchFamily="18" charset="0"/>
                <a:cs typeface="Times New Roman" pitchFamily="18" charset="0"/>
              </a:rPr>
              <a:t>(storing when the data was recorded in the database) or a </a:t>
            </a:r>
            <a:r>
              <a:rPr lang="en-US" sz="2500" dirty="0">
                <a:solidFill>
                  <a:srgbClr val="FF0000"/>
                </a:solidFill>
                <a:latin typeface="Times New Roman" pitchFamily="18" charset="0"/>
                <a:cs typeface="Times New Roman" pitchFamily="18" charset="0"/>
              </a:rPr>
              <a:t>bitemporal table </a:t>
            </a:r>
            <a:r>
              <a:rPr lang="en-US" sz="2500" dirty="0">
                <a:latin typeface="Times New Roman" pitchFamily="18" charset="0"/>
                <a:cs typeface="Times New Roman" pitchFamily="18" charset="0"/>
              </a:rPr>
              <a:t>(storing both valid time and transaction time). </a:t>
            </a:r>
          </a:p>
        </p:txBody>
      </p:sp>
      <p:sp>
        <p:nvSpPr>
          <p:cNvPr id="2" name="Footer Placeholder 1"/>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429617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85000" lnSpcReduction="10000"/>
          </a:bodyPr>
          <a:lstStyle/>
          <a:p>
            <a:r>
              <a:rPr lang="en-US" dirty="0">
                <a:latin typeface="Times New Roman" pitchFamily="18" charset="0"/>
                <a:cs typeface="Times New Roman" pitchFamily="18" charset="0"/>
              </a:rPr>
              <a:t>An extended version of SQL allows to specify which kind of table is needed when the table is created.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Existing </a:t>
            </a:r>
            <a:r>
              <a:rPr lang="en-US" dirty="0">
                <a:latin typeface="Times New Roman" pitchFamily="18" charset="0"/>
                <a:cs typeface="Times New Roman" pitchFamily="18" charset="0"/>
              </a:rPr>
              <a:t>tables may also be altered (schema versioning). Additionally, it supports </a:t>
            </a:r>
            <a:r>
              <a:rPr lang="en-US" b="1" dirty="0">
                <a:latin typeface="Times New Roman" pitchFamily="18" charset="0"/>
                <a:cs typeface="Times New Roman" pitchFamily="18" charset="0"/>
              </a:rPr>
              <a:t>temporal queries</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temporal modification statements</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temporal constraints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states stored in a bitemporal database are </a:t>
            </a:r>
            <a:r>
              <a:rPr lang="en-US" dirty="0" smtClean="0">
                <a:latin typeface="Times New Roman" pitchFamily="18" charset="0"/>
                <a:cs typeface="Times New Roman" pitchFamily="18" charset="0"/>
              </a:rPr>
              <a:t>shown in fig.</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Of </a:t>
            </a:r>
            <a:r>
              <a:rPr lang="en-US" dirty="0">
                <a:latin typeface="Times New Roman" pitchFamily="18" charset="0"/>
                <a:cs typeface="Times New Roman" pitchFamily="18" charset="0"/>
              </a:rPr>
              <a:t>course, a temporal DBMS such as TimeDB does not store each database state separately as depicted in the </a:t>
            </a:r>
            <a:r>
              <a:rPr lang="en-US" dirty="0" smtClean="0">
                <a:latin typeface="Times New Roman" pitchFamily="18" charset="0"/>
                <a:cs typeface="Times New Roman" pitchFamily="18" charset="0"/>
              </a:rPr>
              <a:t>figure, it </a:t>
            </a:r>
            <a:r>
              <a:rPr lang="en-US" dirty="0">
                <a:latin typeface="Times New Roman" pitchFamily="18" charset="0"/>
                <a:cs typeface="Times New Roman" pitchFamily="18" charset="0"/>
              </a:rPr>
              <a:t>stores valid time and/or transaction time for each </a:t>
            </a:r>
            <a:r>
              <a:rPr lang="en-US" dirty="0" smtClean="0">
                <a:latin typeface="Times New Roman" pitchFamily="18" charset="0"/>
                <a:cs typeface="Times New Roman" pitchFamily="18" charset="0"/>
              </a:rPr>
              <a:t>tuple.</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21550574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1" name="Picture 3" descr="C:\Users\Administrator\Desktop\bitemporal.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533400"/>
            <a:ext cx="7772400" cy="57912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Department of Computer Engineering, VIIT, Pune-48</a:t>
            </a:r>
            <a:endParaRPr lang="en-US"/>
          </a:p>
        </p:txBody>
      </p:sp>
    </p:spTree>
    <p:extLst>
      <p:ext uri="{BB962C8B-B14F-4D97-AF65-F5344CB8AC3E}">
        <p14:creationId xmlns:p14="http://schemas.microsoft.com/office/powerpoint/2010/main" val="32694894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solidFill>
                  <a:srgbClr val="FF0000"/>
                </a:solidFill>
                <a:latin typeface="Times New Roman" pitchFamily="18" charset="0"/>
                <a:cs typeface="Times New Roman" pitchFamily="18" charset="0"/>
              </a:rPr>
              <a:t>References</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600200"/>
            <a:ext cx="8839200" cy="4525963"/>
          </a:xfrm>
        </p:spPr>
        <p:txBody>
          <a:bodyPr>
            <a:normAutofit/>
          </a:bodyPr>
          <a:lstStyle/>
          <a:p>
            <a:r>
              <a:rPr lang="en-US" sz="2700" dirty="0" smtClean="0">
                <a:latin typeface="Times New Roman" pitchFamily="18" charset="0"/>
                <a:cs typeface="Times New Roman" pitchFamily="18" charset="0"/>
              </a:rPr>
              <a:t>Abraham </a:t>
            </a:r>
            <a:r>
              <a:rPr lang="en-US" sz="2700" dirty="0" err="1" smtClean="0">
                <a:latin typeface="Times New Roman" pitchFamily="18" charset="0"/>
                <a:cs typeface="Times New Roman" pitchFamily="18" charset="0"/>
              </a:rPr>
              <a:t>Silberschatz</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HenryKorth</a:t>
            </a:r>
            <a:r>
              <a:rPr lang="en-US" sz="2700" dirty="0" smtClean="0">
                <a:latin typeface="Times New Roman" pitchFamily="18" charset="0"/>
                <a:cs typeface="Times New Roman" pitchFamily="18" charset="0"/>
              </a:rPr>
              <a:t> , </a:t>
            </a:r>
            <a:r>
              <a:rPr lang="en-US" sz="2700" dirty="0" err="1" smtClean="0">
                <a:latin typeface="Times New Roman" pitchFamily="18" charset="0"/>
                <a:cs typeface="Times New Roman" pitchFamily="18" charset="0"/>
              </a:rPr>
              <a:t>S.Sudarshan,"Database</a:t>
            </a:r>
            <a:r>
              <a:rPr lang="en-US" sz="2700" dirty="0" smtClean="0">
                <a:latin typeface="Times New Roman" pitchFamily="18" charset="0"/>
                <a:cs typeface="Times New Roman" pitchFamily="18" charset="0"/>
              </a:rPr>
              <a:t> System concepts",5</a:t>
            </a:r>
            <a:r>
              <a:rPr lang="en-US" sz="2700" baseline="30000" dirty="0" smtClean="0">
                <a:latin typeface="Times New Roman" pitchFamily="18" charset="0"/>
                <a:cs typeface="Times New Roman" pitchFamily="18" charset="0"/>
              </a:rPr>
              <a:t>th</a:t>
            </a:r>
            <a:r>
              <a:rPr lang="en-US" sz="2700" dirty="0" smtClean="0">
                <a:latin typeface="Times New Roman" pitchFamily="18" charset="0"/>
                <a:cs typeface="Times New Roman" pitchFamily="18" charset="0"/>
              </a:rPr>
              <a:t> Edition ,McGraw Hill International Edition</a:t>
            </a:r>
            <a:endParaRPr lang="en-US" sz="2700" dirty="0" smtClean="0">
              <a:latin typeface="Times New Roman" pitchFamily="18" charset="0"/>
              <a:cs typeface="Times New Roman" pitchFamily="18" charset="0"/>
              <a:hlinkClick r:id="rId2"/>
            </a:endParaRPr>
          </a:p>
          <a:p>
            <a:r>
              <a:rPr lang="en-US" sz="2700" dirty="0" smtClean="0">
                <a:latin typeface="Times New Roman" pitchFamily="18" charset="0"/>
                <a:cs typeface="Times New Roman" pitchFamily="18" charset="0"/>
                <a:hlinkClick r:id="rId2"/>
              </a:rPr>
              <a:t>http://www.timeconsult.com/TemporalData/TemporalDB.html</a:t>
            </a:r>
            <a:endParaRPr lang="en-US" sz="2700" dirty="0" smtClean="0">
              <a:latin typeface="Times New Roman" pitchFamily="18" charset="0"/>
              <a:cs typeface="Times New Roman" pitchFamily="18" charset="0"/>
            </a:endParaRPr>
          </a:p>
          <a:p>
            <a:r>
              <a:rPr lang="en-US" sz="2700" dirty="0" smtClean="0">
                <a:latin typeface="Times New Roman" pitchFamily="18" charset="0"/>
                <a:cs typeface="Times New Roman" pitchFamily="18" charset="0"/>
              </a:rPr>
              <a:t>http://punarvasi.com/different-types-of-database-users/</a:t>
            </a:r>
          </a:p>
          <a:p>
            <a:endParaRPr lang="en-US" sz="27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Department of Computer Engineering, VIIT, Pune-48</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7518</TotalTime>
  <Words>5009</Words>
  <Application>Microsoft Office PowerPoint</Application>
  <PresentationFormat>On-screen Show (4:3)</PresentationFormat>
  <Paragraphs>641</Paragraphs>
  <Slides>100</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100</vt:i4>
      </vt:variant>
    </vt:vector>
  </HeadingPairs>
  <TitlesOfParts>
    <vt:vector size="108" baseType="lpstr">
      <vt:lpstr>Arial</vt:lpstr>
      <vt:lpstr>Arial Narrow</vt:lpstr>
      <vt:lpstr>Calibri</vt:lpstr>
      <vt:lpstr>PT Sans</vt:lpstr>
      <vt:lpstr>Source Sans Pro</vt:lpstr>
      <vt:lpstr>Times New Roman</vt:lpstr>
      <vt:lpstr>Wingdings</vt:lpstr>
      <vt:lpstr>Office Theme</vt:lpstr>
      <vt:lpstr>Unit 1  Introduction to DBMS</vt:lpstr>
      <vt:lpstr>CSUA22182 : Database Management System</vt:lpstr>
      <vt:lpstr>Course Objectives</vt:lpstr>
      <vt:lpstr>Course Outcomes</vt:lpstr>
      <vt:lpstr>Text Books </vt:lpstr>
      <vt:lpstr>Reference Books </vt:lpstr>
      <vt:lpstr>Continue Evaluation</vt:lpstr>
      <vt:lpstr>Unit 1</vt:lpstr>
      <vt:lpstr>Subject Importance</vt:lpstr>
      <vt:lpstr>Importance</vt:lpstr>
      <vt:lpstr>Top 10 Enterprise Database Systems of 2019</vt:lpstr>
      <vt:lpstr>What are the benefits of database management system?</vt:lpstr>
      <vt:lpstr>Jobs in world</vt:lpstr>
      <vt:lpstr>Introduction</vt:lpstr>
      <vt:lpstr>Introduction</vt:lpstr>
      <vt:lpstr>Advantages of a DBMS over file-processing Systems</vt:lpstr>
      <vt:lpstr>Drawbacks of File system</vt:lpstr>
      <vt:lpstr>Drawbacks of File system .. Continue</vt:lpstr>
      <vt:lpstr>Drawbacks of File system .. Continue</vt:lpstr>
      <vt:lpstr>Drawbacks of File system .. Continue</vt:lpstr>
      <vt:lpstr>Drawbacks of File system .. Continue</vt:lpstr>
      <vt:lpstr>Drawbacks of File system .. Continue</vt:lpstr>
      <vt:lpstr>Drawbacks of File system .. Continue</vt:lpstr>
      <vt:lpstr>Drawbacks of File system .. Continue</vt:lpstr>
      <vt:lpstr>Summary Drawbacks of File system over the DBMS</vt:lpstr>
      <vt:lpstr>Data Abstraction</vt:lpstr>
      <vt:lpstr>Levels of Abstraction</vt:lpstr>
      <vt:lpstr>Levels of Abstraction…Continue</vt:lpstr>
      <vt:lpstr>Levels of Abstraction…Continue</vt:lpstr>
      <vt:lpstr>Instances and Schemas</vt:lpstr>
      <vt:lpstr>Instances and Schemas…Continue</vt:lpstr>
      <vt:lpstr>Instances and Schemas…Continue</vt:lpstr>
      <vt:lpstr>Instances and Schemas…Continue</vt:lpstr>
      <vt:lpstr>Instances and Schemas…Continue</vt:lpstr>
      <vt:lpstr>Database Languages</vt:lpstr>
      <vt:lpstr>Database Languages…Continue</vt:lpstr>
      <vt:lpstr>Database Languages…Continue</vt:lpstr>
      <vt:lpstr>Database Languages…Continue</vt:lpstr>
      <vt:lpstr>Database Languages…Continue</vt:lpstr>
      <vt:lpstr>Database Languages…Continue</vt:lpstr>
      <vt:lpstr>What is Data Independence of DBMS?</vt:lpstr>
      <vt:lpstr>Data Independence…Continue</vt:lpstr>
      <vt:lpstr>Data Independence…Continue</vt:lpstr>
      <vt:lpstr>Data Independence…Continue</vt:lpstr>
      <vt:lpstr>Data Independence…Continue</vt:lpstr>
      <vt:lpstr>Data Independence…Continue</vt:lpstr>
      <vt:lpstr>Data Independence…Continue</vt:lpstr>
      <vt:lpstr>PowerPoint Presentation</vt:lpstr>
      <vt:lpstr>Data models </vt:lpstr>
      <vt:lpstr>Data models Continue…</vt:lpstr>
      <vt:lpstr>Data models Continue…</vt:lpstr>
      <vt:lpstr>PowerPoint Presentation</vt:lpstr>
      <vt:lpstr>Data models Continue…</vt:lpstr>
      <vt:lpstr>Components of the ER Diagram</vt:lpstr>
      <vt:lpstr>WHAT IS ENTITY?</vt:lpstr>
      <vt:lpstr>Entity set</vt:lpstr>
      <vt:lpstr>PowerPoint Presentation</vt:lpstr>
      <vt:lpstr>PowerPoint Presentation</vt:lpstr>
      <vt:lpstr>Attributes</vt:lpstr>
      <vt:lpstr>Types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 diagram for the University Enterprise</vt:lpstr>
      <vt:lpstr>Object Oriented Data Model</vt:lpstr>
      <vt:lpstr>Relational Model</vt:lpstr>
      <vt:lpstr>PowerPoint Presentation</vt:lpstr>
      <vt:lpstr>Hierarchical Model</vt:lpstr>
      <vt:lpstr>Network Model</vt:lpstr>
      <vt:lpstr>Mapping Cardinality</vt:lpstr>
      <vt:lpstr>          (One)   /               (Many)</vt:lpstr>
      <vt:lpstr>  Generalization – </vt:lpstr>
      <vt:lpstr>PowerPoint Presentation</vt:lpstr>
      <vt:lpstr>Specialization</vt:lpstr>
      <vt:lpstr>PowerPoint Presentation</vt:lpstr>
      <vt:lpstr>Aggregation</vt:lpstr>
      <vt:lpstr>PowerPoint Presentation</vt:lpstr>
      <vt:lpstr>Overall DBMS-Architecture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Modelling Temporal Data</vt:lpstr>
      <vt:lpstr>PowerPoint Presentation</vt:lpstr>
      <vt:lpstr>PowerPoint Presentation</vt:lpstr>
      <vt:lpstr>PowerPoint Presentation</vt:lpstr>
      <vt:lpstr>Different Forms of Temporal Databases </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DBMS-Architecture</dc:title>
  <dc:creator>Administrator</dc:creator>
  <cp:lastModifiedBy>sushantwankhede</cp:lastModifiedBy>
  <cp:revision>123</cp:revision>
  <dcterms:created xsi:type="dcterms:W3CDTF">2006-08-16T00:00:00Z</dcterms:created>
  <dcterms:modified xsi:type="dcterms:W3CDTF">2021-01-18T16:33:49Z</dcterms:modified>
</cp:coreProperties>
</file>