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312" r:id="rId2"/>
    <p:sldId id="317" r:id="rId3"/>
    <p:sldId id="367" r:id="rId4"/>
    <p:sldId id="316" r:id="rId5"/>
    <p:sldId id="314" r:id="rId6"/>
    <p:sldId id="321" r:id="rId7"/>
    <p:sldId id="320" r:id="rId8"/>
    <p:sldId id="323" r:id="rId9"/>
    <p:sldId id="322" r:id="rId10"/>
    <p:sldId id="325" r:id="rId11"/>
    <p:sldId id="324" r:id="rId12"/>
    <p:sldId id="313" r:id="rId13"/>
    <p:sldId id="338" r:id="rId14"/>
    <p:sldId id="326" r:id="rId15"/>
    <p:sldId id="327" r:id="rId16"/>
    <p:sldId id="329" r:id="rId17"/>
    <p:sldId id="331" r:id="rId18"/>
    <p:sldId id="332" r:id="rId19"/>
    <p:sldId id="273" r:id="rId20"/>
    <p:sldId id="282" r:id="rId21"/>
    <p:sldId id="284" r:id="rId22"/>
    <p:sldId id="277" r:id="rId23"/>
    <p:sldId id="278" r:id="rId24"/>
    <p:sldId id="276" r:id="rId25"/>
    <p:sldId id="275" r:id="rId26"/>
    <p:sldId id="283" r:id="rId27"/>
    <p:sldId id="285" r:id="rId28"/>
    <p:sldId id="286" r:id="rId29"/>
    <p:sldId id="287" r:id="rId30"/>
    <p:sldId id="288" r:id="rId31"/>
    <p:sldId id="289" r:id="rId32"/>
    <p:sldId id="290" r:id="rId33"/>
    <p:sldId id="295" r:id="rId34"/>
    <p:sldId id="387" r:id="rId35"/>
    <p:sldId id="388" r:id="rId36"/>
    <p:sldId id="333" r:id="rId37"/>
    <p:sldId id="291" r:id="rId38"/>
    <p:sldId id="292" r:id="rId39"/>
    <p:sldId id="389" r:id="rId40"/>
    <p:sldId id="334" r:id="rId41"/>
    <p:sldId id="293" r:id="rId42"/>
    <p:sldId id="294" r:id="rId43"/>
    <p:sldId id="345" r:id="rId44"/>
    <p:sldId id="342" r:id="rId45"/>
    <p:sldId id="343" r:id="rId46"/>
    <p:sldId id="297" r:id="rId47"/>
    <p:sldId id="344" r:id="rId48"/>
    <p:sldId id="347" r:id="rId49"/>
    <p:sldId id="348" r:id="rId50"/>
    <p:sldId id="349" r:id="rId51"/>
    <p:sldId id="352" r:id="rId52"/>
    <p:sldId id="353" r:id="rId53"/>
    <p:sldId id="351" r:id="rId54"/>
    <p:sldId id="350" r:id="rId55"/>
    <p:sldId id="355" r:id="rId56"/>
    <p:sldId id="356" r:id="rId57"/>
    <p:sldId id="358" r:id="rId58"/>
    <p:sldId id="357" r:id="rId59"/>
    <p:sldId id="354" r:id="rId60"/>
    <p:sldId id="359" r:id="rId61"/>
    <p:sldId id="361" r:id="rId62"/>
    <p:sldId id="360" r:id="rId63"/>
    <p:sldId id="300" r:id="rId64"/>
    <p:sldId id="301" r:id="rId65"/>
    <p:sldId id="363" r:id="rId66"/>
    <p:sldId id="305" r:id="rId67"/>
    <p:sldId id="306" r:id="rId68"/>
    <p:sldId id="307" r:id="rId69"/>
    <p:sldId id="308" r:id="rId70"/>
    <p:sldId id="365" r:id="rId71"/>
    <p:sldId id="364" r:id="rId72"/>
    <p:sldId id="366" r:id="rId73"/>
    <p:sldId id="309" r:id="rId74"/>
    <p:sldId id="391" r:id="rId75"/>
    <p:sldId id="310" r:id="rId76"/>
    <p:sldId id="368" r:id="rId77"/>
    <p:sldId id="369" r:id="rId78"/>
    <p:sldId id="370" r:id="rId79"/>
    <p:sldId id="371" r:id="rId80"/>
    <p:sldId id="372" r:id="rId81"/>
    <p:sldId id="373" r:id="rId82"/>
    <p:sldId id="374" r:id="rId83"/>
    <p:sldId id="375" r:id="rId84"/>
    <p:sldId id="376" r:id="rId85"/>
    <p:sldId id="377" r:id="rId86"/>
    <p:sldId id="378" r:id="rId87"/>
    <p:sldId id="379" r:id="rId88"/>
    <p:sldId id="380" r:id="rId89"/>
    <p:sldId id="381" r:id="rId90"/>
    <p:sldId id="382" r:id="rId91"/>
    <p:sldId id="383" r:id="rId92"/>
    <p:sldId id="384" r:id="rId93"/>
    <p:sldId id="385" r:id="rId94"/>
    <p:sldId id="392" r:id="rId95"/>
    <p:sldId id="390" r:id="rId96"/>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8"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1BBE249-284F-4997-A0FB-052E14E78F44}" type="datetimeFigureOut">
              <a:rPr lang="en-US" smtClean="0"/>
              <a:pPr/>
              <a:t>03/02/2020</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A2471A0-7C4B-4737-ACF7-749D9E2902DB}" type="slidenum">
              <a:rPr lang="en-US" smtClean="0"/>
              <a:pPr/>
              <a:t>‹#›</a:t>
            </a:fld>
            <a:endParaRPr lang="en-US"/>
          </a:p>
        </p:txBody>
      </p:sp>
    </p:spTree>
    <p:extLst>
      <p:ext uri="{BB962C8B-B14F-4D97-AF65-F5344CB8AC3E}">
        <p14:creationId xmlns="" xmlns:p14="http://schemas.microsoft.com/office/powerpoint/2010/main" val="1603997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C3376F-ED13-4F9D-B034-F62FF61C9CA5}" type="datetimeFigureOut">
              <a:rPr lang="en-US" smtClean="0"/>
              <a:pPr/>
              <a:t>03/02/2020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5F000B0-DFAF-495D-8FB5-E668173ABB05}" type="slidenum">
              <a:rPr lang="en-US" smtClean="0"/>
              <a:pPr/>
              <a:t>‹#›</a:t>
            </a:fld>
            <a:endParaRPr lang="en-US"/>
          </a:p>
        </p:txBody>
      </p:sp>
    </p:spTree>
    <p:extLst>
      <p:ext uri="{BB962C8B-B14F-4D97-AF65-F5344CB8AC3E}">
        <p14:creationId xmlns="" xmlns:p14="http://schemas.microsoft.com/office/powerpoint/2010/main" val="244107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EA8FB-245A-46D3-A33C-F8561B6FFDB0}" type="datetime1">
              <a:rPr lang="en-US" smtClean="0"/>
              <a:pPr/>
              <a:t>03/02/2020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3E87-BAEC-496B-A365-9A321E3375BB}" type="datetime1">
              <a:rPr lang="en-US" smtClean="0"/>
              <a:pPr/>
              <a:t>03/02/2020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C9694-0C72-4932-8AAE-962C2F3C5A22}" type="datetime1">
              <a:rPr lang="en-US" smtClean="0"/>
              <a:pPr/>
              <a:t>03/02/2020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345FE-872D-4903-B6CF-B75BFA2B272A}" type="datetime1">
              <a:rPr lang="en-US" smtClean="0"/>
              <a:pPr/>
              <a:t>03/02/2020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D4150-20BF-4DD0-BBF9-18F0CE26758A}" type="datetime1">
              <a:rPr lang="en-US" smtClean="0"/>
              <a:pPr/>
              <a:t>03/02/2020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10345-75BF-4DC5-86DE-BE144C1D9576}" type="datetime1">
              <a:rPr lang="en-US" smtClean="0"/>
              <a:pPr/>
              <a:t>03/02/2020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FF9A2-1724-4110-90D1-8DAB33EECB1E}" type="datetime1">
              <a:rPr lang="en-US" smtClean="0"/>
              <a:pPr/>
              <a:t>03/02/2020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0B3D53-C5CC-4876-A84D-5BCB301891BB}" type="datetime1">
              <a:rPr lang="en-US" smtClean="0"/>
              <a:pPr/>
              <a:t>03/02/2020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89ED5-0384-4E16-982C-B1CBD189286F}" type="datetime1">
              <a:rPr lang="en-US" smtClean="0"/>
              <a:pPr/>
              <a:t>03/02/2020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6D101-6971-4015-8A88-E550916AFF62}" type="datetime1">
              <a:rPr lang="en-US" smtClean="0"/>
              <a:pPr/>
              <a:t>03/02/2020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93CD0-B47B-467B-AFF4-6D968C44C94E}" type="datetime1">
              <a:rPr lang="en-US" smtClean="0"/>
              <a:pPr/>
              <a:t>03/02/2020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36230-D10A-4B61-80FF-1559020EA3FE}" type="datetime1">
              <a:rPr lang="en-US" smtClean="0"/>
              <a:pPr/>
              <a:t>03/02/2020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docs.oracle.com/cd/B19306_01/server.102/b14200/functions001.htm" TargetMode="External"/><Relationship Id="rId2" Type="http://schemas.openxmlformats.org/officeDocument/2006/relationships/hyperlink" Target="https://www.studytonight.com/dbms/sql-constraints.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80999"/>
          </a:xfrm>
        </p:spPr>
        <p:txBody>
          <a:bodyPr>
            <a:normAutofit fontScale="90000"/>
          </a:bodyPr>
          <a:lstStyle/>
          <a:p>
            <a:r>
              <a:rPr lang="en-US" sz="3200" b="1" dirty="0" smtClean="0">
                <a:solidFill>
                  <a:srgbClr val="FF0000"/>
                </a:solidFill>
                <a:latin typeface="Times New Roman" pitchFamily="18" charset="0"/>
                <a:cs typeface="Times New Roman" pitchFamily="18" charset="0"/>
              </a:rPr>
              <a:t>Constraints</a:t>
            </a:r>
            <a:endParaRPr lang="en-US" sz="32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28600" y="457200"/>
            <a:ext cx="8686800" cy="6400800"/>
          </a:xfrm>
        </p:spPr>
        <p:txBody>
          <a:bodyPr/>
          <a:lstStyle/>
          <a:p>
            <a:pPr algn="l"/>
            <a:r>
              <a:rPr lang="en-US" sz="2400" dirty="0" smtClean="0">
                <a:solidFill>
                  <a:schemeClr val="tx1"/>
                </a:solidFill>
                <a:latin typeface="Times New Roman" pitchFamily="18" charset="0"/>
                <a:cs typeface="Times New Roman" pitchFamily="18" charset="0"/>
              </a:rPr>
              <a:t>The oracle server uses constraints to prevent invalid data entry into tables. Constraints prevent the deletion of a table if there are dependencies.</a:t>
            </a:r>
          </a:p>
          <a:p>
            <a:pPr algn="l"/>
            <a:r>
              <a:rPr lang="en-US" sz="2800" dirty="0" smtClean="0">
                <a:solidFill>
                  <a:srgbClr val="FF0000"/>
                </a:solidFill>
                <a:latin typeface="Times New Roman" pitchFamily="18" charset="0"/>
                <a:cs typeface="Times New Roman" pitchFamily="18" charset="0"/>
              </a:rPr>
              <a:t>Data integrity Constraints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aphicFrame>
        <p:nvGraphicFramePr>
          <p:cNvPr id="5" name="Table 4"/>
          <p:cNvGraphicFramePr>
            <a:graphicFrameLocks noGrp="1"/>
          </p:cNvGraphicFramePr>
          <p:nvPr/>
        </p:nvGraphicFramePr>
        <p:xfrm>
          <a:off x="0" y="2667000"/>
          <a:ext cx="9144000" cy="4350096"/>
        </p:xfrm>
        <a:graphic>
          <a:graphicData uri="http://schemas.openxmlformats.org/drawingml/2006/table">
            <a:tbl>
              <a:tblPr firstRow="1" bandRow="1">
                <a:tableStyleId>{5C22544A-7EE6-4342-B048-85BDC9FD1C3A}</a:tableStyleId>
              </a:tblPr>
              <a:tblGrid>
                <a:gridCol w="1905000"/>
                <a:gridCol w="7239000"/>
              </a:tblGrid>
              <a:tr h="561620">
                <a:tc>
                  <a:txBody>
                    <a:bodyPr/>
                    <a:lstStyle/>
                    <a:p>
                      <a:r>
                        <a:rPr lang="en-US" sz="2000" dirty="0" smtClean="0">
                          <a:latin typeface="Times New Roman" pitchFamily="18" charset="0"/>
                          <a:cs typeface="Times New Roman" pitchFamily="18" charset="0"/>
                        </a:rPr>
                        <a:t>Constraint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561620">
                <a:tc>
                  <a:txBody>
                    <a:bodyPr/>
                    <a:lstStyle/>
                    <a:p>
                      <a:r>
                        <a:rPr lang="en-US" sz="2000" dirty="0" smtClean="0">
                          <a:latin typeface="Times New Roman" pitchFamily="18" charset="0"/>
                          <a:cs typeface="Times New Roman" pitchFamily="18" charset="0"/>
                        </a:rPr>
                        <a:t>NOT NULL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that the column cannot contain a null value</a:t>
                      </a:r>
                      <a:endParaRPr lang="en-US" sz="2000" dirty="0">
                        <a:latin typeface="Times New Roman" pitchFamily="18" charset="0"/>
                        <a:cs typeface="Times New Roman" pitchFamily="18" charset="0"/>
                      </a:endParaRPr>
                    </a:p>
                  </a:txBody>
                  <a:tcPr/>
                </a:tc>
              </a:tr>
              <a:tr h="969372">
                <a:tc>
                  <a:txBody>
                    <a:bodyPr/>
                    <a:lstStyle/>
                    <a:p>
                      <a:r>
                        <a:rPr lang="en-US" sz="2000" dirty="0" smtClean="0">
                          <a:latin typeface="Times New Roman" pitchFamily="18" charset="0"/>
                          <a:cs typeface="Times New Roman" pitchFamily="18" charset="0"/>
                        </a:rPr>
                        <a:t>UNIQUE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a column</a:t>
                      </a:r>
                      <a:r>
                        <a:rPr lang="en-US" sz="2000" baseline="0" dirty="0" smtClean="0">
                          <a:latin typeface="Times New Roman" pitchFamily="18" charset="0"/>
                          <a:cs typeface="Times New Roman" pitchFamily="18" charset="0"/>
                        </a:rPr>
                        <a:t> or combination of columns whose values must be unique for all rows in the table</a:t>
                      </a:r>
                      <a:endParaRPr lang="en-US" sz="2000" dirty="0">
                        <a:latin typeface="Times New Roman" pitchFamily="18" charset="0"/>
                        <a:cs typeface="Times New Roman" pitchFamily="18" charset="0"/>
                      </a:endParaRPr>
                    </a:p>
                  </a:txBody>
                  <a:tcPr/>
                </a:tc>
              </a:tr>
              <a:tr h="726492">
                <a:tc>
                  <a:txBody>
                    <a:bodyPr/>
                    <a:lstStyle/>
                    <a:p>
                      <a:r>
                        <a:rPr lang="en-US" sz="2000" dirty="0" smtClean="0">
                          <a:latin typeface="Times New Roman" pitchFamily="18" charset="0"/>
                          <a:cs typeface="Times New Roman" pitchFamily="18" charset="0"/>
                        </a:rPr>
                        <a:t>PRIMARY KEY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Uniquely</a:t>
                      </a:r>
                      <a:r>
                        <a:rPr lang="en-US" sz="2000" baseline="0" dirty="0" smtClean="0">
                          <a:latin typeface="Times New Roman" pitchFamily="18" charset="0"/>
                          <a:cs typeface="Times New Roman" pitchFamily="18" charset="0"/>
                        </a:rPr>
                        <a:t> identifies each row of the table</a:t>
                      </a:r>
                      <a:endParaRPr lang="en-US" sz="2000" dirty="0">
                        <a:latin typeface="Times New Roman" pitchFamily="18" charset="0"/>
                        <a:cs typeface="Times New Roman" pitchFamily="18" charset="0"/>
                      </a:endParaRPr>
                    </a:p>
                  </a:txBody>
                  <a:tcPr/>
                </a:tc>
              </a:tr>
              <a:tr h="969372">
                <a:tc>
                  <a:txBody>
                    <a:bodyPr/>
                    <a:lstStyle/>
                    <a:p>
                      <a:r>
                        <a:rPr lang="en-US" sz="2000" dirty="0" smtClean="0">
                          <a:latin typeface="Times New Roman" pitchFamily="18" charset="0"/>
                          <a:cs typeface="Times New Roman" pitchFamily="18" charset="0"/>
                        </a:rPr>
                        <a:t>FOREIGN KEY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Establishes and</a:t>
                      </a:r>
                      <a:r>
                        <a:rPr lang="en-US" sz="2000" baseline="0" dirty="0" smtClean="0">
                          <a:latin typeface="Times New Roman" pitchFamily="18" charset="0"/>
                          <a:cs typeface="Times New Roman" pitchFamily="18" charset="0"/>
                        </a:rPr>
                        <a:t> enforces a foreign key relationship between the column and a column of the referred table.</a:t>
                      </a:r>
                      <a:endParaRPr lang="en-US" sz="2000" dirty="0">
                        <a:latin typeface="Times New Roman" pitchFamily="18" charset="0"/>
                        <a:cs typeface="Times New Roman" pitchFamily="18" charset="0"/>
                      </a:endParaRPr>
                    </a:p>
                  </a:txBody>
                  <a:tcPr/>
                </a:tc>
              </a:tr>
              <a:tr h="561620">
                <a:tc>
                  <a:txBody>
                    <a:bodyPr/>
                    <a:lstStyle/>
                    <a:p>
                      <a:r>
                        <a:rPr lang="en-US" sz="2000" dirty="0" smtClean="0">
                          <a:latin typeface="Times New Roman" pitchFamily="18" charset="0"/>
                          <a:cs typeface="Times New Roman" pitchFamily="18" charset="0"/>
                        </a:rPr>
                        <a:t>CHECK</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a condition</a:t>
                      </a:r>
                      <a:r>
                        <a:rPr lang="en-US" sz="2000" baseline="0" dirty="0" smtClean="0">
                          <a:latin typeface="Times New Roman" pitchFamily="18" charset="0"/>
                          <a:cs typeface="Times New Roman" pitchFamily="18" charset="0"/>
                        </a:rPr>
                        <a:t> that must be true</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477000"/>
          </a:xfrm>
        </p:spPr>
        <p:txBody>
          <a:bodyPr>
            <a:normAutofit/>
          </a:bodyPr>
          <a:lstStyle/>
          <a:p>
            <a:r>
              <a:rPr lang="en-US" sz="2700" dirty="0" smtClean="0">
                <a:solidFill>
                  <a:srgbClr val="FF0000"/>
                </a:solidFill>
                <a:latin typeface="Times New Roman" pitchFamily="18" charset="0"/>
                <a:cs typeface="Times New Roman" pitchFamily="18" charset="0"/>
              </a:rPr>
              <a:t>Example: </a:t>
            </a:r>
            <a:r>
              <a:rPr lang="en-US" sz="2700" dirty="0" smtClean="0">
                <a:latin typeface="Times New Roman" pitchFamily="18" charset="0"/>
                <a:cs typeface="Times New Roman" pitchFamily="18" charset="0"/>
              </a:rPr>
              <a:t>To create an employee table with Primary Key constraint, the query would be like,</a:t>
            </a:r>
          </a:p>
          <a:p>
            <a:r>
              <a:rPr lang="en-US" sz="2700" b="1" dirty="0" smtClean="0">
                <a:solidFill>
                  <a:srgbClr val="FF0000"/>
                </a:solidFill>
                <a:latin typeface="Times New Roman" pitchFamily="18" charset="0"/>
                <a:cs typeface="Times New Roman" pitchFamily="18" charset="0"/>
              </a:rPr>
              <a:t>Primary Key at column level:</a:t>
            </a:r>
          </a:p>
          <a:p>
            <a:pPr>
              <a:buNone/>
            </a:pPr>
            <a:endParaRPr lang="en-US" sz="2700" dirty="0" smtClean="0">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CREATE TABLE</a:t>
            </a:r>
            <a:r>
              <a:rPr lang="en-US" sz="2700" dirty="0" smtClean="0">
                <a:latin typeface="Times New Roman" pitchFamily="18" charset="0"/>
                <a:cs typeface="Times New Roman" pitchFamily="18" charset="0"/>
              </a:rPr>
              <a:t> employee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id number(5)</a:t>
            </a:r>
            <a:r>
              <a:rPr lang="en-US" sz="2700" dirty="0" smtClean="0">
                <a:solidFill>
                  <a:srgbClr val="FF0000"/>
                </a:solidFill>
                <a:latin typeface="Times New Roman" pitchFamily="18" charset="0"/>
                <a:cs typeface="Times New Roman" pitchFamily="18" charset="0"/>
              </a:rPr>
              <a:t> PRIMARY KEY, </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name char(20),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dept char(10),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age number(2),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salary number(10),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location char(10)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t>
            </a:r>
          </a:p>
          <a:p>
            <a:endParaRPr lang="en-US" sz="27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smtClean="0">
                <a:solidFill>
                  <a:srgbClr val="FF0000"/>
                </a:solidFill>
                <a:latin typeface="Times New Roman" pitchFamily="18" charset="0"/>
                <a:cs typeface="Times New Roman" pitchFamily="18" charset="0"/>
              </a:rPr>
              <a:t>Primary Key at table level:</a:t>
            </a:r>
            <a:endParaRPr lang="en-US" sz="2800"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emp_id_pk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(id)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solidFill>
                  <a:srgbClr val="FF0000"/>
                </a:solidFill>
                <a:latin typeface="Times New Roman" pitchFamily="18" charset="0"/>
                <a:cs typeface="Times New Roman" pitchFamily="18" charset="0"/>
              </a:rPr>
              <a:t>SQL Foreign key or Referential Integrity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Times New Roman" pitchFamily="18" charset="0"/>
                <a:cs typeface="Times New Roman" pitchFamily="18" charset="0"/>
              </a:rPr>
              <a:t>This constraint identifies any column referencing the PRIMARY KEY in another table.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establishes a relationship between two columns in the same table or between different tables.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a column to be defined as a Foreign Key, it should be defined as a Primary Key in the table which it is referring.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One or more columns can be defined as Foreign key.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91200"/>
          </a:xfrm>
        </p:spPr>
        <p:txBody>
          <a:bodyPr>
            <a:normAutofit/>
          </a:bodyPr>
          <a:lstStyle/>
          <a:p>
            <a:r>
              <a:rPr lang="en-US" b="1" dirty="0" smtClean="0">
                <a:solidFill>
                  <a:srgbClr val="FF0000"/>
                </a:solidFill>
                <a:latin typeface="Times New Roman" pitchFamily="18" charset="0"/>
                <a:cs typeface="Times New Roman" pitchFamily="18" charset="0"/>
              </a:rPr>
              <a:t>Syntax to define a Foreign key at column level:</a:t>
            </a:r>
            <a:endParaRPr lang="en-US" dirty="0" smtClean="0">
              <a:solidFill>
                <a:srgbClr val="FF0000"/>
              </a:solidFill>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[CONSTRAINT </a:t>
            </a:r>
            <a:r>
              <a:rPr lang="en-US" sz="2700" dirty="0" err="1" smtClean="0">
                <a:latin typeface="Times New Roman" pitchFamily="18" charset="0"/>
                <a:cs typeface="Times New Roman" pitchFamily="18" charset="0"/>
              </a:rPr>
              <a:t>constraint_name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REFERENCES </a:t>
            </a:r>
            <a:r>
              <a:rPr lang="en-US" sz="2700" dirty="0" err="1" smtClean="0">
                <a:latin typeface="Times New Roman" pitchFamily="18" charset="0"/>
                <a:cs typeface="Times New Roman" pitchFamily="18" charset="0"/>
              </a:rPr>
              <a:t>Referenced_Table_name</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Syntax to define a Foreign key at table level:</a:t>
            </a:r>
          </a:p>
          <a:p>
            <a:endParaRPr lang="en-US" dirty="0" smtClean="0">
              <a:solidFill>
                <a:srgbClr val="FF0000"/>
              </a:solidFill>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[CONSTRAINT </a:t>
            </a:r>
            <a:r>
              <a:rPr lang="en-US" sz="2700" dirty="0" err="1" smtClean="0">
                <a:latin typeface="Times New Roman" pitchFamily="18" charset="0"/>
                <a:cs typeface="Times New Roman" pitchFamily="18" charset="0"/>
              </a:rPr>
              <a:t>constraint_name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FOREIGN KEY </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REFERENCES </a:t>
            </a:r>
            <a:r>
              <a:rPr lang="en-US" sz="2700" dirty="0" err="1" smtClean="0">
                <a:latin typeface="Times New Roman" pitchFamily="18" charset="0"/>
                <a:cs typeface="Times New Roman" pitchFamily="18" charset="0"/>
              </a:rPr>
              <a:t>referenced_table_name</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pPr algn="l"/>
            <a:r>
              <a:rPr lang="en-US" sz="2400" dirty="0" smtClean="0">
                <a:solidFill>
                  <a:srgbClr val="FF0000"/>
                </a:solidFill>
                <a:latin typeface="Times New Roman" pitchFamily="18" charset="0"/>
                <a:cs typeface="Times New Roman" pitchFamily="18" charset="0"/>
              </a:rPr>
              <a:t>Example: </a:t>
            </a:r>
            <a:r>
              <a:rPr lang="en-US" sz="2400" dirty="0" smtClean="0"/>
              <a:t/>
            </a:r>
            <a:br>
              <a:rPr lang="en-US" sz="2400" dirty="0" smtClean="0"/>
            </a:br>
            <a:endParaRPr lang="en-US" sz="2400" dirty="0"/>
          </a:p>
        </p:txBody>
      </p:sp>
      <p:sp>
        <p:nvSpPr>
          <p:cNvPr id="3" name="Content Placeholder 2"/>
          <p:cNvSpPr>
            <a:spLocks noGrp="1"/>
          </p:cNvSpPr>
          <p:nvPr>
            <p:ph idx="1"/>
          </p:nvPr>
        </p:nvSpPr>
        <p:spPr>
          <a:xfrm>
            <a:off x="152400" y="381000"/>
            <a:ext cx="8839200" cy="6172200"/>
          </a:xfrm>
        </p:spPr>
        <p:txBody>
          <a:bodyPr>
            <a:noAutofit/>
          </a:bodyPr>
          <a:lstStyle/>
          <a:p>
            <a:r>
              <a:rPr lang="en-US" sz="2300" dirty="0" smtClean="0">
                <a:latin typeface="Times New Roman" pitchFamily="18" charset="0"/>
                <a:cs typeface="Times New Roman" pitchFamily="18" charset="0"/>
              </a:rPr>
              <a:t>Consider  "product" table and "</a:t>
            </a:r>
            <a:r>
              <a:rPr lang="en-US" sz="2300" dirty="0" err="1" smtClean="0">
                <a:latin typeface="Times New Roman" pitchFamily="18" charset="0"/>
                <a:cs typeface="Times New Roman" pitchFamily="18" charset="0"/>
              </a:rPr>
              <a:t>order_items</a:t>
            </a:r>
            <a:r>
              <a:rPr lang="en-US" sz="2300" dirty="0" smtClean="0">
                <a:latin typeface="Times New Roman" pitchFamily="18" charset="0"/>
                <a:cs typeface="Times New Roman" pitchFamily="18" charset="0"/>
              </a:rPr>
              <a:t>". </a:t>
            </a:r>
            <a:br>
              <a:rPr lang="en-US" sz="2300" dirty="0" smtClean="0">
                <a:latin typeface="Times New Roman" pitchFamily="18" charset="0"/>
                <a:cs typeface="Times New Roman" pitchFamily="18" charset="0"/>
              </a:rPr>
            </a:br>
            <a:r>
              <a:rPr lang="en-US" sz="2300" b="1" dirty="0" smtClean="0">
                <a:solidFill>
                  <a:srgbClr val="FF0000"/>
                </a:solidFill>
                <a:latin typeface="Times New Roman" pitchFamily="18" charset="0"/>
                <a:cs typeface="Times New Roman" pitchFamily="18" charset="0"/>
              </a:rPr>
              <a:t>Foreign Key at column level:</a:t>
            </a:r>
            <a:r>
              <a:rPr lang="en-US" sz="2300" dirty="0" smtClean="0">
                <a:solidFill>
                  <a:srgbClr val="FF0000"/>
                </a:solidFill>
                <a:latin typeface="Times New Roman" pitchFamily="18" charset="0"/>
                <a:cs typeface="Times New Roman" pitchFamily="18" charset="0"/>
              </a:rPr>
              <a:t> </a:t>
            </a:r>
          </a:p>
          <a:p>
            <a:pPr>
              <a:buNone/>
            </a:pPr>
            <a:r>
              <a:rPr lang="en-US" sz="2300" dirty="0" smtClean="0">
                <a:latin typeface="Times New Roman" pitchFamily="18" charset="0"/>
                <a:cs typeface="Times New Roman" pitchFamily="18" charset="0"/>
              </a:rPr>
              <a:t>CREATE TABLE</a:t>
            </a:r>
            <a:r>
              <a:rPr lang="en-US" sz="2300" dirty="0" smtClean="0">
                <a:solidFill>
                  <a:srgbClr val="FF0000"/>
                </a:solidFill>
                <a:latin typeface="Times New Roman" pitchFamily="18" charset="0"/>
                <a:cs typeface="Times New Roman" pitchFamily="18" charset="0"/>
              </a:rPr>
              <a:t> product </a:t>
            </a:r>
          </a:p>
          <a:p>
            <a:pPr>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 number(5)</a:t>
            </a:r>
            <a:r>
              <a:rPr lang="en-US" sz="2300" dirty="0" smtClean="0">
                <a:solidFill>
                  <a:srgbClr val="FF0000"/>
                </a:solidFill>
                <a:latin typeface="Times New Roman" pitchFamily="18" charset="0"/>
                <a:cs typeface="Times New Roman" pitchFamily="18" charset="0"/>
              </a:rPr>
              <a:t> CONSTRAINT </a:t>
            </a:r>
            <a:r>
              <a:rPr lang="en-US" sz="2300" dirty="0" err="1" smtClean="0">
                <a:latin typeface="Times New Roman" pitchFamily="18" charset="0"/>
                <a:cs typeface="Times New Roman" pitchFamily="18" charset="0"/>
              </a:rPr>
              <a:t>pd_id_pk</a:t>
            </a:r>
            <a:r>
              <a:rPr lang="en-US" sz="2300" dirty="0" smtClean="0">
                <a:latin typeface="Times New Roman" pitchFamily="18" charset="0"/>
                <a:cs typeface="Times New Roman" pitchFamily="18" charset="0"/>
              </a:rPr>
              <a:t> </a:t>
            </a:r>
            <a:r>
              <a:rPr lang="en-US" sz="2300" dirty="0" smtClean="0">
                <a:solidFill>
                  <a:srgbClr val="FF0000"/>
                </a:solidFill>
                <a:latin typeface="Times New Roman" pitchFamily="18" charset="0"/>
                <a:cs typeface="Times New Roman" pitchFamily="18" charset="0"/>
              </a:rPr>
              <a:t>PRIMARY KEY, </a:t>
            </a:r>
            <a:br>
              <a:rPr lang="en-US" sz="2300" dirty="0" smtClean="0">
                <a:solidFill>
                  <a:srgbClr val="FF0000"/>
                </a:solidFill>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supplier_name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unit_price</a:t>
            </a:r>
            <a:r>
              <a:rPr lang="en-US" sz="2300" dirty="0" smtClean="0">
                <a:latin typeface="Times New Roman" pitchFamily="18" charset="0"/>
                <a:cs typeface="Times New Roman" pitchFamily="18" charset="0"/>
              </a:rPr>
              <a:t> number(10)</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a:t>
            </a:r>
          </a:p>
          <a:p>
            <a:pPr>
              <a:buNone/>
            </a:pPr>
            <a:r>
              <a:rPr lang="en-US" sz="2300" b="1" u="sng" dirty="0" smtClean="0">
                <a:solidFill>
                  <a:srgbClr val="FF0000"/>
                </a:solidFill>
                <a:latin typeface="Times New Roman" pitchFamily="18" charset="0"/>
                <a:cs typeface="Times New Roman" pitchFamily="18" charset="0"/>
              </a:rPr>
              <a:t>OR</a:t>
            </a:r>
            <a:r>
              <a:rPr lang="en-US" sz="2300" b="1" dirty="0" smtClean="0">
                <a:solidFill>
                  <a:srgbClr val="FF0000"/>
                </a:solidFill>
                <a:latin typeface="Times New Roman" pitchFamily="18" charset="0"/>
                <a:cs typeface="Times New Roman" pitchFamily="18" charset="0"/>
              </a:rPr>
              <a:t>    </a:t>
            </a:r>
            <a:r>
              <a:rPr lang="en-US" sz="2300" dirty="0" smtClean="0">
                <a:latin typeface="Times New Roman" pitchFamily="18" charset="0"/>
                <a:cs typeface="Times New Roman" pitchFamily="18" charset="0"/>
              </a:rPr>
              <a:t>CREATE TABLE </a:t>
            </a:r>
            <a:r>
              <a:rPr lang="en-US" sz="2300" dirty="0" err="1" smtClean="0">
                <a:solidFill>
                  <a:srgbClr val="FF0000"/>
                </a:solidFill>
                <a:latin typeface="Times New Roman" pitchFamily="18" charset="0"/>
                <a:cs typeface="Times New Roman" pitchFamily="18" charset="0"/>
              </a:rPr>
              <a:t>order_items</a:t>
            </a:r>
            <a:endParaRPr lang="en-US" sz="2300" dirty="0" smtClean="0">
              <a:solidFill>
                <a:srgbClr val="FF0000"/>
              </a:solidFill>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order_id</a:t>
            </a:r>
            <a:r>
              <a:rPr lang="en-US" sz="2300" dirty="0" smtClean="0">
                <a:latin typeface="Times New Roman" pitchFamily="18" charset="0"/>
                <a:cs typeface="Times New Roman" pitchFamily="18" charset="0"/>
              </a:rPr>
              <a:t> number(5) </a:t>
            </a:r>
            <a:r>
              <a:rPr lang="en-US" sz="2300" dirty="0" smtClean="0">
                <a:solidFill>
                  <a:srgbClr val="FF0000"/>
                </a:solidFill>
                <a:latin typeface="Times New Roman" pitchFamily="18" charset="0"/>
                <a:cs typeface="Times New Roman" pitchFamily="18" charset="0"/>
              </a:rPr>
              <a:t>CONSTRAINT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od_id_pk</a:t>
            </a:r>
            <a:r>
              <a:rPr lang="en-US" sz="2300" dirty="0" smtClean="0">
                <a:latin typeface="Times New Roman" pitchFamily="18" charset="0"/>
                <a:cs typeface="Times New Roman" pitchFamily="18" charset="0"/>
              </a:rPr>
              <a:t> </a:t>
            </a:r>
            <a:r>
              <a:rPr lang="en-US" sz="2300" dirty="0" smtClean="0">
                <a:solidFill>
                  <a:srgbClr val="FF0000"/>
                </a:solidFill>
                <a:latin typeface="Times New Roman" pitchFamily="18" charset="0"/>
                <a:cs typeface="Times New Roman" pitchFamily="18" charset="0"/>
              </a:rPr>
              <a:t>PRIMARY KEY,</a:t>
            </a:r>
            <a:br>
              <a:rPr lang="en-US" sz="2300" dirty="0" smtClean="0">
                <a:solidFill>
                  <a:srgbClr val="FF0000"/>
                </a:solidFill>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 number(5)</a:t>
            </a:r>
            <a:r>
              <a:rPr lang="en-US" sz="2300" dirty="0" smtClean="0">
                <a:solidFill>
                  <a:srgbClr val="FF0000"/>
                </a:solidFill>
                <a:latin typeface="Times New Roman" pitchFamily="18" charset="0"/>
                <a:cs typeface="Times New Roman" pitchFamily="18" charset="0"/>
              </a:rPr>
              <a:t> CONSTRAINT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pd_id_fk</a:t>
            </a:r>
            <a:endParaRPr lang="en-US" sz="2300" dirty="0" smtClean="0">
              <a:latin typeface="Times New Roman" pitchFamily="18" charset="0"/>
              <a:cs typeface="Times New Roman" pitchFamily="18" charset="0"/>
            </a:endParaRPr>
          </a:p>
          <a:p>
            <a:pPr>
              <a:buNone/>
            </a:pPr>
            <a:r>
              <a:rPr lang="en-US" sz="2300" dirty="0" smtClean="0">
                <a:solidFill>
                  <a:srgbClr val="FF0000"/>
                </a:solidFill>
                <a:latin typeface="Times New Roman" pitchFamily="18" charset="0"/>
                <a:cs typeface="Times New Roman" pitchFamily="18" charset="0"/>
              </a:rPr>
              <a:t>     REFERENCES </a:t>
            </a:r>
            <a:r>
              <a:rPr lang="en-US" sz="2300" dirty="0" smtClean="0">
                <a:latin typeface="Times New Roman" pitchFamily="18" charset="0"/>
                <a:cs typeface="Times New Roman" pitchFamily="18" charset="0"/>
              </a:rPr>
              <a:t>product(</a:t>
            </a: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supplier_name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unit_price</a:t>
            </a:r>
            <a:r>
              <a:rPr lang="en-US" sz="2300" dirty="0" smtClean="0">
                <a:latin typeface="Times New Roman" pitchFamily="18" charset="0"/>
                <a:cs typeface="Times New Roman" pitchFamily="18" charset="0"/>
              </a:rPr>
              <a:t> number(10)</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a:t>
            </a:r>
          </a:p>
          <a:p>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0"/>
            <a:ext cx="8458200" cy="6705600"/>
          </a:xfrm>
        </p:spPr>
        <p:txBody>
          <a:bodyPr>
            <a:normAutofit/>
          </a:bodyPr>
          <a:lstStyle/>
          <a:p>
            <a:endParaRPr lang="en-US" sz="2800" b="1" dirty="0" smtClean="0">
              <a:solidFill>
                <a:srgbClr val="FF0000"/>
              </a:solidFill>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Foreign Key at table level: </a:t>
            </a:r>
            <a:endParaRPr lang="en-US" sz="2800"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order_items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order_id</a:t>
            </a:r>
            <a:r>
              <a:rPr lang="en-US" sz="2800" dirty="0" smtClean="0">
                <a:latin typeface="Times New Roman" pitchFamily="18" charset="0"/>
                <a:cs typeface="Times New Roman" pitchFamily="18" charset="0"/>
              </a:rPr>
              <a:t> number(5) ,</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 number(5),</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product_name</a:t>
            </a:r>
            <a:r>
              <a:rPr lang="en-US" sz="2800" dirty="0" smtClean="0">
                <a:latin typeface="Times New Roman" pitchFamily="18" charset="0"/>
                <a:cs typeface="Times New Roman" pitchFamily="18" charset="0"/>
              </a:rPr>
              <a:t> char(20),</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supplier_name</a:t>
            </a:r>
            <a:r>
              <a:rPr lang="en-US" sz="2800" dirty="0" smtClean="0">
                <a:latin typeface="Times New Roman" pitchFamily="18" charset="0"/>
                <a:cs typeface="Times New Roman" pitchFamily="18" charset="0"/>
              </a:rPr>
              <a:t> char(20),</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unit_price</a:t>
            </a:r>
            <a:r>
              <a:rPr lang="en-US" sz="2800" dirty="0" smtClean="0">
                <a:latin typeface="Times New Roman" pitchFamily="18" charset="0"/>
                <a:cs typeface="Times New Roman" pitchFamily="18" charset="0"/>
              </a:rPr>
              <a:t> number(10)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od_id_pk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order_id</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pd_id_fk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FOREIGN KEY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REFERENCES</a:t>
            </a:r>
            <a:r>
              <a:rPr lang="en-US" sz="2800" dirty="0" smtClean="0">
                <a:latin typeface="Times New Roman" pitchFamily="18" charset="0"/>
                <a:cs typeface="Times New Roman" pitchFamily="18" charset="0"/>
              </a:rPr>
              <a:t> product(</a:t>
            </a: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endParaRPr lang="en-US" sz="4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r>
              <a:rPr lang="en-US" sz="2800" dirty="0" smtClean="0">
                <a:latin typeface="Times New Roman" pitchFamily="18" charset="0"/>
                <a:cs typeface="Times New Roman" pitchFamily="18" charset="0"/>
              </a:rPr>
              <a:t> If the employee table has a '</a:t>
            </a:r>
            <a:r>
              <a:rPr lang="en-US" sz="2800" dirty="0" err="1" smtClean="0">
                <a:latin typeface="Times New Roman" pitchFamily="18" charset="0"/>
                <a:cs typeface="Times New Roman" pitchFamily="18" charset="0"/>
              </a:rPr>
              <a:t>mgr_id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manager id as a foreign key which references primary key 'id' within the same table, the query would be like,</a:t>
            </a:r>
          </a:p>
          <a:p>
            <a:pPr>
              <a:buNone/>
            </a:pPr>
            <a:r>
              <a:rPr lang="en-US" sz="2800" dirty="0" smtClean="0">
                <a:latin typeface="Times New Roman" pitchFamily="18" charset="0"/>
                <a:cs typeface="Times New Roman" pitchFamily="18" charset="0"/>
              </a:rPr>
              <a:t> </a:t>
            </a:r>
          </a:p>
          <a:p>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employee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mgr_id</a:t>
            </a:r>
            <a:r>
              <a:rPr lang="en-US" sz="2800" dirty="0" smtClean="0">
                <a:latin typeface="Times New Roman" pitchFamily="18" charset="0"/>
                <a:cs typeface="Times New Roman" pitchFamily="18" charset="0"/>
              </a:rPr>
              <a:t> number(5) </a:t>
            </a:r>
            <a:r>
              <a:rPr lang="en-US" sz="2800" dirty="0" smtClean="0">
                <a:solidFill>
                  <a:srgbClr val="FF0000"/>
                </a:solidFill>
                <a:latin typeface="Times New Roman" pitchFamily="18" charset="0"/>
                <a:cs typeface="Times New Roman" pitchFamily="18" charset="0"/>
              </a:rPr>
              <a:t>REFERENCES</a:t>
            </a:r>
            <a:r>
              <a:rPr lang="en-US" sz="2800" dirty="0" smtClean="0">
                <a:latin typeface="Times New Roman" pitchFamily="18" charset="0"/>
                <a:cs typeface="Times New Roman" pitchFamily="18" charset="0"/>
              </a:rPr>
              <a:t> employee(id),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40000" lnSpcReduction="20000"/>
          </a:bodyPr>
          <a:lstStyle/>
          <a:p>
            <a:r>
              <a:rPr lang="en-US" sz="6000" dirty="0" smtClean="0">
                <a:latin typeface="Times New Roman" pitchFamily="18" charset="0"/>
                <a:cs typeface="Times New Roman" pitchFamily="18" charset="0"/>
              </a:rPr>
              <a:t>The constraint can be applied for a single column or a group of columns. </a:t>
            </a:r>
          </a:p>
          <a:p>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Syntax to define a Check constraint:</a:t>
            </a:r>
            <a:endParaRPr lang="en-US" sz="6000" dirty="0" smtClean="0">
              <a:solidFill>
                <a:srgbClr val="FF0000"/>
              </a:solidFill>
              <a:latin typeface="Times New Roman" pitchFamily="18" charset="0"/>
              <a:cs typeface="Times New Roman" pitchFamily="18" charset="0"/>
            </a:endParaRPr>
          </a:p>
          <a:p>
            <a:pPr>
              <a:buNone/>
            </a:pPr>
            <a:r>
              <a:rPr lang="en-US" sz="6000" dirty="0" smtClean="0">
                <a:latin typeface="Times New Roman" pitchFamily="18" charset="0"/>
                <a:cs typeface="Times New Roman" pitchFamily="18" charset="0"/>
              </a:rPr>
              <a:t>[CONSTRAINT </a:t>
            </a:r>
            <a:r>
              <a:rPr lang="en-US" sz="6000" dirty="0" err="1" smtClean="0">
                <a:latin typeface="Times New Roman" pitchFamily="18" charset="0"/>
                <a:cs typeface="Times New Roman" pitchFamily="18" charset="0"/>
              </a:rPr>
              <a:t>constraint_name</a:t>
            </a:r>
            <a:r>
              <a:rPr lang="en-US" sz="6000" dirty="0" smtClean="0">
                <a:latin typeface="Times New Roman" pitchFamily="18" charset="0"/>
                <a:cs typeface="Times New Roman" pitchFamily="18" charset="0"/>
              </a:rPr>
              <a:t>] </a:t>
            </a:r>
            <a:r>
              <a:rPr lang="en-US" sz="6000" dirty="0" smtClean="0">
                <a:solidFill>
                  <a:srgbClr val="FF0000"/>
                </a:solidFill>
                <a:latin typeface="Times New Roman" pitchFamily="18" charset="0"/>
                <a:cs typeface="Times New Roman" pitchFamily="18" charset="0"/>
              </a:rPr>
              <a:t>CHECK</a:t>
            </a:r>
            <a:r>
              <a:rPr lang="en-US" sz="6000" dirty="0" smtClean="0">
                <a:latin typeface="Times New Roman" pitchFamily="18" charset="0"/>
                <a:cs typeface="Times New Roman" pitchFamily="18" charset="0"/>
              </a:rPr>
              <a:t> (condition) </a:t>
            </a:r>
          </a:p>
          <a:p>
            <a:pPr>
              <a:buNone/>
            </a:pPr>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Example: </a:t>
            </a:r>
            <a:r>
              <a:rPr lang="en-US" sz="6000" dirty="0" smtClean="0">
                <a:latin typeface="Times New Roman" pitchFamily="18" charset="0"/>
                <a:cs typeface="Times New Roman" pitchFamily="18" charset="0"/>
              </a:rPr>
              <a:t>In the employee table to select the gender of a person, the query would be like,</a:t>
            </a:r>
          </a:p>
          <a:p>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Check Constraint at column level:</a:t>
            </a:r>
          </a:p>
          <a:p>
            <a:pPr>
              <a:buNone/>
            </a:pPr>
            <a:r>
              <a:rPr lang="en-US" sz="6000" dirty="0" smtClean="0">
                <a:solidFill>
                  <a:srgbClr val="FF0000"/>
                </a:solidFill>
                <a:latin typeface="Times New Roman" pitchFamily="18" charset="0"/>
                <a:cs typeface="Times New Roman" pitchFamily="18" charset="0"/>
              </a:rPr>
              <a:t>CREATE TABLE </a:t>
            </a:r>
            <a:r>
              <a:rPr lang="en-US" sz="6000" dirty="0" smtClean="0">
                <a:latin typeface="Times New Roman" pitchFamily="18" charset="0"/>
                <a:cs typeface="Times New Roman" pitchFamily="18" charset="0"/>
              </a:rPr>
              <a:t>employee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 id number(5) </a:t>
            </a:r>
            <a:r>
              <a:rPr lang="en-US" sz="6000" dirty="0" smtClean="0">
                <a:solidFill>
                  <a:srgbClr val="FF0000"/>
                </a:solidFill>
                <a:latin typeface="Times New Roman" pitchFamily="18" charset="0"/>
                <a:cs typeface="Times New Roman" pitchFamily="18" charset="0"/>
              </a:rPr>
              <a:t>PRIMARY KEY</a:t>
            </a:r>
            <a:r>
              <a:rPr lang="en-US" sz="6000" dirty="0" smtClean="0">
                <a:latin typeface="Times New Roman" pitchFamily="18" charset="0"/>
                <a:cs typeface="Times New Roman" pitchFamily="18" charset="0"/>
              </a:rPr>
              <a:t>,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name char(20),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dept char(10),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age number(2),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gender char(1) </a:t>
            </a:r>
            <a:r>
              <a:rPr lang="en-US" sz="6000" dirty="0" smtClean="0">
                <a:solidFill>
                  <a:srgbClr val="FF0000"/>
                </a:solidFill>
                <a:latin typeface="Times New Roman" pitchFamily="18" charset="0"/>
                <a:cs typeface="Times New Roman" pitchFamily="18" charset="0"/>
              </a:rPr>
              <a:t>CHECK</a:t>
            </a:r>
            <a:r>
              <a:rPr lang="en-US" sz="6000" dirty="0" smtClean="0">
                <a:latin typeface="Times New Roman" pitchFamily="18" charset="0"/>
                <a:cs typeface="Times New Roman" pitchFamily="18" charset="0"/>
              </a:rPr>
              <a:t> (gender in ('M','F')),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salary number(10),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location char(10)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Title 5"/>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Check Constraint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400800"/>
          </a:xfrm>
        </p:spPr>
        <p:txBody>
          <a:bodyPr>
            <a:normAutofit/>
          </a:bodyPr>
          <a:lstStyle/>
          <a:p>
            <a:r>
              <a:rPr lang="en-US" sz="2800" b="1" dirty="0" smtClean="0">
                <a:solidFill>
                  <a:srgbClr val="FF0000"/>
                </a:solidFill>
                <a:latin typeface="Times New Roman" pitchFamily="18" charset="0"/>
                <a:cs typeface="Times New Roman" pitchFamily="18" charset="0"/>
              </a:rPr>
              <a:t>Check Constraint at table level:</a:t>
            </a:r>
            <a:endParaRPr lang="en-US" sz="2800" dirty="0" smtClean="0">
              <a:solidFill>
                <a:srgbClr val="FF0000"/>
              </a:solidFill>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gender char(1),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gender_ck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CHECK</a:t>
            </a:r>
            <a:r>
              <a:rPr lang="en-US" sz="2800" dirty="0" smtClean="0">
                <a:latin typeface="Times New Roman" pitchFamily="18" charset="0"/>
                <a:cs typeface="Times New Roman" pitchFamily="18" charset="0"/>
              </a:rPr>
              <a:t> (gender in ('M','F'))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Autofit/>
          </a:bodyPr>
          <a:lstStyle/>
          <a:p>
            <a:r>
              <a:rPr lang="en-US" sz="3200" b="1" dirty="0" smtClean="0">
                <a:solidFill>
                  <a:srgbClr val="FF0000"/>
                </a:solidFill>
                <a:latin typeface="Times New Roman" pitchFamily="18" charset="0"/>
                <a:cs typeface="Times New Roman" pitchFamily="18" charset="0"/>
              </a:rPr>
              <a:t>Subquery</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09600"/>
            <a:ext cx="8534400" cy="6019800"/>
          </a:xfrm>
        </p:spPr>
        <p:txBody>
          <a:bodyPr>
            <a:noAutofit/>
          </a:bodyPr>
          <a:lstStyle/>
          <a:p>
            <a:r>
              <a:rPr lang="en-US" sz="2800" dirty="0" smtClean="0">
                <a:solidFill>
                  <a:srgbClr val="0033CC"/>
                </a:solidFill>
                <a:latin typeface="Times New Roman" pitchFamily="18" charset="0"/>
                <a:cs typeface="Times New Roman" pitchFamily="18" charset="0"/>
              </a:rPr>
              <a:t>Subquery or Inner query or Nested query </a:t>
            </a:r>
            <a:r>
              <a:rPr lang="en-US" sz="2800" dirty="0" smtClean="0">
                <a:latin typeface="Times New Roman" pitchFamily="18" charset="0"/>
                <a:cs typeface="Times New Roman" pitchFamily="18" charset="0"/>
              </a:rPr>
              <a:t>is a query in a query. A subquery is usually added in the </a:t>
            </a:r>
            <a:r>
              <a:rPr lang="en-US" sz="2800" dirty="0" smtClean="0">
                <a:solidFill>
                  <a:srgbClr val="FF0000"/>
                </a:solidFill>
                <a:latin typeface="Times New Roman" pitchFamily="18" charset="0"/>
                <a:cs typeface="Times New Roman" pitchFamily="18" charset="0"/>
              </a:rPr>
              <a:t>WHERE </a:t>
            </a:r>
            <a:r>
              <a:rPr lang="en-US" sz="2800" dirty="0" smtClean="0">
                <a:latin typeface="Times New Roman" pitchFamily="18" charset="0"/>
                <a:cs typeface="Times New Roman" pitchFamily="18" charset="0"/>
              </a:rPr>
              <a:t>clause of the sql statement.</a:t>
            </a:r>
          </a:p>
          <a:p>
            <a:r>
              <a:rPr lang="en-US" sz="2800" dirty="0" smtClean="0">
                <a:latin typeface="Times New Roman" pitchFamily="18" charset="0"/>
                <a:cs typeface="Times New Roman" pitchFamily="18" charset="0"/>
              </a:rPr>
              <a:t>Most of the time, a subquery is used when you know how to search for a value using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statement, but do not know the exact value.</a:t>
            </a:r>
          </a:p>
          <a:p>
            <a:r>
              <a:rPr lang="en-US" sz="2800" dirty="0" smtClean="0">
                <a:latin typeface="Times New Roman" pitchFamily="18" charset="0"/>
                <a:cs typeface="Times New Roman" pitchFamily="18" charset="0"/>
              </a:rPr>
              <a:t>Subqueries are an alternate way of returning data from multiple tables.</a:t>
            </a:r>
          </a:p>
          <a:p>
            <a:r>
              <a:rPr lang="en-US" sz="2800" dirty="0" smtClean="0">
                <a:latin typeface="Times New Roman" pitchFamily="18" charset="0"/>
                <a:cs typeface="Times New Roman" pitchFamily="18" charset="0"/>
              </a:rPr>
              <a:t>Subqueries can be used with the following sql statements along with the comparison operators like </a:t>
            </a:r>
            <a:r>
              <a:rPr lang="en-US" sz="2800" dirty="0" smtClean="0">
                <a:solidFill>
                  <a:srgbClr val="FF0000"/>
                </a:solidFill>
                <a:latin typeface="Times New Roman" pitchFamily="18" charset="0"/>
                <a:cs typeface="Times New Roman" pitchFamily="18" charset="0"/>
              </a:rPr>
              <a:t>=, &lt;, &gt;, &gt;=, &lt;= </a:t>
            </a:r>
            <a:r>
              <a:rPr lang="en-US" sz="2800" dirty="0" smtClean="0">
                <a:latin typeface="Times New Roman" pitchFamily="18" charset="0"/>
                <a:cs typeface="Times New Roman" pitchFamily="18" charset="0"/>
              </a:rPr>
              <a:t>etc.(these are considered as </a:t>
            </a:r>
            <a:r>
              <a:rPr lang="en-US" sz="2800" dirty="0" smtClean="0">
                <a:solidFill>
                  <a:srgbClr val="FF0000"/>
                </a:solidFill>
                <a:latin typeface="Times New Roman" pitchFamily="18" charset="0"/>
                <a:cs typeface="Times New Roman" pitchFamily="18" charset="0"/>
              </a:rPr>
              <a:t>single-row operators</a:t>
            </a:r>
            <a:r>
              <a:rPr lang="en-US" sz="2800" dirty="0" smtClean="0">
                <a:latin typeface="Times New Roman" pitchFamily="18" charset="0"/>
                <a:cs typeface="Times New Roman" pitchFamily="18" charset="0"/>
              </a:rPr>
              <a:t>) while </a:t>
            </a:r>
            <a:r>
              <a:rPr lang="en-US" sz="2800" dirty="0" smtClean="0">
                <a:solidFill>
                  <a:srgbClr val="FF0000"/>
                </a:solidFill>
                <a:latin typeface="Times New Roman" pitchFamily="18" charset="0"/>
                <a:cs typeface="Times New Roman" pitchFamily="18" charset="0"/>
              </a:rPr>
              <a:t>IN,ANY,ALL </a:t>
            </a:r>
            <a:r>
              <a:rPr lang="en-US" sz="2800" dirty="0" smtClean="0">
                <a:latin typeface="Times New Roman" pitchFamily="18" charset="0"/>
                <a:cs typeface="Times New Roman" pitchFamily="18" charset="0"/>
              </a:rPr>
              <a:t>these are considered as </a:t>
            </a:r>
            <a:r>
              <a:rPr lang="en-US" sz="2800" dirty="0" smtClean="0">
                <a:solidFill>
                  <a:srgbClr val="FF0000"/>
                </a:solidFill>
                <a:latin typeface="Times New Roman" pitchFamily="18" charset="0"/>
                <a:cs typeface="Times New Roman" pitchFamily="18" charset="0"/>
              </a:rPr>
              <a:t>multiple row operators.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solidFill>
                  <a:srgbClr val="FF0000"/>
                </a:solidFill>
                <a:latin typeface="Times New Roman" pitchFamily="18" charset="0"/>
                <a:cs typeface="Times New Roman" pitchFamily="18" charset="0"/>
              </a:rPr>
              <a:t>Constraint guidelines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r>
              <a:rPr lang="en-US" dirty="0" smtClean="0">
                <a:latin typeface="Times New Roman" pitchFamily="18" charset="0"/>
                <a:cs typeface="Times New Roman" pitchFamily="18" charset="0"/>
              </a:rPr>
              <a:t>All constraints are stored in data dictionary.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Create a constraint either:</a:t>
            </a:r>
          </a:p>
          <a:p>
            <a:pPr>
              <a:buNone/>
            </a:pPr>
            <a:r>
              <a:rPr lang="en-US" dirty="0" smtClean="0">
                <a:latin typeface="Times New Roman" pitchFamily="18" charset="0"/>
                <a:cs typeface="Times New Roman" pitchFamily="18" charset="0"/>
              </a:rPr>
              <a:t>           -at the same time as the table is created or</a:t>
            </a:r>
          </a:p>
          <a:p>
            <a:pPr>
              <a:buNone/>
            </a:pPr>
            <a:r>
              <a:rPr lang="en-US" dirty="0" smtClean="0">
                <a:latin typeface="Times New Roman" pitchFamily="18" charset="0"/>
                <a:cs typeface="Times New Roman" pitchFamily="18" charset="0"/>
              </a:rPr>
              <a:t>           -after the table has been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can define a constraint  at the column or table level.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r>
              <a:rPr lang="en-US" sz="2400" dirty="0" smtClean="0">
                <a:latin typeface="Times New Roman" pitchFamily="18" charset="0"/>
                <a:cs typeface="Times New Roman" pitchFamily="18" charset="0"/>
              </a:rPr>
              <a:t>A subquery is a </a:t>
            </a: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statement that is embedded in a clause of another </a:t>
            </a: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statement.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subquery (inner query) executes once before the main query.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result of the subquery is used by the main query(outer query).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can be very useful when you need to select rows from a table with a condition that depends on the data in the table itself.</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subquery can place in a number of SQL clauses, including:</a:t>
            </a:r>
          </a:p>
          <a:p>
            <a:pPr>
              <a:buFont typeface="Wingdings" pitchFamily="2" charset="2"/>
              <a:buChar char="ü"/>
            </a:pPr>
            <a:r>
              <a:rPr lang="en-US" sz="2400" dirty="0" smtClean="0">
                <a:solidFill>
                  <a:srgbClr val="FF0000"/>
                </a:solidFill>
                <a:latin typeface="Times New Roman" pitchFamily="18" charset="0"/>
                <a:cs typeface="Times New Roman" pitchFamily="18" charset="0"/>
              </a:rPr>
              <a:t>WHERE </a:t>
            </a:r>
            <a:r>
              <a:rPr lang="en-US" sz="2400" dirty="0" smtClean="0">
                <a:latin typeface="Times New Roman" pitchFamily="18" charset="0"/>
                <a:cs typeface="Times New Roman" pitchFamily="18" charset="0"/>
              </a:rPr>
              <a:t>clause</a:t>
            </a:r>
          </a:p>
          <a:p>
            <a:pPr>
              <a:buFont typeface="Wingdings" pitchFamily="2" charset="2"/>
              <a:buChar char="ü"/>
            </a:pPr>
            <a:r>
              <a:rPr lang="en-US" sz="2400" dirty="0" smtClean="0">
                <a:solidFill>
                  <a:srgbClr val="FF0000"/>
                </a:solidFill>
                <a:latin typeface="Times New Roman" pitchFamily="18" charset="0"/>
                <a:cs typeface="Times New Roman" pitchFamily="18" charset="0"/>
              </a:rPr>
              <a:t>HAVING</a:t>
            </a:r>
            <a:r>
              <a:rPr lang="en-US" sz="2400" dirty="0" smtClean="0">
                <a:latin typeface="Times New Roman" pitchFamily="18" charset="0"/>
                <a:cs typeface="Times New Roman" pitchFamily="18" charset="0"/>
              </a:rPr>
              <a:t> clause</a:t>
            </a:r>
          </a:p>
          <a:p>
            <a:pPr>
              <a:buFont typeface="Wingdings" pitchFamily="2" charset="2"/>
              <a:buChar char="ü"/>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clause</a:t>
            </a:r>
          </a:p>
          <a:p>
            <a:pPr>
              <a:buFont typeface="Wingdings" pitchFamily="2" charset="2"/>
              <a:buChar char="ü"/>
            </a:pPr>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dirty="0" smtClean="0">
                <a:solidFill>
                  <a:srgbClr val="FF0000"/>
                </a:solidFill>
                <a:latin typeface="Times New Roman" pitchFamily="18" charset="0"/>
                <a:cs typeface="Times New Roman" pitchFamily="18" charset="0"/>
              </a:rPr>
              <a:t>Guidelines for using Subqueries</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943600"/>
          </a:xfrm>
        </p:spPr>
        <p:txBody>
          <a:bodyPr/>
          <a:lstStyle/>
          <a:p>
            <a:r>
              <a:rPr lang="en-US" dirty="0" smtClean="0">
                <a:latin typeface="Times New Roman" pitchFamily="18" charset="0"/>
                <a:cs typeface="Times New Roman" pitchFamily="18" charset="0"/>
              </a:rPr>
              <a:t>Enclose subqueries in parentheses.</a:t>
            </a:r>
          </a:p>
          <a:p>
            <a:r>
              <a:rPr lang="en-US" dirty="0" smtClean="0">
                <a:latin typeface="Times New Roman" pitchFamily="18" charset="0"/>
                <a:cs typeface="Times New Roman" pitchFamily="18" charset="0"/>
              </a:rPr>
              <a:t>Place subqueries on the right side of the comparison condition</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select_list</a:t>
            </a: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table</a:t>
            </a:r>
          </a:p>
          <a:p>
            <a:pPr>
              <a:buNone/>
            </a:pP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expr</a:t>
            </a:r>
            <a:r>
              <a:rPr lang="en-US" sz="2800" dirty="0" smtClean="0">
                <a:latin typeface="Times New Roman" pitchFamily="18" charset="0"/>
                <a:cs typeface="Times New Roman" pitchFamily="18" charset="0"/>
              </a:rPr>
              <a:t> operator</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4038600" y="3886200"/>
            <a:ext cx="4114800" cy="685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itchFamily="18" charset="0"/>
                <a:cs typeface="Times New Roman" pitchFamily="18" charset="0"/>
              </a:rPr>
              <a:t>(SELECT </a:t>
            </a:r>
            <a:r>
              <a:rPr lang="en-US" sz="2400" dirty="0" err="1" smtClean="0">
                <a:solidFill>
                  <a:schemeClr val="tx1"/>
                </a:solidFill>
                <a:latin typeface="Times New Roman" pitchFamily="18" charset="0"/>
                <a:cs typeface="Times New Roman" pitchFamily="18" charset="0"/>
              </a:rPr>
              <a:t>select_list</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FROM table);</a:t>
            </a:r>
            <a:endParaRPr lang="en-US" sz="2400" dirty="0">
              <a:solidFill>
                <a:schemeClr val="tx1"/>
              </a:solidFill>
              <a:latin typeface="Times New Roman" pitchFamily="18" charset="0"/>
              <a:cs typeface="Times New Roman" pitchFamily="18" charset="0"/>
            </a:endParaRPr>
          </a:p>
        </p:txBody>
      </p:sp>
      <p:sp>
        <p:nvSpPr>
          <p:cNvPr id="6" name="Rectangle 5"/>
          <p:cNvSpPr/>
          <p:nvPr/>
        </p:nvSpPr>
        <p:spPr>
          <a:xfrm>
            <a:off x="457200" y="5029200"/>
            <a:ext cx="8153400" cy="477054"/>
          </a:xfrm>
          <a:prstGeom prst="rect">
            <a:avLst/>
          </a:prstGeom>
        </p:spPr>
        <p:txBody>
          <a:bodyPr wrap="square">
            <a:spAutoFit/>
          </a:bodyPr>
          <a:lstStyle/>
          <a:p>
            <a:pPr>
              <a:buNone/>
            </a:pPr>
            <a:r>
              <a:rPr lang="en-US" sz="2500" dirty="0" smtClean="0">
                <a:latin typeface="Times New Roman" pitchFamily="18" charset="0"/>
                <a:cs typeface="Times New Roman" pitchFamily="18" charset="0"/>
              </a:rPr>
              <a:t>Operator includes a comparison condition such as &gt;,=,or IN</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cs typeface="Times New Roman" pitchFamily="18" charset="0"/>
              </a:rPr>
              <a:t>Example: </a:t>
            </a:r>
            <a:r>
              <a:rPr lang="en-US" sz="3200" b="1" dirty="0" err="1" smtClean="0">
                <a:solidFill>
                  <a:srgbClr val="FF0000"/>
                </a:solidFill>
                <a:latin typeface="Times New Roman" pitchFamily="18" charset="0"/>
                <a:cs typeface="Times New Roman" pitchFamily="18" charset="0"/>
              </a:rPr>
              <a:t>student_details</a:t>
            </a:r>
            <a:r>
              <a:rPr lang="en-US" sz="3200" b="1" dirty="0" smtClean="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lstStyle/>
                    <a:p>
                      <a:r>
                        <a:rPr lang="en-US" sz="2800" b="1" dirty="0" smtClean="0">
                          <a:latin typeface="Times New Roman" pitchFamily="18" charset="0"/>
                          <a:cs typeface="Times New Roman" pitchFamily="18" charset="0"/>
                        </a:rPr>
                        <a:t>id</a:t>
                      </a:r>
                      <a:endParaRPr lang="en-US" sz="2800" dirty="0">
                        <a:latin typeface="Times New Roman" pitchFamily="18" charset="0"/>
                        <a:cs typeface="Times New Roman" pitchFamily="18" charset="0"/>
                      </a:endParaRPr>
                    </a:p>
                  </a:txBody>
                  <a:tcPr anchor="ctr"/>
                </a:tc>
                <a:tc>
                  <a:txBody>
                    <a:bodyPr/>
                    <a:lstStyle/>
                    <a:p>
                      <a:r>
                        <a:rPr lang="en-US" sz="2800" b="1" dirty="0" err="1">
                          <a:latin typeface="Times New Roman" pitchFamily="18" charset="0"/>
                          <a:cs typeface="Times New Roman" pitchFamily="18" charset="0"/>
                        </a:rPr>
                        <a:t>first_name</a:t>
                      </a:r>
                      <a:endParaRPr lang="en-US" sz="2800" dirty="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last_name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age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subject</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games</a:t>
                      </a:r>
                      <a:endParaRPr lang="en-US" sz="2800">
                        <a:latin typeface="Times New Roman" pitchFamily="18" charset="0"/>
                        <a:cs typeface="Times New Roman" pitchFamily="18" charset="0"/>
                      </a:endParaRPr>
                    </a:p>
                  </a:txBody>
                  <a:tcPr anchor="ctr"/>
                </a:tc>
              </a:tr>
              <a:tr h="370840">
                <a:tc>
                  <a:txBody>
                    <a:bodyPr/>
                    <a:lstStyle/>
                    <a:p>
                      <a:r>
                        <a:rPr lang="en-US" sz="2800" dirty="0">
                          <a:latin typeface="Times New Roman" pitchFamily="18" charset="0"/>
                          <a:cs typeface="Times New Roman" pitchFamily="18" charset="0"/>
                        </a:rPr>
                        <a:t>100</a:t>
                      </a:r>
                    </a:p>
                  </a:txBody>
                  <a:tcPr anchor="ctr"/>
                </a:tc>
                <a:tc>
                  <a:txBody>
                    <a:bodyPr/>
                    <a:lstStyle/>
                    <a:p>
                      <a:r>
                        <a:rPr lang="en-US" sz="2800" dirty="0" err="1" smtClean="0">
                          <a:latin typeface="Times New Roman" pitchFamily="18" charset="0"/>
                          <a:cs typeface="Times New Roman" pitchFamily="18" charset="0"/>
                        </a:rPr>
                        <a:t>abc</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gg</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Science</a:t>
                      </a:r>
                    </a:p>
                  </a:txBody>
                  <a:tcPr anchor="ctr"/>
                </a:tc>
                <a:tc>
                  <a:txBody>
                    <a:bodyPr/>
                    <a:lstStyle/>
                    <a:p>
                      <a:r>
                        <a:rPr lang="en-US" sz="2800" dirty="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101</a:t>
                      </a:r>
                    </a:p>
                  </a:txBody>
                  <a:tcPr anchor="ctr"/>
                </a:tc>
                <a:tc>
                  <a:txBody>
                    <a:bodyPr/>
                    <a:lstStyle/>
                    <a:p>
                      <a:r>
                        <a:rPr lang="en-US" sz="2800" dirty="0" smtClean="0">
                          <a:latin typeface="Times New Roman" pitchFamily="18" charset="0"/>
                          <a:cs typeface="Times New Roman" pitchFamily="18" charset="0"/>
                        </a:rPr>
                        <a:t>xyz</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pp</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22</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dirty="0">
                          <a:latin typeface="Times New Roman" pitchFamily="18" charset="0"/>
                          <a:cs typeface="Times New Roman" pitchFamily="18" charset="0"/>
                        </a:rPr>
                        <a:t>Football</a:t>
                      </a:r>
                    </a:p>
                  </a:txBody>
                  <a:tcPr anchor="ctr"/>
                </a:tc>
              </a:tr>
              <a:tr h="370840">
                <a:tc>
                  <a:txBody>
                    <a:bodyPr/>
                    <a:lstStyle/>
                    <a:p>
                      <a:r>
                        <a:rPr lang="en-US" sz="2800" dirty="0">
                          <a:latin typeface="Times New Roman" pitchFamily="18" charset="0"/>
                          <a:cs typeface="Times New Roman" pitchFamily="18" charset="0"/>
                        </a:rPr>
                        <a:t>102</a:t>
                      </a:r>
                    </a:p>
                  </a:txBody>
                  <a:tcPr anchor="ctr"/>
                </a:tc>
                <a:tc>
                  <a:txBody>
                    <a:bodyPr/>
                    <a:lstStyle/>
                    <a:p>
                      <a:r>
                        <a:rPr lang="en-US" sz="2800" dirty="0" err="1" smtClean="0">
                          <a:latin typeface="Times New Roman" pitchFamily="18" charset="0"/>
                          <a:cs typeface="Times New Roman" pitchFamily="18" charset="0"/>
                        </a:rPr>
                        <a:t>pqr</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zz</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9</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Science</a:t>
                      </a:r>
                    </a:p>
                  </a:txBody>
                  <a:tcPr anchor="ctr"/>
                </a:tc>
                <a:tc>
                  <a:txBody>
                    <a:bodyPr/>
                    <a:lstStyle/>
                    <a:p>
                      <a:r>
                        <a:rPr lang="en-US" sz="280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103</a:t>
                      </a:r>
                    </a:p>
                  </a:txBody>
                  <a:tcPr anchor="ctr"/>
                </a:tc>
                <a:tc>
                  <a:txBody>
                    <a:bodyPr/>
                    <a:lstStyle/>
                    <a:p>
                      <a:r>
                        <a:rPr lang="en-US" sz="2800" dirty="0" err="1" smtClean="0">
                          <a:latin typeface="Times New Roman" pitchFamily="18" charset="0"/>
                          <a:cs typeface="Times New Roman" pitchFamily="18" charset="0"/>
                        </a:rPr>
                        <a:t>lmn</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aa</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8</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a:latin typeface="Times New Roman" pitchFamily="18" charset="0"/>
                          <a:cs typeface="Times New Roman" pitchFamily="18" charset="0"/>
                        </a:rPr>
                        <a:t>Badminton</a:t>
                      </a:r>
                    </a:p>
                  </a:txBody>
                  <a:tcPr anchor="ctr"/>
                </a:tc>
              </a:tr>
              <a:tr h="370840">
                <a:tc>
                  <a:txBody>
                    <a:bodyPr/>
                    <a:lstStyle/>
                    <a:p>
                      <a:r>
                        <a:rPr lang="en-US" sz="2800" dirty="0">
                          <a:latin typeface="Times New Roman" pitchFamily="18" charset="0"/>
                          <a:cs typeface="Times New Roman" pitchFamily="18" charset="0"/>
                        </a:rPr>
                        <a:t>104</a:t>
                      </a:r>
                    </a:p>
                  </a:txBody>
                  <a:tcPr anchor="ctr"/>
                </a:tc>
                <a:tc>
                  <a:txBody>
                    <a:bodyPr/>
                    <a:lstStyle/>
                    <a:p>
                      <a:r>
                        <a:rPr lang="en-US" sz="2800" dirty="0" smtClean="0">
                          <a:latin typeface="Times New Roman" pitchFamily="18" charset="0"/>
                          <a:cs typeface="Times New Roman" pitchFamily="18" charset="0"/>
                        </a:rPr>
                        <a:t>def</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bb</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History</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Chess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457200"/>
            <a:ext cx="8686800" cy="6172200"/>
          </a:xfrm>
        </p:spPr>
        <p:txBody>
          <a:bodyPr>
            <a:normAutofit/>
          </a:bodyPr>
          <a:lstStyle/>
          <a:p>
            <a:r>
              <a:rPr lang="en-US" b="1" dirty="0" smtClean="0">
                <a:solidFill>
                  <a:srgbClr val="FF0000"/>
                </a:solidFill>
                <a:latin typeface="Times New Roman" pitchFamily="18" charset="0"/>
                <a:cs typeface="Times New Roman" pitchFamily="18" charset="0"/>
              </a:rPr>
              <a:t>For Example:</a:t>
            </a:r>
            <a:endParaRPr lang="en-US" dirty="0" smtClean="0">
              <a:solidFill>
                <a:srgbClr val="FF0000"/>
              </a:solidFill>
              <a:latin typeface="Times New Roman" pitchFamily="18" charset="0"/>
              <a:cs typeface="Times New Roman" pitchFamily="18" charset="0"/>
            </a:endParaRPr>
          </a:p>
          <a:p>
            <a:r>
              <a:rPr lang="en-US" sz="2500" dirty="0" smtClean="0">
                <a:latin typeface="Times New Roman" pitchFamily="18" charset="0"/>
                <a:cs typeface="Times New Roman" pitchFamily="18" charset="0"/>
              </a:rPr>
              <a:t>1) Usually, a subquery should return only one record, but sometimes it can also return multiple records when used with operators like </a:t>
            </a:r>
            <a:r>
              <a:rPr lang="en-US" sz="2500" dirty="0" smtClean="0">
                <a:solidFill>
                  <a:srgbClr val="FF0000"/>
                </a:solidFill>
                <a:latin typeface="Times New Roman" pitchFamily="18" charset="0"/>
                <a:cs typeface="Times New Roman" pitchFamily="18" charset="0"/>
              </a:rPr>
              <a:t>IN, NOT IN </a:t>
            </a:r>
            <a:r>
              <a:rPr lang="en-US" sz="2500" dirty="0" smtClean="0">
                <a:latin typeface="Times New Roman" pitchFamily="18" charset="0"/>
                <a:cs typeface="Times New Roman" pitchFamily="18" charset="0"/>
              </a:rPr>
              <a:t>in the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clause. The query would be like, </a:t>
            </a:r>
          </a:p>
          <a:p>
            <a:pPr>
              <a:buNone/>
            </a:pPr>
            <a:r>
              <a:rPr lang="en-US" sz="2500" dirty="0" smtClean="0">
                <a:solidFill>
                  <a:srgbClr val="FF0000"/>
                </a:solidFill>
                <a:latin typeface="Times New Roman" pitchFamily="18" charset="0"/>
                <a:cs typeface="Times New Roman" pitchFamily="18" charset="0"/>
              </a:rPr>
              <a:t>     SELECT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last_name</a:t>
            </a:r>
            <a:r>
              <a:rPr lang="en-US" sz="2500" dirty="0" smtClean="0">
                <a:latin typeface="Times New Roman" pitchFamily="18" charset="0"/>
                <a:cs typeface="Times New Roman" pitchFamily="18" charset="0"/>
              </a:rPr>
              <a:t>, subject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games </a:t>
            </a:r>
            <a:r>
              <a:rPr lang="en-US" sz="2500" dirty="0" smtClean="0">
                <a:solidFill>
                  <a:srgbClr val="FF0000"/>
                </a:solidFill>
                <a:latin typeface="Times New Roman" pitchFamily="18" charset="0"/>
                <a:cs typeface="Times New Roman" pitchFamily="18" charset="0"/>
              </a:rPr>
              <a:t>NOT IN </a:t>
            </a:r>
            <a:r>
              <a:rPr lang="en-US" sz="2500" dirty="0" smtClean="0">
                <a:latin typeface="Times New Roman" pitchFamily="18" charset="0"/>
                <a:cs typeface="Times New Roman" pitchFamily="18" charset="0"/>
              </a:rPr>
              <a:t>('Cricket', 'Football'); </a:t>
            </a:r>
          </a:p>
          <a:p>
            <a:r>
              <a:rPr lang="en-US" sz="2500" dirty="0" smtClean="0">
                <a:latin typeface="Times New Roman" pitchFamily="18" charset="0"/>
                <a:cs typeface="Times New Roman" pitchFamily="18" charset="0"/>
              </a:rPr>
              <a:t>The output would be similar to:  </a:t>
            </a: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5" name="Table 4"/>
          <p:cNvGraphicFramePr>
            <a:graphicFrameLocks noGrp="1"/>
          </p:cNvGraphicFramePr>
          <p:nvPr/>
        </p:nvGraphicFramePr>
        <p:xfrm>
          <a:off x="1295400" y="4495800"/>
          <a:ext cx="6096000" cy="1371600"/>
        </p:xfrm>
        <a:graphic>
          <a:graphicData uri="http://schemas.openxmlformats.org/drawingml/2006/table">
            <a:tbl>
              <a:tblPr/>
              <a:tblGrid>
                <a:gridCol w="2197700"/>
                <a:gridCol w="1936068"/>
                <a:gridCol w="1962232"/>
              </a:tblGrid>
              <a:tr h="0">
                <a:tc>
                  <a:txBody>
                    <a:bodyPr/>
                    <a:lstStyle/>
                    <a:p>
                      <a:r>
                        <a:rPr lang="en-US" sz="2400" b="1" dirty="0" err="1">
                          <a:latin typeface="Times New Roman" pitchFamily="18" charset="0"/>
                          <a:cs typeface="Times New Roman" pitchFamily="18" charset="0"/>
                        </a:rPr>
                        <a:t>first_name</a:t>
                      </a:r>
                      <a:endParaRPr lang="en-US" sz="2400" b="1"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b="1" dirty="0" err="1">
                          <a:latin typeface="Times New Roman" pitchFamily="18" charset="0"/>
                          <a:cs typeface="Times New Roman" pitchFamily="18" charset="0"/>
                        </a:rPr>
                        <a:t>last_name</a:t>
                      </a:r>
                      <a:endParaRPr lang="en-US" sz="2400" b="1"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subject</a:t>
                      </a:r>
                    </a:p>
                  </a:txBody>
                  <a:tcPr anchor="ctr">
                    <a:lnL>
                      <a:noFill/>
                    </a:lnL>
                    <a:lnR>
                      <a:noFill/>
                    </a:lnR>
                    <a:lnT>
                      <a:noFill/>
                    </a:lnT>
                    <a:lnB>
                      <a:noFill/>
                    </a:lnB>
                  </a:tcPr>
                </a:tc>
              </a:tr>
              <a:tr h="0">
                <a:tc>
                  <a:txBody>
                    <a:bodyPr/>
                    <a:lstStyle/>
                    <a:p>
                      <a:r>
                        <a:rPr lang="en-US" sz="2400" dirty="0" err="1"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err="1" smtClean="0">
                          <a:latin typeface="Times New Roman" pitchFamily="18" charset="0"/>
                          <a:cs typeface="Times New Roman" pitchFamily="18" charset="0"/>
                        </a:rPr>
                        <a:t>aa</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Badminton</a:t>
                      </a:r>
                    </a:p>
                  </a:txBody>
                  <a:tcPr anchor="ctr">
                    <a:lnL>
                      <a:noFill/>
                    </a:lnL>
                    <a:lnR>
                      <a:noFill/>
                    </a:lnR>
                    <a:lnT>
                      <a:noFill/>
                    </a:lnT>
                    <a:lnB>
                      <a:noFill/>
                    </a:lnB>
                  </a:tcPr>
                </a:tc>
              </a:tr>
              <a:tr h="0">
                <a:tc>
                  <a:txBody>
                    <a:bodyPr/>
                    <a:lstStyle/>
                    <a:p>
                      <a:r>
                        <a:rPr lang="en-US" sz="2400" dirty="0" smtClean="0">
                          <a:latin typeface="Times New Roman" pitchFamily="18" charset="0"/>
                          <a:cs typeface="Times New Roman" pitchFamily="18" charset="0"/>
                        </a:rPr>
                        <a:t>def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smtClean="0">
                          <a:latin typeface="Times New Roman" pitchFamily="18" charset="0"/>
                          <a:cs typeface="Times New Roman" pitchFamily="18" charset="0"/>
                        </a:rPr>
                        <a:t>bb</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Chess</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0"/>
            <a:ext cx="8610600" cy="6553200"/>
          </a:xfrm>
        </p:spPr>
        <p:txBody>
          <a:bodyPr>
            <a:noAutofit/>
          </a:bodyPr>
          <a:lstStyle/>
          <a:p>
            <a:r>
              <a:rPr lang="en-US" sz="2800" dirty="0" smtClean="0">
                <a:latin typeface="Times New Roman" pitchFamily="18" charset="0"/>
                <a:cs typeface="Times New Roman" pitchFamily="18" charset="0"/>
              </a:rPr>
              <a:t>2) If you know the name of the students who are studying science subject, you can get their id's by using following  query:</a:t>
            </a:r>
          </a:p>
          <a:p>
            <a:pPr>
              <a:buNone/>
            </a:pPr>
            <a:r>
              <a:rPr lang="en-US" sz="28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SELECT</a:t>
            </a:r>
            <a:r>
              <a:rPr lang="en-US" sz="2500" dirty="0" smtClean="0">
                <a:latin typeface="Times New Roman" pitchFamily="18" charset="0"/>
                <a:cs typeface="Times New Roman" pitchFamily="18" charset="0"/>
              </a:rPr>
              <a:t> id,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abc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pqr</a:t>
            </a:r>
            <a:r>
              <a:rPr lang="en-US" sz="2500" dirty="0" smtClean="0">
                <a:latin typeface="Times New Roman" pitchFamily="18" charset="0"/>
                <a:cs typeface="Times New Roman" pitchFamily="18" charset="0"/>
              </a:rPr>
              <a:t>'); </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ut, if you do not know their names, then to get their id's you need to write the query like this,</a:t>
            </a:r>
          </a:p>
          <a:p>
            <a:pPr>
              <a:buNone/>
            </a:pP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 SELECT </a:t>
            </a:r>
            <a:r>
              <a:rPr lang="en-US" sz="2500" dirty="0" smtClean="0">
                <a:latin typeface="Times New Roman" pitchFamily="18" charset="0"/>
                <a:cs typeface="Times New Roman" pitchFamily="18" charset="0"/>
              </a:rPr>
              <a:t>id,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IN</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SELECT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subject= 'Science'); </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graphicFrame>
        <p:nvGraphicFramePr>
          <p:cNvPr id="5" name="Content Placeholder 4"/>
          <p:cNvGraphicFramePr>
            <a:graphicFrameLocks noGrp="1"/>
          </p:cNvGraphicFramePr>
          <p:nvPr>
            <p:ph idx="1"/>
          </p:nvPr>
        </p:nvGraphicFramePr>
        <p:xfrm>
          <a:off x="685800" y="304800"/>
          <a:ext cx="7086600" cy="2045898"/>
        </p:xfrm>
        <a:graphic>
          <a:graphicData uri="http://schemas.openxmlformats.org/drawingml/2006/table">
            <a:tbl>
              <a:tblPr firstRow="1" bandRow="1">
                <a:tableStyleId>{5C22544A-7EE6-4342-B048-85BDC9FD1C3A}</a:tableStyleId>
              </a:tblPr>
              <a:tblGrid>
                <a:gridCol w="2307265"/>
                <a:gridCol w="4779335"/>
              </a:tblGrid>
              <a:tr h="838200">
                <a:tc>
                  <a:txBody>
                    <a:bodyPr/>
                    <a:lstStyle/>
                    <a:p>
                      <a:r>
                        <a:rPr lang="en-US" sz="2400" b="1" dirty="0" smtClean="0">
                          <a:latin typeface="Times New Roman" pitchFamily="18" charset="0"/>
                          <a:cs typeface="Times New Roman" pitchFamily="18" charset="0"/>
                        </a:rPr>
                        <a:t>id</a:t>
                      </a:r>
                      <a:endParaRPr lang="en-US" sz="2400" dirty="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latin typeface="Times New Roman" pitchFamily="18" charset="0"/>
                          <a:cs typeface="Times New Roman" pitchFamily="18" charset="0"/>
                        </a:rPr>
                        <a:t>first_name</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txBody>
                  <a:tcPr/>
                </a:tc>
              </a:tr>
              <a:tr h="603849">
                <a:tc>
                  <a:txBody>
                    <a:bodyPr/>
                    <a:lstStyle/>
                    <a:p>
                      <a:r>
                        <a:rPr lang="en-US" sz="2400" dirty="0">
                          <a:latin typeface="Times New Roman" pitchFamily="18" charset="0"/>
                          <a:cs typeface="Times New Roman" pitchFamily="18" charset="0"/>
                        </a:rPr>
                        <a:t>100</a:t>
                      </a:r>
                    </a:p>
                  </a:txBody>
                  <a:tcPr anchor="ctr"/>
                </a:tc>
                <a:tc>
                  <a:txBody>
                    <a:bodyPr/>
                    <a:lstStyle/>
                    <a:p>
                      <a:r>
                        <a:rPr lang="en-US" sz="2400" dirty="0" err="1"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r>
              <a:tr h="603849">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Rectangle 5"/>
          <p:cNvSpPr/>
          <p:nvPr/>
        </p:nvSpPr>
        <p:spPr>
          <a:xfrm>
            <a:off x="457200" y="2057400"/>
            <a:ext cx="8305800" cy="1631216"/>
          </a:xfrm>
          <a:prstGeom prst="rect">
            <a:avLst/>
          </a:prstGeom>
        </p:spPr>
        <p:txBody>
          <a:bodyPr wrap="square">
            <a:spAutoFit/>
          </a:bodyPr>
          <a:lstStyle/>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In the above sql statement, first the inner query is processed  and then the outer query is processed.</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itchFamily="18" charset="0"/>
                <a:cs typeface="Times New Roman" pitchFamily="18" charset="0"/>
              </a:rPr>
              <a:t>Example-employee table</a:t>
            </a:r>
            <a:endParaRPr lang="en-US" sz="36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600200"/>
          <a:ext cx="8229600" cy="3322320"/>
        </p:xfrm>
        <a:graphic>
          <a:graphicData uri="http://schemas.openxmlformats.org/drawingml/2006/table">
            <a:tbl>
              <a:tblPr firstRow="1" bandRow="1">
                <a:tableStyleId>{5C22544A-7EE6-4342-B048-85BDC9FD1C3A}</a:tableStyleId>
              </a:tblPr>
              <a:tblGrid>
                <a:gridCol w="1752600"/>
                <a:gridCol w="1752600"/>
                <a:gridCol w="1752600"/>
                <a:gridCol w="1325880"/>
                <a:gridCol w="164592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EMP_Name</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PQR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LMN</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DEF</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JKL</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latin typeface="Times New Roman" pitchFamily="18" charset="0"/>
                <a:cs typeface="Times New Roman" pitchFamily="18" charset="0"/>
              </a:rPr>
              <a:t>List out names of those employees whose salary is greater than employee ‘DEF’</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EMP_Name</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salary &gt;</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salary</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solidFill>
                  <a:srgbClr val="FF0000"/>
                </a:solidFill>
                <a:latin typeface="Times New Roman" pitchFamily="18" charset="0"/>
                <a:cs typeface="Times New Roman" pitchFamily="18" charset="0"/>
              </a:rPr>
              <a:t>                      WHERE </a:t>
            </a:r>
            <a:r>
              <a:rPr lang="en-US" dirty="0" err="1" smtClean="0">
                <a:latin typeface="Times New Roman" pitchFamily="18" charset="0"/>
                <a:cs typeface="Times New Roman" pitchFamily="18" charset="0"/>
              </a:rPr>
              <a:t>EMP_Name</a:t>
            </a:r>
            <a:r>
              <a:rPr lang="en-US" dirty="0" smtClean="0">
                <a:latin typeface="Times New Roman" pitchFamily="18" charset="0"/>
                <a:cs typeface="Times New Roman" pitchFamily="18" charset="0"/>
              </a:rPr>
              <a:t>=‘DEF’)</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7" name="Oval 6"/>
          <p:cNvSpPr/>
          <p:nvPr/>
        </p:nvSpPr>
        <p:spPr>
          <a:xfrm>
            <a:off x="6858000" y="3657600"/>
            <a:ext cx="12192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a:t>
            </a:r>
            <a:endParaRPr lang="en-US" dirty="0"/>
          </a:p>
        </p:txBody>
      </p:sp>
      <p:sp>
        <p:nvSpPr>
          <p:cNvPr id="11" name="Curved Down Arrow 10"/>
          <p:cNvSpPr/>
          <p:nvPr/>
        </p:nvSpPr>
        <p:spPr>
          <a:xfrm flipV="1">
            <a:off x="5867400" y="4572000"/>
            <a:ext cx="15240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rot="10800000">
            <a:off x="4343400" y="2895600"/>
            <a:ext cx="2362200"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5000" b="1" dirty="0" smtClean="0">
                <a:solidFill>
                  <a:srgbClr val="FF0000"/>
                </a:solidFill>
                <a:latin typeface="Times New Roman" pitchFamily="18" charset="0"/>
                <a:cs typeface="Times New Roman" pitchFamily="18" charset="0"/>
              </a:rPr>
              <a:t>Types of subqueries</a:t>
            </a:r>
            <a:endParaRPr lang="en-US" sz="5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a:bodyPr>
          <a:lstStyle/>
          <a:p>
            <a:endParaRPr lang="en-US" sz="2700" dirty="0" smtClean="0">
              <a:solidFill>
                <a:srgbClr val="FF0000"/>
              </a:solidFill>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Single-row subquery:- </a:t>
            </a:r>
            <a:r>
              <a:rPr lang="en-US" sz="2700" dirty="0" smtClean="0">
                <a:latin typeface="Times New Roman" pitchFamily="18" charset="0"/>
                <a:cs typeface="Times New Roman" pitchFamily="18" charset="0"/>
              </a:rPr>
              <a:t>Queries that return only one row from the inner SELECT statement.</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Multiple-row  subquery:-</a:t>
            </a:r>
            <a:r>
              <a:rPr lang="en-US" sz="2700" dirty="0" smtClean="0">
                <a:latin typeface="Times New Roman" pitchFamily="18" charset="0"/>
                <a:cs typeface="Times New Roman" pitchFamily="18" charset="0"/>
              </a:rPr>
              <a:t>Queries that return more than one row from the inner SELECT statement.</a:t>
            </a:r>
          </a:p>
          <a:p>
            <a:endParaRPr lang="en-US" sz="2700" dirty="0" smtClean="0">
              <a:solidFill>
                <a:srgbClr val="FF0000"/>
              </a:solidFill>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Multiple-column  subquery:-</a:t>
            </a:r>
            <a:r>
              <a:rPr lang="en-US" sz="2700" dirty="0" smtClean="0">
                <a:latin typeface="Times New Roman" pitchFamily="18" charset="0"/>
                <a:cs typeface="Times New Roman" pitchFamily="18" charset="0"/>
              </a:rPr>
              <a:t>Queries that return more than one column from the inner SELECT statement.</a:t>
            </a:r>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Single-row subquery</a:t>
            </a:r>
            <a:endParaRPr lang="en-US" sz="32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idx="1"/>
          </p:nvPr>
        </p:nvSpPr>
        <p:spPr>
          <a:xfrm>
            <a:off x="457200" y="762000"/>
            <a:ext cx="8229600" cy="5791200"/>
          </a:xfrm>
        </p:spPr>
        <p:txBody>
          <a:bodyPr>
            <a:normAutofit/>
          </a:bodyPr>
          <a:lstStyle/>
          <a:p>
            <a:r>
              <a:rPr lang="en-US" dirty="0" smtClean="0">
                <a:latin typeface="Times New Roman" pitchFamily="18" charset="0"/>
                <a:cs typeface="Times New Roman" pitchFamily="18" charset="0"/>
              </a:rPr>
              <a:t>It returns only one row</a:t>
            </a:r>
          </a:p>
          <a:p>
            <a:r>
              <a:rPr lang="en-US" dirty="0" smtClean="0">
                <a:latin typeface="Times New Roman" pitchFamily="18" charset="0"/>
                <a:cs typeface="Times New Roman" pitchFamily="18" charset="0"/>
              </a:rPr>
              <a:t>Use single row comparison operators</a:t>
            </a:r>
          </a:p>
          <a:p>
            <a:r>
              <a:rPr lang="en-US" dirty="0" smtClean="0">
                <a:solidFill>
                  <a:srgbClr val="FF0000"/>
                </a:solidFill>
                <a:latin typeface="Times New Roman" pitchFamily="18" charset="0"/>
                <a:cs typeface="Times New Roman" pitchFamily="18" charset="0"/>
              </a:rPr>
              <a:t>Query: </a:t>
            </a:r>
            <a:r>
              <a:rPr lang="en-US" dirty="0" smtClean="0">
                <a:latin typeface="Times New Roman" pitchFamily="18" charset="0"/>
                <a:cs typeface="Times New Roman" pitchFamily="18" charset="0"/>
              </a:rPr>
              <a:t>Display the employees whose job id is  same as that of employee 105</a:t>
            </a:r>
          </a:p>
          <a:p>
            <a:pPr>
              <a:buNone/>
            </a:pP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employee_id</a:t>
            </a:r>
            <a:r>
              <a:rPr lang="en-US" dirty="0" smtClean="0">
                <a:latin typeface="Times New Roman" pitchFamily="18" charset="0"/>
                <a:cs typeface="Times New Roman" pitchFamily="18" charset="0"/>
              </a:rPr>
              <a:t>=105)</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5334000" y="3505200"/>
          <a:ext cx="3429000" cy="1188720"/>
        </p:xfrm>
        <a:graphic>
          <a:graphicData uri="http://schemas.openxmlformats.org/drawingml/2006/table">
            <a:tbl>
              <a:tblPr firstRow="1" bandRow="1">
                <a:tableStyleId>{5C22544A-7EE6-4342-B048-85BDC9FD1C3A}</a:tableStyleId>
              </a:tblPr>
              <a:tblGrid>
                <a:gridCol w="1714500"/>
                <a:gridCol w="1714500"/>
              </a:tblGrid>
              <a:tr h="370840">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EMP_Name</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105</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DEF</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248400"/>
          </a:xfrm>
        </p:spPr>
        <p:txBody>
          <a:bodyPr>
            <a:normAutofit/>
          </a:bodyPr>
          <a:lstStyle/>
          <a:p>
            <a:pPr>
              <a:buFont typeface="Wingdings" pitchFamily="2" charset="2"/>
              <a:buChar char="v"/>
            </a:pPr>
            <a:r>
              <a:rPr lang="en-US" sz="2800" b="1" dirty="0" smtClean="0">
                <a:solidFill>
                  <a:srgbClr val="0033CC"/>
                </a:solidFill>
                <a:latin typeface="Times New Roman" pitchFamily="18" charset="0"/>
                <a:cs typeface="Times New Roman" pitchFamily="18" charset="0"/>
              </a:rPr>
              <a:t>Constraints can be defined in two ways </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1) The constraints can be specified immediately after the column definition. This is called </a:t>
            </a:r>
            <a:r>
              <a:rPr lang="en-US" sz="2800" dirty="0" smtClean="0">
                <a:solidFill>
                  <a:srgbClr val="FF0000"/>
                </a:solidFill>
                <a:latin typeface="Times New Roman" pitchFamily="18" charset="0"/>
                <a:cs typeface="Times New Roman" pitchFamily="18" charset="0"/>
              </a:rPr>
              <a:t>column-level definition. </a:t>
            </a:r>
            <a:r>
              <a:rPr lang="en-US" sz="2800" dirty="0" smtClean="0">
                <a:latin typeface="Times New Roman" pitchFamily="18" charset="0"/>
                <a:cs typeface="Times New Roman" pitchFamily="18" charset="0"/>
              </a:rPr>
              <a:t>If data constraints are defined as an attribute of a column definition when creating or altering a table, they are column level constraints.</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2) The constraints can be specified after all the columns are defined. This is called </a:t>
            </a:r>
            <a:r>
              <a:rPr lang="en-US" sz="2800" dirty="0" smtClean="0">
                <a:solidFill>
                  <a:srgbClr val="FF0000"/>
                </a:solidFill>
                <a:latin typeface="Times New Roman" pitchFamily="18" charset="0"/>
                <a:cs typeface="Times New Roman" pitchFamily="18" charset="0"/>
              </a:rPr>
              <a:t>table-level definition. </a:t>
            </a:r>
            <a:r>
              <a:rPr lang="en-US" sz="2800" dirty="0" smtClean="0">
                <a:latin typeface="Times New Roman" pitchFamily="18" charset="0"/>
                <a:cs typeface="Times New Roman" pitchFamily="18" charset="0"/>
              </a:rPr>
              <a:t>If data constraints are defined after defining all table column attributes when creating or altering a table structure, it is a table level constraints.</a:t>
            </a:r>
            <a:endParaRPr lang="en-US" sz="2800" dirty="0" smtClean="0">
              <a:solidFill>
                <a:srgbClr val="FF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Multiple-row  subquery</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lstStyle/>
          <a:p>
            <a:r>
              <a:rPr lang="en-US" dirty="0" smtClean="0">
                <a:latin typeface="Times New Roman" pitchFamily="18" charset="0"/>
                <a:cs typeface="Times New Roman" pitchFamily="18" charset="0"/>
              </a:rPr>
              <a:t>Return more than one row.</a:t>
            </a:r>
          </a:p>
          <a:p>
            <a:r>
              <a:rPr lang="en-US" dirty="0" smtClean="0">
                <a:latin typeface="Times New Roman" pitchFamily="18" charset="0"/>
                <a:cs typeface="Times New Roman" pitchFamily="18" charset="0"/>
              </a:rPr>
              <a:t>Use multiple-row comparison operators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nvGraphicFramePr>
        <p:xfrm>
          <a:off x="990600" y="2667000"/>
          <a:ext cx="6629400" cy="3352800"/>
        </p:xfrm>
        <a:graphic>
          <a:graphicData uri="http://schemas.openxmlformats.org/drawingml/2006/table">
            <a:tbl>
              <a:tblPr firstRow="1" bandRow="1">
                <a:tableStyleId>{00A15C55-8517-42AA-B614-E9B94910E393}</a:tableStyleId>
              </a:tblPr>
              <a:tblGrid>
                <a:gridCol w="2071687"/>
                <a:gridCol w="4557713"/>
              </a:tblGrid>
              <a:tr h="370840">
                <a:tc>
                  <a:txBody>
                    <a:bodyPr/>
                    <a:lstStyle/>
                    <a:p>
                      <a:r>
                        <a:rPr lang="en-US" sz="2800" dirty="0" smtClean="0">
                          <a:latin typeface="Times New Roman" pitchFamily="18" charset="0"/>
                          <a:cs typeface="Times New Roman" pitchFamily="18" charset="0"/>
                        </a:rPr>
                        <a:t>Operator</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Meaning</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IN</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Equal to any member in the list</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ANY</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Compare value to each value returned by the subquery</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ALL</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Compare value to every value returned by</a:t>
                      </a:r>
                      <a:r>
                        <a:rPr lang="en-US" sz="2800" baseline="0" dirty="0" smtClean="0">
                          <a:latin typeface="Times New Roman" pitchFamily="18" charset="0"/>
                          <a:cs typeface="Times New Roman" pitchFamily="18" charset="0"/>
                        </a:rPr>
                        <a:t> the subquery</a:t>
                      </a:r>
                      <a:endParaRPr lang="en-US" sz="2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solidFill>
                  <a:srgbClr val="FF0000"/>
                </a:solidFill>
                <a:latin typeface="Times New Roman" pitchFamily="18" charset="0"/>
                <a:cs typeface="Times New Roman" pitchFamily="18" charset="0"/>
              </a:rPr>
              <a:t>Using the IN Operator in multiple-row subqueries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sz="2800" dirty="0" smtClean="0">
                <a:latin typeface="Times New Roman" pitchFamily="18" charset="0"/>
                <a:cs typeface="Times New Roman" pitchFamily="18" charset="0"/>
              </a:rPr>
              <a:t>Subqueries that return more than one row are called multiple-row subqueries. </a:t>
            </a:r>
          </a:p>
          <a:p>
            <a:r>
              <a:rPr lang="en-US" sz="2800" dirty="0" smtClean="0">
                <a:latin typeface="Times New Roman" pitchFamily="18" charset="0"/>
                <a:cs typeface="Times New Roman" pitchFamily="18" charset="0"/>
              </a:rPr>
              <a:t>You use a multiple-row operator, instead of a single-row operator, with a multiple-row subquery.</a:t>
            </a:r>
          </a:p>
          <a:p>
            <a:r>
              <a:rPr lang="en-US" sz="2800" dirty="0" smtClean="0">
                <a:latin typeface="Times New Roman" pitchFamily="18" charset="0"/>
                <a:cs typeface="Times New Roman" pitchFamily="18" charset="0"/>
              </a:rPr>
              <a:t>The multiple-row operator expects one or more values.</a:t>
            </a: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last_name,salary,Depatment_id</a:t>
            </a: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employee</a:t>
            </a:r>
          </a:p>
          <a:p>
            <a:pPr>
              <a:buNone/>
            </a:pP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salary </a:t>
            </a:r>
            <a:r>
              <a:rPr lang="en-US" sz="2800" b="1" dirty="0" smtClean="0">
                <a:solidFill>
                  <a:srgbClr val="FF0000"/>
                </a:solidFill>
                <a:latin typeface="Times New Roman" pitchFamily="18" charset="0"/>
                <a:cs typeface="Times New Roman" pitchFamily="18" charset="0"/>
              </a:rPr>
              <a:t>IN </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MIN(salary)</a:t>
            </a:r>
          </a:p>
          <a:p>
            <a:pPr>
              <a:buNone/>
            </a:pPr>
            <a:r>
              <a:rPr lang="en-US" sz="2800" dirty="0" smtClean="0">
                <a:solidFill>
                  <a:srgbClr val="FF0000"/>
                </a:solidFill>
                <a:latin typeface="Times New Roman" pitchFamily="18" charset="0"/>
                <a:cs typeface="Times New Roman" pitchFamily="18" charset="0"/>
              </a:rPr>
              <a:t>                                 FROM</a:t>
            </a:r>
            <a:r>
              <a:rPr lang="en-US" sz="2800" dirty="0" smtClean="0">
                <a:latin typeface="Times New Roman" pitchFamily="18" charset="0"/>
                <a:cs typeface="Times New Roman" pitchFamily="18" charset="0"/>
              </a:rPr>
              <a:t> employee</a:t>
            </a:r>
          </a:p>
          <a:p>
            <a:pPr>
              <a:buNone/>
            </a:pPr>
            <a:r>
              <a:rPr lang="en-US" sz="2800" dirty="0" smtClean="0">
                <a:solidFill>
                  <a:srgbClr val="FF0000"/>
                </a:solidFill>
                <a:latin typeface="Times New Roman" pitchFamily="18" charset="0"/>
                <a:cs typeface="Times New Roman" pitchFamily="18" charset="0"/>
              </a:rPr>
              <a:t>                                 Group BY </a:t>
            </a:r>
            <a:r>
              <a:rPr lang="en-US" sz="2800" dirty="0" smtClean="0">
                <a:latin typeface="Times New Roman" pitchFamily="18" charset="0"/>
                <a:cs typeface="Times New Roman" pitchFamily="18" charset="0"/>
              </a:rPr>
              <a:t>department_id);</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400" dirty="0" smtClean="0">
                <a:solidFill>
                  <a:srgbClr val="FF0000"/>
                </a:solidFill>
                <a:latin typeface="Times New Roman" pitchFamily="18" charset="0"/>
                <a:cs typeface="Times New Roman" pitchFamily="18" charset="0"/>
              </a:rPr>
              <a:t>Example:</a:t>
            </a:r>
          </a:p>
          <a:p>
            <a:r>
              <a:rPr lang="en-US" sz="2400" dirty="0" smtClean="0">
                <a:latin typeface="Times New Roman" pitchFamily="18" charset="0"/>
                <a:cs typeface="Times New Roman" pitchFamily="18" charset="0"/>
              </a:rPr>
              <a:t>Find the employees who earn the same salary as the minimum salary for each department.</a:t>
            </a:r>
          </a:p>
          <a:p>
            <a:r>
              <a:rPr lang="en-US" sz="2400" dirty="0" smtClean="0">
                <a:latin typeface="Times New Roman" pitchFamily="18" charset="0"/>
                <a:cs typeface="Times New Roman" pitchFamily="18" charset="0"/>
              </a:rPr>
              <a:t>Here, the inner query is executed first, producing a query result. The main query block is then processed and uses the values returned by the inner query to complete its search condition. Hence the query would be: </a:t>
            </a:r>
          </a:p>
          <a:p>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EMP_name, salary, </a:t>
            </a:r>
            <a:r>
              <a:rPr lang="en-US" sz="2400" dirty="0" err="1" smtClean="0">
                <a:latin typeface="Times New Roman" pitchFamily="18" charset="0"/>
                <a:cs typeface="Times New Roman" pitchFamily="18" charset="0"/>
              </a:rPr>
              <a:t>Depatment_id</a:t>
            </a:r>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employee</a:t>
            </a:r>
          </a:p>
          <a:p>
            <a:pPr>
              <a:buNone/>
            </a:pPr>
            <a:r>
              <a:rPr lang="en-US" sz="2400" dirty="0" smtClean="0">
                <a:solidFill>
                  <a:srgbClr val="FF0000"/>
                </a:solidFill>
                <a:latin typeface="Times New Roman" pitchFamily="18" charset="0"/>
                <a:cs typeface="Times New Roman" pitchFamily="18" charset="0"/>
              </a:rPr>
              <a:t>WHERE</a:t>
            </a:r>
            <a:r>
              <a:rPr lang="en-US" sz="2400" dirty="0" smtClean="0">
                <a:latin typeface="Times New Roman" pitchFamily="18" charset="0"/>
                <a:cs typeface="Times New Roman" pitchFamily="18" charset="0"/>
              </a:rPr>
              <a:t> salary </a:t>
            </a:r>
            <a:r>
              <a:rPr lang="en-US" sz="2400" dirty="0" smtClean="0">
                <a:solidFill>
                  <a:srgbClr val="FF0000"/>
                </a:solidFill>
                <a:latin typeface="Times New Roman" pitchFamily="18" charset="0"/>
                <a:cs typeface="Times New Roman" pitchFamily="18" charset="0"/>
              </a:rPr>
              <a:t>IN</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latin typeface="Times New Roman" pitchFamily="18" charset="0"/>
                <a:cs typeface="Times New Roman" pitchFamily="18" charset="0"/>
              </a:rPr>
              <a:t>Example</a:t>
            </a:r>
            <a:endParaRPr lang="en-US"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1219200"/>
          <a:ext cx="8610600" cy="4023360"/>
        </p:xfrm>
        <a:graphic>
          <a:graphicData uri="http://schemas.openxmlformats.org/drawingml/2006/table">
            <a:tbl>
              <a:tblPr firstRow="1" bandRow="1">
                <a:tableStyleId>{5C22544A-7EE6-4342-B048-85BDC9FD1C3A}</a:tableStyleId>
              </a:tblPr>
              <a:tblGrid>
                <a:gridCol w="1963821"/>
                <a:gridCol w="1812758"/>
                <a:gridCol w="1661695"/>
                <a:gridCol w="1435100"/>
                <a:gridCol w="1737226"/>
              </a:tblGrid>
              <a:tr h="808463">
                <a:tc>
                  <a:txBody>
                    <a:bodyPr/>
                    <a:lstStyle/>
                    <a:p>
                      <a:r>
                        <a:rPr lang="en-US" sz="2400" dirty="0" err="1" smtClean="0">
                          <a:latin typeface="Times New Roman" pitchFamily="18" charset="0"/>
                          <a:cs typeface="Times New Roman" pitchFamily="18" charset="0"/>
                        </a:rPr>
                        <a:t>Employee_id</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EMP_Name</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Job_id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Salary</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Department_id</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ST_Clerk</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Manager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Accountant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70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104</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Assistant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15000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105</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DEF</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ST_Clerk</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25000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JKL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Assistant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107</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UVW</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Adviser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22000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a:t>
                      </a:r>
                      <a:endParaRPr lang="en-US" sz="24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SQL WHERE, ANY, ALL Clause</a:t>
            </a:r>
            <a:br>
              <a:rPr lang="en-US" b="1"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smtClean="0">
                <a:latin typeface="Times New Roman" pitchFamily="18" charset="0"/>
                <a:cs typeface="Times New Roman" pitchFamily="18" charset="0"/>
              </a:rPr>
              <a:t>ANY and ALL keywords are used with a WHERE or HAVING clause.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and ALL operate on </a:t>
            </a:r>
            <a:r>
              <a:rPr lang="en-US" dirty="0" err="1" smtClean="0">
                <a:latin typeface="Times New Roman" pitchFamily="18" charset="0"/>
                <a:cs typeface="Times New Roman" pitchFamily="18" charset="0"/>
              </a:rPr>
              <a:t>subqueries</a:t>
            </a:r>
            <a:r>
              <a:rPr lang="en-US" dirty="0" smtClean="0">
                <a:latin typeface="Times New Roman" pitchFamily="18" charset="0"/>
                <a:cs typeface="Times New Roman" pitchFamily="18" charset="0"/>
              </a:rPr>
              <a:t> that return multiple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returns true if any of the </a:t>
            </a:r>
            <a:r>
              <a:rPr lang="en-US" dirty="0" err="1" smtClean="0">
                <a:latin typeface="Times New Roman" pitchFamily="18" charset="0"/>
                <a:cs typeface="Times New Roman" pitchFamily="18" charset="0"/>
              </a:rPr>
              <a:t>subquery</a:t>
            </a:r>
            <a:r>
              <a:rPr lang="en-US" dirty="0" smtClean="0">
                <a:latin typeface="Times New Roman" pitchFamily="18" charset="0"/>
                <a:cs typeface="Times New Roman" pitchFamily="18" charset="0"/>
              </a:rPr>
              <a:t> values meet the condition.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returns true if all of the </a:t>
            </a:r>
            <a:r>
              <a:rPr lang="en-US" dirty="0" err="1" smtClean="0">
                <a:latin typeface="Times New Roman" pitchFamily="18" charset="0"/>
                <a:cs typeface="Times New Roman" pitchFamily="18" charset="0"/>
              </a:rPr>
              <a:t>subquery</a:t>
            </a:r>
            <a:r>
              <a:rPr lang="en-US" dirty="0" smtClean="0">
                <a:latin typeface="Times New Roman" pitchFamily="18" charset="0"/>
                <a:cs typeface="Times New Roman" pitchFamily="18" charset="0"/>
              </a:rPr>
              <a:t> values meet the condition.</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77500" lnSpcReduction="20000"/>
          </a:bodyPr>
          <a:lstStyle/>
          <a:p>
            <a:r>
              <a:rPr lang="en-US" dirty="0" smtClean="0">
                <a:latin typeface="Times New Roman" pitchFamily="18" charset="0"/>
                <a:cs typeface="Times New Roman" pitchFamily="18" charset="0"/>
              </a:rPr>
              <a:t>"x = ANY (...)": The value must match one or more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 ANY (...)": The value must not match one or more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ANY (...)": The value must be greater than the </a:t>
            </a:r>
            <a:r>
              <a:rPr lang="en-US" b="1" dirty="0" smtClean="0">
                <a:solidFill>
                  <a:srgbClr val="FF0000"/>
                </a:solidFill>
                <a:latin typeface="Times New Roman" pitchFamily="18" charset="0"/>
                <a:cs typeface="Times New Roman" pitchFamily="18" charset="0"/>
              </a:rPr>
              <a:t>smallest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ANY (...)": The value must be smaller than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ANY (...)": The value must be greater than or equal to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ANY (...)": The value must be smaller than or equal to the </a:t>
            </a:r>
            <a:r>
              <a:rPr lang="en-US" b="1" dirty="0" smtClean="0">
                <a:solidFill>
                  <a:srgbClr val="FF0000"/>
                </a:solidFill>
                <a:latin typeface="Times New Roman" pitchFamily="18" charset="0"/>
                <a:cs typeface="Times New Roman" pitchFamily="18" charset="0"/>
              </a:rPr>
              <a:t>biggest</a:t>
            </a:r>
            <a:r>
              <a:rPr lang="en-US" dirty="0" smtClean="0">
                <a:latin typeface="Times New Roman" pitchFamily="18" charset="0"/>
                <a:cs typeface="Times New Roman" pitchFamily="18" charset="0"/>
              </a:rPr>
              <a:t> value in the list to evaluate to TRUE.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itchFamily="18" charset="0"/>
                <a:cs typeface="Times New Roman" pitchFamily="18" charset="0"/>
              </a:rPr>
              <a:t>Query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Consider example which displays employees who are not clerk and whose salary is less than that of any other clerk. </a:t>
            </a:r>
          </a:p>
          <a:p>
            <a:r>
              <a:rPr lang="en-US" dirty="0" smtClean="0">
                <a:latin typeface="Times New Roman" pitchFamily="18" charset="0"/>
                <a:cs typeface="Times New Roman" pitchFamily="18" charset="0"/>
              </a:rPr>
              <a:t>The maximum salary that a clerk earn is 25000.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Autofit/>
          </a:bodyPr>
          <a:lstStyle/>
          <a:p>
            <a:r>
              <a:rPr lang="en-US" sz="2800" b="1" dirty="0" smtClean="0">
                <a:solidFill>
                  <a:srgbClr val="FF0000"/>
                </a:solidFill>
                <a:latin typeface="Times New Roman" pitchFamily="18" charset="0"/>
                <a:cs typeface="Times New Roman" pitchFamily="18" charset="0"/>
              </a:rPr>
              <a:t>Using the ANY Operator in multiple-row subqueries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500" dirty="0" smtClean="0">
                <a:solidFill>
                  <a:srgbClr val="FF0000"/>
                </a:solidFill>
                <a:latin typeface="Times New Roman" pitchFamily="18" charset="0"/>
                <a:cs typeface="Times New Roman" pitchFamily="18" charset="0"/>
              </a:rPr>
              <a:t>SELECT </a:t>
            </a:r>
            <a:r>
              <a:rPr lang="en-US" sz="2500" dirty="0" smtClean="0">
                <a:latin typeface="Times New Roman" pitchFamily="18" charset="0"/>
                <a:cs typeface="Times New Roman" pitchFamily="18" charset="0"/>
              </a:rPr>
              <a:t>Employee_id,Emp_name,Job_id,Salary,</a:t>
            </a:r>
          </a:p>
          <a:p>
            <a:pPr>
              <a:buNone/>
            </a:pPr>
            <a:r>
              <a:rPr lang="en-US" sz="2500" dirty="0" smtClean="0">
                <a:solidFill>
                  <a:srgbClr val="FF0000"/>
                </a:solidFill>
                <a:latin typeface="Times New Roman" pitchFamily="18" charset="0"/>
                <a:cs typeface="Times New Roman" pitchFamily="18" charset="0"/>
              </a:rPr>
              <a:t>FROM </a:t>
            </a:r>
            <a:r>
              <a:rPr lang="en-US" sz="2500" dirty="0" smtClean="0">
                <a:latin typeface="Times New Roman" pitchFamily="18" charset="0"/>
                <a:cs typeface="Times New Roman" pitchFamily="18" charset="0"/>
              </a:rPr>
              <a:t>employee</a:t>
            </a:r>
          </a:p>
          <a:p>
            <a:pPr>
              <a:buNone/>
            </a:pP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salary </a:t>
            </a:r>
            <a:r>
              <a:rPr lang="en-US" sz="2500" b="1" dirty="0" smtClean="0">
                <a:solidFill>
                  <a:srgbClr val="FF0000"/>
                </a:solidFill>
                <a:latin typeface="Times New Roman" pitchFamily="18" charset="0"/>
                <a:cs typeface="Times New Roman" pitchFamily="18" charset="0"/>
              </a:rPr>
              <a:t>&lt; ANY</a:t>
            </a:r>
          </a:p>
          <a:p>
            <a:pPr>
              <a:buNone/>
            </a:pPr>
            <a:endParaRPr lang="en-US" sz="2500" b="1" dirty="0" smtClean="0">
              <a:solidFill>
                <a:srgbClr val="FF0000"/>
              </a:solidFill>
              <a:latin typeface="Times New Roman" pitchFamily="18" charset="0"/>
              <a:cs typeface="Times New Roman" pitchFamily="18" charset="0"/>
            </a:endParaRPr>
          </a:p>
          <a:p>
            <a:pPr>
              <a:buNone/>
            </a:pPr>
            <a:endParaRPr lang="en-US" sz="2500" b="1" dirty="0" smtClean="0">
              <a:solidFill>
                <a:srgbClr val="FF0000"/>
              </a:solidFill>
              <a:latin typeface="Times New Roman" pitchFamily="18" charset="0"/>
              <a:cs typeface="Times New Roman" pitchFamily="18" charset="0"/>
            </a:endParaRPr>
          </a:p>
          <a:p>
            <a:pPr>
              <a:buNone/>
            </a:pPr>
            <a:r>
              <a:rPr lang="en-US" sz="2500" dirty="0" smtClean="0">
                <a:solidFill>
                  <a:srgbClr val="FF0000"/>
                </a:solidFill>
                <a:latin typeface="Times New Roman" pitchFamily="18" charset="0"/>
                <a:cs typeface="Times New Roman" pitchFamily="18" charset="0"/>
              </a:rPr>
              <a:t>                          SELECT </a:t>
            </a:r>
            <a:r>
              <a:rPr lang="en-US" sz="2500" dirty="0" smtClean="0">
                <a:latin typeface="Times New Roman" pitchFamily="18" charset="0"/>
                <a:cs typeface="Times New Roman" pitchFamily="18" charset="0"/>
              </a:rPr>
              <a:t>salary</a:t>
            </a:r>
          </a:p>
          <a:p>
            <a:pPr>
              <a:buNone/>
            </a:pP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employee</a:t>
            </a:r>
          </a:p>
          <a:p>
            <a:pPr>
              <a:buNone/>
            </a:pPr>
            <a:r>
              <a:rPr lang="en-US" sz="2500" dirty="0" smtClean="0">
                <a:solidFill>
                  <a:srgbClr val="FF0000"/>
                </a:solidFill>
                <a:latin typeface="Times New Roman" pitchFamily="18" charset="0"/>
                <a:cs typeface="Times New Roman" pitchFamily="18" charset="0"/>
              </a:rPr>
              <a:t>                          WHERE </a:t>
            </a:r>
            <a:r>
              <a:rPr lang="en-US" sz="2500" dirty="0" err="1" smtClean="0">
                <a:latin typeface="Times New Roman" pitchFamily="18" charset="0"/>
                <a:cs typeface="Times New Roman" pitchFamily="18" charset="0"/>
              </a:rPr>
              <a:t>job_id</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ST_Clerk</a:t>
            </a:r>
            <a:r>
              <a:rPr lang="en-US" sz="2500" dirty="0" smtClean="0">
                <a:latin typeface="Times New Roman" pitchFamily="18" charset="0"/>
                <a:cs typeface="Times New Roman" pitchFamily="18" charset="0"/>
              </a:rPr>
              <a:t>”)</a:t>
            </a:r>
          </a:p>
          <a:p>
            <a:pPr>
              <a:buNone/>
            </a:pPr>
            <a:endParaRPr lang="en-US" sz="2500" dirty="0" smtClean="0">
              <a:latin typeface="Times New Roman" pitchFamily="18" charset="0"/>
              <a:cs typeface="Times New Roman" pitchFamily="18" charset="0"/>
            </a:endParaRPr>
          </a:p>
          <a:p>
            <a:pPr>
              <a:buNone/>
            </a:pPr>
            <a:r>
              <a:rPr lang="en-US" sz="2500" dirty="0" smtClean="0">
                <a:solidFill>
                  <a:srgbClr val="FF0000"/>
                </a:solidFill>
                <a:latin typeface="Times New Roman" pitchFamily="18" charset="0"/>
                <a:cs typeface="Times New Roman" pitchFamily="18" charset="0"/>
              </a:rPr>
              <a:t>AND</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job_id</a:t>
            </a:r>
            <a:r>
              <a:rPr lang="en-US" sz="2500" dirty="0" smtClean="0">
                <a:latin typeface="Times New Roman" pitchFamily="18" charset="0"/>
                <a:cs typeface="Times New Roman" pitchFamily="18" charset="0"/>
              </a:rPr>
              <a:t>&lt; &gt; ‘</a:t>
            </a:r>
            <a:r>
              <a:rPr lang="en-US" sz="2500" dirty="0" err="1" smtClean="0">
                <a:latin typeface="Times New Roman" pitchFamily="18" charset="0"/>
                <a:cs typeface="Times New Roman" pitchFamily="18" charset="0"/>
              </a:rPr>
              <a:t>ST_Clerk</a:t>
            </a:r>
            <a:r>
              <a:rPr lang="en-US" sz="2500" dirty="0" smtClean="0">
                <a:latin typeface="Times New Roman" pitchFamily="18" charset="0"/>
                <a:cs typeface="Times New Roman" pitchFamily="18" charset="0"/>
              </a:rPr>
              <a:t>’;</a:t>
            </a:r>
          </a:p>
          <a:p>
            <a:pPr>
              <a:buNone/>
            </a:pP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6" name="Curved Up Arrow 5"/>
          <p:cNvSpPr/>
          <p:nvPr/>
        </p:nvSpPr>
        <p:spPr>
          <a:xfrm rot="13016373">
            <a:off x="4495692" y="2692046"/>
            <a:ext cx="2011698" cy="10259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324600" y="2362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20000,25000</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381000"/>
            <a:ext cx="8915400" cy="6248400"/>
          </a:xfrm>
        </p:spPr>
        <p:txBody>
          <a:bodyPr>
            <a:normAutofit/>
          </a:bodyPr>
          <a:lstStyle/>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6" name="Table 5"/>
          <p:cNvGraphicFramePr>
            <a:graphicFrameLocks noGrp="1"/>
          </p:cNvGraphicFramePr>
          <p:nvPr/>
        </p:nvGraphicFramePr>
        <p:xfrm>
          <a:off x="685800" y="457200"/>
          <a:ext cx="6934201" cy="1706880"/>
        </p:xfrm>
        <a:graphic>
          <a:graphicData uri="http://schemas.openxmlformats.org/drawingml/2006/table">
            <a:tbl>
              <a:tblPr firstRow="1" bandRow="1">
                <a:tableStyleId>{5C22544A-7EE6-4342-B048-85BDC9FD1C3A}</a:tableStyleId>
              </a:tblPr>
              <a:tblGrid>
                <a:gridCol w="2080260"/>
                <a:gridCol w="1820228"/>
                <a:gridCol w="1906905"/>
                <a:gridCol w="1126808"/>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EMP_Name</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LMN</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15000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JKL</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10000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107</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UVW</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Adviser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22000</a:t>
                      </a:r>
                      <a:endParaRPr lang="en-US"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7500" lnSpcReduction="20000"/>
          </a:bodyPr>
          <a:lstStyle/>
          <a:p>
            <a:r>
              <a:rPr lang="en-US" dirty="0" smtClean="0">
                <a:latin typeface="Times New Roman" pitchFamily="18" charset="0"/>
                <a:cs typeface="Times New Roman" pitchFamily="18" charset="0"/>
              </a:rPr>
              <a:t>"x = ALL (...)": The value must match all the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 ALL (...)": The value must not match any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ALL (...)": The value must be greater than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ALL (...)": The value must be smaller than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ALL (...)": The value must be greater than or equal to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ALL (...)": The value must be smaller than or equal to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solidFill>
                  <a:srgbClr val="FF0000"/>
                </a:solidFill>
                <a:latin typeface="Times New Roman" pitchFamily="18" charset="0"/>
                <a:cs typeface="Times New Roman" pitchFamily="18" charset="0"/>
              </a:rPr>
              <a:t>Defining Constraints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096000"/>
          </a:xfrm>
        </p:spPr>
        <p:txBody>
          <a:bodyPr>
            <a:normAutofit/>
          </a:bodyPr>
          <a:lstStyle/>
          <a:p>
            <a:pPr>
              <a:buNone/>
            </a:pPr>
            <a:r>
              <a:rPr lang="en-US" sz="2200" dirty="0" smtClean="0">
                <a:solidFill>
                  <a:srgbClr val="FF0000"/>
                </a:solidFill>
                <a:latin typeface="Times New Roman" pitchFamily="18" charset="0"/>
                <a:cs typeface="Times New Roman" pitchFamily="18" charset="0"/>
              </a:rPr>
              <a:t>CREATE TABLE </a:t>
            </a:r>
            <a:r>
              <a:rPr lang="en-US" sz="2200" dirty="0" err="1" smtClean="0">
                <a:latin typeface="Times New Roman" pitchFamily="18" charset="0"/>
                <a:cs typeface="Times New Roman" pitchFamily="18" charset="0"/>
              </a:rPr>
              <a:t>table_name</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(column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column_constraint</a:t>
            </a: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table_constraint</a:t>
            </a:r>
            <a:r>
              <a:rPr lang="en-US" sz="2200" dirty="0" smtClean="0">
                <a:latin typeface="Times New Roman" pitchFamily="18" charset="0"/>
                <a:cs typeface="Times New Roman" pitchFamily="18" charset="0"/>
              </a:rPr>
              <a:t>][….]);</a:t>
            </a:r>
          </a:p>
          <a:p>
            <a:pPr>
              <a:buNone/>
            </a:pPr>
            <a:endParaRPr lang="en-US" sz="2200" dirty="0" smtClean="0">
              <a:latin typeface="Times New Roman" pitchFamily="18" charset="0"/>
              <a:cs typeface="Times New Roman" pitchFamily="18" charset="0"/>
            </a:endParaRPr>
          </a:p>
          <a:p>
            <a:pPr>
              <a:buNone/>
            </a:pPr>
            <a:r>
              <a:rPr lang="en-US" sz="2200" b="1" dirty="0" smtClean="0">
                <a:solidFill>
                  <a:srgbClr val="0033CC"/>
                </a:solidFill>
                <a:latin typeface="Times New Roman" pitchFamily="18" charset="0"/>
                <a:cs typeface="Times New Roman" pitchFamily="18" charset="0"/>
              </a:rPr>
              <a:t>Example:</a:t>
            </a:r>
          </a:p>
          <a:p>
            <a:pPr>
              <a:buNone/>
            </a:pPr>
            <a:r>
              <a:rPr lang="en-US" sz="2200" dirty="0" smtClean="0">
                <a:solidFill>
                  <a:srgbClr val="FF0000"/>
                </a:solidFill>
                <a:latin typeface="Times New Roman" pitchFamily="18" charset="0"/>
                <a:cs typeface="Times New Roman" pitchFamily="18" charset="0"/>
              </a:rPr>
              <a:t>CREATE  TABLE </a:t>
            </a:r>
            <a:r>
              <a:rPr lang="en-US" sz="2200" dirty="0" smtClean="0">
                <a:latin typeface="Times New Roman" pitchFamily="18" charset="0"/>
                <a:cs typeface="Times New Roman" pitchFamily="18" charset="0"/>
              </a:rPr>
              <a:t>employee(</a:t>
            </a:r>
            <a:r>
              <a:rPr lang="en-US" sz="2200" dirty="0" err="1" smtClean="0">
                <a:latin typeface="Times New Roman" pitchFamily="18" charset="0"/>
                <a:cs typeface="Times New Roman" pitchFamily="18" charset="0"/>
              </a:rPr>
              <a:t>emp_id</a:t>
            </a:r>
            <a:r>
              <a:rPr lang="en-US" sz="2200" dirty="0" smtClean="0">
                <a:latin typeface="Times New Roman" pitchFamily="18" charset="0"/>
                <a:cs typeface="Times New Roman" pitchFamily="18" charset="0"/>
              </a:rPr>
              <a:t>  NUMBER(6),</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first_name</a:t>
            </a:r>
            <a:r>
              <a:rPr lang="en-US" sz="2200" dirty="0" smtClean="0">
                <a:latin typeface="Times New Roman" pitchFamily="18" charset="0"/>
                <a:cs typeface="Times New Roman" pitchFamily="18" charset="0"/>
              </a:rPr>
              <a:t> VARCHAR2(20),</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job_id</a:t>
            </a:r>
            <a:r>
              <a:rPr lang="en-US" sz="2200" dirty="0" smtClean="0">
                <a:latin typeface="Times New Roman" pitchFamily="18" charset="0"/>
                <a:cs typeface="Times New Roman" pitchFamily="18" charset="0"/>
              </a:rPr>
              <a:t>  VARCHAR2(10)</a:t>
            </a:r>
            <a:r>
              <a:rPr lang="en-US" sz="2200" dirty="0" smtClean="0">
                <a:solidFill>
                  <a:srgbClr val="FF0000"/>
                </a:solidFill>
                <a:latin typeface="Times New Roman" pitchFamily="18" charset="0"/>
                <a:cs typeface="Times New Roman" pitchFamily="18" charset="0"/>
              </a:rPr>
              <a:t> NOT NULL,</a:t>
            </a:r>
          </a:p>
          <a:p>
            <a:pPr>
              <a:buNone/>
            </a:pP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CONSTRAINT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emp_id_pk</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 PRIMARY KEY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emp_id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itchFamily="18" charset="0"/>
                <a:cs typeface="Times New Roman" pitchFamily="18" charset="0"/>
              </a:rPr>
              <a:t>Query</a:t>
            </a:r>
            <a:endParaRPr lang="en-US" sz="32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Consider example which displays employees whose salary is less than the salary of all employees with a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of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 and whose job is not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solidFill>
                  <a:srgbClr val="FF0000"/>
                </a:solidFill>
                <a:latin typeface="Times New Roman" pitchFamily="18" charset="0"/>
                <a:cs typeface="Times New Roman" pitchFamily="18" charset="0"/>
              </a:rPr>
              <a:t>Using the </a:t>
            </a:r>
            <a:r>
              <a:rPr lang="en-US" sz="3200" b="1" dirty="0" smtClean="0">
                <a:solidFill>
                  <a:srgbClr val="FF0000"/>
                </a:solidFill>
                <a:latin typeface="Times New Roman" pitchFamily="18" charset="0"/>
                <a:cs typeface="Times New Roman" pitchFamily="18" charset="0"/>
              </a:rPr>
              <a:t>ALL</a:t>
            </a:r>
            <a:r>
              <a:rPr lang="en-US" sz="3200" dirty="0" smtClean="0">
                <a:solidFill>
                  <a:srgbClr val="FF0000"/>
                </a:solidFill>
                <a:latin typeface="Times New Roman" pitchFamily="18" charset="0"/>
                <a:cs typeface="Times New Roman" pitchFamily="18" charset="0"/>
              </a:rPr>
              <a:t> Operator in multiple-row subqueries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solidFill>
                  <a:srgbClr val="FF0000"/>
                </a:solidFill>
                <a:latin typeface="Times New Roman" pitchFamily="18" charset="0"/>
                <a:cs typeface="Times New Roman" pitchFamily="18" charset="0"/>
              </a:rPr>
              <a:t>SELECT </a:t>
            </a:r>
            <a:r>
              <a:rPr lang="en-US" sz="2800" dirty="0" smtClean="0">
                <a:latin typeface="Times New Roman" pitchFamily="18" charset="0"/>
                <a:cs typeface="Times New Roman" pitchFamily="18" charset="0"/>
              </a:rPr>
              <a:t>Employee_id,Emp_name,Job_id,Salary,</a:t>
            </a: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salary </a:t>
            </a:r>
            <a:r>
              <a:rPr lang="en-US" b="1" dirty="0" smtClean="0">
                <a:solidFill>
                  <a:srgbClr val="FF0000"/>
                </a:solidFill>
                <a:latin typeface="Times New Roman" pitchFamily="18" charset="0"/>
                <a:cs typeface="Times New Roman" pitchFamily="18" charset="0"/>
              </a:rPr>
              <a:t>&lt; ALL</a:t>
            </a:r>
          </a:p>
          <a:p>
            <a:pPr>
              <a:buNone/>
            </a:pPr>
            <a:endParaRPr lang="en-US" b="1" dirty="0" smtClean="0">
              <a:solidFill>
                <a:srgbClr val="FF000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SELECT </a:t>
            </a:r>
            <a:r>
              <a:rPr lang="en-US" dirty="0" smtClean="0">
                <a:latin typeface="Times New Roman" pitchFamily="18" charset="0"/>
                <a:cs typeface="Times New Roman" pitchFamily="18" charset="0"/>
              </a:rPr>
              <a:t>salary</a:t>
            </a:r>
          </a:p>
          <a:p>
            <a:pPr>
              <a:buNone/>
            </a:pP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pPr>
              <a:buNone/>
            </a:pPr>
            <a:r>
              <a:rPr lang="en-US" dirty="0" smtClean="0">
                <a:solidFill>
                  <a:srgbClr val="FF0000"/>
                </a:solidFill>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&lt;&gt;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urved Up Arrow 4"/>
          <p:cNvSpPr/>
          <p:nvPr/>
        </p:nvSpPr>
        <p:spPr>
          <a:xfrm rot="13016373">
            <a:off x="5243499" y="2862215"/>
            <a:ext cx="2428022" cy="76338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6858000" y="1828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20000,25000</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096000"/>
          </a:xfrm>
        </p:spPr>
        <p:txBody>
          <a:bodyPr>
            <a:normAutofit/>
          </a:bodyPr>
          <a:lstStyle/>
          <a:p>
            <a:endParaRPr lang="en-US" sz="2400" dirty="0" smtClean="0"/>
          </a:p>
          <a:p>
            <a:endParaRPr lang="en-US" sz="2400" dirty="0" smtClean="0"/>
          </a:p>
          <a:p>
            <a:endParaRPr lang="en-US" sz="2400" dirty="0" smtClean="0"/>
          </a:p>
          <a:p>
            <a:endParaRPr lang="en-US" sz="2400" dirty="0" smtClean="0"/>
          </a:p>
          <a:p>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5" name="Table 4"/>
          <p:cNvGraphicFramePr>
            <a:graphicFrameLocks noGrp="1"/>
          </p:cNvGraphicFramePr>
          <p:nvPr/>
        </p:nvGraphicFramePr>
        <p:xfrm>
          <a:off x="533400" y="1905000"/>
          <a:ext cx="8458200" cy="1417320"/>
        </p:xfrm>
        <a:graphic>
          <a:graphicData uri="http://schemas.openxmlformats.org/drawingml/2006/table">
            <a:tbl>
              <a:tblPr firstRow="1" bandRow="1">
                <a:tableStyleId>{5C22544A-7EE6-4342-B048-85BDC9FD1C3A}</a:tableStyleId>
              </a:tblPr>
              <a:tblGrid>
                <a:gridCol w="2114550"/>
                <a:gridCol w="2114550"/>
                <a:gridCol w="2114550"/>
                <a:gridCol w="2114550"/>
              </a:tblGrid>
              <a:tr h="304800">
                <a:tc>
                  <a:txBody>
                    <a:bodyPr/>
                    <a:lstStyle/>
                    <a:p>
                      <a:r>
                        <a:rPr lang="en-US" sz="2500" dirty="0" err="1" smtClean="0">
                          <a:latin typeface="Times New Roman" pitchFamily="18" charset="0"/>
                          <a:cs typeface="Times New Roman" pitchFamily="18" charset="0"/>
                        </a:rPr>
                        <a:t>Employee_id</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EMP_Name</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Job_id</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Salary</a:t>
                      </a:r>
                      <a:endParaRPr lang="en-US" sz="2500" dirty="0">
                        <a:latin typeface="Times New Roman" pitchFamily="18" charset="0"/>
                        <a:cs typeface="Times New Roman" pitchFamily="18" charset="0"/>
                      </a:endParaRPr>
                    </a:p>
                  </a:txBody>
                  <a:tcPr/>
                </a:tc>
              </a:tr>
              <a:tr h="304800">
                <a:tc>
                  <a:txBody>
                    <a:bodyPr/>
                    <a:lstStyle/>
                    <a:p>
                      <a:r>
                        <a:rPr lang="en-US" sz="2500" dirty="0" smtClean="0">
                          <a:latin typeface="Times New Roman" pitchFamily="18" charset="0"/>
                          <a:cs typeface="Times New Roman" pitchFamily="18" charset="0"/>
                        </a:rPr>
                        <a:t>104</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LMN</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Assistant</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15000</a:t>
                      </a:r>
                      <a:endParaRPr lang="en-US" sz="2500" dirty="0">
                        <a:latin typeface="Times New Roman" pitchFamily="18" charset="0"/>
                        <a:cs typeface="Times New Roman" pitchFamily="18" charset="0"/>
                      </a:endParaRPr>
                    </a:p>
                  </a:txBody>
                  <a:tcPr/>
                </a:tc>
              </a:tr>
              <a:tr h="304800">
                <a:tc>
                  <a:txBody>
                    <a:bodyPr/>
                    <a:lstStyle/>
                    <a:p>
                      <a:r>
                        <a:rPr lang="en-US" sz="2500" dirty="0" smtClean="0">
                          <a:latin typeface="Times New Roman" pitchFamily="18" charset="0"/>
                          <a:cs typeface="Times New Roman" pitchFamily="18" charset="0"/>
                        </a:rPr>
                        <a:t>106</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JKL</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Assistant</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10000</a:t>
                      </a:r>
                      <a:endParaRPr lang="en-US" sz="25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smtClean="0">
                <a:solidFill>
                  <a:srgbClr val="FF0000"/>
                </a:solidFill>
                <a:latin typeface="Times New Roman" pitchFamily="18" charset="0"/>
                <a:cs typeface="Times New Roman" pitchFamily="18" charset="0"/>
              </a:rPr>
              <a:t>Cartesian Product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a:latin typeface="Times New Roman" pitchFamily="18" charset="0"/>
                <a:cs typeface="Times New Roman" pitchFamily="18" charset="0"/>
              </a:rPr>
              <a:t>If a sql join condition is omitted or if it is invalid the join operation will result in a Cartesian product.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Cartesian product returns a number of rows equal to the product of all rows in all the tables being joined.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avoid a cartesian product, always include a valid join condition in the </a:t>
            </a:r>
            <a:r>
              <a:rPr lang="en-US" dirty="0">
                <a:solidFill>
                  <a:srgbClr val="FF0000"/>
                </a:solidFill>
                <a:latin typeface="Times New Roman" pitchFamily="18" charset="0"/>
                <a:cs typeface="Times New Roman" pitchFamily="18" charset="0"/>
              </a:rPr>
              <a:t>WHERE</a:t>
            </a:r>
            <a:r>
              <a:rPr lang="en-US" dirty="0">
                <a:latin typeface="Times New Roman" pitchFamily="18" charset="0"/>
                <a:cs typeface="Times New Roman" pitchFamily="18" charset="0"/>
              </a:rPr>
              <a:t> clause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For example, if the first table has 20 rows and the second table has 10 rows, the result will be 20 * 10, or 200 rows. This query takes a long time to execute.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334962"/>
          </a:xfrm>
        </p:spPr>
        <p:txBody>
          <a:bodyPr>
            <a:noAutofit/>
          </a:bodyPr>
          <a:lstStyle/>
          <a:p>
            <a:pPr algn="l"/>
            <a:r>
              <a:rPr lang="en-US" sz="2400" b="1" dirty="0" smtClean="0">
                <a:solidFill>
                  <a:srgbClr val="FF0000"/>
                </a:solidFill>
                <a:latin typeface="Times New Roman" pitchFamily="18" charset="0"/>
                <a:cs typeface="Times New Roman" pitchFamily="18" charset="0"/>
              </a:rPr>
              <a:t>Example</a:t>
            </a:r>
            <a:endParaRPr lang="en-US" sz="2400" b="1"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1447800"/>
          <a:ext cx="3733800" cy="2377440"/>
        </p:xfrm>
        <a:graphic>
          <a:graphicData uri="http://schemas.openxmlformats.org/drawingml/2006/table">
            <a:tbl>
              <a:tblPr firstRow="1" bandRow="1">
                <a:tableStyleId>{5C22544A-7EE6-4342-B048-85BDC9FD1C3A}</a:tableStyleId>
              </a:tblPr>
              <a:tblGrid>
                <a:gridCol w="1244600"/>
                <a:gridCol w="1244600"/>
                <a:gridCol w="1244600"/>
              </a:tblGrid>
              <a:tr h="370840">
                <a:tc>
                  <a:txBody>
                    <a:bodyPr/>
                    <a:lstStyle/>
                    <a:p>
                      <a:r>
                        <a:rPr lang="en-US" sz="2000" dirty="0" err="1" smtClean="0">
                          <a:latin typeface="Times New Roman" pitchFamily="18" charset="0"/>
                          <a:cs typeface="Times New Roman" pitchFamily="18" charset="0"/>
                        </a:rPr>
                        <a:t>Emp_id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Last_nm</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Dept_id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200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Def</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300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Ghi</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400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Jkl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50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500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mno</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60</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Content Placeholder 4"/>
          <p:cNvGraphicFramePr>
            <a:graphicFrameLocks/>
          </p:cNvGraphicFramePr>
          <p:nvPr/>
        </p:nvGraphicFramePr>
        <p:xfrm>
          <a:off x="4724400" y="1600200"/>
          <a:ext cx="3886200" cy="2773680"/>
        </p:xfrm>
        <a:graphic>
          <a:graphicData uri="http://schemas.openxmlformats.org/drawingml/2006/table">
            <a:tbl>
              <a:tblPr firstRow="1" bandRow="1">
                <a:tableStyleId>{5C22544A-7EE6-4342-B048-85BDC9FD1C3A}</a:tableStyleId>
              </a:tblPr>
              <a:tblGrid>
                <a:gridCol w="1098274"/>
                <a:gridCol w="1492526"/>
                <a:gridCol w="1295400"/>
              </a:tblGrid>
              <a:tr h="370840">
                <a:tc>
                  <a:txBody>
                    <a:bodyPr/>
                    <a:lstStyle/>
                    <a:p>
                      <a:r>
                        <a:rPr lang="en-US" sz="2000" dirty="0" err="1" smtClean="0">
                          <a:latin typeface="Times New Roman" pitchFamily="18" charset="0"/>
                          <a:cs typeface="Times New Roman" pitchFamily="18" charset="0"/>
                        </a:rPr>
                        <a:t>Dept_id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Dept_nm</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Loc_id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sales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1700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sales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1500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accounting</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1200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50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contracting</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1400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60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admin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1100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70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1200</a:t>
                      </a:r>
                      <a:endParaRPr lang="en-US" sz="2000" dirty="0">
                        <a:latin typeface="Times New Roman" pitchFamily="18" charset="0"/>
                        <a:cs typeface="Times New Roman" pitchFamily="18" charset="0"/>
                      </a:endParaRPr>
                    </a:p>
                  </a:txBody>
                  <a:tcPr/>
                </a:tc>
              </a:tr>
            </a:tbl>
          </a:graphicData>
        </a:graphic>
      </p:graphicFrame>
      <p:sp>
        <p:nvSpPr>
          <p:cNvPr id="7" name="TextBox 6"/>
          <p:cNvSpPr txBox="1"/>
          <p:nvPr/>
        </p:nvSpPr>
        <p:spPr>
          <a:xfrm>
            <a:off x="533400" y="5029200"/>
            <a:ext cx="7772400" cy="923330"/>
          </a:xfrm>
          <a:prstGeom prst="rect">
            <a:avLst/>
          </a:prstGeom>
          <a:noFill/>
        </p:spPr>
        <p:txBody>
          <a:bodyPr wrap="square" rtlCol="0">
            <a:spAutoFit/>
          </a:bodyPr>
          <a:lstStyle/>
          <a:p>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last_nm,dept_nm</a:t>
            </a:r>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FROM </a:t>
            </a:r>
            <a:r>
              <a:rPr lang="en-US" sz="2700" dirty="0" err="1" smtClean="0">
                <a:latin typeface="Times New Roman" pitchFamily="18" charset="0"/>
                <a:cs typeface="Times New Roman" pitchFamily="18" charset="0"/>
              </a:rPr>
              <a:t>employee,department</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
        <p:nvSpPr>
          <p:cNvPr id="9" name="TextBox 8"/>
          <p:cNvSpPr txBox="1"/>
          <p:nvPr/>
        </p:nvSpPr>
        <p:spPr>
          <a:xfrm>
            <a:off x="5029200" y="4572000"/>
            <a:ext cx="3733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Cartesian Product :5*6=30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30 rows are selected.</a:t>
            </a:r>
            <a:endParaRPr lang="en-US" sz="2400" dirty="0">
              <a:latin typeface="Times New Roman" pitchFamily="18" charset="0"/>
              <a:cs typeface="Times New Roman" pitchFamily="18" charset="0"/>
            </a:endParaRPr>
          </a:p>
        </p:txBody>
      </p:sp>
      <p:sp>
        <p:nvSpPr>
          <p:cNvPr id="8" name="TextBox 7"/>
          <p:cNvSpPr txBox="1"/>
          <p:nvPr/>
        </p:nvSpPr>
        <p:spPr>
          <a:xfrm>
            <a:off x="762000" y="685800"/>
            <a:ext cx="2590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employee table</a:t>
            </a:r>
            <a:endParaRPr lang="en-US" sz="2400" dirty="0">
              <a:latin typeface="Times New Roman" pitchFamily="18" charset="0"/>
              <a:cs typeface="Times New Roman" pitchFamily="18" charset="0"/>
            </a:endParaRPr>
          </a:p>
        </p:txBody>
      </p:sp>
      <p:sp>
        <p:nvSpPr>
          <p:cNvPr id="10" name="TextBox 9"/>
          <p:cNvSpPr txBox="1"/>
          <p:nvPr/>
        </p:nvSpPr>
        <p:spPr>
          <a:xfrm>
            <a:off x="5105400" y="838200"/>
            <a:ext cx="2590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department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200" b="1" dirty="0" smtClean="0">
                <a:solidFill>
                  <a:srgbClr val="FF0000"/>
                </a:solidFill>
                <a:latin typeface="Times New Roman" pitchFamily="18" charset="0"/>
                <a:cs typeface="Times New Roman" pitchFamily="18" charset="0"/>
              </a:rPr>
              <a:t>Types of Joins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92500"/>
          </a:bodyPr>
          <a:lstStyle/>
          <a:p>
            <a:r>
              <a:rPr lang="en-US" sz="3000" dirty="0" smtClean="0">
                <a:latin typeface="Times New Roman" pitchFamily="18" charset="0"/>
                <a:cs typeface="Times New Roman" pitchFamily="18" charset="0"/>
              </a:rPr>
              <a:t>Equijoin</a:t>
            </a:r>
          </a:p>
          <a:p>
            <a:r>
              <a:rPr lang="en-US" sz="3000" dirty="0" smtClean="0">
                <a:latin typeface="Times New Roman" pitchFamily="18" charset="0"/>
                <a:cs typeface="Times New Roman" pitchFamily="18" charset="0"/>
              </a:rPr>
              <a:t>Non-equijoin	</a:t>
            </a:r>
          </a:p>
          <a:p>
            <a:r>
              <a:rPr lang="en-US" sz="3000" dirty="0" smtClean="0">
                <a:latin typeface="Times New Roman" pitchFamily="18" charset="0"/>
                <a:cs typeface="Times New Roman" pitchFamily="18" charset="0"/>
              </a:rPr>
              <a:t>Outer join	</a:t>
            </a:r>
          </a:p>
          <a:p>
            <a:r>
              <a:rPr lang="en-US" sz="3000" dirty="0" smtClean="0">
                <a:latin typeface="Times New Roman" pitchFamily="18" charset="0"/>
                <a:cs typeface="Times New Roman" pitchFamily="18" charset="0"/>
              </a:rPr>
              <a:t>Self join</a:t>
            </a:r>
          </a:p>
          <a:p>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SQL Joins are used to relate information in different tables. A Join condition is a part of the sql query that retrieves rows from two or more tables. </a:t>
            </a:r>
          </a:p>
          <a:p>
            <a:pPr>
              <a:buFont typeface="Wingdings" pitchFamily="2" charset="2"/>
              <a:buChar char="Ø"/>
            </a:pP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A SQL Join condition is used in the SQL </a:t>
            </a:r>
            <a:r>
              <a:rPr lang="en-US" sz="3000" dirty="0" smtClean="0">
                <a:solidFill>
                  <a:srgbClr val="FF0000"/>
                </a:solidFill>
                <a:latin typeface="Times New Roman" pitchFamily="18" charset="0"/>
                <a:cs typeface="Times New Roman" pitchFamily="18" charset="0"/>
              </a:rPr>
              <a:t>WHERE </a:t>
            </a:r>
            <a:r>
              <a:rPr lang="en-US" sz="3000" dirty="0" smtClean="0">
                <a:latin typeface="Times New Roman" pitchFamily="18" charset="0"/>
                <a:cs typeface="Times New Roman" pitchFamily="18" charset="0"/>
              </a:rPr>
              <a:t>clause of select, update, delete statements.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600" b="1" dirty="0" smtClean="0">
                <a:solidFill>
                  <a:srgbClr val="FF0000"/>
                </a:solidFill>
                <a:latin typeface="Times New Roman" pitchFamily="18" charset="0"/>
                <a:cs typeface="Times New Roman" pitchFamily="18" charset="0"/>
              </a:rPr>
              <a:t>SQL-JOIN</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019800"/>
          </a:xfrm>
        </p:spPr>
        <p:txBody>
          <a:bodyPr>
            <a:normAutofit/>
          </a:bodyPr>
          <a:lstStyle/>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JOIN</a:t>
            </a:r>
            <a:r>
              <a:rPr lang="en-US" sz="2800" dirty="0" smtClean="0">
                <a:latin typeface="Times New Roman" pitchFamily="18" charset="0"/>
                <a:cs typeface="Times New Roman" pitchFamily="18" charset="0"/>
              </a:rPr>
              <a:t> keyword is used in an SQL statement to query data from two or more tables, based on a relationship between certain columns in these tables.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Tables in a database are often related to each other with keys.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is a column (or a combination of columns) with a unique value for each row. Each primary key value must be unique within the table. The purpose is to bind data together, across tables, without repeating all of the data in every table.</a:t>
            </a:r>
          </a:p>
          <a:p>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629400"/>
          </a:xfrm>
        </p:spPr>
        <p:txBody>
          <a:bodyPr>
            <a:normAutofit fontScale="85000" lnSpcReduction="10000"/>
          </a:bodyPr>
          <a:lstStyle/>
          <a:p>
            <a:r>
              <a:rPr lang="en-US" sz="3500" dirty="0" smtClean="0">
                <a:solidFill>
                  <a:srgbClr val="FF0000"/>
                </a:solidFill>
                <a:latin typeface="Times New Roman" pitchFamily="18" charset="0"/>
                <a:cs typeface="Times New Roman" pitchFamily="18" charset="0"/>
              </a:rPr>
              <a:t>The Syntax for joining two tables is:</a:t>
            </a:r>
          </a:p>
          <a:p>
            <a:pPr>
              <a:buNone/>
            </a:pP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SELECT</a:t>
            </a:r>
            <a:r>
              <a:rPr lang="en-US" sz="3500" dirty="0" smtClean="0">
                <a:latin typeface="Times New Roman" pitchFamily="18" charset="0"/>
                <a:cs typeface="Times New Roman" pitchFamily="18" charset="0"/>
              </a:rPr>
              <a:t> table1.coumn,table2.column</a:t>
            </a:r>
            <a:br>
              <a:rPr lang="en-US" sz="3500" dirty="0" smtClean="0">
                <a:latin typeface="Times New Roman" pitchFamily="18" charset="0"/>
                <a:cs typeface="Times New Roman" pitchFamily="18" charset="0"/>
              </a:rPr>
            </a:b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FROM</a:t>
            </a:r>
            <a:r>
              <a:rPr lang="en-US" sz="3500" dirty="0" smtClean="0">
                <a:latin typeface="Times New Roman" pitchFamily="18" charset="0"/>
                <a:cs typeface="Times New Roman" pitchFamily="18" charset="0"/>
              </a:rPr>
              <a:t> table1, table2</a:t>
            </a:r>
            <a:br>
              <a:rPr lang="en-US" sz="3500" dirty="0" smtClean="0">
                <a:latin typeface="Times New Roman" pitchFamily="18" charset="0"/>
                <a:cs typeface="Times New Roman" pitchFamily="18" charset="0"/>
              </a:rPr>
            </a:b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WHERE</a:t>
            </a:r>
            <a:r>
              <a:rPr lang="en-US" sz="35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table1.column1=table2.column2</a:t>
            </a:r>
          </a:p>
          <a:p>
            <a:pPr>
              <a:buNone/>
            </a:pPr>
            <a:r>
              <a:rPr lang="en-US" sz="3500" dirty="0" smtClean="0">
                <a:latin typeface="Times New Roman" pitchFamily="18" charset="0"/>
                <a:cs typeface="Times New Roman" pitchFamily="18" charset="0"/>
              </a:rPr>
              <a:t>Where,</a:t>
            </a:r>
          </a:p>
          <a:p>
            <a:pPr>
              <a:buNone/>
            </a:pPr>
            <a:r>
              <a:rPr lang="en-US" sz="3500" dirty="0" smtClean="0">
                <a:solidFill>
                  <a:srgbClr val="7030A0"/>
                </a:solidFill>
                <a:latin typeface="Times New Roman" pitchFamily="18" charset="0"/>
                <a:cs typeface="Times New Roman" pitchFamily="18" charset="0"/>
              </a:rPr>
              <a:t>table1.column1=table2.column2;  </a:t>
            </a:r>
            <a:r>
              <a:rPr lang="en-US" sz="3500" dirty="0" smtClean="0">
                <a:latin typeface="Times New Roman" pitchFamily="18" charset="0"/>
                <a:cs typeface="Times New Roman" pitchFamily="18" charset="0"/>
              </a:rPr>
              <a:t>is the condition  that joins or relates the tables together.</a:t>
            </a:r>
          </a:p>
          <a:p>
            <a:pPr>
              <a:buFont typeface="Wingdings" pitchFamily="2" charset="2"/>
              <a:buChar char="Ø"/>
            </a:pPr>
            <a:r>
              <a:rPr lang="en-US" sz="2800" b="1" dirty="0" smtClean="0">
                <a:solidFill>
                  <a:srgbClr val="FF0000"/>
                </a:solidFill>
                <a:latin typeface="Times New Roman" pitchFamily="18" charset="0"/>
                <a:cs typeface="Times New Roman" pitchFamily="18" charset="0"/>
              </a:rPr>
              <a:t>Different SQL JOINs</a:t>
            </a:r>
          </a:p>
          <a:p>
            <a:r>
              <a:rPr lang="en-US" sz="2800" b="1" dirty="0" smtClean="0">
                <a:solidFill>
                  <a:srgbClr val="FF0000"/>
                </a:solidFill>
                <a:latin typeface="Times New Roman" pitchFamily="18" charset="0"/>
                <a:cs typeface="Times New Roman" pitchFamily="18" charset="0"/>
              </a:rPr>
              <a:t>JOIN/inner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rows when there is at least one match in both tables.</a:t>
            </a:r>
          </a:p>
          <a:p>
            <a:r>
              <a:rPr lang="en-US" sz="2800" b="1" dirty="0" smtClean="0">
                <a:solidFill>
                  <a:srgbClr val="FF0000"/>
                </a:solidFill>
                <a:latin typeface="Times New Roman" pitchFamily="18" charset="0"/>
                <a:cs typeface="Times New Roman" pitchFamily="18" charset="0"/>
              </a:rPr>
              <a:t>LEFT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all rows from the left table, even if there are no matches in the right table.</a:t>
            </a:r>
          </a:p>
          <a:p>
            <a:r>
              <a:rPr lang="en-US" sz="2800" b="1" dirty="0" smtClean="0">
                <a:solidFill>
                  <a:srgbClr val="FF0000"/>
                </a:solidFill>
                <a:latin typeface="Times New Roman" pitchFamily="18" charset="0"/>
                <a:cs typeface="Times New Roman" pitchFamily="18" charset="0"/>
              </a:rPr>
              <a:t>RIGHT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all rows from the right table, even if there are no matches in the left table.</a:t>
            </a:r>
          </a:p>
          <a:p>
            <a:r>
              <a:rPr lang="en-US" sz="2800" b="1" dirty="0" smtClean="0">
                <a:solidFill>
                  <a:srgbClr val="FF0000"/>
                </a:solidFill>
                <a:latin typeface="Times New Roman" pitchFamily="18" charset="0"/>
                <a:cs typeface="Times New Roman" pitchFamily="18" charset="0"/>
              </a:rPr>
              <a:t>FULL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rows when there is a match in one of the tables.</a:t>
            </a:r>
          </a:p>
          <a:p>
            <a:pPr>
              <a:buNone/>
            </a:pPr>
            <a:endParaRPr lang="en-US" sz="3500" dirty="0" smtClean="0">
              <a:latin typeface="Times New Roman" pitchFamily="18" charset="0"/>
              <a:cs typeface="Times New Roman" pitchFamily="18" charset="0"/>
            </a:endParaRPr>
          </a:p>
          <a:p>
            <a:endParaRPr lang="en-US" sz="3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r>
              <a:rPr lang="en-US" b="1" dirty="0" smtClean="0">
                <a:solidFill>
                  <a:srgbClr val="FF0000"/>
                </a:solidFill>
                <a:latin typeface="Times New Roman" pitchFamily="18" charset="0"/>
                <a:cs typeface="Times New Roman" pitchFamily="18" charset="0"/>
              </a:rPr>
              <a:t>SQL INNER JOIN Keyword</a:t>
            </a:r>
          </a:p>
          <a:p>
            <a:pPr>
              <a:buNone/>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INNER JOIN </a:t>
            </a:r>
            <a:r>
              <a:rPr lang="en-US" dirty="0" smtClean="0">
                <a:latin typeface="Times New Roman" pitchFamily="18" charset="0"/>
                <a:cs typeface="Times New Roman" pitchFamily="18" charset="0"/>
              </a:rPr>
              <a:t>keyword return rows when there is at least one match in both tables.</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INNER JOIN Syntax</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(s)</a:t>
            </a: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table_name1</a:t>
            </a:r>
          </a:p>
          <a:p>
            <a:pPr>
              <a:buNone/>
            </a:pPr>
            <a:r>
              <a:rPr lang="en-US" dirty="0" smtClean="0">
                <a:solidFill>
                  <a:srgbClr val="FF0000"/>
                </a:solidFill>
                <a:latin typeface="Times New Roman" pitchFamily="18" charset="0"/>
                <a:cs typeface="Times New Roman" pitchFamily="18" charset="0"/>
              </a:rPr>
              <a:t>INNER JOIN </a:t>
            </a:r>
            <a:r>
              <a:rPr lang="en-US" dirty="0" smtClean="0">
                <a:latin typeface="Times New Roman" pitchFamily="18" charset="0"/>
                <a:cs typeface="Times New Roman" pitchFamily="18" charset="0"/>
              </a:rPr>
              <a:t>table_name2</a:t>
            </a:r>
          </a:p>
          <a:p>
            <a:pPr>
              <a:buNone/>
            </a:pPr>
            <a:r>
              <a:rPr lang="en-US" dirty="0" smtClean="0">
                <a:solidFill>
                  <a:srgbClr val="FF0000"/>
                </a:solidFill>
                <a:latin typeface="Times New Roman" pitchFamily="18" charset="0"/>
                <a:cs typeface="Times New Roman" pitchFamily="18" charset="0"/>
              </a:rPr>
              <a:t>ON </a:t>
            </a:r>
            <a:r>
              <a:rPr lang="en-US" sz="2800" dirty="0" smtClean="0">
                <a:latin typeface="Times New Roman" pitchFamily="18" charset="0"/>
                <a:cs typeface="Times New Roman" pitchFamily="18" charset="0"/>
              </a:rPr>
              <a:t>table_name1.column_name=table_name2.column_name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algn="l"/>
            <a:r>
              <a:rPr lang="en-US" sz="2200" b="1" dirty="0" smtClean="0">
                <a:solidFill>
                  <a:srgbClr val="FF0000"/>
                </a:solidFill>
                <a:latin typeface="Times New Roman" pitchFamily="18" charset="0"/>
                <a:cs typeface="Times New Roman" pitchFamily="18" charset="0"/>
              </a:rPr>
              <a:t>SQL INNER JOIN Example</a:t>
            </a:r>
            <a:br>
              <a:rPr lang="en-US" sz="2200" b="1" dirty="0" smtClean="0">
                <a:solidFill>
                  <a:srgbClr val="FF0000"/>
                </a:solidFill>
                <a:latin typeface="Times New Roman" pitchFamily="18" charset="0"/>
                <a:cs typeface="Times New Roman" pitchFamily="18" charset="0"/>
              </a:rPr>
            </a:br>
            <a:r>
              <a:rPr lang="en-US" sz="2200" dirty="0" smtClean="0">
                <a:latin typeface="Times New Roman" pitchFamily="18" charset="0"/>
                <a:cs typeface="Times New Roman" pitchFamily="18" charset="0"/>
              </a:rPr>
              <a:t>The "Persons" table:</a:t>
            </a:r>
            <a:r>
              <a:rPr lang="en-US" sz="2200" dirty="0" smtClean="0">
                <a:solidFill>
                  <a:srgbClr val="FF0000"/>
                </a:solidFill>
                <a:latin typeface="Times New Roman" pitchFamily="18" charset="0"/>
                <a:cs typeface="Times New Roman" pitchFamily="18" charset="0"/>
              </a:rPr>
              <a:t/>
            </a:r>
            <a:br>
              <a:rPr lang="en-US" sz="2200" dirty="0" smtClean="0">
                <a:solidFill>
                  <a:srgbClr val="FF0000"/>
                </a:solidFill>
                <a:latin typeface="Times New Roman" pitchFamily="18" charset="0"/>
                <a:cs typeface="Times New Roman" pitchFamily="18" charset="0"/>
              </a:rPr>
            </a:br>
            <a:endParaRPr lang="en-US" sz="2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838200"/>
          <a:ext cx="8229600" cy="1584960"/>
        </p:xfrm>
        <a:graphic>
          <a:graphicData uri="http://schemas.openxmlformats.org/drawingml/2006/table">
            <a:tbl>
              <a:tblPr firstRow="1" bandRow="1">
                <a:tableStyleId>{5C22544A-7EE6-4342-B048-85BDC9FD1C3A}</a:tableStyleId>
              </a:tblPr>
              <a:tblGrid>
                <a:gridCol w="1295400"/>
                <a:gridCol w="1996440"/>
                <a:gridCol w="1645920"/>
                <a:gridCol w="164592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6" name="Rectangle 5"/>
          <p:cNvSpPr/>
          <p:nvPr/>
        </p:nvSpPr>
        <p:spPr>
          <a:xfrm>
            <a:off x="533400" y="2667000"/>
            <a:ext cx="3733800" cy="381000"/>
          </a:xfrm>
          <a:prstGeom prst="rect">
            <a:avLst/>
          </a:prstGeom>
        </p:spPr>
        <p:txBody>
          <a:bodyPr wrap="square">
            <a:spAutoFit/>
          </a:bodyPr>
          <a:lstStyle/>
          <a:p>
            <a:r>
              <a:rPr lang="en-US" dirty="0" smtClean="0">
                <a:latin typeface="Times New Roman" pitchFamily="18" charset="0"/>
                <a:cs typeface="Times New Roman" pitchFamily="18" charset="0"/>
              </a:rPr>
              <a:t>The "Orders" table:</a:t>
            </a:r>
            <a:endParaRPr lang="en-US" dirty="0">
              <a:latin typeface="Times New Roman" pitchFamily="18" charset="0"/>
              <a:cs typeface="Times New Roman" pitchFamily="18" charset="0"/>
            </a:endParaRPr>
          </a:p>
        </p:txBody>
      </p:sp>
      <p:graphicFrame>
        <p:nvGraphicFramePr>
          <p:cNvPr id="7" name="Content Placeholder 4"/>
          <p:cNvGraphicFramePr>
            <a:graphicFrameLocks/>
          </p:cNvGraphicFramePr>
          <p:nvPr/>
        </p:nvGraphicFramePr>
        <p:xfrm>
          <a:off x="685800" y="3124200"/>
          <a:ext cx="6781800" cy="2225040"/>
        </p:xfrm>
        <a:graphic>
          <a:graphicData uri="http://schemas.openxmlformats.org/drawingml/2006/table">
            <a:tbl>
              <a:tblPr firstRow="1" bandRow="1">
                <a:tableStyleId>{5C22544A-7EE6-4342-B048-85BDC9FD1C3A}</a:tableStyleId>
              </a:tblPr>
              <a:tblGrid>
                <a:gridCol w="1295400"/>
                <a:gridCol w="3225800"/>
                <a:gridCol w="2260600"/>
              </a:tblGrid>
              <a:tr h="370840">
                <a:tc>
                  <a:txBody>
                    <a:bodyPr/>
                    <a:lstStyle/>
                    <a:p>
                      <a:pPr algn="ctr"/>
                      <a:r>
                        <a:rPr lang="en-US" dirty="0" err="1">
                          <a:latin typeface="Times New Roman" pitchFamily="18" charset="0"/>
                          <a:cs typeface="Times New Roman" pitchFamily="18" charset="0"/>
                        </a:rPr>
                        <a:t>O_Id</a:t>
                      </a:r>
                      <a:endParaRPr lang="en-US" dirty="0">
                        <a:latin typeface="Times New Roman" pitchFamily="18" charset="0"/>
                        <a:cs typeface="Times New Roman" pitchFamily="18" charset="0"/>
                      </a:endParaRPr>
                    </a:p>
                  </a:txBody>
                  <a:tcPr anchor="ctr"/>
                </a:tc>
                <a:tc>
                  <a:txBody>
                    <a:bodyPr/>
                    <a:lstStyle/>
                    <a:p>
                      <a:pPr algn="ctr"/>
                      <a:r>
                        <a:rPr lang="en-US" dirty="0" err="1">
                          <a:latin typeface="Times New Roman" pitchFamily="18" charset="0"/>
                          <a:cs typeface="Times New Roman" pitchFamily="18" charset="0"/>
                        </a:rPr>
                        <a:t>OrderNo</a:t>
                      </a:r>
                      <a:endParaRPr lang="en-US" dirty="0">
                        <a:latin typeface="Times New Roman" pitchFamily="18" charset="0"/>
                        <a:cs typeface="Times New Roman" pitchFamily="18" charset="0"/>
                      </a:endParaRPr>
                    </a:p>
                  </a:txBody>
                  <a:tcPr anchor="ctr"/>
                </a:tc>
                <a:tc>
                  <a:txBody>
                    <a:bodyPr/>
                    <a:lstStyle/>
                    <a:p>
                      <a:pPr algn="ctr"/>
                      <a:r>
                        <a:rPr lang="en-US" dirty="0" err="1">
                          <a:latin typeface="Times New Roman" pitchFamily="18" charset="0"/>
                          <a:cs typeface="Times New Roman" pitchFamily="18" charset="0"/>
                        </a:rPr>
                        <a:t>P_Id</a:t>
                      </a:r>
                      <a:endParaRPr lang="en-US" dirty="0">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1</a:t>
                      </a:r>
                    </a:p>
                  </a:txBody>
                  <a:tcPr anchor="ctr"/>
                </a:tc>
                <a:tc>
                  <a:txBody>
                    <a:bodyPr/>
                    <a:lstStyle/>
                    <a:p>
                      <a:pPr algn="ctr"/>
                      <a:r>
                        <a:rPr lang="en-US">
                          <a:latin typeface="Times New Roman" pitchFamily="18" charset="0"/>
                          <a:cs typeface="Times New Roman" pitchFamily="18" charset="0"/>
                        </a:rPr>
                        <a:t>77895</a:t>
                      </a:r>
                    </a:p>
                  </a:txBody>
                  <a:tcPr anchor="ctr"/>
                </a:tc>
                <a:tc>
                  <a:txBody>
                    <a:bodyPr/>
                    <a:lstStyle/>
                    <a:p>
                      <a:pPr algn="ctr"/>
                      <a:r>
                        <a:rPr lang="en-US">
                          <a:latin typeface="Times New Roman" pitchFamily="18" charset="0"/>
                          <a:cs typeface="Times New Roman" pitchFamily="18" charset="0"/>
                        </a:rPr>
                        <a:t>3</a:t>
                      </a:r>
                    </a:p>
                  </a:txBody>
                  <a:tcPr anchor="ctr"/>
                </a:tc>
              </a:tr>
              <a:tr h="370840">
                <a:tc>
                  <a:txBody>
                    <a:bodyPr/>
                    <a:lstStyle/>
                    <a:p>
                      <a:pPr algn="ctr"/>
                      <a:r>
                        <a:rPr lang="en-US" dirty="0">
                          <a:latin typeface="Times New Roman" pitchFamily="18" charset="0"/>
                          <a:cs typeface="Times New Roman" pitchFamily="18" charset="0"/>
                        </a:rPr>
                        <a:t>2</a:t>
                      </a:r>
                    </a:p>
                  </a:txBody>
                  <a:tcPr anchor="ctr"/>
                </a:tc>
                <a:tc>
                  <a:txBody>
                    <a:bodyPr/>
                    <a:lstStyle/>
                    <a:p>
                      <a:pPr algn="ctr"/>
                      <a:r>
                        <a:rPr lang="en-US">
                          <a:latin typeface="Times New Roman" pitchFamily="18" charset="0"/>
                          <a:cs typeface="Times New Roman" pitchFamily="18" charset="0"/>
                        </a:rPr>
                        <a:t>44678</a:t>
                      </a:r>
                    </a:p>
                  </a:txBody>
                  <a:tcPr anchor="ctr"/>
                </a:tc>
                <a:tc>
                  <a:txBody>
                    <a:bodyPr/>
                    <a:lstStyle/>
                    <a:p>
                      <a:pPr algn="ctr"/>
                      <a:r>
                        <a:rPr lang="en-US">
                          <a:latin typeface="Times New Roman" pitchFamily="18" charset="0"/>
                          <a:cs typeface="Times New Roman" pitchFamily="18" charset="0"/>
                        </a:rPr>
                        <a:t>3</a:t>
                      </a:r>
                    </a:p>
                  </a:txBody>
                  <a:tcPr anchor="ctr"/>
                </a:tc>
              </a:tr>
              <a:tr h="370840">
                <a:tc>
                  <a:txBody>
                    <a:bodyPr/>
                    <a:lstStyle/>
                    <a:p>
                      <a:pPr algn="ctr"/>
                      <a:r>
                        <a:rPr lang="en-US" dirty="0">
                          <a:latin typeface="Times New Roman" pitchFamily="18" charset="0"/>
                          <a:cs typeface="Times New Roman" pitchFamily="18" charset="0"/>
                        </a:rPr>
                        <a:t>3</a:t>
                      </a:r>
                    </a:p>
                  </a:txBody>
                  <a:tcPr anchor="ctr"/>
                </a:tc>
                <a:tc>
                  <a:txBody>
                    <a:bodyPr/>
                    <a:lstStyle/>
                    <a:p>
                      <a:pPr algn="ctr"/>
                      <a:r>
                        <a:rPr lang="en-US" dirty="0">
                          <a:latin typeface="Times New Roman" pitchFamily="18" charset="0"/>
                          <a:cs typeface="Times New Roman" pitchFamily="18" charset="0"/>
                        </a:rPr>
                        <a:t>22456</a:t>
                      </a:r>
                    </a:p>
                  </a:txBody>
                  <a:tcPr anchor="ctr"/>
                </a:tc>
                <a:tc>
                  <a:txBody>
                    <a:bodyPr/>
                    <a:lstStyle/>
                    <a:p>
                      <a:pPr algn="ctr"/>
                      <a:r>
                        <a:rPr lang="en-US">
                          <a:latin typeface="Times New Roman" pitchFamily="18" charset="0"/>
                          <a:cs typeface="Times New Roman" pitchFamily="18" charset="0"/>
                        </a:rPr>
                        <a:t>1</a:t>
                      </a:r>
                    </a:p>
                  </a:txBody>
                  <a:tcPr anchor="ctr"/>
                </a:tc>
              </a:tr>
              <a:tr h="370840">
                <a:tc>
                  <a:txBody>
                    <a:bodyPr/>
                    <a:lstStyle/>
                    <a:p>
                      <a:pPr algn="ctr"/>
                      <a:r>
                        <a:rPr lang="en-US" dirty="0">
                          <a:latin typeface="Times New Roman" pitchFamily="18" charset="0"/>
                          <a:cs typeface="Times New Roman" pitchFamily="18" charset="0"/>
                        </a:rPr>
                        <a:t>4</a:t>
                      </a:r>
                    </a:p>
                  </a:txBody>
                  <a:tcPr anchor="ctr"/>
                </a:tc>
                <a:tc>
                  <a:txBody>
                    <a:bodyPr/>
                    <a:lstStyle/>
                    <a:p>
                      <a:pPr algn="ctr"/>
                      <a:r>
                        <a:rPr lang="en-US" dirty="0">
                          <a:latin typeface="Times New Roman" pitchFamily="18" charset="0"/>
                          <a:cs typeface="Times New Roman" pitchFamily="18" charset="0"/>
                        </a:rPr>
                        <a:t>24562</a:t>
                      </a:r>
                    </a:p>
                  </a:txBody>
                  <a:tcPr anchor="ctr"/>
                </a:tc>
                <a:tc>
                  <a:txBody>
                    <a:bodyPr/>
                    <a:lstStyle/>
                    <a:p>
                      <a:pPr algn="ctr"/>
                      <a:r>
                        <a:rPr lang="en-US">
                          <a:latin typeface="Times New Roman" pitchFamily="18" charset="0"/>
                          <a:cs typeface="Times New Roman" pitchFamily="18" charset="0"/>
                        </a:rPr>
                        <a:t>1</a:t>
                      </a:r>
                    </a:p>
                  </a:txBody>
                  <a:tcPr anchor="ctr"/>
                </a:tc>
              </a:tr>
              <a:tr h="370840">
                <a:tc>
                  <a:txBody>
                    <a:bodyPr/>
                    <a:lstStyle/>
                    <a:p>
                      <a:pPr algn="ctr"/>
                      <a:r>
                        <a:rPr lang="en-US">
                          <a:latin typeface="Times New Roman" pitchFamily="18" charset="0"/>
                          <a:cs typeface="Times New Roman" pitchFamily="18" charset="0"/>
                        </a:rPr>
                        <a:t>5</a:t>
                      </a:r>
                    </a:p>
                  </a:txBody>
                  <a:tcPr anchor="ctr"/>
                </a:tc>
                <a:tc>
                  <a:txBody>
                    <a:bodyPr/>
                    <a:lstStyle/>
                    <a:p>
                      <a:pPr algn="ctr"/>
                      <a:r>
                        <a:rPr lang="en-US" dirty="0">
                          <a:latin typeface="Times New Roman" pitchFamily="18" charset="0"/>
                          <a:cs typeface="Times New Roman" pitchFamily="18" charset="0"/>
                        </a:rPr>
                        <a:t>34764</a:t>
                      </a:r>
                    </a:p>
                  </a:txBody>
                  <a:tcPr anchor="ctr"/>
                </a:tc>
                <a:tc>
                  <a:txBody>
                    <a:bodyPr/>
                    <a:lstStyle/>
                    <a:p>
                      <a:pPr algn="ctr"/>
                      <a:r>
                        <a:rPr lang="en-US" dirty="0">
                          <a:latin typeface="Times New Roman" pitchFamily="18" charset="0"/>
                          <a:cs typeface="Times New Roman" pitchFamily="18" charset="0"/>
                        </a:rPr>
                        <a:t>15</a:t>
                      </a:r>
                    </a:p>
                  </a:txBody>
                  <a:tcPr anchor="ctr"/>
                </a:tc>
              </a:tr>
            </a:tbl>
          </a:graphicData>
        </a:graphic>
      </p:graphicFrame>
      <p:sp>
        <p:nvSpPr>
          <p:cNvPr id="8" name="Rectangle 7"/>
          <p:cNvSpPr/>
          <p:nvPr/>
        </p:nvSpPr>
        <p:spPr>
          <a:xfrm>
            <a:off x="762000" y="5867400"/>
            <a:ext cx="7772400" cy="769441"/>
          </a:xfrm>
          <a:prstGeom prst="rect">
            <a:avLst/>
          </a:prstGeom>
        </p:spPr>
        <p:txBody>
          <a:bodyPr wrap="square">
            <a:spAutoFit/>
          </a:bodyPr>
          <a:lstStyle/>
          <a:p>
            <a:r>
              <a:rPr lang="en-US" sz="2200" dirty="0" smtClean="0">
                <a:latin typeface="Times New Roman" pitchFamily="18" charset="0"/>
                <a:cs typeface="Times New Roman" pitchFamily="18" charset="0"/>
              </a:rPr>
              <a:t>Now we want to list all the persons with any orders.</a:t>
            </a:r>
          </a:p>
          <a:p>
            <a:r>
              <a:rPr lang="en-US" sz="2200" dirty="0" smtClean="0">
                <a:latin typeface="Times New Roman" pitchFamily="18" charset="0"/>
                <a:cs typeface="Times New Roman" pitchFamily="18" charset="0"/>
              </a:rPr>
              <a:t>We use the SELECT statement: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solidFill>
                  <a:srgbClr val="FF0000"/>
                </a:solidFill>
                <a:latin typeface="Times New Roman" pitchFamily="18" charset="0"/>
                <a:cs typeface="Times New Roman" pitchFamily="18" charset="0"/>
              </a:rPr>
              <a:t>SQL Not Null </a:t>
            </a:r>
            <a:r>
              <a:rPr lang="en-US" sz="2800" b="1" smtClean="0">
                <a:solidFill>
                  <a:srgbClr val="FF0000"/>
                </a:solidFill>
                <a:latin typeface="Times New Roman" pitchFamily="18" charset="0"/>
                <a:cs typeface="Times New Roman" pitchFamily="18" charset="0"/>
              </a:rPr>
              <a:t>Constraint </a:t>
            </a:r>
            <a:r>
              <a:rPr lang="en-US" sz="2800" b="1"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6019800"/>
          </a:xfrm>
        </p:spPr>
        <p:txBody>
          <a:bodyPr>
            <a:normAutofit fontScale="85000" lnSpcReduction="20000"/>
          </a:bodyPr>
          <a:lstStyle/>
          <a:p>
            <a:r>
              <a:rPr lang="en-US" dirty="0" smtClean="0">
                <a:latin typeface="Times New Roman" pitchFamily="18" charset="0"/>
                <a:cs typeface="Times New Roman" pitchFamily="18" charset="0"/>
              </a:rPr>
              <a:t>This constraint ensures all rows in the table contain a definite value for the column which is specified as not null. Which means a null value is not allowed. </a:t>
            </a:r>
          </a:p>
          <a:p>
            <a:r>
              <a:rPr lang="en-US"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solidFill>
                  <a:srgbClr val="C00000"/>
                </a:solidFill>
                <a:latin typeface="Times New Roman" pitchFamily="18" charset="0"/>
                <a:cs typeface="Times New Roman" pitchFamily="18" charset="0"/>
              </a:rPr>
              <a:t>CONSTRAINT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constraint</a:t>
            </a:r>
            <a:r>
              <a:rPr lang="en-US" dirty="0" smtClean="0">
                <a:latin typeface="Times New Roman" pitchFamily="18" charset="0"/>
                <a:cs typeface="Times New Roman" pitchFamily="18" charset="0"/>
              </a:rPr>
              <a:t>_ name] </a:t>
            </a:r>
            <a:r>
              <a:rPr lang="en-US" dirty="0" smtClean="0">
                <a:solidFill>
                  <a:srgbClr val="FF0000"/>
                </a:solidFill>
                <a:latin typeface="Times New Roman" pitchFamily="18" charset="0"/>
                <a:cs typeface="Times New Roman" pitchFamily="18" charset="0"/>
              </a:rPr>
              <a:t>NOT NULL </a:t>
            </a:r>
          </a:p>
          <a:p>
            <a:r>
              <a:rPr lang="en-US" dirty="0" smtClean="0">
                <a:solidFill>
                  <a:srgbClr val="FF0000"/>
                </a:solidFill>
                <a:latin typeface="Times New Roman" pitchFamily="18" charset="0"/>
                <a:cs typeface="Times New Roman" pitchFamily="18" charset="0"/>
              </a:rPr>
              <a:t>Example: </a:t>
            </a:r>
          </a:p>
          <a:p>
            <a:r>
              <a:rPr lang="en-US" dirty="0" smtClean="0">
                <a:latin typeface="Times New Roman" pitchFamily="18" charset="0"/>
                <a:cs typeface="Times New Roman" pitchFamily="18" charset="0"/>
              </a:rPr>
              <a:t>To create a employee table with Null value, the query would be like,</a:t>
            </a:r>
          </a:p>
          <a:p>
            <a:pPr>
              <a:buNone/>
            </a:pPr>
            <a:r>
              <a:rPr lang="en-US" dirty="0" smtClean="0">
                <a:solidFill>
                  <a:srgbClr val="FF0000"/>
                </a:solidFill>
                <a:latin typeface="Times New Roman" pitchFamily="18" charset="0"/>
                <a:cs typeface="Times New Roman" pitchFamily="18" charset="0"/>
              </a:rPr>
              <a:t>CREATE TABLE </a:t>
            </a:r>
            <a:r>
              <a:rPr lang="en-US" dirty="0" smtClean="0">
                <a:latin typeface="Times New Roman" pitchFamily="18" charset="0"/>
                <a:cs typeface="Times New Roman" pitchFamily="18" charset="0"/>
              </a:rPr>
              <a:t>employee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id number(5),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name char(20) </a:t>
            </a:r>
            <a:r>
              <a:rPr lang="en-US" dirty="0" smtClean="0">
                <a:solidFill>
                  <a:srgbClr val="FF0000"/>
                </a:solidFill>
                <a:latin typeface="Times New Roman" pitchFamily="18" charset="0"/>
                <a:cs typeface="Times New Roman" pitchFamily="18" charset="0"/>
              </a:rPr>
              <a:t>CONSTRAINT</a:t>
            </a:r>
            <a:r>
              <a:rPr lang="en-US" dirty="0" smtClean="0">
                <a:latin typeface="Times New Roman" pitchFamily="18" charset="0"/>
                <a:cs typeface="Times New Roman" pitchFamily="18" charset="0"/>
              </a:rPr>
              <a:t> nm </a:t>
            </a:r>
            <a:r>
              <a:rPr lang="en-US" dirty="0" smtClean="0">
                <a:solidFill>
                  <a:srgbClr val="FF0000"/>
                </a:solidFill>
                <a:latin typeface="Times New Roman" pitchFamily="18" charset="0"/>
                <a:cs typeface="Times New Roman" pitchFamily="18" charset="0"/>
              </a:rPr>
              <a:t>NOT NULL</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dept char(10),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age number(2),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salary number(10),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location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a:bodyPr>
          <a:lstStyle/>
          <a:p>
            <a:r>
              <a:rPr lang="en-US" sz="2200" dirty="0" smtClean="0">
                <a:solidFill>
                  <a:srgbClr val="FF0000"/>
                </a:solidFill>
                <a:latin typeface="Times New Roman" pitchFamily="18" charset="0"/>
                <a:cs typeface="Times New Roman" pitchFamily="18" charset="0"/>
              </a:rPr>
              <a:t>SELECT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Persons.LastName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Persons.FirstName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Orders.OrderNo</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FROM </a:t>
            </a:r>
            <a:r>
              <a:rPr lang="en-US" sz="2200" dirty="0" smtClean="0">
                <a:latin typeface="Times New Roman" pitchFamily="18" charset="0"/>
                <a:cs typeface="Times New Roman" pitchFamily="18" charset="0"/>
              </a:rPr>
              <a:t>Persons</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INNER JOIN </a:t>
            </a:r>
            <a:r>
              <a:rPr lang="en-US" sz="2200" dirty="0" smtClean="0">
                <a:latin typeface="Times New Roman" pitchFamily="18" charset="0"/>
                <a:cs typeface="Times New Roman" pitchFamily="18" charset="0"/>
              </a:rPr>
              <a:t>Orders</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ON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Persons.P_Id</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Orders.P_Id</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ORDER BY </a:t>
            </a:r>
            <a:r>
              <a:rPr lang="en-US" sz="2200" dirty="0" err="1" smtClean="0">
                <a:latin typeface="Times New Roman" pitchFamily="18" charset="0"/>
                <a:cs typeface="Times New Roman" pitchFamily="18" charset="0"/>
              </a:rPr>
              <a:t>Persons.LastName</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result-set will look like this:</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5" name="Table 4"/>
          <p:cNvGraphicFramePr>
            <a:graphicFrameLocks noGrp="1"/>
          </p:cNvGraphicFramePr>
          <p:nvPr/>
        </p:nvGraphicFramePr>
        <p:xfrm>
          <a:off x="914400" y="2667000"/>
          <a:ext cx="6096000" cy="2057400"/>
        </p:xfrm>
        <a:graphic>
          <a:graphicData uri="http://schemas.openxmlformats.org/drawingml/2006/table">
            <a:tbl>
              <a:tblPr firstRow="1" bandRow="1">
                <a:tableStyleId>{5C22544A-7EE6-4342-B048-85BDC9FD1C3A}</a:tableStyleId>
              </a:tblPr>
              <a:tblGrid>
                <a:gridCol w="2032000"/>
                <a:gridCol w="2032000"/>
                <a:gridCol w="2032000"/>
              </a:tblGrid>
              <a:tr h="457200">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OrderNo</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22456</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24562</a:t>
                      </a:r>
                    </a:p>
                  </a:txBody>
                  <a:tcPr anchor="ctr"/>
                </a:tc>
              </a:tr>
              <a:tr h="41148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77895</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44678</a:t>
                      </a:r>
                    </a:p>
                  </a:txBody>
                  <a:tcPr anchor="ctr"/>
                </a:tc>
              </a:tr>
            </a:tbl>
          </a:graphicData>
        </a:graphic>
      </p:graphicFrame>
      <p:sp>
        <p:nvSpPr>
          <p:cNvPr id="6" name="Rectangle 5"/>
          <p:cNvSpPr/>
          <p:nvPr/>
        </p:nvSpPr>
        <p:spPr>
          <a:xfrm>
            <a:off x="609600" y="4876800"/>
            <a:ext cx="7848600" cy="1200329"/>
          </a:xfrm>
          <a:prstGeom prst="rect">
            <a:avLst/>
          </a:prstGeom>
        </p:spPr>
        <p:txBody>
          <a:bodyPr wrap="square">
            <a:spAutoFit/>
          </a:bodyPr>
          <a:lstStyle/>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INNER JOIN </a:t>
            </a:r>
            <a:r>
              <a:rPr lang="en-US" sz="2400" dirty="0" smtClean="0">
                <a:latin typeface="Times New Roman" pitchFamily="18" charset="0"/>
                <a:cs typeface="Times New Roman" pitchFamily="18" charset="0"/>
              </a:rPr>
              <a:t>keyword return rows when there is at least one match in both tables. If there are rows in "Persons" that do not have matches in "Orders", those rows will NOT be listed.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0" y="381000"/>
            <a:ext cx="9144000" cy="6477000"/>
          </a:xfrm>
        </p:spPr>
        <p:txBody>
          <a:bodyPr>
            <a:normAutofit/>
          </a:bodyPr>
          <a:lstStyle/>
          <a:p>
            <a:r>
              <a:rPr lang="en-US" sz="2800" b="1" dirty="0" smtClean="0">
                <a:solidFill>
                  <a:srgbClr val="FF0000"/>
                </a:solidFill>
                <a:latin typeface="Times New Roman" pitchFamily="18" charset="0"/>
                <a:cs typeface="Times New Roman" pitchFamily="18" charset="0"/>
              </a:rPr>
              <a:t>SQL LEFT JOIN Keyword</a:t>
            </a:r>
          </a:p>
          <a:p>
            <a:pPr>
              <a:buNone/>
            </a:pPr>
            <a:r>
              <a:rPr lang="en-US" sz="2800" dirty="0" smtClean="0">
                <a:latin typeface="Times New Roman" pitchFamily="18" charset="0"/>
                <a:cs typeface="Times New Roman" pitchFamily="18" charset="0"/>
              </a:rPr>
              <a:t>    The </a:t>
            </a:r>
            <a:r>
              <a:rPr lang="en-US" sz="2800" dirty="0" smtClean="0">
                <a:solidFill>
                  <a:srgbClr val="FF0000"/>
                </a:solidFill>
                <a:latin typeface="Times New Roman" pitchFamily="18" charset="0"/>
                <a:cs typeface="Times New Roman" pitchFamily="18" charset="0"/>
              </a:rPr>
              <a:t>LEFT JOIN </a:t>
            </a:r>
            <a:r>
              <a:rPr lang="en-US" sz="2800" dirty="0" smtClean="0">
                <a:latin typeface="Times New Roman" pitchFamily="18" charset="0"/>
                <a:cs typeface="Times New Roman" pitchFamily="18" charset="0"/>
              </a:rPr>
              <a:t>keyword returns all rows from the left table (table_name1), even if there are no matches in the right table (table_name2).</a:t>
            </a:r>
          </a:p>
          <a:p>
            <a:pPr>
              <a:buNone/>
            </a:pPr>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SQL LEFT JOIN Syntax</a:t>
            </a:r>
          </a:p>
          <a:p>
            <a:pPr>
              <a:buNone/>
            </a:pPr>
            <a:r>
              <a:rPr lang="en-US" sz="2700" dirty="0" smtClean="0">
                <a:solidFill>
                  <a:srgbClr val="FF0000"/>
                </a:solidFill>
                <a:latin typeface="Times New Roman" pitchFamily="18" charset="0"/>
                <a:cs typeface="Times New Roman" pitchFamily="18" charset="0"/>
              </a:rPr>
              <a:t>    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table_name1</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LEFT JOIN </a:t>
            </a:r>
            <a:r>
              <a:rPr lang="en-US" sz="2700" dirty="0" smtClean="0">
                <a:latin typeface="Times New Roman" pitchFamily="18" charset="0"/>
                <a:cs typeface="Times New Roman" pitchFamily="18" charset="0"/>
              </a:rPr>
              <a:t>table_name2</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ON</a:t>
            </a:r>
            <a:r>
              <a:rPr lang="en-US" sz="2700" dirty="0" smtClean="0">
                <a:latin typeface="Times New Roman" pitchFamily="18" charset="0"/>
                <a:cs typeface="Times New Roman" pitchFamily="18" charset="0"/>
              </a:rPr>
              <a:t> table_name1.column_name=table_name2.column_name</a:t>
            </a:r>
          </a:p>
          <a:p>
            <a:pPr>
              <a:buNone/>
            </a:pPr>
            <a:endParaRPr lang="en-US" sz="2700" dirty="0" smtClean="0">
              <a:latin typeface="Times New Roman" pitchFamily="18" charset="0"/>
              <a:cs typeface="Times New Roman" pitchFamily="18" charset="0"/>
            </a:endParaRPr>
          </a:p>
          <a:p>
            <a:pPr>
              <a:buNone/>
            </a:pPr>
            <a:endParaRPr lang="en-US" sz="27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Rectangle 4"/>
          <p:cNvSpPr/>
          <p:nvPr/>
        </p:nvSpPr>
        <p:spPr>
          <a:xfrm>
            <a:off x="304800" y="5715000"/>
            <a:ext cx="8001000" cy="461665"/>
          </a:xfrm>
          <a:prstGeom prst="rect">
            <a:avLst/>
          </a:prstGeom>
        </p:spPr>
        <p:txBody>
          <a:bodyPr wrap="square">
            <a:spAutoFit/>
          </a:bodyPr>
          <a:lstStyle/>
          <a:p>
            <a:r>
              <a:rPr lang="en-US" sz="2400" dirty="0" smtClean="0">
                <a:latin typeface="Times New Roman" pitchFamily="18" charset="0"/>
                <a:cs typeface="Times New Roman" pitchFamily="18" charset="0"/>
              </a:rPr>
              <a:t>In some databases </a:t>
            </a:r>
            <a:r>
              <a:rPr lang="en-US" sz="2400" dirty="0" smtClean="0">
                <a:solidFill>
                  <a:srgbClr val="FF0000"/>
                </a:solidFill>
                <a:latin typeface="Times New Roman" pitchFamily="18" charset="0"/>
                <a:cs typeface="Times New Roman" pitchFamily="18" charset="0"/>
              </a:rPr>
              <a:t>LEFT JOIN </a:t>
            </a:r>
            <a:r>
              <a:rPr lang="en-US" sz="2400" dirty="0" smtClean="0">
                <a:latin typeface="Times New Roman" pitchFamily="18" charset="0"/>
                <a:cs typeface="Times New Roman" pitchFamily="18" charset="0"/>
              </a:rPr>
              <a:t>is called </a:t>
            </a:r>
            <a:r>
              <a:rPr lang="en-US" sz="2400" dirty="0" smtClean="0">
                <a:solidFill>
                  <a:srgbClr val="FF0000"/>
                </a:solidFill>
                <a:latin typeface="Times New Roman" pitchFamily="18" charset="0"/>
                <a:cs typeface="Times New Roman" pitchFamily="18" charset="0"/>
              </a:rPr>
              <a:t>LEFT OUTER JOIN.</a:t>
            </a:r>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noAutofit/>
          </a:bodyPr>
          <a:lstStyle/>
          <a:p>
            <a:pPr algn="l"/>
            <a:r>
              <a:rPr lang="en-US" sz="2400" b="1" dirty="0" smtClean="0">
                <a:solidFill>
                  <a:srgbClr val="FF0000"/>
                </a:solidFill>
                <a:latin typeface="Times New Roman" pitchFamily="18" charset="0"/>
                <a:cs typeface="Times New Roman" pitchFamily="18" charset="0"/>
              </a:rPr>
              <a:t>SQL LEFT JOIN Example</a:t>
            </a:r>
            <a:br>
              <a:rPr lang="en-US" sz="2400" b="1"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The "Persons" table:</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533400" y="1447800"/>
          <a:ext cx="8229600" cy="1584960"/>
        </p:xfrm>
        <a:graphic>
          <a:graphicData uri="http://schemas.openxmlformats.org/drawingml/2006/table">
            <a:tbl>
              <a:tblPr firstRow="1" bandRow="1">
                <a:tableStyleId>{5C22544A-7EE6-4342-B048-85BDC9FD1C3A}</a:tableStyleId>
              </a:tblPr>
              <a:tblGrid>
                <a:gridCol w="990600"/>
                <a:gridCol w="1524000"/>
                <a:gridCol w="1524000"/>
                <a:gridCol w="254508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6" name="Table 5"/>
          <p:cNvGraphicFramePr>
            <a:graphicFrameLocks noGrp="1"/>
          </p:cNvGraphicFramePr>
          <p:nvPr/>
        </p:nvGraphicFramePr>
        <p:xfrm>
          <a:off x="838200" y="4191000"/>
          <a:ext cx="6096000" cy="2133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ctr"/>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P_Id</a:t>
                      </a:r>
                    </a:p>
                  </a:txBody>
                  <a:tcPr anchor="ctr"/>
                </a:tc>
              </a:tr>
              <a:tr h="370840">
                <a:tc>
                  <a:txBody>
                    <a:bodyPr/>
                    <a:lstStyle/>
                    <a:p>
                      <a:pPr algn="ctr"/>
                      <a:r>
                        <a:rPr lang="en-US" sz="2200" dirty="0">
                          <a:latin typeface="Times New Roman" pitchFamily="18" charset="0"/>
                          <a:cs typeface="Times New Roman" pitchFamily="18" charset="0"/>
                        </a:rPr>
                        <a:t>1</a:t>
                      </a:r>
                    </a:p>
                  </a:txBody>
                  <a:tcPr anchor="ctr"/>
                </a:tc>
                <a:tc>
                  <a:txBody>
                    <a:bodyPr/>
                    <a:lstStyle/>
                    <a:p>
                      <a:pPr algn="ctr"/>
                      <a:r>
                        <a:rPr lang="en-US" sz="2200">
                          <a:latin typeface="Times New Roman" pitchFamily="18" charset="0"/>
                          <a:cs typeface="Times New Roman" pitchFamily="18" charset="0"/>
                        </a:rPr>
                        <a:t>77895</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2</a:t>
                      </a:r>
                    </a:p>
                  </a:txBody>
                  <a:tcPr anchor="ctr"/>
                </a:tc>
                <a:tc>
                  <a:txBody>
                    <a:bodyPr/>
                    <a:lstStyle/>
                    <a:p>
                      <a:pPr algn="ctr"/>
                      <a:r>
                        <a:rPr lang="en-US" sz="2200" dirty="0">
                          <a:latin typeface="Times New Roman" pitchFamily="18" charset="0"/>
                          <a:cs typeface="Times New Roman" pitchFamily="18" charset="0"/>
                        </a:rPr>
                        <a:t>44678</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a:latin typeface="Times New Roman" pitchFamily="18" charset="0"/>
                          <a:cs typeface="Times New Roman" pitchFamily="18" charset="0"/>
                        </a:rPr>
                        <a:t>3</a:t>
                      </a:r>
                    </a:p>
                  </a:txBody>
                  <a:tcPr anchor="ctr"/>
                </a:tc>
                <a:tc>
                  <a:txBody>
                    <a:bodyPr/>
                    <a:lstStyle/>
                    <a:p>
                      <a:pPr algn="ctr"/>
                      <a:r>
                        <a:rPr lang="en-US" sz="2200" dirty="0">
                          <a:latin typeface="Times New Roman" pitchFamily="18" charset="0"/>
                          <a:cs typeface="Times New Roman" pitchFamily="18" charset="0"/>
                        </a:rPr>
                        <a:t>22456</a:t>
                      </a:r>
                    </a:p>
                  </a:txBody>
                  <a:tcPr anchor="ctr"/>
                </a:tc>
                <a:tc>
                  <a:txBody>
                    <a:bodyPr/>
                    <a:lstStyle/>
                    <a:p>
                      <a:pPr algn="ctr"/>
                      <a:r>
                        <a:rPr lang="en-US" sz="2200">
                          <a:latin typeface="Times New Roman" pitchFamily="18" charset="0"/>
                          <a:cs typeface="Times New Roman" pitchFamily="18" charset="0"/>
                        </a:rPr>
                        <a:t>1</a:t>
                      </a:r>
                    </a:p>
                  </a:txBody>
                  <a:tcPr anchor="ctr"/>
                </a:tc>
              </a:tr>
              <a:tr h="370840">
                <a:tc>
                  <a:txBody>
                    <a:bodyPr/>
                    <a:lstStyle/>
                    <a:p>
                      <a:pPr algn="ctr"/>
                      <a:r>
                        <a:rPr lang="en-US" sz="2200">
                          <a:latin typeface="Times New Roman" pitchFamily="18" charset="0"/>
                          <a:cs typeface="Times New Roman" pitchFamily="18" charset="0"/>
                        </a:rPr>
                        <a:t>4</a:t>
                      </a:r>
                    </a:p>
                  </a:txBody>
                  <a:tcPr anchor="ctr"/>
                </a:tc>
                <a:tc>
                  <a:txBody>
                    <a:bodyPr/>
                    <a:lstStyle/>
                    <a:p>
                      <a:pPr algn="ctr"/>
                      <a:r>
                        <a:rPr lang="en-US" sz="2200" dirty="0">
                          <a:latin typeface="Times New Roman" pitchFamily="18" charset="0"/>
                          <a:cs typeface="Times New Roman" pitchFamily="18" charset="0"/>
                        </a:rPr>
                        <a:t>24562</a:t>
                      </a:r>
                    </a:p>
                  </a:txBody>
                  <a:tcPr anchor="ctr"/>
                </a:tc>
                <a:tc>
                  <a:txBody>
                    <a:bodyPr/>
                    <a:lstStyle/>
                    <a:p>
                      <a:pPr algn="ctr"/>
                      <a:r>
                        <a:rPr lang="en-US" sz="2200" dirty="0">
                          <a:latin typeface="Times New Roman" pitchFamily="18" charset="0"/>
                          <a:cs typeface="Times New Roman" pitchFamily="18" charset="0"/>
                        </a:rPr>
                        <a:t>1</a:t>
                      </a:r>
                    </a:p>
                  </a:txBody>
                  <a:tcPr anchor="ctr"/>
                </a:tc>
              </a:tr>
            </a:tbl>
          </a:graphicData>
        </a:graphic>
      </p:graphicFrame>
      <p:sp>
        <p:nvSpPr>
          <p:cNvPr id="7" name="Rectangle 6"/>
          <p:cNvSpPr/>
          <p:nvPr/>
        </p:nvSpPr>
        <p:spPr>
          <a:xfrm>
            <a:off x="457200" y="3429000"/>
            <a:ext cx="3352800" cy="461665"/>
          </a:xfrm>
          <a:prstGeom prst="rect">
            <a:avLst/>
          </a:prstGeom>
        </p:spPr>
        <p:txBody>
          <a:bodyPr wrap="square">
            <a:spAutoFit/>
          </a:bodyPr>
          <a:lstStyle/>
          <a:p>
            <a:r>
              <a:rPr lang="en-US" sz="2400" dirty="0" smtClean="0">
                <a:latin typeface="Times New Roman" pitchFamily="18" charset="0"/>
                <a:cs typeface="Times New Roman" pitchFamily="18" charset="0"/>
              </a:rPr>
              <a:t>The "Orders"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dirty="0" smtClean="0">
                <a:latin typeface="Times New Roman" pitchFamily="18" charset="0"/>
                <a:cs typeface="Times New Roman" pitchFamily="18" charset="0"/>
              </a:rPr>
              <a:t>Now if we want to list all the persons and their orders - if any, from the tables above.</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 </a:t>
            </a:r>
            <a:r>
              <a:rPr lang="en-US" dirty="0" smtClean="0">
                <a:latin typeface="Times New Roman" pitchFamily="18" charset="0"/>
                <a:cs typeface="Times New Roman" pitchFamily="18" charset="0"/>
              </a:rPr>
              <a:t>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LEFT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latin typeface="Times New Roman" pitchFamily="18" charset="0"/>
                <a:cs typeface="Times New Roman" pitchFamily="18" charset="0"/>
              </a:rPr>
              <a:t>The result-set will look like this: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5" name="Table 4"/>
          <p:cNvGraphicFramePr>
            <a:graphicFrameLocks noGrp="1"/>
          </p:cNvGraphicFramePr>
          <p:nvPr/>
        </p:nvGraphicFramePr>
        <p:xfrm>
          <a:off x="838200" y="9906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370840">
                <a:tc>
                  <a:txBody>
                    <a:bodyPr/>
                    <a:lstStyle/>
                    <a:p>
                      <a:pPr algn="ctr"/>
                      <a:r>
                        <a:rPr lang="en-US" sz="2200" dirty="0" err="1">
                          <a:latin typeface="Times New Roman" pitchFamily="18" charset="0"/>
                          <a:cs typeface="Times New Roman" pitchFamily="18" charset="0"/>
                        </a:rPr>
                        <a:t>LastName</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FirstName</a:t>
                      </a:r>
                    </a:p>
                  </a:txBody>
                  <a:tcPr anchor="ctr"/>
                </a:tc>
                <a:tc>
                  <a:txBody>
                    <a:bodyPr/>
                    <a:lstStyle/>
                    <a:p>
                      <a:pPr algn="ctr"/>
                      <a:r>
                        <a:rPr lang="en-US" sz="2200">
                          <a:latin typeface="Times New Roman" pitchFamily="18" charset="0"/>
                          <a:cs typeface="Times New Roman" pitchFamily="18" charset="0"/>
                        </a:rPr>
                        <a:t>OrderNo</a:t>
                      </a:r>
                    </a:p>
                  </a:txBody>
                  <a:tcPr anchor="ctr"/>
                </a:tc>
              </a:tr>
              <a:tr h="370840">
                <a:tc>
                  <a:txBody>
                    <a:bodyPr/>
                    <a:lstStyle/>
                    <a:p>
                      <a:pPr algn="ctr"/>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A</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22456</a:t>
                      </a:r>
                    </a:p>
                  </a:txBody>
                  <a:tcPr anchor="ctr"/>
                </a:tc>
              </a:tr>
              <a:tr h="370840">
                <a:tc>
                  <a:txBody>
                    <a:bodyPr/>
                    <a:lstStyle/>
                    <a:p>
                      <a:pPr algn="ctr"/>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A</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24562</a:t>
                      </a:r>
                    </a:p>
                  </a:txBody>
                  <a:tcPr anchor="ctr"/>
                </a:tc>
              </a:tr>
              <a:tr h="370840">
                <a:tc>
                  <a:txBody>
                    <a:bodyPr/>
                    <a:lstStyle/>
                    <a:p>
                      <a:pPr algn="ctr"/>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77895</a:t>
                      </a:r>
                    </a:p>
                  </a:txBody>
                  <a:tcPr anchor="ctr"/>
                </a:tc>
              </a:tr>
              <a:tr h="370840">
                <a:tc>
                  <a:txBody>
                    <a:bodyPr/>
                    <a:lstStyle/>
                    <a:p>
                      <a:pPr algn="ctr"/>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44678</a:t>
                      </a:r>
                    </a:p>
                  </a:txBody>
                  <a:tcPr anchor="ctr"/>
                </a:tc>
              </a:tr>
              <a:tr h="370840">
                <a:tc>
                  <a:txBody>
                    <a:bodyPr/>
                    <a:lstStyle/>
                    <a:p>
                      <a:pPr algn="ctr"/>
                      <a:r>
                        <a:rPr lang="en-US" sz="2200" dirty="0" smtClean="0">
                          <a:latin typeface="Times New Roman" pitchFamily="18" charset="0"/>
                          <a:cs typeface="Times New Roman" pitchFamily="18" charset="0"/>
                        </a:rPr>
                        <a:t>PQR</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B</a:t>
                      </a:r>
                      <a:endParaRPr lang="en-US" sz="2200" dirty="0">
                        <a:latin typeface="Times New Roman" pitchFamily="18" charset="0"/>
                        <a:cs typeface="Times New Roman" pitchFamily="18" charset="0"/>
                      </a:endParaRPr>
                    </a:p>
                  </a:txBody>
                  <a:tcPr anchor="ctr"/>
                </a:tc>
                <a:tc>
                  <a:txBody>
                    <a:bodyPr/>
                    <a:lstStyle/>
                    <a:p>
                      <a:pPr algn="ctr"/>
                      <a:r>
                        <a:rPr lang="en-US" sz="2200" dirty="0">
                          <a:latin typeface="Times New Roman" pitchFamily="18" charset="0"/>
                          <a:cs typeface="Times New Roman" pitchFamily="18" charset="0"/>
                        </a:rPr>
                        <a:t> </a:t>
                      </a:r>
                    </a:p>
                  </a:txBody>
                  <a:tcPr anchor="ctr"/>
                </a:tc>
              </a:tr>
            </a:tbl>
          </a:graphicData>
        </a:graphic>
      </p:graphicFrame>
      <p:sp>
        <p:nvSpPr>
          <p:cNvPr id="6" name="Rectangle 5"/>
          <p:cNvSpPr/>
          <p:nvPr/>
        </p:nvSpPr>
        <p:spPr>
          <a:xfrm>
            <a:off x="381000" y="4343400"/>
            <a:ext cx="7772400" cy="1200329"/>
          </a:xfrm>
          <a:prstGeom prst="rect">
            <a:avLst/>
          </a:prstGeom>
        </p:spPr>
        <p:txBody>
          <a:bodyPr wrap="square">
            <a:spAutoFit/>
          </a:bodyPr>
          <a:lstStyle/>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LEFT JOIN </a:t>
            </a:r>
            <a:r>
              <a:rPr lang="en-US" sz="2400" dirty="0" smtClean="0">
                <a:latin typeface="Times New Roman" pitchFamily="18" charset="0"/>
                <a:cs typeface="Times New Roman" pitchFamily="18" charset="0"/>
              </a:rPr>
              <a:t>keyword returns all the rows from the left table (Persons), even if there are no matches in the right table (Orders).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sz="2600" b="1" dirty="0" smtClean="0">
                <a:solidFill>
                  <a:srgbClr val="FF0000"/>
                </a:solidFill>
                <a:latin typeface="Times New Roman" pitchFamily="18" charset="0"/>
                <a:cs typeface="Times New Roman" pitchFamily="18" charset="0"/>
              </a:rPr>
              <a:t>SQL RIGHT JOIN Keyword</a:t>
            </a:r>
          </a:p>
          <a:p>
            <a:pPr>
              <a:buNone/>
            </a:pPr>
            <a:r>
              <a:rPr lang="en-US" sz="2600" dirty="0" smtClean="0">
                <a:latin typeface="Times New Roman" pitchFamily="18" charset="0"/>
                <a:cs typeface="Times New Roman" pitchFamily="18" charset="0"/>
              </a:rPr>
              <a:t>               The RIGHT JOIN keyword returns all the rows from the right table (table_name2), even if there are no matches in the left table (table_name1).</a:t>
            </a:r>
          </a:p>
          <a:p>
            <a:endParaRPr lang="en-US" sz="2600" dirty="0" smtClean="0">
              <a:latin typeface="Times New Roman" pitchFamily="18" charset="0"/>
              <a:cs typeface="Times New Roman" pitchFamily="18" charset="0"/>
            </a:endParaRPr>
          </a:p>
          <a:p>
            <a:r>
              <a:rPr lang="en-US" sz="2600" b="1" dirty="0" smtClean="0">
                <a:solidFill>
                  <a:srgbClr val="FF0000"/>
                </a:solidFill>
                <a:latin typeface="Times New Roman" pitchFamily="18" charset="0"/>
                <a:cs typeface="Times New Roman" pitchFamily="18" charset="0"/>
              </a:rPr>
              <a:t>SQL RIGHT JOIN Syntax</a:t>
            </a:r>
          </a:p>
          <a:p>
            <a:pPr>
              <a:buNone/>
            </a:pPr>
            <a:r>
              <a:rPr lang="en-US" sz="2600" dirty="0" smtClean="0">
                <a:solidFill>
                  <a:srgbClr val="FF0000"/>
                </a:solidFill>
                <a:latin typeface="Times New Roman" pitchFamily="18" charset="0"/>
                <a:cs typeface="Times New Roman" pitchFamily="18" charset="0"/>
              </a:rPr>
              <a:t>SELECT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column_name</a:t>
            </a:r>
            <a:r>
              <a:rPr lang="en-US" sz="2600" dirty="0" smtClean="0">
                <a:latin typeface="Times New Roman" pitchFamily="18" charset="0"/>
                <a:cs typeface="Times New Roman" pitchFamily="18" charset="0"/>
              </a:rPr>
              <a:t>(s)</a:t>
            </a:r>
          </a:p>
          <a:p>
            <a:pPr>
              <a:buNone/>
            </a:pPr>
            <a:r>
              <a:rPr lang="en-US" sz="2600" dirty="0" smtClean="0">
                <a:solidFill>
                  <a:srgbClr val="FF0000"/>
                </a:solidFill>
                <a:latin typeface="Times New Roman" pitchFamily="18" charset="0"/>
                <a:cs typeface="Times New Roman" pitchFamily="18" charset="0"/>
              </a:rPr>
              <a:t>FROM </a:t>
            </a:r>
            <a:r>
              <a:rPr lang="en-US" sz="2600" dirty="0" smtClean="0">
                <a:latin typeface="Times New Roman" pitchFamily="18" charset="0"/>
                <a:cs typeface="Times New Roman" pitchFamily="18" charset="0"/>
              </a:rPr>
              <a:t>table_name1</a:t>
            </a:r>
          </a:p>
          <a:p>
            <a:pPr>
              <a:buNone/>
            </a:pPr>
            <a:r>
              <a:rPr lang="en-US" sz="2600" dirty="0" smtClean="0">
                <a:solidFill>
                  <a:srgbClr val="FF0000"/>
                </a:solidFill>
                <a:latin typeface="Times New Roman" pitchFamily="18" charset="0"/>
                <a:cs typeface="Times New Roman" pitchFamily="18" charset="0"/>
              </a:rPr>
              <a:t>RIGHT JOIN </a:t>
            </a:r>
            <a:r>
              <a:rPr lang="en-US" sz="2600" dirty="0" smtClean="0">
                <a:latin typeface="Times New Roman" pitchFamily="18" charset="0"/>
                <a:cs typeface="Times New Roman" pitchFamily="18" charset="0"/>
              </a:rPr>
              <a:t>table_name2</a:t>
            </a:r>
          </a:p>
          <a:p>
            <a:pPr>
              <a:buNone/>
            </a:pPr>
            <a:r>
              <a:rPr lang="en-US" sz="2600" dirty="0" smtClean="0">
                <a:solidFill>
                  <a:srgbClr val="FF0000"/>
                </a:solidFill>
                <a:latin typeface="Times New Roman" pitchFamily="18" charset="0"/>
                <a:cs typeface="Times New Roman" pitchFamily="18" charset="0"/>
              </a:rPr>
              <a:t>ON </a:t>
            </a:r>
            <a:r>
              <a:rPr lang="en-US" sz="2600" dirty="0" smtClean="0">
                <a:latin typeface="Times New Roman" pitchFamily="18" charset="0"/>
                <a:cs typeface="Times New Roman" pitchFamily="18" charset="0"/>
              </a:rPr>
              <a:t>table_name1.column_name=table_name2.column_name</a:t>
            </a:r>
          </a:p>
          <a:p>
            <a:endParaRPr lang="en-US" sz="2600" b="1"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In some databases </a:t>
            </a:r>
            <a:r>
              <a:rPr lang="en-US" sz="2600" dirty="0" smtClean="0">
                <a:solidFill>
                  <a:srgbClr val="FF0000"/>
                </a:solidFill>
                <a:latin typeface="Times New Roman" pitchFamily="18" charset="0"/>
                <a:cs typeface="Times New Roman" pitchFamily="18" charset="0"/>
              </a:rPr>
              <a:t>RIGHT JOIN </a:t>
            </a:r>
            <a:r>
              <a:rPr lang="en-US" sz="2600" dirty="0" smtClean="0">
                <a:latin typeface="Times New Roman" pitchFamily="18" charset="0"/>
                <a:cs typeface="Times New Roman" pitchFamily="18" charset="0"/>
              </a:rPr>
              <a:t>is called </a:t>
            </a:r>
            <a:r>
              <a:rPr lang="en-US" sz="2600" dirty="0" smtClean="0">
                <a:solidFill>
                  <a:srgbClr val="FF0000"/>
                </a:solidFill>
                <a:latin typeface="Times New Roman" pitchFamily="18" charset="0"/>
                <a:cs typeface="Times New Roman" pitchFamily="18" charset="0"/>
              </a:rPr>
              <a:t>RIGHT OUTER JOIN.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fontScale="90000"/>
          </a:bodyPr>
          <a:lstStyle/>
          <a:p>
            <a:pPr algn="l"/>
            <a:r>
              <a:rPr lang="en-US" sz="3000" b="1" dirty="0" smtClean="0">
                <a:solidFill>
                  <a:srgbClr val="FF0000"/>
                </a:solidFill>
                <a:latin typeface="Times New Roman" pitchFamily="18" charset="0"/>
                <a:cs typeface="Times New Roman" pitchFamily="18" charset="0"/>
              </a:rPr>
              <a:t>SQL RIGHT JOIN Example</a:t>
            </a: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The "Persons" table:</a:t>
            </a:r>
            <a:r>
              <a:rPr lang="en-US" dirty="0" smtClean="0"/>
              <a:t/>
            </a:r>
            <a:br>
              <a:rPr lang="en-US" dirty="0" smtClean="0"/>
            </a:br>
            <a:endParaRPr lang="en-US" dirty="0"/>
          </a:p>
        </p:txBody>
      </p:sp>
      <p:graphicFrame>
        <p:nvGraphicFramePr>
          <p:cNvPr id="5" name="Content Placeholder 4"/>
          <p:cNvGraphicFramePr>
            <a:graphicFrameLocks noGrp="1"/>
          </p:cNvGraphicFramePr>
          <p:nvPr>
            <p:ph idx="1"/>
          </p:nvPr>
        </p:nvGraphicFramePr>
        <p:xfrm>
          <a:off x="457200" y="1066800"/>
          <a:ext cx="8229600" cy="1584960"/>
        </p:xfrm>
        <a:graphic>
          <a:graphicData uri="http://schemas.openxmlformats.org/drawingml/2006/table">
            <a:tbl>
              <a:tblPr firstRow="1" bandRow="1">
                <a:tableStyleId>{5C22544A-7EE6-4342-B048-85BDC9FD1C3A}</a:tableStyleId>
              </a:tblPr>
              <a:tblGrid>
                <a:gridCol w="914400"/>
                <a:gridCol w="1828800"/>
                <a:gridCol w="1524000"/>
                <a:gridCol w="231648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nvGraphicFramePr>
        <p:xfrm>
          <a:off x="914400" y="38862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0">
                <a:tc>
                  <a:txBody>
                    <a:bodyPr/>
                    <a:lstStyle/>
                    <a:p>
                      <a:pPr algn="l"/>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l"/>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l"/>
                      <a:r>
                        <a:rPr lang="en-US" sz="2200">
                          <a:latin typeface="Times New Roman" pitchFamily="18" charset="0"/>
                          <a:cs typeface="Times New Roman" pitchFamily="18" charset="0"/>
                        </a:rPr>
                        <a:t>P_Id</a:t>
                      </a:r>
                    </a:p>
                  </a:txBody>
                  <a:tcPr anchor="ctr"/>
                </a:tc>
              </a:tr>
              <a:tr h="370840">
                <a:tc>
                  <a:txBody>
                    <a:bodyPr/>
                    <a:lstStyle/>
                    <a:p>
                      <a:r>
                        <a:rPr lang="en-US" sz="2200" dirty="0">
                          <a:latin typeface="Times New Roman" pitchFamily="18" charset="0"/>
                          <a:cs typeface="Times New Roman" pitchFamily="18" charset="0"/>
                        </a:rPr>
                        <a:t>1</a:t>
                      </a:r>
                    </a:p>
                  </a:txBody>
                  <a:tcPr anchor="ctr"/>
                </a:tc>
                <a:tc>
                  <a:txBody>
                    <a:bodyPr/>
                    <a:lstStyle/>
                    <a:p>
                      <a:r>
                        <a:rPr lang="en-US" sz="2200">
                          <a:latin typeface="Times New Roman" pitchFamily="18" charset="0"/>
                          <a:cs typeface="Times New Roman" pitchFamily="18" charset="0"/>
                        </a:rPr>
                        <a:t>77895</a:t>
                      </a:r>
                    </a:p>
                  </a:txBody>
                  <a:tcPr anchor="ctr"/>
                </a:tc>
                <a:tc>
                  <a:txBody>
                    <a:bodyPr/>
                    <a:lstStyle/>
                    <a:p>
                      <a:r>
                        <a:rPr lang="en-US" sz="2200">
                          <a:latin typeface="Times New Roman" pitchFamily="18" charset="0"/>
                          <a:cs typeface="Times New Roman" pitchFamily="18" charset="0"/>
                        </a:rPr>
                        <a:t>3</a:t>
                      </a:r>
                    </a:p>
                  </a:txBody>
                  <a:tcPr anchor="ctr"/>
                </a:tc>
              </a:tr>
              <a:tr h="370840">
                <a:tc>
                  <a:txBody>
                    <a:bodyPr/>
                    <a:lstStyle/>
                    <a:p>
                      <a:r>
                        <a:rPr lang="en-US" sz="2200" dirty="0">
                          <a:latin typeface="Times New Roman" pitchFamily="18" charset="0"/>
                          <a:cs typeface="Times New Roman" pitchFamily="18" charset="0"/>
                        </a:rPr>
                        <a:t>2</a:t>
                      </a:r>
                    </a:p>
                  </a:txBody>
                  <a:tcPr anchor="ctr"/>
                </a:tc>
                <a:tc>
                  <a:txBody>
                    <a:bodyPr/>
                    <a:lstStyle/>
                    <a:p>
                      <a:r>
                        <a:rPr lang="en-US" sz="2200">
                          <a:latin typeface="Times New Roman" pitchFamily="18" charset="0"/>
                          <a:cs typeface="Times New Roman" pitchFamily="18" charset="0"/>
                        </a:rPr>
                        <a:t>44678</a:t>
                      </a:r>
                    </a:p>
                  </a:txBody>
                  <a:tcPr anchor="ctr"/>
                </a:tc>
                <a:tc>
                  <a:txBody>
                    <a:bodyPr/>
                    <a:lstStyle/>
                    <a:p>
                      <a:r>
                        <a:rPr lang="en-US" sz="2200">
                          <a:latin typeface="Times New Roman" pitchFamily="18" charset="0"/>
                          <a:cs typeface="Times New Roman" pitchFamily="18" charset="0"/>
                        </a:rPr>
                        <a:t>3</a:t>
                      </a:r>
                    </a:p>
                  </a:txBody>
                  <a:tcPr anchor="ctr"/>
                </a:tc>
              </a:tr>
              <a:tr h="370840">
                <a:tc>
                  <a:txBody>
                    <a:bodyPr/>
                    <a:lstStyle/>
                    <a:p>
                      <a:r>
                        <a:rPr lang="en-US" sz="2200" dirty="0">
                          <a:latin typeface="Times New Roman" pitchFamily="18" charset="0"/>
                          <a:cs typeface="Times New Roman" pitchFamily="18" charset="0"/>
                        </a:rPr>
                        <a:t>3</a:t>
                      </a:r>
                    </a:p>
                  </a:txBody>
                  <a:tcPr anchor="ctr"/>
                </a:tc>
                <a:tc>
                  <a:txBody>
                    <a:bodyPr/>
                    <a:lstStyle/>
                    <a:p>
                      <a:r>
                        <a:rPr lang="en-US" sz="2200" dirty="0">
                          <a:latin typeface="Times New Roman" pitchFamily="18" charset="0"/>
                          <a:cs typeface="Times New Roman" pitchFamily="18" charset="0"/>
                        </a:rPr>
                        <a:t>22456</a:t>
                      </a:r>
                    </a:p>
                  </a:txBody>
                  <a:tcPr anchor="ctr"/>
                </a:tc>
                <a:tc>
                  <a:txBody>
                    <a:bodyPr/>
                    <a:lstStyle/>
                    <a:p>
                      <a:r>
                        <a:rPr lang="en-US" sz="2200">
                          <a:latin typeface="Times New Roman" pitchFamily="18" charset="0"/>
                          <a:cs typeface="Times New Roman" pitchFamily="18" charset="0"/>
                        </a:rPr>
                        <a:t>1</a:t>
                      </a:r>
                    </a:p>
                  </a:txBody>
                  <a:tcPr anchor="ctr"/>
                </a:tc>
              </a:tr>
              <a:tr h="370840">
                <a:tc>
                  <a:txBody>
                    <a:bodyPr/>
                    <a:lstStyle/>
                    <a:p>
                      <a:r>
                        <a:rPr lang="en-US" sz="2200">
                          <a:latin typeface="Times New Roman" pitchFamily="18" charset="0"/>
                          <a:cs typeface="Times New Roman" pitchFamily="18" charset="0"/>
                        </a:rPr>
                        <a:t>4</a:t>
                      </a:r>
                    </a:p>
                  </a:txBody>
                  <a:tcPr anchor="ctr"/>
                </a:tc>
                <a:tc>
                  <a:txBody>
                    <a:bodyPr/>
                    <a:lstStyle/>
                    <a:p>
                      <a:r>
                        <a:rPr lang="en-US" sz="2200" dirty="0">
                          <a:latin typeface="Times New Roman" pitchFamily="18" charset="0"/>
                          <a:cs typeface="Times New Roman" pitchFamily="18" charset="0"/>
                        </a:rPr>
                        <a:t>24562</a:t>
                      </a:r>
                    </a:p>
                  </a:txBody>
                  <a:tcPr anchor="ctr"/>
                </a:tc>
                <a:tc>
                  <a:txBody>
                    <a:bodyPr/>
                    <a:lstStyle/>
                    <a:p>
                      <a:r>
                        <a:rPr lang="en-US" sz="2200">
                          <a:latin typeface="Times New Roman" pitchFamily="18" charset="0"/>
                          <a:cs typeface="Times New Roman" pitchFamily="18" charset="0"/>
                        </a:rPr>
                        <a:t>1</a:t>
                      </a:r>
                    </a:p>
                  </a:txBody>
                  <a:tcPr anchor="ctr"/>
                </a:tc>
              </a:tr>
              <a:tr h="370840">
                <a:tc>
                  <a:txBody>
                    <a:bodyPr/>
                    <a:lstStyle/>
                    <a:p>
                      <a:r>
                        <a:rPr lang="en-US" sz="2200">
                          <a:latin typeface="Times New Roman" pitchFamily="18" charset="0"/>
                          <a:cs typeface="Times New Roman" pitchFamily="18" charset="0"/>
                        </a:rPr>
                        <a:t>5</a:t>
                      </a:r>
                    </a:p>
                  </a:txBody>
                  <a:tcPr anchor="ctr"/>
                </a:tc>
                <a:tc>
                  <a:txBody>
                    <a:bodyPr/>
                    <a:lstStyle/>
                    <a:p>
                      <a:r>
                        <a:rPr lang="en-US" sz="2200" dirty="0">
                          <a:latin typeface="Times New Roman" pitchFamily="18" charset="0"/>
                          <a:cs typeface="Times New Roman" pitchFamily="18" charset="0"/>
                        </a:rPr>
                        <a:t>34764</a:t>
                      </a:r>
                    </a:p>
                  </a:txBody>
                  <a:tcPr anchor="ctr"/>
                </a:tc>
                <a:tc>
                  <a:txBody>
                    <a:bodyPr/>
                    <a:lstStyle/>
                    <a:p>
                      <a:r>
                        <a:rPr lang="en-US" sz="2200" dirty="0">
                          <a:latin typeface="Times New Roman" pitchFamily="18" charset="0"/>
                          <a:cs typeface="Times New Roman" pitchFamily="18" charset="0"/>
                        </a:rPr>
                        <a:t>15</a:t>
                      </a:r>
                    </a:p>
                  </a:txBody>
                  <a:tcPr anchor="ctr"/>
                </a:tc>
              </a:tr>
            </a:tbl>
          </a:graphicData>
        </a:graphic>
      </p:graphicFrame>
      <p:sp>
        <p:nvSpPr>
          <p:cNvPr id="7" name="Rectangle 6"/>
          <p:cNvSpPr/>
          <p:nvPr/>
        </p:nvSpPr>
        <p:spPr>
          <a:xfrm>
            <a:off x="914400" y="3124200"/>
            <a:ext cx="2585964" cy="461665"/>
          </a:xfrm>
          <a:prstGeom prst="rect">
            <a:avLst/>
          </a:prstGeom>
        </p:spPr>
        <p:txBody>
          <a:bodyPr wrap="none">
            <a:spAutoFit/>
          </a:bodyPr>
          <a:lstStyle/>
          <a:p>
            <a:r>
              <a:rPr lang="en-US" sz="2400" dirty="0" smtClean="0">
                <a:latin typeface="Times New Roman" pitchFamily="18" charset="0"/>
                <a:cs typeface="Times New Roman" pitchFamily="18" charset="0"/>
              </a:rPr>
              <a:t>The "Orders"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dirty="0" smtClean="0">
                <a:latin typeface="Times New Roman" pitchFamily="18" charset="0"/>
                <a:cs typeface="Times New Roman" pitchFamily="18" charset="0"/>
              </a:rPr>
              <a:t>Now if we want to list all the orders with containing persons - if any, from the tables above.</a:t>
            </a: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RIGHT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66800"/>
          <a:ext cx="8229600" cy="2377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OrderNo</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22456</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24562</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77895</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44678</a:t>
                      </a:r>
                    </a:p>
                  </a:txBody>
                  <a:tcPr anchor="ctr"/>
                </a:tc>
              </a:tr>
              <a:tr h="370840">
                <a:tc>
                  <a:txBody>
                    <a:bodyPr/>
                    <a:lstStyle/>
                    <a:p>
                      <a:pPr algn="ctr"/>
                      <a:r>
                        <a:rPr lang="en-US" sz="2000">
                          <a:latin typeface="Times New Roman" pitchFamily="18" charset="0"/>
                          <a:cs typeface="Times New Roman" pitchFamily="18" charset="0"/>
                        </a:rPr>
                        <a:t> </a:t>
                      </a:r>
                    </a:p>
                  </a:txBody>
                  <a:tcPr anchor="ctr"/>
                </a:tc>
                <a:tc>
                  <a:txBody>
                    <a:bodyPr/>
                    <a:lstStyle/>
                    <a:p>
                      <a:pPr algn="ctr"/>
                      <a:r>
                        <a:rPr lang="en-US" sz="2000" dirty="0">
                          <a:latin typeface="Times New Roman" pitchFamily="18" charset="0"/>
                          <a:cs typeface="Times New Roman" pitchFamily="18" charset="0"/>
                        </a:rPr>
                        <a:t> </a:t>
                      </a:r>
                    </a:p>
                  </a:txBody>
                  <a:tcPr anchor="ctr"/>
                </a:tc>
                <a:tc>
                  <a:txBody>
                    <a:bodyPr/>
                    <a:lstStyle/>
                    <a:p>
                      <a:pPr algn="ctr"/>
                      <a:r>
                        <a:rPr lang="en-US" sz="2000" dirty="0">
                          <a:latin typeface="Times New Roman" pitchFamily="18" charset="0"/>
                          <a:cs typeface="Times New Roman" pitchFamily="18" charset="0"/>
                        </a:rPr>
                        <a:t>34764</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6" name="Rectangle 5"/>
          <p:cNvSpPr/>
          <p:nvPr/>
        </p:nvSpPr>
        <p:spPr>
          <a:xfrm>
            <a:off x="381000" y="4343400"/>
            <a:ext cx="7924800" cy="1338828"/>
          </a:xfrm>
          <a:prstGeom prst="rect">
            <a:avLst/>
          </a:prstGeom>
        </p:spPr>
        <p:txBody>
          <a:bodyPr wrap="square">
            <a:spAutoFit/>
          </a:bodyPr>
          <a:lstStyle/>
          <a:p>
            <a:r>
              <a:rPr lang="en-US" sz="2700" dirty="0" smtClean="0">
                <a:latin typeface="Times New Roman" pitchFamily="18" charset="0"/>
                <a:cs typeface="Times New Roman" pitchFamily="18" charset="0"/>
              </a:rPr>
              <a:t>The </a:t>
            </a:r>
            <a:r>
              <a:rPr lang="en-US" sz="2700" dirty="0" smtClean="0">
                <a:solidFill>
                  <a:srgbClr val="FF0000"/>
                </a:solidFill>
                <a:latin typeface="Times New Roman" pitchFamily="18" charset="0"/>
                <a:cs typeface="Times New Roman" pitchFamily="18" charset="0"/>
              </a:rPr>
              <a:t>RIGHT JOIN </a:t>
            </a:r>
            <a:r>
              <a:rPr lang="en-US" sz="2700" dirty="0" smtClean="0">
                <a:latin typeface="Times New Roman" pitchFamily="18" charset="0"/>
                <a:cs typeface="Times New Roman" pitchFamily="18" charset="0"/>
              </a:rPr>
              <a:t>keyword returns all the rows from the right table (Orders), even if there are no matches in the left table (Persons).</a:t>
            </a:r>
            <a:endParaRPr lang="en-US" sz="2700" dirty="0">
              <a:latin typeface="Times New Roman" pitchFamily="18" charset="0"/>
              <a:cs typeface="Times New Roman" pitchFamily="18" charset="0"/>
            </a:endParaRPr>
          </a:p>
        </p:txBody>
      </p:sp>
      <p:sp>
        <p:nvSpPr>
          <p:cNvPr id="7" name="Rectangle 6"/>
          <p:cNvSpPr/>
          <p:nvPr/>
        </p:nvSpPr>
        <p:spPr>
          <a:xfrm>
            <a:off x="609600" y="304800"/>
            <a:ext cx="6248400" cy="523220"/>
          </a:xfrm>
          <a:prstGeom prst="rect">
            <a:avLst/>
          </a:prstGeom>
        </p:spPr>
        <p:txBody>
          <a:bodyPr wrap="square">
            <a:spAutoFit/>
          </a:bodyPr>
          <a:lstStyle/>
          <a:p>
            <a:r>
              <a:rPr lang="en-US" sz="2800" dirty="0" smtClean="0">
                <a:latin typeface="Times New Roman" pitchFamily="18" charset="0"/>
                <a:cs typeface="Times New Roman" pitchFamily="18" charset="0"/>
              </a:rPr>
              <a:t>The result-set will look like this: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5745163"/>
          </a:xfrm>
        </p:spPr>
        <p:txBody>
          <a:bodyPr>
            <a:normAutofit fontScale="92500" lnSpcReduction="20000"/>
          </a:bodyPr>
          <a:lstStyle/>
          <a:p>
            <a:r>
              <a:rPr lang="en-US" b="1" dirty="0" smtClean="0">
                <a:solidFill>
                  <a:srgbClr val="FF0000"/>
                </a:solidFill>
                <a:latin typeface="Times New Roman" pitchFamily="18" charset="0"/>
                <a:cs typeface="Times New Roman" pitchFamily="18" charset="0"/>
              </a:rPr>
              <a:t>SQL FULL JOIN Keyword</a:t>
            </a:r>
          </a:p>
          <a:p>
            <a:endParaRPr lang="en-US" b="1"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FULL JOIN </a:t>
            </a:r>
            <a:r>
              <a:rPr lang="en-US" dirty="0" smtClean="0">
                <a:latin typeface="Times New Roman" pitchFamily="18" charset="0"/>
                <a:cs typeface="Times New Roman" pitchFamily="18" charset="0"/>
              </a:rPr>
              <a:t>keyword return rows when there is a match in one of the tables.</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FULL JOIN Syntax</a:t>
            </a:r>
          </a:p>
          <a:p>
            <a:pPr>
              <a:buNone/>
            </a:pPr>
            <a:endParaRPr lang="en-US" sz="2700" b="1" dirty="0" smtClean="0">
              <a:solidFill>
                <a:srgbClr val="FF0000"/>
              </a:solidFill>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p>
          <a:p>
            <a:pPr>
              <a:buNone/>
            </a:pPr>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table_name1</a:t>
            </a:r>
          </a:p>
          <a:p>
            <a:pPr>
              <a:buNone/>
            </a:pPr>
            <a:r>
              <a:rPr lang="en-US" sz="2700" dirty="0" smtClean="0">
                <a:solidFill>
                  <a:srgbClr val="FF0000"/>
                </a:solidFill>
                <a:latin typeface="Times New Roman" pitchFamily="18" charset="0"/>
                <a:cs typeface="Times New Roman" pitchFamily="18" charset="0"/>
              </a:rPr>
              <a:t>FULL JOIN </a:t>
            </a:r>
            <a:r>
              <a:rPr lang="en-US" sz="2700" dirty="0" smtClean="0">
                <a:latin typeface="Times New Roman" pitchFamily="18" charset="0"/>
                <a:cs typeface="Times New Roman" pitchFamily="18" charset="0"/>
              </a:rPr>
              <a:t>table_name2</a:t>
            </a:r>
          </a:p>
          <a:p>
            <a:pPr>
              <a:buNone/>
            </a:pPr>
            <a:r>
              <a:rPr lang="en-US" sz="2700" dirty="0" smtClean="0">
                <a:solidFill>
                  <a:srgbClr val="FF0000"/>
                </a:solidFill>
                <a:latin typeface="Times New Roman" pitchFamily="18" charset="0"/>
                <a:cs typeface="Times New Roman" pitchFamily="18" charset="0"/>
              </a:rPr>
              <a:t>ON </a:t>
            </a:r>
            <a:r>
              <a:rPr lang="en-US" sz="2700" dirty="0" smtClean="0">
                <a:latin typeface="Times New Roman" pitchFamily="18" charset="0"/>
                <a:cs typeface="Times New Roman" pitchFamily="18" charset="0"/>
              </a:rPr>
              <a:t>table_name1.column_name=table_name2.column_name</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SQL Unique Key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800" dirty="0" smtClean="0">
                <a:latin typeface="Times New Roman" pitchFamily="18" charset="0"/>
                <a:cs typeface="Times New Roman" pitchFamily="18" charset="0"/>
              </a:rPr>
              <a:t>This constraint ensures that a column or a group of columns in each row have a distinct value. A column(s) can have a null value but the values cannot be duplicated.</a:t>
            </a:r>
          </a:p>
          <a:p>
            <a:r>
              <a:rPr lang="en-US" sz="2800" b="1" dirty="0" smtClean="0">
                <a:solidFill>
                  <a:srgbClr val="FF0000"/>
                </a:solidFill>
                <a:latin typeface="Times New Roman" pitchFamily="18" charset="0"/>
                <a:cs typeface="Times New Roman" pitchFamily="18" charset="0"/>
              </a:rPr>
              <a:t>Syntax to define a Unique key at column level:</a:t>
            </a:r>
            <a:endParaRPr lang="en-US" sz="2800"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UNIQUE </a:t>
            </a:r>
          </a:p>
          <a:p>
            <a:pPr>
              <a:buNone/>
            </a:pPr>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to define a Unique key at table level:</a:t>
            </a:r>
            <a:endParaRPr lang="en-US" sz="2800" dirty="0" smtClean="0">
              <a:solidFill>
                <a:srgbClr val="FF0000"/>
              </a:solidFill>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UNIQUE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column_name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a:bodyPr>
          <a:lstStyle/>
          <a:p>
            <a:r>
              <a:rPr lang="en-US" sz="2200" b="1" dirty="0" smtClean="0">
                <a:solidFill>
                  <a:srgbClr val="FF0000"/>
                </a:solidFill>
                <a:latin typeface="Times New Roman" pitchFamily="18" charset="0"/>
                <a:cs typeface="Times New Roman" pitchFamily="18" charset="0"/>
              </a:rPr>
              <a:t>SQL FULL JOIN Example</a:t>
            </a:r>
          </a:p>
          <a:p>
            <a:pPr>
              <a:buNone/>
            </a:pPr>
            <a:r>
              <a:rPr lang="en-US" sz="2200" dirty="0" smtClean="0">
                <a:latin typeface="Times New Roman" pitchFamily="18" charset="0"/>
                <a:cs typeface="Times New Roman" pitchFamily="18" charset="0"/>
              </a:rPr>
              <a:t>The "Persons" table:</a:t>
            </a:r>
          </a:p>
          <a:p>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5" name="Table 4"/>
          <p:cNvGraphicFramePr>
            <a:graphicFrameLocks noGrp="1"/>
          </p:cNvGraphicFramePr>
          <p:nvPr/>
        </p:nvGraphicFramePr>
        <p:xfrm>
          <a:off x="304800" y="1295400"/>
          <a:ext cx="8305800" cy="1584960"/>
        </p:xfrm>
        <a:graphic>
          <a:graphicData uri="http://schemas.openxmlformats.org/drawingml/2006/table">
            <a:tbl>
              <a:tblPr firstRow="1" bandRow="1">
                <a:tableStyleId>{5C22544A-7EE6-4342-B048-85BDC9FD1C3A}</a:tableStyleId>
              </a:tblPr>
              <a:tblGrid>
                <a:gridCol w="914400"/>
                <a:gridCol w="1828800"/>
                <a:gridCol w="1752600"/>
                <a:gridCol w="2148840"/>
                <a:gridCol w="166116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6" name="Rectangle 5"/>
          <p:cNvSpPr/>
          <p:nvPr/>
        </p:nvSpPr>
        <p:spPr>
          <a:xfrm>
            <a:off x="457200" y="3124200"/>
            <a:ext cx="2390398" cy="430887"/>
          </a:xfrm>
          <a:prstGeom prst="rect">
            <a:avLst/>
          </a:prstGeom>
        </p:spPr>
        <p:txBody>
          <a:bodyPr wrap="none">
            <a:spAutoFit/>
          </a:bodyPr>
          <a:lstStyle/>
          <a:p>
            <a:r>
              <a:rPr lang="en-US" sz="2200" dirty="0" smtClean="0">
                <a:latin typeface="Times New Roman" pitchFamily="18" charset="0"/>
                <a:cs typeface="Times New Roman" pitchFamily="18" charset="0"/>
              </a:rPr>
              <a:t>The "Orders" table:</a:t>
            </a:r>
            <a:endParaRPr lang="en-US" sz="22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371600" y="3657600"/>
          <a:ext cx="6096000" cy="2560320"/>
        </p:xfrm>
        <a:graphic>
          <a:graphicData uri="http://schemas.openxmlformats.org/drawingml/2006/table">
            <a:tbl>
              <a:tblPr firstRow="1" bandRow="1">
                <a:tableStyleId>{5C22544A-7EE6-4342-B048-85BDC9FD1C3A}</a:tableStyleId>
              </a:tblPr>
              <a:tblGrid>
                <a:gridCol w="2032000"/>
                <a:gridCol w="2032000"/>
                <a:gridCol w="2032000"/>
              </a:tblGrid>
              <a:tr h="142240">
                <a:tc>
                  <a:txBody>
                    <a:bodyPr/>
                    <a:lstStyle/>
                    <a:p>
                      <a:pPr algn="ctr"/>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ctr"/>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P_Id</a:t>
                      </a:r>
                    </a:p>
                  </a:txBody>
                  <a:tcPr anchor="ctr"/>
                </a:tc>
              </a:tr>
              <a:tr h="370840">
                <a:tc>
                  <a:txBody>
                    <a:bodyPr/>
                    <a:lstStyle/>
                    <a:p>
                      <a:pPr algn="ctr"/>
                      <a:r>
                        <a:rPr lang="en-US" sz="2200" dirty="0">
                          <a:latin typeface="Times New Roman" pitchFamily="18" charset="0"/>
                          <a:cs typeface="Times New Roman" pitchFamily="18" charset="0"/>
                        </a:rPr>
                        <a:t>1</a:t>
                      </a:r>
                    </a:p>
                  </a:txBody>
                  <a:tcPr anchor="ctr"/>
                </a:tc>
                <a:tc>
                  <a:txBody>
                    <a:bodyPr/>
                    <a:lstStyle/>
                    <a:p>
                      <a:pPr algn="ctr"/>
                      <a:r>
                        <a:rPr lang="en-US" sz="2200">
                          <a:latin typeface="Times New Roman" pitchFamily="18" charset="0"/>
                          <a:cs typeface="Times New Roman" pitchFamily="18" charset="0"/>
                        </a:rPr>
                        <a:t>77895</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2</a:t>
                      </a:r>
                    </a:p>
                  </a:txBody>
                  <a:tcPr anchor="ctr"/>
                </a:tc>
                <a:tc>
                  <a:txBody>
                    <a:bodyPr/>
                    <a:lstStyle/>
                    <a:p>
                      <a:pPr algn="ctr"/>
                      <a:r>
                        <a:rPr lang="en-US" sz="2200">
                          <a:latin typeface="Times New Roman" pitchFamily="18" charset="0"/>
                          <a:cs typeface="Times New Roman" pitchFamily="18" charset="0"/>
                        </a:rPr>
                        <a:t>44678</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3</a:t>
                      </a:r>
                    </a:p>
                  </a:txBody>
                  <a:tcPr anchor="ctr"/>
                </a:tc>
                <a:tc>
                  <a:txBody>
                    <a:bodyPr/>
                    <a:lstStyle/>
                    <a:p>
                      <a:pPr algn="ctr"/>
                      <a:r>
                        <a:rPr lang="en-US" sz="2200" dirty="0">
                          <a:latin typeface="Times New Roman" pitchFamily="18" charset="0"/>
                          <a:cs typeface="Times New Roman" pitchFamily="18" charset="0"/>
                        </a:rPr>
                        <a:t>22456</a:t>
                      </a:r>
                    </a:p>
                  </a:txBody>
                  <a:tcPr anchor="ctr"/>
                </a:tc>
                <a:tc>
                  <a:txBody>
                    <a:bodyPr/>
                    <a:lstStyle/>
                    <a:p>
                      <a:pPr algn="ctr"/>
                      <a:r>
                        <a:rPr lang="en-US" sz="2200">
                          <a:latin typeface="Times New Roman" pitchFamily="18" charset="0"/>
                          <a:cs typeface="Times New Roman" pitchFamily="18" charset="0"/>
                        </a:rPr>
                        <a:t>1</a:t>
                      </a:r>
                    </a:p>
                  </a:txBody>
                  <a:tcPr anchor="ctr"/>
                </a:tc>
              </a:tr>
              <a:tr h="370840">
                <a:tc>
                  <a:txBody>
                    <a:bodyPr/>
                    <a:lstStyle/>
                    <a:p>
                      <a:pPr algn="ctr"/>
                      <a:r>
                        <a:rPr lang="en-US" sz="2200">
                          <a:latin typeface="Times New Roman" pitchFamily="18" charset="0"/>
                          <a:cs typeface="Times New Roman" pitchFamily="18" charset="0"/>
                        </a:rPr>
                        <a:t>4</a:t>
                      </a:r>
                    </a:p>
                  </a:txBody>
                  <a:tcPr anchor="ctr"/>
                </a:tc>
                <a:tc>
                  <a:txBody>
                    <a:bodyPr/>
                    <a:lstStyle/>
                    <a:p>
                      <a:pPr algn="ctr"/>
                      <a:r>
                        <a:rPr lang="en-US" sz="2200" dirty="0">
                          <a:latin typeface="Times New Roman" pitchFamily="18" charset="0"/>
                          <a:cs typeface="Times New Roman" pitchFamily="18" charset="0"/>
                        </a:rPr>
                        <a:t>24562</a:t>
                      </a:r>
                    </a:p>
                  </a:txBody>
                  <a:tcPr anchor="ctr"/>
                </a:tc>
                <a:tc>
                  <a:txBody>
                    <a:bodyPr/>
                    <a:lstStyle/>
                    <a:p>
                      <a:pPr algn="ctr"/>
                      <a:r>
                        <a:rPr lang="en-US" sz="2200" dirty="0">
                          <a:latin typeface="Times New Roman" pitchFamily="18" charset="0"/>
                          <a:cs typeface="Times New Roman" pitchFamily="18" charset="0"/>
                        </a:rPr>
                        <a:t>1</a:t>
                      </a:r>
                    </a:p>
                  </a:txBody>
                  <a:tcPr anchor="ctr"/>
                </a:tc>
              </a:tr>
              <a:tr h="370840">
                <a:tc>
                  <a:txBody>
                    <a:bodyPr/>
                    <a:lstStyle/>
                    <a:p>
                      <a:pPr algn="ctr"/>
                      <a:r>
                        <a:rPr lang="en-US" sz="2200" dirty="0">
                          <a:latin typeface="Times New Roman" pitchFamily="18" charset="0"/>
                          <a:cs typeface="Times New Roman" pitchFamily="18" charset="0"/>
                        </a:rPr>
                        <a:t>5</a:t>
                      </a:r>
                    </a:p>
                  </a:txBody>
                  <a:tcPr anchor="ctr"/>
                </a:tc>
                <a:tc>
                  <a:txBody>
                    <a:bodyPr/>
                    <a:lstStyle/>
                    <a:p>
                      <a:pPr algn="ctr"/>
                      <a:r>
                        <a:rPr lang="en-US" sz="2200" dirty="0">
                          <a:latin typeface="Times New Roman" pitchFamily="18" charset="0"/>
                          <a:cs typeface="Times New Roman" pitchFamily="18" charset="0"/>
                        </a:rPr>
                        <a:t>34764</a:t>
                      </a:r>
                    </a:p>
                  </a:txBody>
                  <a:tcPr anchor="ctr"/>
                </a:tc>
                <a:tc>
                  <a:txBody>
                    <a:bodyPr/>
                    <a:lstStyle/>
                    <a:p>
                      <a:pPr algn="ctr"/>
                      <a:r>
                        <a:rPr lang="en-US" sz="2200" dirty="0">
                          <a:latin typeface="Times New Roman" pitchFamily="18" charset="0"/>
                          <a:cs typeface="Times New Roman" pitchFamily="18" charset="0"/>
                        </a:rPr>
                        <a:t>15</a:t>
                      </a:r>
                    </a:p>
                  </a:txBody>
                  <a:tcPr anchor="ct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dirty="0" smtClean="0">
                <a:latin typeface="Times New Roman" pitchFamily="18" charset="0"/>
                <a:cs typeface="Times New Roman" pitchFamily="18" charset="0"/>
              </a:rPr>
              <a:t>Now if we want to list all the persons and their orders, and all the orders with their persons.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FULL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457200"/>
          <a:ext cx="8229600" cy="3200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a:r>
                        <a:rPr lang="en-US" sz="2400" dirty="0" err="1">
                          <a:latin typeface="Times New Roman" pitchFamily="18" charset="0"/>
                          <a:cs typeface="Times New Roman" pitchFamily="18" charset="0"/>
                        </a:rPr>
                        <a:t>LastName</a:t>
                      </a:r>
                      <a:endParaRPr lang="en-US" sz="2400" dirty="0">
                        <a:latin typeface="Times New Roman" pitchFamily="18" charset="0"/>
                        <a:cs typeface="Times New Roman" pitchFamily="18" charset="0"/>
                      </a:endParaRPr>
                    </a:p>
                  </a:txBody>
                  <a:tcPr anchor="ctr"/>
                </a:tc>
                <a:tc>
                  <a:txBody>
                    <a:bodyPr/>
                    <a:lstStyle/>
                    <a:p>
                      <a:pPr algn="l"/>
                      <a:r>
                        <a:rPr lang="en-US" sz="2400">
                          <a:latin typeface="Times New Roman" pitchFamily="18" charset="0"/>
                          <a:cs typeface="Times New Roman" pitchFamily="18" charset="0"/>
                        </a:rPr>
                        <a:t>FirstName</a:t>
                      </a:r>
                    </a:p>
                  </a:txBody>
                  <a:tcPr anchor="ctr"/>
                </a:tc>
                <a:tc>
                  <a:txBody>
                    <a:bodyPr/>
                    <a:lstStyle/>
                    <a:p>
                      <a:pPr algn="l"/>
                      <a:r>
                        <a:rPr lang="en-US" sz="2400">
                          <a:latin typeface="Times New Roman" pitchFamily="18" charset="0"/>
                          <a:cs typeface="Times New Roman" pitchFamily="18" charset="0"/>
                        </a:rPr>
                        <a:t>OrderNo</a:t>
                      </a:r>
                    </a:p>
                  </a:txBody>
                  <a:tcPr anchor="ctr"/>
                </a:tc>
              </a:tr>
              <a:tr h="370840">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22456</a:t>
                      </a:r>
                    </a:p>
                  </a:txBody>
                  <a:tcPr anchor="ctr"/>
                </a:tc>
              </a:tr>
              <a:tr h="370840">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24562</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77895</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44678</a:t>
                      </a:r>
                    </a:p>
                  </a:txBody>
                  <a:tcPr anchor="ctr"/>
                </a:tc>
              </a:tr>
              <a:tr h="370840">
                <a:tc>
                  <a:txBody>
                    <a:bodyPr/>
                    <a:lstStyle/>
                    <a:p>
                      <a:r>
                        <a:rPr lang="en-US" sz="2400" dirty="0"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 </a:t>
                      </a:r>
                    </a:p>
                  </a:txBody>
                  <a:tcPr anchor="ctr"/>
                </a:tc>
              </a:tr>
              <a:tr h="370840">
                <a:tc>
                  <a:txBody>
                    <a:bodyPr/>
                    <a:lstStyle/>
                    <a:p>
                      <a:r>
                        <a:rPr lang="en-US" sz="240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34764</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6" name="Rectangle 5"/>
          <p:cNvSpPr/>
          <p:nvPr/>
        </p:nvSpPr>
        <p:spPr>
          <a:xfrm>
            <a:off x="457200" y="3962400"/>
            <a:ext cx="8077200" cy="2677656"/>
          </a:xfrm>
          <a:prstGeom prst="rect">
            <a:avLst/>
          </a:prstGeom>
        </p:spPr>
        <p:txBody>
          <a:bodyPr wrap="square">
            <a:spAutoFit/>
          </a:bodyPr>
          <a:lstStyle/>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FULL JOIN </a:t>
            </a:r>
            <a:r>
              <a:rPr lang="en-US" sz="2800" dirty="0" smtClean="0">
                <a:latin typeface="Times New Roman" pitchFamily="18" charset="0"/>
                <a:cs typeface="Times New Roman" pitchFamily="18" charset="0"/>
              </a:rPr>
              <a:t>keyword returns all the rows from the left table (Persons), and all the rows from the right table (Orders). If there are rows in "Persons" that do not have matches in "Orders", or if there are rows in "Orders" that do not have matches in "Persons", those rows will be listed as well.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a:bodyPr>
          <a:lstStyle/>
          <a:p>
            <a:r>
              <a:rPr lang="en-US" dirty="0" smtClean="0">
                <a:latin typeface="Times New Roman" pitchFamily="18" charset="0"/>
                <a:cs typeface="Times New Roman" pitchFamily="18" charset="0"/>
              </a:rPr>
              <a:t>SQL Joins can be classified into </a:t>
            </a:r>
            <a:r>
              <a:rPr lang="en-US" dirty="0" smtClean="0">
                <a:solidFill>
                  <a:srgbClr val="FF0000"/>
                </a:solidFill>
                <a:latin typeface="Times New Roman" pitchFamily="18" charset="0"/>
                <a:cs typeface="Times New Roman" pitchFamily="18" charset="0"/>
              </a:rPr>
              <a:t>Equi join </a:t>
            </a:r>
            <a:r>
              <a:rPr lang="en-US" dirty="0" smtClean="0">
                <a:latin typeface="Times New Roman" pitchFamily="18" charset="0"/>
                <a:cs typeface="Times New Roman" pitchFamily="18" charset="0"/>
              </a:rPr>
              <a:t>and </a:t>
            </a:r>
            <a:r>
              <a:rPr lang="en-US" dirty="0" smtClean="0">
                <a:solidFill>
                  <a:srgbClr val="FF0000"/>
                </a:solidFill>
                <a:latin typeface="Times New Roman" pitchFamily="18" charset="0"/>
                <a:cs typeface="Times New Roman" pitchFamily="18" charset="0"/>
              </a:rPr>
              <a:t>Non Equi join.</a:t>
            </a:r>
          </a:p>
          <a:p>
            <a:endParaRPr lang="en-US" sz="3000" dirty="0" smtClean="0">
              <a:solidFill>
                <a:srgbClr val="FF0000"/>
              </a:solidFill>
              <a:latin typeface="Times New Roman" pitchFamily="18" charset="0"/>
              <a:cs typeface="Times New Roman" pitchFamily="18" charset="0"/>
            </a:endParaRPr>
          </a:p>
          <a:p>
            <a:pPr>
              <a:buNone/>
            </a:pPr>
            <a:r>
              <a:rPr lang="en-US" sz="3000" b="1" dirty="0" smtClean="0">
                <a:solidFill>
                  <a:srgbClr val="FF0000"/>
                </a:solidFill>
                <a:latin typeface="Times New Roman" pitchFamily="18" charset="0"/>
                <a:cs typeface="Times New Roman" pitchFamily="18" charset="0"/>
              </a:rPr>
              <a:t>1) SQL Equi joins </a:t>
            </a:r>
            <a:endParaRPr lang="en-US" sz="3000" dirty="0" smtClean="0">
              <a:solidFill>
                <a:srgbClr val="FF0000"/>
              </a:solidFill>
              <a:latin typeface="Times New Roman" pitchFamily="18" charset="0"/>
              <a:cs typeface="Times New Roman" pitchFamily="18" charset="0"/>
            </a:endParaRPr>
          </a:p>
          <a:p>
            <a:pPr>
              <a:buNone/>
            </a:pPr>
            <a:r>
              <a:rPr lang="en-US" sz="3000" dirty="0" smtClean="0">
                <a:latin typeface="Times New Roman" pitchFamily="18" charset="0"/>
                <a:cs typeface="Times New Roman" pitchFamily="18" charset="0"/>
              </a:rPr>
              <a:t>It is a simple sql join condition which uses the equal sign as the comparison operator. Two types of equi joins are SQL Outer join and SQL Inner join.</a:t>
            </a:r>
          </a:p>
          <a:p>
            <a:pPr>
              <a:buNone/>
            </a:pPr>
            <a:r>
              <a:rPr lang="en-US" sz="3000" dirty="0" smtClean="0">
                <a:latin typeface="Times New Roman" pitchFamily="18" charset="0"/>
                <a:cs typeface="Times New Roman" pitchFamily="18" charset="0"/>
              </a:rPr>
              <a:t> </a:t>
            </a:r>
          </a:p>
          <a:p>
            <a:pPr>
              <a:buNone/>
            </a:pPr>
            <a:r>
              <a:rPr lang="en-US" sz="3000" b="1" dirty="0" smtClean="0">
                <a:solidFill>
                  <a:srgbClr val="FF0000"/>
                </a:solidFill>
                <a:latin typeface="Times New Roman" pitchFamily="18" charset="0"/>
                <a:cs typeface="Times New Roman" pitchFamily="18" charset="0"/>
              </a:rPr>
              <a:t>2) SQL Non equi joins </a:t>
            </a:r>
            <a:endParaRPr lang="en-US" sz="3000" dirty="0" smtClean="0">
              <a:solidFill>
                <a:srgbClr val="FF0000"/>
              </a:solidFill>
              <a:latin typeface="Times New Roman" pitchFamily="18" charset="0"/>
              <a:cs typeface="Times New Roman" pitchFamily="18" charset="0"/>
            </a:endParaRPr>
          </a:p>
          <a:p>
            <a:pPr>
              <a:buNone/>
            </a:pPr>
            <a:r>
              <a:rPr lang="en-US" sz="3000" dirty="0" smtClean="0">
                <a:latin typeface="Times New Roman" pitchFamily="18" charset="0"/>
                <a:cs typeface="Times New Roman" pitchFamily="18" charset="0"/>
              </a:rPr>
              <a:t>It is a sql join condition which makes use of some comparison operator other than the equal sign like &gt;, &lt;, &gt;=, &lt;= </a:t>
            </a:r>
          </a:p>
          <a:p>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81000"/>
            <a:ext cx="8763000" cy="6248400"/>
          </a:xfrm>
        </p:spPr>
        <p:txBody>
          <a:bodyPr>
            <a:normAutofit/>
          </a:bodyPr>
          <a:lstStyle/>
          <a:p>
            <a:pPr marL="514350" indent="-514350">
              <a:buAutoNum type="arabicParenR"/>
            </a:pPr>
            <a:r>
              <a:rPr lang="en-US" sz="2800" b="1" dirty="0" smtClean="0">
                <a:solidFill>
                  <a:srgbClr val="FF0000"/>
                </a:solidFill>
                <a:latin typeface="Times New Roman" pitchFamily="18" charset="0"/>
                <a:cs typeface="Times New Roman" pitchFamily="18" charset="0"/>
              </a:rPr>
              <a:t>SQL Equi Joins: </a:t>
            </a:r>
          </a:p>
          <a:p>
            <a:pPr>
              <a:buNone/>
            </a:pPr>
            <a:r>
              <a:rPr lang="en-US" sz="2700" dirty="0" smtClean="0">
                <a:latin typeface="Times New Roman" pitchFamily="18" charset="0"/>
                <a:cs typeface="Times New Roman" pitchFamily="18" charset="0"/>
              </a:rPr>
              <a:t>An equi-join is further classified into two categories: </a:t>
            </a:r>
          </a:p>
          <a:p>
            <a:pPr marL="514350" indent="-514350">
              <a:buAutoNum type="alphaLcParenR"/>
            </a:pPr>
            <a:r>
              <a:rPr lang="en-US" sz="2700" dirty="0" smtClean="0">
                <a:latin typeface="Times New Roman" pitchFamily="18" charset="0"/>
                <a:cs typeface="Times New Roman" pitchFamily="18" charset="0"/>
              </a:rPr>
              <a:t>SQL Inner Join              b) SQL Outer Join </a:t>
            </a:r>
          </a:p>
          <a:p>
            <a:pPr marL="514350" indent="-514350">
              <a:buNone/>
            </a:pP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b="1" dirty="0" smtClean="0">
                <a:solidFill>
                  <a:srgbClr val="FF0000"/>
                </a:solidFill>
                <a:latin typeface="Times New Roman" pitchFamily="18" charset="0"/>
                <a:cs typeface="Times New Roman" pitchFamily="18" charset="0"/>
              </a:rPr>
              <a:t>a) SQL Inner Join: </a:t>
            </a:r>
          </a:p>
          <a:p>
            <a:pPr>
              <a:buNone/>
            </a:pPr>
            <a:r>
              <a:rPr lang="en-US" sz="2700" dirty="0" smtClean="0">
                <a:latin typeface="Times New Roman" pitchFamily="18" charset="0"/>
                <a:cs typeface="Times New Roman" pitchFamily="18" charset="0"/>
              </a:rPr>
              <a:t>All the rows returned by the sql query satisfy the sql join condition specified. </a:t>
            </a:r>
          </a:p>
          <a:p>
            <a:pPr>
              <a:buNone/>
            </a:pPr>
            <a:endParaRPr lang="en-US" sz="27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columns must be referenced by the table name in the join condition, because </a:t>
            </a:r>
            <a:r>
              <a:rPr lang="en-US" sz="2800" dirty="0" err="1" smtClean="0">
                <a:latin typeface="Times New Roman" pitchFamily="18" charset="0"/>
                <a:cs typeface="Times New Roman" pitchFamily="18" charset="0"/>
              </a:rPr>
              <a:t>P_id</a:t>
            </a:r>
            <a:r>
              <a:rPr lang="en-US" sz="2800" dirty="0" smtClean="0">
                <a:latin typeface="Times New Roman" pitchFamily="18" charset="0"/>
                <a:cs typeface="Times New Roman" pitchFamily="18" charset="0"/>
              </a:rPr>
              <a:t> is a column in both the tables and needs a way to be identified. This avoids ambiguity in using the columns in the </a:t>
            </a:r>
            <a:r>
              <a:rPr lang="en-US" sz="2800" dirty="0" smtClean="0">
                <a:solidFill>
                  <a:srgbClr val="FF0000"/>
                </a:solidFill>
                <a:latin typeface="Times New Roman" pitchFamily="18" charset="0"/>
                <a:cs typeface="Times New Roman" pitchFamily="18" charset="0"/>
              </a:rPr>
              <a:t>SQL SELECT </a:t>
            </a:r>
            <a:r>
              <a:rPr lang="en-US" sz="2800" dirty="0" smtClean="0">
                <a:latin typeface="Times New Roman" pitchFamily="18" charset="0"/>
                <a:cs typeface="Times New Roman" pitchFamily="18" charset="0"/>
              </a:rPr>
              <a:t>statement.</a:t>
            </a:r>
          </a:p>
          <a:p>
            <a:endParaRPr lang="en-US" sz="2800" dirty="0" smtClean="0">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1800" b="1" dirty="0" smtClean="0">
                <a:latin typeface="Times New Roman" pitchFamily="18" charset="0"/>
                <a:cs typeface="Times New Roman" pitchFamily="18" charset="0"/>
              </a:rPr>
              <a:t>database table "product";</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graphicFrame>
        <p:nvGraphicFramePr>
          <p:cNvPr id="5" name="Table 4"/>
          <p:cNvGraphicFramePr>
            <a:graphicFrameLocks noGrp="1"/>
          </p:cNvGraphicFramePr>
          <p:nvPr/>
        </p:nvGraphicFramePr>
        <p:xfrm>
          <a:off x="1295400" y="609600"/>
          <a:ext cx="6629400" cy="2225040"/>
        </p:xfrm>
        <a:graphic>
          <a:graphicData uri="http://schemas.openxmlformats.org/drawingml/2006/table">
            <a:tbl>
              <a:tblPr firstRow="1" bandRow="1">
                <a:tableStyleId>{5C22544A-7EE6-4342-B048-85BDC9FD1C3A}</a:tableStyleId>
              </a:tblPr>
              <a:tblGrid>
                <a:gridCol w="1657350"/>
                <a:gridCol w="1657350"/>
                <a:gridCol w="1657350"/>
                <a:gridCol w="1657350"/>
              </a:tblGrid>
              <a:tr h="370840">
                <a:tc>
                  <a:txBody>
                    <a:bodyPr/>
                    <a:lstStyle/>
                    <a:p>
                      <a:pPr algn="ctr"/>
                      <a:r>
                        <a:rPr lang="en-US" b="1" dirty="0" err="1">
                          <a:latin typeface="Times New Roman" pitchFamily="18" charset="0"/>
                          <a:cs typeface="Times New Roman" pitchFamily="18" charset="0"/>
                        </a:rPr>
                        <a:t>product_id</a:t>
                      </a:r>
                      <a:endParaRPr lang="en-US" dirty="0">
                        <a:latin typeface="Times New Roman" pitchFamily="18" charset="0"/>
                        <a:cs typeface="Times New Roman" pitchFamily="18" charset="0"/>
                      </a:endParaRPr>
                    </a:p>
                  </a:txBody>
                  <a:tcPr anchor="ctr"/>
                </a:tc>
                <a:tc>
                  <a:txBody>
                    <a:bodyPr/>
                    <a:lstStyle/>
                    <a:p>
                      <a:pPr algn="ctr"/>
                      <a:r>
                        <a:rPr lang="en-US" b="1" dirty="0" err="1">
                          <a:latin typeface="Times New Roman" pitchFamily="18" charset="0"/>
                          <a:cs typeface="Times New Roman" pitchFamily="18" charset="0"/>
                        </a:rPr>
                        <a:t>product_name</a:t>
                      </a:r>
                      <a:endParaRPr lang="en-US" dirty="0">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supplier_name</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unit_price</a:t>
                      </a:r>
                      <a:endParaRPr lang="en-US">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100</a:t>
                      </a:r>
                    </a:p>
                  </a:txBody>
                  <a:tcPr anchor="ctr"/>
                </a:tc>
                <a:tc>
                  <a:txBody>
                    <a:bodyPr/>
                    <a:lstStyle/>
                    <a:p>
                      <a:r>
                        <a:rPr lang="en-US">
                          <a:latin typeface="Times New Roman" pitchFamily="18" charset="0"/>
                          <a:cs typeface="Times New Roman" pitchFamily="18" charset="0"/>
                        </a:rPr>
                        <a:t>Camera</a:t>
                      </a:r>
                    </a:p>
                  </a:txBody>
                  <a:tcPr anchor="ctr"/>
                </a:tc>
                <a:tc>
                  <a:txBody>
                    <a:bodyPr/>
                    <a:lstStyle/>
                    <a:p>
                      <a:r>
                        <a:rPr lang="en-US">
                          <a:latin typeface="Times New Roman" pitchFamily="18" charset="0"/>
                          <a:cs typeface="Times New Roman" pitchFamily="18" charset="0"/>
                        </a:rPr>
                        <a:t>Nikon</a:t>
                      </a:r>
                    </a:p>
                  </a:txBody>
                  <a:tcPr anchor="ctr"/>
                </a:tc>
                <a:tc>
                  <a:txBody>
                    <a:bodyPr/>
                    <a:lstStyle/>
                    <a:p>
                      <a:pPr algn="ctr"/>
                      <a:r>
                        <a:rPr lang="en-US">
                          <a:latin typeface="Times New Roman" pitchFamily="18" charset="0"/>
                          <a:cs typeface="Times New Roman" pitchFamily="18" charset="0"/>
                        </a:rPr>
                        <a:t>300</a:t>
                      </a:r>
                    </a:p>
                  </a:txBody>
                  <a:tcPr anchor="ctr"/>
                </a:tc>
              </a:tr>
              <a:tr h="370840">
                <a:tc>
                  <a:txBody>
                    <a:bodyPr/>
                    <a:lstStyle/>
                    <a:p>
                      <a:pPr algn="ctr"/>
                      <a:r>
                        <a:rPr lang="en-US" dirty="0">
                          <a:latin typeface="Times New Roman" pitchFamily="18" charset="0"/>
                          <a:cs typeface="Times New Roman" pitchFamily="18" charset="0"/>
                        </a:rPr>
                        <a:t>101</a:t>
                      </a:r>
                    </a:p>
                  </a:txBody>
                  <a:tcPr anchor="ctr"/>
                </a:tc>
                <a:tc>
                  <a:txBody>
                    <a:bodyPr/>
                    <a:lstStyle/>
                    <a:p>
                      <a:r>
                        <a:rPr lang="en-US" dirty="0">
                          <a:latin typeface="Times New Roman" pitchFamily="18" charset="0"/>
                          <a:cs typeface="Times New Roman" pitchFamily="18" charset="0"/>
                        </a:rPr>
                        <a:t>Television</a:t>
                      </a:r>
                    </a:p>
                  </a:txBody>
                  <a:tcPr anchor="ctr"/>
                </a:tc>
                <a:tc>
                  <a:txBody>
                    <a:bodyPr/>
                    <a:lstStyle/>
                    <a:p>
                      <a:r>
                        <a:rPr lang="en-US" dirty="0" err="1">
                          <a:latin typeface="Times New Roman" pitchFamily="18" charset="0"/>
                          <a:cs typeface="Times New Roman" pitchFamily="18" charset="0"/>
                        </a:rPr>
                        <a:t>Onida</a:t>
                      </a:r>
                      <a:endParaRPr lang="en-US" dirty="0">
                        <a:latin typeface="Times New Roman" pitchFamily="18" charset="0"/>
                        <a:cs typeface="Times New Roman" pitchFamily="18" charset="0"/>
                      </a:endParaRPr>
                    </a:p>
                  </a:txBody>
                  <a:tcPr anchor="ctr"/>
                </a:tc>
                <a:tc>
                  <a:txBody>
                    <a:bodyPr/>
                    <a:lstStyle/>
                    <a:p>
                      <a:pPr algn="ctr"/>
                      <a:r>
                        <a:rPr lang="en-US">
                          <a:latin typeface="Times New Roman" pitchFamily="18" charset="0"/>
                          <a:cs typeface="Times New Roman" pitchFamily="18" charset="0"/>
                        </a:rPr>
                        <a:t>100</a:t>
                      </a:r>
                    </a:p>
                  </a:txBody>
                  <a:tcPr anchor="ctr"/>
                </a:tc>
              </a:tr>
              <a:tr h="370840">
                <a:tc>
                  <a:txBody>
                    <a:bodyPr/>
                    <a:lstStyle/>
                    <a:p>
                      <a:pPr algn="ctr"/>
                      <a:r>
                        <a:rPr lang="en-US">
                          <a:latin typeface="Times New Roman" pitchFamily="18" charset="0"/>
                          <a:cs typeface="Times New Roman" pitchFamily="18" charset="0"/>
                        </a:rPr>
                        <a:t>102</a:t>
                      </a:r>
                    </a:p>
                  </a:txBody>
                  <a:tcPr anchor="ctr"/>
                </a:tc>
                <a:tc>
                  <a:txBody>
                    <a:bodyPr/>
                    <a:lstStyle/>
                    <a:p>
                      <a:r>
                        <a:rPr lang="en-US" dirty="0">
                          <a:latin typeface="Times New Roman" pitchFamily="18" charset="0"/>
                          <a:cs typeface="Times New Roman" pitchFamily="18" charset="0"/>
                        </a:rPr>
                        <a:t>Refrigerator</a:t>
                      </a:r>
                    </a:p>
                  </a:txBody>
                  <a:tcPr anchor="ctr"/>
                </a:tc>
                <a:tc>
                  <a:txBody>
                    <a:bodyPr/>
                    <a:lstStyle/>
                    <a:p>
                      <a:r>
                        <a:rPr lang="en-US">
                          <a:latin typeface="Times New Roman" pitchFamily="18" charset="0"/>
                          <a:cs typeface="Times New Roman" pitchFamily="18" charset="0"/>
                        </a:rPr>
                        <a:t>Vediocon</a:t>
                      </a:r>
                    </a:p>
                  </a:txBody>
                  <a:tcPr anchor="ctr"/>
                </a:tc>
                <a:tc>
                  <a:txBody>
                    <a:bodyPr/>
                    <a:lstStyle/>
                    <a:p>
                      <a:pPr algn="ctr"/>
                      <a:r>
                        <a:rPr lang="en-US">
                          <a:latin typeface="Times New Roman" pitchFamily="18" charset="0"/>
                          <a:cs typeface="Times New Roman" pitchFamily="18" charset="0"/>
                        </a:rPr>
                        <a:t>150</a:t>
                      </a:r>
                    </a:p>
                  </a:txBody>
                  <a:tcPr anchor="ctr"/>
                </a:tc>
              </a:tr>
              <a:tr h="370840">
                <a:tc>
                  <a:txBody>
                    <a:bodyPr/>
                    <a:lstStyle/>
                    <a:p>
                      <a:pPr algn="ctr"/>
                      <a:r>
                        <a:rPr lang="en-US">
                          <a:latin typeface="Times New Roman" pitchFamily="18" charset="0"/>
                          <a:cs typeface="Times New Roman" pitchFamily="18" charset="0"/>
                        </a:rPr>
                        <a:t>103</a:t>
                      </a:r>
                    </a:p>
                  </a:txBody>
                  <a:tcPr anchor="ctr"/>
                </a:tc>
                <a:tc>
                  <a:txBody>
                    <a:bodyPr/>
                    <a:lstStyle/>
                    <a:p>
                      <a:r>
                        <a:rPr lang="en-US" dirty="0" err="1">
                          <a:latin typeface="Times New Roman" pitchFamily="18" charset="0"/>
                          <a:cs typeface="Times New Roman" pitchFamily="18" charset="0"/>
                        </a:rPr>
                        <a:t>Ipod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Apple</a:t>
                      </a:r>
                    </a:p>
                  </a:txBody>
                  <a:tcPr anchor="ctr"/>
                </a:tc>
                <a:tc>
                  <a:txBody>
                    <a:bodyPr/>
                    <a:lstStyle/>
                    <a:p>
                      <a:pPr algn="ctr"/>
                      <a:r>
                        <a:rPr lang="en-US">
                          <a:latin typeface="Times New Roman" pitchFamily="18" charset="0"/>
                          <a:cs typeface="Times New Roman" pitchFamily="18" charset="0"/>
                        </a:rPr>
                        <a:t>75</a:t>
                      </a:r>
                    </a:p>
                  </a:txBody>
                  <a:tcPr anchor="ctr"/>
                </a:tc>
              </a:tr>
              <a:tr h="370840">
                <a:tc>
                  <a:txBody>
                    <a:bodyPr/>
                    <a:lstStyle/>
                    <a:p>
                      <a:pPr algn="ctr"/>
                      <a:r>
                        <a:rPr lang="en-US">
                          <a:latin typeface="Times New Roman" pitchFamily="18" charset="0"/>
                          <a:cs typeface="Times New Roman" pitchFamily="18" charset="0"/>
                        </a:rPr>
                        <a:t>104</a:t>
                      </a:r>
                    </a:p>
                  </a:txBody>
                  <a:tcPr anchor="ctr"/>
                </a:tc>
                <a:tc>
                  <a:txBody>
                    <a:bodyPr/>
                    <a:lstStyle/>
                    <a:p>
                      <a:r>
                        <a:rPr lang="en-US" dirty="0">
                          <a:latin typeface="Times New Roman" pitchFamily="18" charset="0"/>
                          <a:cs typeface="Times New Roman" pitchFamily="18" charset="0"/>
                        </a:rPr>
                        <a:t>Mobile</a:t>
                      </a:r>
                    </a:p>
                  </a:txBody>
                  <a:tcPr anchor="ctr"/>
                </a:tc>
                <a:tc>
                  <a:txBody>
                    <a:bodyPr/>
                    <a:lstStyle/>
                    <a:p>
                      <a:r>
                        <a:rPr lang="en-US" dirty="0">
                          <a:latin typeface="Times New Roman" pitchFamily="18" charset="0"/>
                          <a:cs typeface="Times New Roman" pitchFamily="18" charset="0"/>
                        </a:rPr>
                        <a:t>Nokia</a:t>
                      </a:r>
                    </a:p>
                  </a:txBody>
                  <a:tcPr anchor="ctr"/>
                </a:tc>
                <a:tc>
                  <a:txBody>
                    <a:bodyPr/>
                    <a:lstStyle/>
                    <a:p>
                      <a:pPr algn="ctr"/>
                      <a:r>
                        <a:rPr lang="en-US" dirty="0">
                          <a:latin typeface="Times New Roman" pitchFamily="18" charset="0"/>
                          <a:cs typeface="Times New Roman" pitchFamily="18" charset="0"/>
                        </a:rPr>
                        <a:t>50</a:t>
                      </a:r>
                    </a:p>
                  </a:txBody>
                  <a:tcPr anchor="ctr"/>
                </a:tc>
              </a:tr>
            </a:tbl>
          </a:graphicData>
        </a:graphic>
      </p:graphicFrame>
      <p:sp>
        <p:nvSpPr>
          <p:cNvPr id="6" name="Rectangle 5"/>
          <p:cNvSpPr/>
          <p:nvPr/>
        </p:nvSpPr>
        <p:spPr>
          <a:xfrm>
            <a:off x="533400" y="3124200"/>
            <a:ext cx="4267200" cy="369332"/>
          </a:xfrm>
          <a:prstGeom prst="rect">
            <a:avLst/>
          </a:prstGeom>
        </p:spPr>
        <p:txBody>
          <a:bodyPr wrap="square">
            <a:spAutoFit/>
          </a:bodyPr>
          <a:lstStyle/>
          <a:p>
            <a:r>
              <a:rPr lang="en-US" b="1" dirty="0" smtClean="0">
                <a:latin typeface="Times New Roman" pitchFamily="18" charset="0"/>
                <a:cs typeface="Times New Roman" pitchFamily="18" charset="0"/>
              </a:rPr>
              <a:t>database table "</a:t>
            </a:r>
            <a:r>
              <a:rPr lang="en-US" b="1" dirty="0" err="1" smtClean="0">
                <a:latin typeface="Times New Roman" pitchFamily="18" charset="0"/>
                <a:cs typeface="Times New Roman" pitchFamily="18" charset="0"/>
              </a:rPr>
              <a:t>order_items</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676400" y="3886200"/>
          <a:ext cx="6096000" cy="1854200"/>
        </p:xfrm>
        <a:graphic>
          <a:graphicData uri="http://schemas.openxmlformats.org/drawingml/2006/table">
            <a:tbl>
              <a:tblPr firstRow="1" bandRow="1">
                <a:tableStyleId>{5C22544A-7EE6-4342-B048-85BDC9FD1C3A}</a:tableStyleId>
              </a:tblPr>
              <a:tblGrid>
                <a:gridCol w="1524000"/>
                <a:gridCol w="1714500"/>
                <a:gridCol w="1714500"/>
                <a:gridCol w="1143000"/>
              </a:tblGrid>
              <a:tr h="370840">
                <a:tc>
                  <a:txBody>
                    <a:bodyPr/>
                    <a:lstStyle/>
                    <a:p>
                      <a:pPr algn="ctr"/>
                      <a:r>
                        <a:rPr lang="en-US" b="1" dirty="0" err="1">
                          <a:latin typeface="Times New Roman" pitchFamily="18" charset="0"/>
                          <a:cs typeface="Times New Roman" pitchFamily="18" charset="0"/>
                        </a:rPr>
                        <a:t>order_id</a:t>
                      </a:r>
                      <a:endParaRPr lang="en-US" dirty="0">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product_id</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total_units</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customer</a:t>
                      </a:r>
                      <a:endParaRPr lang="en-US">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5100</a:t>
                      </a:r>
                    </a:p>
                  </a:txBody>
                  <a:tcPr anchor="ctr"/>
                </a:tc>
                <a:tc>
                  <a:txBody>
                    <a:bodyPr/>
                    <a:lstStyle/>
                    <a:p>
                      <a:pPr algn="ctr"/>
                      <a:r>
                        <a:rPr lang="en-US">
                          <a:latin typeface="Times New Roman" pitchFamily="18" charset="0"/>
                          <a:cs typeface="Times New Roman" pitchFamily="18" charset="0"/>
                        </a:rPr>
                        <a:t>104</a:t>
                      </a:r>
                    </a:p>
                  </a:txBody>
                  <a:tcPr anchor="ctr"/>
                </a:tc>
                <a:tc>
                  <a:txBody>
                    <a:bodyPr/>
                    <a:lstStyle/>
                    <a:p>
                      <a:pPr algn="ctr"/>
                      <a:r>
                        <a:rPr lang="en-US">
                          <a:latin typeface="Times New Roman" pitchFamily="18" charset="0"/>
                          <a:cs typeface="Times New Roman" pitchFamily="18" charset="0"/>
                        </a:rPr>
                        <a:t>30</a:t>
                      </a:r>
                    </a:p>
                  </a:txBody>
                  <a:tcPr anchor="ctr"/>
                </a:tc>
                <a:tc>
                  <a:txBody>
                    <a:bodyPr/>
                    <a:lstStyle/>
                    <a:p>
                      <a:r>
                        <a:rPr lang="en-US">
                          <a:latin typeface="Times New Roman" pitchFamily="18" charset="0"/>
                          <a:cs typeface="Times New Roman" pitchFamily="18" charset="0"/>
                        </a:rPr>
                        <a:t>Infosys</a:t>
                      </a:r>
                    </a:p>
                  </a:txBody>
                  <a:tcPr anchor="ctr"/>
                </a:tc>
              </a:tr>
              <a:tr h="370840">
                <a:tc>
                  <a:txBody>
                    <a:bodyPr/>
                    <a:lstStyle/>
                    <a:p>
                      <a:pPr algn="ctr"/>
                      <a:r>
                        <a:rPr lang="en-US" dirty="0">
                          <a:latin typeface="Times New Roman" pitchFamily="18" charset="0"/>
                          <a:cs typeface="Times New Roman" pitchFamily="18" charset="0"/>
                        </a:rPr>
                        <a:t>5101</a:t>
                      </a:r>
                    </a:p>
                  </a:txBody>
                  <a:tcPr anchor="ctr"/>
                </a:tc>
                <a:tc>
                  <a:txBody>
                    <a:bodyPr/>
                    <a:lstStyle/>
                    <a:p>
                      <a:pPr algn="ctr"/>
                      <a:r>
                        <a:rPr lang="en-US" dirty="0">
                          <a:latin typeface="Times New Roman" pitchFamily="18" charset="0"/>
                          <a:cs typeface="Times New Roman" pitchFamily="18" charset="0"/>
                        </a:rPr>
                        <a:t>102</a:t>
                      </a:r>
                    </a:p>
                  </a:txBody>
                  <a:tcPr anchor="ctr"/>
                </a:tc>
                <a:tc>
                  <a:txBody>
                    <a:bodyPr/>
                    <a:lstStyle/>
                    <a:p>
                      <a:pPr algn="ctr"/>
                      <a:r>
                        <a:rPr lang="en-US">
                          <a:latin typeface="Times New Roman" pitchFamily="18" charset="0"/>
                          <a:cs typeface="Times New Roman" pitchFamily="18" charset="0"/>
                        </a:rPr>
                        <a:t>5</a:t>
                      </a:r>
                    </a:p>
                  </a:txBody>
                  <a:tcPr anchor="ctr"/>
                </a:tc>
                <a:tc>
                  <a:txBody>
                    <a:bodyPr/>
                    <a:lstStyle/>
                    <a:p>
                      <a:r>
                        <a:rPr lang="en-US">
                          <a:latin typeface="Times New Roman" pitchFamily="18" charset="0"/>
                          <a:cs typeface="Times New Roman" pitchFamily="18" charset="0"/>
                        </a:rPr>
                        <a:t>Satyam</a:t>
                      </a:r>
                    </a:p>
                  </a:txBody>
                  <a:tcPr anchor="ctr"/>
                </a:tc>
              </a:tr>
              <a:tr h="370840">
                <a:tc>
                  <a:txBody>
                    <a:bodyPr/>
                    <a:lstStyle/>
                    <a:p>
                      <a:pPr algn="ctr"/>
                      <a:r>
                        <a:rPr lang="en-US">
                          <a:latin typeface="Times New Roman" pitchFamily="18" charset="0"/>
                          <a:cs typeface="Times New Roman" pitchFamily="18" charset="0"/>
                        </a:rPr>
                        <a:t>5102</a:t>
                      </a:r>
                    </a:p>
                  </a:txBody>
                  <a:tcPr anchor="ctr"/>
                </a:tc>
                <a:tc>
                  <a:txBody>
                    <a:bodyPr/>
                    <a:lstStyle/>
                    <a:p>
                      <a:pPr algn="ctr"/>
                      <a:r>
                        <a:rPr lang="en-US">
                          <a:latin typeface="Times New Roman" pitchFamily="18" charset="0"/>
                          <a:cs typeface="Times New Roman" pitchFamily="18" charset="0"/>
                        </a:rPr>
                        <a:t>103</a:t>
                      </a:r>
                    </a:p>
                  </a:txBody>
                  <a:tcPr anchor="ctr"/>
                </a:tc>
                <a:tc>
                  <a:txBody>
                    <a:bodyPr/>
                    <a:lstStyle/>
                    <a:p>
                      <a:pPr algn="ctr"/>
                      <a:r>
                        <a:rPr lang="en-US" dirty="0">
                          <a:latin typeface="Times New Roman" pitchFamily="18" charset="0"/>
                          <a:cs typeface="Times New Roman" pitchFamily="18" charset="0"/>
                        </a:rPr>
                        <a:t>25</a:t>
                      </a:r>
                    </a:p>
                  </a:txBody>
                  <a:tcPr anchor="ctr"/>
                </a:tc>
                <a:tc>
                  <a:txBody>
                    <a:bodyPr/>
                    <a:lstStyle/>
                    <a:p>
                      <a:r>
                        <a:rPr lang="en-US" dirty="0">
                          <a:latin typeface="Times New Roman" pitchFamily="18" charset="0"/>
                          <a:cs typeface="Times New Roman" pitchFamily="18" charset="0"/>
                        </a:rPr>
                        <a:t>Wipro</a:t>
                      </a:r>
                    </a:p>
                  </a:txBody>
                  <a:tcPr anchor="ctr"/>
                </a:tc>
              </a:tr>
              <a:tr h="370840">
                <a:tc>
                  <a:txBody>
                    <a:bodyPr/>
                    <a:lstStyle/>
                    <a:p>
                      <a:pPr algn="ctr"/>
                      <a:r>
                        <a:rPr lang="en-US">
                          <a:latin typeface="Times New Roman" pitchFamily="18" charset="0"/>
                          <a:cs typeface="Times New Roman" pitchFamily="18" charset="0"/>
                        </a:rPr>
                        <a:t>5103</a:t>
                      </a:r>
                    </a:p>
                  </a:txBody>
                  <a:tcPr anchor="ctr"/>
                </a:tc>
                <a:tc>
                  <a:txBody>
                    <a:bodyPr/>
                    <a:lstStyle/>
                    <a:p>
                      <a:pPr algn="ctr"/>
                      <a:r>
                        <a:rPr lang="en-US">
                          <a:latin typeface="Times New Roman" pitchFamily="18" charset="0"/>
                          <a:cs typeface="Times New Roman" pitchFamily="18" charset="0"/>
                        </a:rPr>
                        <a:t>101</a:t>
                      </a:r>
                    </a:p>
                  </a:txBody>
                  <a:tcPr anchor="ctr"/>
                </a:tc>
                <a:tc>
                  <a:txBody>
                    <a:bodyPr/>
                    <a:lstStyle/>
                    <a:p>
                      <a:pPr algn="ctr"/>
                      <a:r>
                        <a:rPr lang="en-US">
                          <a:latin typeface="Times New Roman" pitchFamily="18" charset="0"/>
                          <a:cs typeface="Times New Roman" pitchFamily="18" charset="0"/>
                        </a:rPr>
                        <a:t>10</a:t>
                      </a:r>
                    </a:p>
                  </a:txBody>
                  <a:tcPr anchor="ctr"/>
                </a:tc>
                <a:tc>
                  <a:txBody>
                    <a:bodyPr/>
                    <a:lstStyle/>
                    <a:p>
                      <a:r>
                        <a:rPr lang="en-US" dirty="0">
                          <a:latin typeface="Times New Roman" pitchFamily="18" charset="0"/>
                          <a:cs typeface="Times New Roman" pitchFamily="18" charset="0"/>
                        </a:rPr>
                        <a:t>TCS</a:t>
                      </a:r>
                    </a:p>
                  </a:txBody>
                  <a:tcPr anchor="ct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solidFill>
                  <a:srgbClr val="FF0000"/>
                </a:solidFill>
                <a:latin typeface="Times New Roman" pitchFamily="18" charset="0"/>
                <a:cs typeface="Times New Roman" pitchFamily="18" charset="0"/>
              </a:rPr>
              <a:t>SQL Outer Join</a:t>
            </a:r>
            <a:r>
              <a:rPr lang="en-US" b="1" dirty="0" smtClean="0">
                <a:solidFill>
                  <a:srgbClr val="FF0000"/>
                </a:solidFill>
              </a:rPr>
              <a:t/>
            </a:r>
            <a:br>
              <a:rPr lang="en-US" b="1" dirty="0" smtClean="0">
                <a:solidFill>
                  <a:srgbClr val="FF0000"/>
                </a:solidFill>
              </a:rPr>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latin typeface="Times New Roman" pitchFamily="18" charset="0"/>
                <a:cs typeface="Times New Roman" pitchFamily="18" charset="0"/>
              </a:rPr>
              <a:t>This sql join condition returns all rows from both tables which satisfy the join condition along with rows which do not satisfy the join condition from one of the tables. The sql outer join operator in Oracle is ( </a:t>
            </a:r>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and is used on one side of the join condition only.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syntax differs for different RDBMS implementation. Few of them represent the join conditions as </a:t>
            </a:r>
            <a:r>
              <a:rPr lang="en-US" dirty="0" smtClean="0">
                <a:solidFill>
                  <a:srgbClr val="FF0000"/>
                </a:solidFill>
                <a:latin typeface="Times New Roman" pitchFamily="18" charset="0"/>
                <a:cs typeface="Times New Roman" pitchFamily="18" charset="0"/>
              </a:rPr>
              <a:t>"sql left outer join", "sql right outer join".</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latin typeface="Times New Roman" pitchFamily="18" charset="0"/>
                <a:cs typeface="Times New Roman" pitchFamily="18" charset="0"/>
              </a:rPr>
              <a:t>If you want to display all the product data along with order items data, with null values displayed for order items if a product has no order item, the sql query for outer join would be as shown below:</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p.product_id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p.product_name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o.order_id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o.total_units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order_items o, product p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o.product_id</a:t>
            </a: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p.product_id</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1800" dirty="0" smtClean="0">
                <a:latin typeface="Times New Roman" pitchFamily="18" charset="0"/>
                <a:cs typeface="Times New Roman" pitchFamily="18" charset="0"/>
              </a:rPr>
              <a:t>The output would be like,</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graphicFrame>
        <p:nvGraphicFramePr>
          <p:cNvPr id="5" name="Table 4"/>
          <p:cNvGraphicFramePr>
            <a:graphicFrameLocks noGrp="1"/>
          </p:cNvGraphicFramePr>
          <p:nvPr/>
        </p:nvGraphicFramePr>
        <p:xfrm>
          <a:off x="762000" y="1143000"/>
          <a:ext cx="7772400" cy="2377440"/>
        </p:xfrm>
        <a:graphic>
          <a:graphicData uri="http://schemas.openxmlformats.org/drawingml/2006/table">
            <a:tbl>
              <a:tblPr firstRow="1" bandRow="1">
                <a:tableStyleId>{5C22544A-7EE6-4342-B048-85BDC9FD1C3A}</a:tableStyleId>
              </a:tblPr>
              <a:tblGrid>
                <a:gridCol w="1943100"/>
                <a:gridCol w="2400300"/>
                <a:gridCol w="1485900"/>
                <a:gridCol w="1943100"/>
              </a:tblGrid>
              <a:tr h="152400">
                <a:tc>
                  <a:txBody>
                    <a:bodyPr/>
                    <a:lstStyle/>
                    <a:p>
                      <a:pPr algn="ctr"/>
                      <a:r>
                        <a:rPr lang="en-US" sz="2000" dirty="0" err="1">
                          <a:latin typeface="Times New Roman" pitchFamily="18" charset="0"/>
                          <a:cs typeface="Times New Roman" pitchFamily="18" charset="0"/>
                        </a:rPr>
                        <a:t>product_id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product_name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order_id</a:t>
                      </a:r>
                    </a:p>
                  </a:txBody>
                  <a:tcPr anchor="ctr"/>
                </a:tc>
                <a:tc>
                  <a:txBody>
                    <a:bodyPr/>
                    <a:lstStyle/>
                    <a:p>
                      <a:pPr algn="ctr"/>
                      <a:r>
                        <a:rPr lang="en-US" sz="2000">
                          <a:latin typeface="Times New Roman" pitchFamily="18" charset="0"/>
                          <a:cs typeface="Times New Roman" pitchFamily="18" charset="0"/>
                        </a:rPr>
                        <a:t>total_units</a:t>
                      </a:r>
                    </a:p>
                  </a:txBody>
                  <a:tcPr anchor="ctr"/>
                </a:tc>
              </a:tr>
              <a:tr h="370840">
                <a:tc>
                  <a:txBody>
                    <a:bodyPr/>
                    <a:lstStyle/>
                    <a:p>
                      <a:pPr algn="ctr"/>
                      <a:r>
                        <a:rPr lang="en-US" sz="2000" dirty="0">
                          <a:latin typeface="Times New Roman" pitchFamily="18" charset="0"/>
                          <a:cs typeface="Times New Roman" pitchFamily="18" charset="0"/>
                        </a:rPr>
                        <a:t>100</a:t>
                      </a:r>
                    </a:p>
                  </a:txBody>
                  <a:tcPr anchor="ctr"/>
                </a:tc>
                <a:tc>
                  <a:txBody>
                    <a:bodyPr/>
                    <a:lstStyle/>
                    <a:p>
                      <a:pPr algn="ctr"/>
                      <a:r>
                        <a:rPr lang="en-US" sz="2000" dirty="0">
                          <a:latin typeface="Times New Roman" pitchFamily="18" charset="0"/>
                          <a:cs typeface="Times New Roman" pitchFamily="18" charset="0"/>
                        </a:rPr>
                        <a:t>Camera</a:t>
                      </a:r>
                    </a:p>
                  </a:txBody>
                  <a:tcPr anchor="ctr"/>
                </a:tc>
                <a:tc>
                  <a:txBody>
                    <a:bodyPr/>
                    <a:lstStyle/>
                    <a:p>
                      <a:pPr algn="ctr"/>
                      <a:endParaRPr lang="en-US" sz="2000" dirty="0">
                        <a:latin typeface="Times New Roman" pitchFamily="18" charset="0"/>
                        <a:cs typeface="Times New Roman" pitchFamily="18" charset="0"/>
                      </a:endParaRPr>
                    </a:p>
                  </a:txBody>
                  <a:tcPr anchor="ctr"/>
                </a:tc>
                <a:tc>
                  <a:txBody>
                    <a:bodyPr/>
                    <a:lstStyle/>
                    <a:p>
                      <a:pPr algn="ctr"/>
                      <a:endParaRPr lang="en-US" sz="2000">
                        <a:latin typeface="Times New Roman" pitchFamily="18" charset="0"/>
                        <a:cs typeface="Times New Roman" pitchFamily="18" charset="0"/>
                      </a:endParaRPr>
                    </a:p>
                  </a:txBody>
                  <a:tcPr anchor="ctr"/>
                </a:tc>
              </a:tr>
              <a:tr h="370840">
                <a:tc>
                  <a:txBody>
                    <a:bodyPr/>
                    <a:lstStyle/>
                    <a:p>
                      <a:pPr algn="ctr"/>
                      <a:r>
                        <a:rPr lang="en-US" sz="2000" dirty="0">
                          <a:latin typeface="Times New Roman" pitchFamily="18" charset="0"/>
                          <a:cs typeface="Times New Roman" pitchFamily="18" charset="0"/>
                        </a:rPr>
                        <a:t>101</a:t>
                      </a:r>
                    </a:p>
                  </a:txBody>
                  <a:tcPr anchor="ctr"/>
                </a:tc>
                <a:tc>
                  <a:txBody>
                    <a:bodyPr/>
                    <a:lstStyle/>
                    <a:p>
                      <a:pPr algn="ctr"/>
                      <a:r>
                        <a:rPr lang="en-US" sz="2000">
                          <a:latin typeface="Times New Roman" pitchFamily="18" charset="0"/>
                          <a:cs typeface="Times New Roman" pitchFamily="18" charset="0"/>
                        </a:rPr>
                        <a:t>Television</a:t>
                      </a:r>
                    </a:p>
                  </a:txBody>
                  <a:tcPr anchor="ctr"/>
                </a:tc>
                <a:tc>
                  <a:txBody>
                    <a:bodyPr/>
                    <a:lstStyle/>
                    <a:p>
                      <a:pPr algn="ctr"/>
                      <a:r>
                        <a:rPr lang="en-US" sz="2000">
                          <a:latin typeface="Times New Roman" pitchFamily="18" charset="0"/>
                          <a:cs typeface="Times New Roman" pitchFamily="18" charset="0"/>
                        </a:rPr>
                        <a:t>5103</a:t>
                      </a:r>
                    </a:p>
                  </a:txBody>
                  <a:tcPr anchor="ctr"/>
                </a:tc>
                <a:tc>
                  <a:txBody>
                    <a:bodyPr/>
                    <a:lstStyle/>
                    <a:p>
                      <a:pPr algn="ctr"/>
                      <a:r>
                        <a:rPr lang="en-US" sz="2000">
                          <a:latin typeface="Times New Roman" pitchFamily="18" charset="0"/>
                          <a:cs typeface="Times New Roman" pitchFamily="18" charset="0"/>
                        </a:rPr>
                        <a:t>10</a:t>
                      </a:r>
                    </a:p>
                  </a:txBody>
                  <a:tcPr anchor="ctr"/>
                </a:tc>
              </a:tr>
              <a:tr h="370840">
                <a:tc>
                  <a:txBody>
                    <a:bodyPr/>
                    <a:lstStyle/>
                    <a:p>
                      <a:pPr algn="ctr"/>
                      <a:r>
                        <a:rPr lang="en-US" sz="2000" dirty="0">
                          <a:latin typeface="Times New Roman" pitchFamily="18" charset="0"/>
                          <a:cs typeface="Times New Roman" pitchFamily="18" charset="0"/>
                        </a:rPr>
                        <a:t>102</a:t>
                      </a:r>
                    </a:p>
                  </a:txBody>
                  <a:tcPr anchor="ctr"/>
                </a:tc>
                <a:tc>
                  <a:txBody>
                    <a:bodyPr/>
                    <a:lstStyle/>
                    <a:p>
                      <a:pPr algn="ctr"/>
                      <a:r>
                        <a:rPr lang="en-US" sz="2000" dirty="0">
                          <a:latin typeface="Times New Roman" pitchFamily="18" charset="0"/>
                          <a:cs typeface="Times New Roman" pitchFamily="18" charset="0"/>
                        </a:rPr>
                        <a:t>Refrigerator</a:t>
                      </a:r>
                    </a:p>
                  </a:txBody>
                  <a:tcPr anchor="ctr"/>
                </a:tc>
                <a:tc>
                  <a:txBody>
                    <a:bodyPr/>
                    <a:lstStyle/>
                    <a:p>
                      <a:pPr algn="ctr"/>
                      <a:r>
                        <a:rPr lang="en-US" sz="2000">
                          <a:latin typeface="Times New Roman" pitchFamily="18" charset="0"/>
                          <a:cs typeface="Times New Roman" pitchFamily="18" charset="0"/>
                        </a:rPr>
                        <a:t>5101</a:t>
                      </a:r>
                    </a:p>
                  </a:txBody>
                  <a:tcPr anchor="ctr"/>
                </a:tc>
                <a:tc>
                  <a:txBody>
                    <a:bodyPr/>
                    <a:lstStyle/>
                    <a:p>
                      <a:pPr algn="ctr"/>
                      <a:r>
                        <a:rPr lang="en-US" sz="2000">
                          <a:latin typeface="Times New Roman" pitchFamily="18" charset="0"/>
                          <a:cs typeface="Times New Roman" pitchFamily="18" charset="0"/>
                        </a:rPr>
                        <a:t>5</a:t>
                      </a:r>
                    </a:p>
                  </a:txBody>
                  <a:tcPr anchor="ctr"/>
                </a:tc>
              </a:tr>
              <a:tr h="370840">
                <a:tc>
                  <a:txBody>
                    <a:bodyPr/>
                    <a:lstStyle/>
                    <a:p>
                      <a:pPr algn="ctr"/>
                      <a:r>
                        <a:rPr lang="en-US" sz="2000" dirty="0">
                          <a:latin typeface="Times New Roman" pitchFamily="18" charset="0"/>
                          <a:cs typeface="Times New Roman" pitchFamily="18" charset="0"/>
                        </a:rPr>
                        <a:t>103</a:t>
                      </a:r>
                    </a:p>
                  </a:txBody>
                  <a:tcPr anchor="ctr"/>
                </a:tc>
                <a:tc>
                  <a:txBody>
                    <a:bodyPr/>
                    <a:lstStyle/>
                    <a:p>
                      <a:pPr algn="ctr"/>
                      <a:r>
                        <a:rPr lang="en-US" sz="2000" dirty="0" err="1">
                          <a:latin typeface="Times New Roman" pitchFamily="18" charset="0"/>
                          <a:cs typeface="Times New Roman" pitchFamily="18" charset="0"/>
                        </a:rPr>
                        <a:t>Ipod</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5102</a:t>
                      </a:r>
                    </a:p>
                  </a:txBody>
                  <a:tcPr anchor="ctr"/>
                </a:tc>
                <a:tc>
                  <a:txBody>
                    <a:bodyPr/>
                    <a:lstStyle/>
                    <a:p>
                      <a:pPr algn="ctr"/>
                      <a:r>
                        <a:rPr lang="en-US" sz="2000">
                          <a:latin typeface="Times New Roman" pitchFamily="18" charset="0"/>
                          <a:cs typeface="Times New Roman" pitchFamily="18" charset="0"/>
                        </a:rPr>
                        <a:t>25</a:t>
                      </a:r>
                    </a:p>
                  </a:txBody>
                  <a:tcPr anchor="ctr"/>
                </a:tc>
              </a:tr>
              <a:tr h="370840">
                <a:tc>
                  <a:txBody>
                    <a:bodyPr/>
                    <a:lstStyle/>
                    <a:p>
                      <a:pPr algn="ctr"/>
                      <a:r>
                        <a:rPr lang="en-US" sz="2000" dirty="0">
                          <a:latin typeface="Times New Roman" pitchFamily="18" charset="0"/>
                          <a:cs typeface="Times New Roman" pitchFamily="18" charset="0"/>
                        </a:rPr>
                        <a:t>104</a:t>
                      </a:r>
                    </a:p>
                  </a:txBody>
                  <a:tcPr anchor="ctr"/>
                </a:tc>
                <a:tc>
                  <a:txBody>
                    <a:bodyPr/>
                    <a:lstStyle/>
                    <a:p>
                      <a:pPr algn="ctr"/>
                      <a:r>
                        <a:rPr lang="en-US" sz="2000" dirty="0">
                          <a:latin typeface="Times New Roman" pitchFamily="18" charset="0"/>
                          <a:cs typeface="Times New Roman" pitchFamily="18" charset="0"/>
                        </a:rPr>
                        <a:t>Mobile</a:t>
                      </a:r>
                    </a:p>
                  </a:txBody>
                  <a:tcPr anchor="ctr"/>
                </a:tc>
                <a:tc>
                  <a:txBody>
                    <a:bodyPr/>
                    <a:lstStyle/>
                    <a:p>
                      <a:pPr algn="ctr"/>
                      <a:r>
                        <a:rPr lang="en-US" sz="2000" dirty="0">
                          <a:latin typeface="Times New Roman" pitchFamily="18" charset="0"/>
                          <a:cs typeface="Times New Roman" pitchFamily="18" charset="0"/>
                        </a:rPr>
                        <a:t>5100</a:t>
                      </a:r>
                    </a:p>
                  </a:txBody>
                  <a:tcPr anchor="ctr"/>
                </a:tc>
                <a:tc>
                  <a:txBody>
                    <a:bodyPr/>
                    <a:lstStyle/>
                    <a:p>
                      <a:pPr algn="ctr"/>
                      <a:r>
                        <a:rPr lang="en-US" sz="2000" dirty="0">
                          <a:latin typeface="Times New Roman" pitchFamily="18" charset="0"/>
                          <a:cs typeface="Times New Roman" pitchFamily="18" charset="0"/>
                        </a:rPr>
                        <a:t>30</a:t>
                      </a:r>
                    </a:p>
                  </a:txBody>
                  <a:tcPr anchor="ctr"/>
                </a:tc>
              </a:tr>
            </a:tbl>
          </a:graphicData>
        </a:graphic>
      </p:graphicFrame>
      <p:sp>
        <p:nvSpPr>
          <p:cNvPr id="6" name="Rectangle 5"/>
          <p:cNvSpPr/>
          <p:nvPr/>
        </p:nvSpPr>
        <p:spPr>
          <a:xfrm>
            <a:off x="228600" y="4572000"/>
            <a:ext cx="8153400" cy="1200329"/>
          </a:xfrm>
          <a:prstGeom prst="rect">
            <a:avLst/>
          </a:prstGeom>
        </p:spPr>
        <p:txBody>
          <a:bodyPr wrap="square">
            <a:spAutoFit/>
          </a:bodyPr>
          <a:lstStyle/>
          <a:p>
            <a:r>
              <a:rPr lang="en-US" sz="2400" dirty="0" smtClean="0">
                <a:latin typeface="Times New Roman" pitchFamily="18" charset="0"/>
                <a:cs typeface="Times New Roman" pitchFamily="18" charset="0"/>
              </a:rPr>
              <a:t>If the </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operator is used in the left side of the join condition it is equivalent to left outer join. If used on the right side of the join condition it is equivalent to right outer join.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96000"/>
          </a:xfrm>
        </p:spPr>
        <p:txBody>
          <a:bodyPr>
            <a:normAutofit/>
          </a:bodyPr>
          <a:lstStyle/>
          <a:p>
            <a:r>
              <a:rPr lang="en-US" b="1" dirty="0" smtClean="0">
                <a:solidFill>
                  <a:srgbClr val="FF0000"/>
                </a:solidFill>
                <a:latin typeface="Times New Roman" pitchFamily="18" charset="0"/>
                <a:cs typeface="Times New Roman" pitchFamily="18" charset="0"/>
              </a:rPr>
              <a:t>1) SQL Self Join: </a:t>
            </a:r>
          </a:p>
          <a:p>
            <a:pPr>
              <a:buNone/>
            </a:pPr>
            <a:r>
              <a:rPr lang="en-US"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A Self Join is a type of sql join which is used to join a table to itself, particularly when the table has a </a:t>
            </a:r>
            <a:r>
              <a:rPr lang="en-US" sz="3000" dirty="0" smtClean="0">
                <a:solidFill>
                  <a:srgbClr val="FF0000"/>
                </a:solidFill>
                <a:latin typeface="Times New Roman" pitchFamily="18" charset="0"/>
                <a:cs typeface="Times New Roman" pitchFamily="18" charset="0"/>
              </a:rPr>
              <a:t>FOREIGN KEY </a:t>
            </a:r>
            <a:r>
              <a:rPr lang="en-US" sz="3000" dirty="0" smtClean="0">
                <a:latin typeface="Times New Roman" pitchFamily="18" charset="0"/>
                <a:cs typeface="Times New Roman" pitchFamily="18" charset="0"/>
              </a:rPr>
              <a:t>that references its own </a:t>
            </a:r>
            <a:r>
              <a:rPr lang="en-US" sz="3000" dirty="0" smtClean="0">
                <a:solidFill>
                  <a:srgbClr val="FF0000"/>
                </a:solidFill>
                <a:latin typeface="Times New Roman" pitchFamily="18" charset="0"/>
                <a:cs typeface="Times New Roman" pitchFamily="18" charset="0"/>
              </a:rPr>
              <a:t>PRIMARY KEY. </a:t>
            </a:r>
            <a:r>
              <a:rPr lang="en-US" sz="3000" dirty="0" smtClean="0">
                <a:latin typeface="Times New Roman" pitchFamily="18" charset="0"/>
                <a:cs typeface="Times New Roman" pitchFamily="18" charset="0"/>
              </a:rPr>
              <a:t>It is necessary to ensure that the join statement defines an alias for both copies of the table to avoid column ambiguity. </a:t>
            </a:r>
          </a:p>
          <a:p>
            <a:pPr>
              <a:buNone/>
            </a:pPr>
            <a:r>
              <a:rPr lang="en-US" sz="3000" dirty="0" smtClean="0">
                <a:latin typeface="Times New Roman" pitchFamily="18" charset="0"/>
                <a:cs typeface="Times New Roman" pitchFamily="18" charset="0"/>
              </a:rPr>
              <a:t>              To join a table to itself, we can use Self-join.</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04800"/>
          </a:xfrm>
        </p:spPr>
        <p:txBody>
          <a:bodyPr>
            <a:noAutofit/>
          </a:bodyPr>
          <a:lstStyle/>
          <a:p>
            <a:pPr algn="l"/>
            <a:r>
              <a:rPr lang="en-US" sz="2000" b="1" dirty="0" smtClean="0">
                <a:solidFill>
                  <a:srgbClr val="FF0000"/>
                </a:solidFill>
                <a:latin typeface="Times New Roman" pitchFamily="18" charset="0"/>
                <a:cs typeface="Times New Roman" pitchFamily="18" charset="0"/>
              </a:rPr>
              <a:t>Example </a:t>
            </a:r>
            <a:r>
              <a:rPr lang="en-US" sz="2000" b="1" dirty="0" smtClean="0"/>
              <a:t/>
            </a:r>
            <a:br>
              <a:rPr lang="en-US" sz="2000" b="1" dirty="0" smtClean="0"/>
            </a:br>
            <a:endParaRPr lang="en-US" sz="2000" dirty="0"/>
          </a:p>
        </p:txBody>
      </p:sp>
      <p:sp>
        <p:nvSpPr>
          <p:cNvPr id="3" name="Content Placeholder 2"/>
          <p:cNvSpPr>
            <a:spLocks noGrp="1"/>
          </p:cNvSpPr>
          <p:nvPr>
            <p:ph idx="1"/>
          </p:nvPr>
        </p:nvSpPr>
        <p:spPr>
          <a:xfrm>
            <a:off x="457200" y="457200"/>
            <a:ext cx="8229600" cy="6400800"/>
          </a:xfrm>
        </p:spPr>
        <p:txBody>
          <a:bodyPr>
            <a:noAutofit/>
          </a:bodyPr>
          <a:lstStyle/>
          <a:p>
            <a:r>
              <a:rPr lang="en-US" sz="2700" dirty="0" smtClean="0">
                <a:latin typeface="Times New Roman" pitchFamily="18" charset="0"/>
                <a:cs typeface="Times New Roman" pitchFamily="18" charset="0"/>
              </a:rPr>
              <a:t>To create an employee table with Unique key, the query would be like,</a:t>
            </a:r>
          </a:p>
          <a:p>
            <a:pPr>
              <a:buNone/>
            </a:pPr>
            <a:r>
              <a:rPr lang="en-US" sz="2700" b="1" dirty="0" smtClean="0">
                <a:solidFill>
                  <a:srgbClr val="FF0000"/>
                </a:solidFill>
                <a:latin typeface="Times New Roman" pitchFamily="18" charset="0"/>
                <a:cs typeface="Times New Roman" pitchFamily="18" charset="0"/>
              </a:rPr>
              <a:t>Unique Key at column level:</a:t>
            </a:r>
            <a:endParaRPr lang="en-US" sz="2700" dirty="0" smtClean="0">
              <a:solidFill>
                <a:srgbClr val="FF0000"/>
              </a:solidFill>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CREATE TABLE</a:t>
            </a:r>
            <a:r>
              <a:rPr lang="en-US" sz="2700" dirty="0" smtClean="0">
                <a:latin typeface="Times New Roman" pitchFamily="18" charset="0"/>
                <a:cs typeface="Times New Roman" pitchFamily="18" charset="0"/>
              </a:rPr>
              <a:t> employee</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id number(5) </a:t>
            </a:r>
            <a:r>
              <a:rPr lang="en-US" sz="2700" dirty="0" smtClean="0">
                <a:solidFill>
                  <a:srgbClr val="FF0000"/>
                </a:solidFill>
                <a:latin typeface="Times New Roman" pitchFamily="18" charset="0"/>
                <a:cs typeface="Times New Roman" pitchFamily="18" charset="0"/>
              </a:rPr>
              <a:t>PRIMARY KEY,</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name char(20),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dept char(10),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age number(2),</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salary number(10),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location char(10) </a:t>
            </a:r>
            <a:r>
              <a:rPr lang="en-US" sz="2700" dirty="0" smtClean="0">
                <a:solidFill>
                  <a:srgbClr val="FF0000"/>
                </a:solidFill>
                <a:latin typeface="Times New Roman" pitchFamily="18" charset="0"/>
                <a:cs typeface="Times New Roman" pitchFamily="18" charset="0"/>
              </a:rPr>
              <a:t>UNIQUE </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a:t>
            </a:r>
          </a:p>
          <a:p>
            <a:endParaRPr lang="en-US" sz="2700" dirty="0" smtClean="0"/>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66800"/>
          <a:ext cx="5105400" cy="2411396"/>
        </p:xfrm>
        <a:graphic>
          <a:graphicData uri="http://schemas.openxmlformats.org/drawingml/2006/table">
            <a:tbl>
              <a:tblPr firstRow="1" bandRow="1">
                <a:tableStyleId>{5C22544A-7EE6-4342-B048-85BDC9FD1C3A}</a:tableStyleId>
              </a:tblPr>
              <a:tblGrid>
                <a:gridCol w="1732189"/>
                <a:gridCol w="1641021"/>
                <a:gridCol w="1732190"/>
              </a:tblGrid>
              <a:tr h="430196">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Last_Name</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Manager_id</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101</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LMN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UVW</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6" name="TextBox 5"/>
          <p:cNvSpPr txBox="1"/>
          <p:nvPr/>
        </p:nvSpPr>
        <p:spPr>
          <a:xfrm>
            <a:off x="609600" y="533400"/>
            <a:ext cx="37338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Employees-worker</a:t>
            </a:r>
            <a:endParaRPr lang="en-US" sz="2400" b="1" dirty="0">
              <a:solidFill>
                <a:srgbClr val="FF0000"/>
              </a:solidFill>
              <a:latin typeface="Times New Roman" pitchFamily="18" charset="0"/>
              <a:cs typeface="Times New Roman" pitchFamily="18" charset="0"/>
            </a:endParaRPr>
          </a:p>
        </p:txBody>
      </p:sp>
      <p:graphicFrame>
        <p:nvGraphicFramePr>
          <p:cNvPr id="7" name="Content Placeholder 4"/>
          <p:cNvGraphicFramePr>
            <a:graphicFrameLocks/>
          </p:cNvGraphicFramePr>
          <p:nvPr/>
        </p:nvGraphicFramePr>
        <p:xfrm>
          <a:off x="1828800" y="4038600"/>
          <a:ext cx="3373210" cy="2411396"/>
        </p:xfrm>
        <a:graphic>
          <a:graphicData uri="http://schemas.openxmlformats.org/drawingml/2006/table">
            <a:tbl>
              <a:tblPr firstRow="1" bandRow="1">
                <a:tableStyleId>{5C22544A-7EE6-4342-B048-85BDC9FD1C3A}</a:tableStyleId>
              </a:tblPr>
              <a:tblGrid>
                <a:gridCol w="1732189"/>
                <a:gridCol w="1641021"/>
              </a:tblGrid>
              <a:tr h="430196">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Last_Name</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101</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LMN</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UVW</a:t>
                      </a:r>
                      <a:endParaRPr lang="en-US" sz="2000" dirty="0">
                        <a:latin typeface="Times New Roman" pitchFamily="18" charset="0"/>
                        <a:cs typeface="Times New Roman" pitchFamily="18" charset="0"/>
                      </a:endParaRPr>
                    </a:p>
                  </a:txBody>
                  <a:tcPr/>
                </a:tc>
              </a:tr>
            </a:tbl>
          </a:graphicData>
        </a:graphic>
      </p:graphicFrame>
      <p:sp>
        <p:nvSpPr>
          <p:cNvPr id="8" name="TextBox 7"/>
          <p:cNvSpPr txBox="1"/>
          <p:nvPr/>
        </p:nvSpPr>
        <p:spPr>
          <a:xfrm>
            <a:off x="5486400" y="4110335"/>
            <a:ext cx="34290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Employees-manager</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lstStyle/>
          <a:p>
            <a:pPr>
              <a:buNone/>
            </a:pPr>
            <a:r>
              <a:rPr lang="en-US" dirty="0" smtClean="0"/>
              <a:t> </a:t>
            </a:r>
            <a:r>
              <a:rPr lang="en-US" sz="2800" dirty="0" err="1" smtClean="0">
                <a:latin typeface="Times New Roman" pitchFamily="18" charset="0"/>
                <a:cs typeface="Times New Roman" pitchFamily="18" charset="0"/>
              </a:rPr>
              <a:t>Manager_id</a:t>
            </a:r>
            <a:r>
              <a:rPr lang="en-US" sz="2800" dirty="0" smtClean="0">
                <a:latin typeface="Times New Roman" pitchFamily="18" charset="0"/>
                <a:cs typeface="Times New Roman" pitchFamily="18" charset="0"/>
              </a:rPr>
              <a:t> in the worker table is equal to </a:t>
            </a:r>
            <a:r>
              <a:rPr lang="en-US" sz="2800" dirty="0" err="1" smtClean="0">
                <a:latin typeface="Times New Roman" pitchFamily="18" charset="0"/>
                <a:cs typeface="Times New Roman" pitchFamily="18" charset="0"/>
              </a:rPr>
              <a:t>Employee_id</a:t>
            </a:r>
            <a:r>
              <a:rPr lang="en-US" sz="2800" dirty="0" smtClean="0">
                <a:latin typeface="Times New Roman" pitchFamily="18" charset="0"/>
                <a:cs typeface="Times New Roman" pitchFamily="18" charset="0"/>
              </a:rPr>
              <a:t> in the Manager table.</a:t>
            </a:r>
          </a:p>
          <a:p>
            <a:pPr>
              <a:buFont typeface="Wingdings" pitchFamily="2" charset="2"/>
              <a:buChar char="ü"/>
            </a:pPr>
            <a:r>
              <a:rPr lang="en-US" sz="2800" dirty="0" smtClean="0">
                <a:latin typeface="Times New Roman" pitchFamily="18" charset="0"/>
                <a:cs typeface="Times New Roman" pitchFamily="18" charset="0"/>
              </a:rPr>
              <a:t>To find the name of each employee’s manager, you need to join the employees table to itself , or perform a self join.</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Rectangle 4"/>
          <p:cNvSpPr/>
          <p:nvPr/>
        </p:nvSpPr>
        <p:spPr>
          <a:xfrm>
            <a:off x="152400" y="2667000"/>
            <a:ext cx="8839200" cy="2585323"/>
          </a:xfrm>
          <a:prstGeom prst="rect">
            <a:avLst/>
          </a:prstGeom>
        </p:spPr>
        <p:txBody>
          <a:bodyPr wrap="square">
            <a:spAutoFit/>
          </a:bodyPr>
          <a:lstStyle/>
          <a:p>
            <a:r>
              <a:rPr lang="en-US" sz="2700" dirty="0" smtClean="0">
                <a:latin typeface="Times New Roman" pitchFamily="18" charset="0"/>
                <a:cs typeface="Times New Roman" pitchFamily="18" charset="0"/>
              </a:rPr>
              <a:t>The below query is an example of a self join,</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SELECT</a:t>
            </a:r>
            <a:r>
              <a:rPr lang="en-US" sz="27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worker.Last_name </a:t>
            </a:r>
            <a:r>
              <a:rPr lang="en-US" sz="2500" b="1" dirty="0" smtClean="0">
                <a:solidFill>
                  <a:srgbClr val="FF0000"/>
                </a:solidFill>
                <a:latin typeface="Times New Roman" pitchFamily="18" charset="0"/>
                <a:cs typeface="Times New Roman" pitchFamily="18" charset="0"/>
              </a:rPr>
              <a:t>||</a:t>
            </a:r>
            <a:r>
              <a:rPr lang="en-US" sz="2500" dirty="0" smtClean="0">
                <a:latin typeface="Times New Roman" pitchFamily="18" charset="0"/>
                <a:cs typeface="Times New Roman" pitchFamily="18" charset="0"/>
              </a:rPr>
              <a:t> ‘works for’ </a:t>
            </a:r>
            <a:r>
              <a:rPr lang="en-US" sz="2500" b="1"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manager.Last_name</a:t>
            </a:r>
          </a:p>
          <a:p>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employees worker, employees manager</a:t>
            </a:r>
          </a:p>
          <a:p>
            <a:r>
              <a:rPr lang="en-US" sz="2700" dirty="0" smtClean="0">
                <a:solidFill>
                  <a:srgbClr val="FF0000"/>
                </a:solidFill>
                <a:latin typeface="Times New Roman" pitchFamily="18" charset="0"/>
                <a:cs typeface="Times New Roman" pitchFamily="18" charset="0"/>
              </a:rPr>
              <a:t>WHERE</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worker.Manager_id</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manager.employee_id</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solidFill>
                  <a:srgbClr val="FF0000"/>
                </a:solidFill>
                <a:latin typeface="Times New Roman" pitchFamily="18" charset="0"/>
                <a:cs typeface="Times New Roman" pitchFamily="18" charset="0"/>
              </a:rPr>
              <a:t>Output</a:t>
            </a:r>
            <a:endParaRPr lang="en-US" sz="27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1524000"/>
          <a:ext cx="8534400" cy="3093720"/>
        </p:xfrm>
        <a:graphic>
          <a:graphicData uri="http://schemas.openxmlformats.org/drawingml/2006/table">
            <a:tbl>
              <a:tblPr firstRow="1" bandRow="1">
                <a:tableStyleId>{5C22544A-7EE6-4342-B048-85BDC9FD1C3A}</a:tableStyleId>
              </a:tblPr>
              <a:tblGrid>
                <a:gridCol w="8534400"/>
              </a:tblGrid>
              <a:tr h="370840">
                <a:tc>
                  <a:txBody>
                    <a:bodyPr/>
                    <a:lstStyle/>
                    <a:p>
                      <a:r>
                        <a:rPr lang="en-US" sz="2700" dirty="0" smtClean="0">
                          <a:latin typeface="Times New Roman" pitchFamily="18" charset="0"/>
                          <a:cs typeface="Times New Roman" pitchFamily="18" charset="0"/>
                        </a:rPr>
                        <a:t>worker.Last_name </a:t>
                      </a:r>
                      <a:r>
                        <a:rPr lang="en-US" sz="2700" b="1" dirty="0" smtClean="0">
                          <a:solidFill>
                            <a:srgbClr val="FF0000"/>
                          </a:solidFill>
                          <a:latin typeface="Times New Roman" pitchFamily="18" charset="0"/>
                          <a:cs typeface="Times New Roman" pitchFamily="18" charset="0"/>
                        </a:rPr>
                        <a:t>||</a:t>
                      </a:r>
                      <a:r>
                        <a:rPr lang="en-US" sz="2700" dirty="0" smtClean="0">
                          <a:latin typeface="Times New Roman" pitchFamily="18" charset="0"/>
                          <a:cs typeface="Times New Roman" pitchFamily="18" charset="0"/>
                        </a:rPr>
                        <a:t> ‘works for’ </a:t>
                      </a:r>
                      <a:r>
                        <a:rPr lang="en-US" sz="2700" b="1" dirty="0" smtClean="0">
                          <a:solidFill>
                            <a:srgbClr val="FF0000"/>
                          </a:solidFill>
                          <a:latin typeface="Times New Roman" pitchFamily="18" charset="0"/>
                          <a:cs typeface="Times New Roman" pitchFamily="18" charset="0"/>
                        </a:rPr>
                        <a:t>||   </a:t>
                      </a:r>
                      <a:r>
                        <a:rPr lang="en-US" sz="2700" dirty="0" smtClean="0">
                          <a:latin typeface="Times New Roman" pitchFamily="18" charset="0"/>
                          <a:cs typeface="Times New Roman" pitchFamily="18" charset="0"/>
                        </a:rPr>
                        <a:t>manager.Last_name</a:t>
                      </a:r>
                      <a:endParaRPr lang="en-US" sz="27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PQR works for ABC</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XYZ works for ABC</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LMN works for XYZ</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96000"/>
          </a:xfrm>
        </p:spPr>
        <p:txBody>
          <a:bodyPr>
            <a:normAutofit fontScale="92500" lnSpcReduction="10000"/>
          </a:bodyPr>
          <a:lstStyle/>
          <a:p>
            <a:pPr>
              <a:buNone/>
            </a:pPr>
            <a:r>
              <a:rPr lang="en-US" b="1" dirty="0" smtClean="0">
                <a:solidFill>
                  <a:srgbClr val="FF0000"/>
                </a:solidFill>
                <a:latin typeface="Times New Roman" pitchFamily="18" charset="0"/>
                <a:cs typeface="Times New Roman" pitchFamily="18" charset="0"/>
              </a:rPr>
              <a:t>2) SQL Non Equi Join: </a:t>
            </a:r>
          </a:p>
          <a:p>
            <a:r>
              <a:rPr lang="en-US" dirty="0" smtClean="0">
                <a:latin typeface="Times New Roman" pitchFamily="18" charset="0"/>
                <a:cs typeface="Times New Roman" pitchFamily="18" charset="0"/>
              </a:rPr>
              <a:t>    A Non Equi Join is a SQL Join whose condition is established using all comparison operators except the equal (=) operator. Like &gt;=, &lt;=, &lt;, &gt; </a:t>
            </a:r>
          </a:p>
          <a:p>
            <a:r>
              <a:rPr lang="en-US" dirty="0" smtClean="0">
                <a:latin typeface="Times New Roman" pitchFamily="18" charset="0"/>
                <a:cs typeface="Times New Roman" pitchFamily="18" charset="0"/>
              </a:rPr>
              <a:t>A non-equijoin is a join condition containing something other than an equality operator.</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p>
          <a:p>
            <a:pPr>
              <a:buNone/>
            </a:pP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to find the names of students who are not studying either History, the sql query would be like, </a:t>
            </a: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subject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subject != ‘History'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cs typeface="Times New Roman" pitchFamily="18" charset="0"/>
              </a:rPr>
              <a:t>Example: </a:t>
            </a:r>
            <a:r>
              <a:rPr lang="en-US" sz="3200" b="1" dirty="0" err="1" smtClean="0">
                <a:solidFill>
                  <a:srgbClr val="FF0000"/>
                </a:solidFill>
                <a:latin typeface="Times New Roman" pitchFamily="18" charset="0"/>
                <a:cs typeface="Times New Roman" pitchFamily="18" charset="0"/>
              </a:rPr>
              <a:t>student_details</a:t>
            </a:r>
            <a:r>
              <a:rPr lang="en-US" sz="3200" b="1" dirty="0" smtClean="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lstStyle/>
                    <a:p>
                      <a:r>
                        <a:rPr lang="en-US" sz="2800" b="1" dirty="0" smtClean="0">
                          <a:latin typeface="Times New Roman" pitchFamily="18" charset="0"/>
                          <a:cs typeface="Times New Roman" pitchFamily="18" charset="0"/>
                        </a:rPr>
                        <a:t>id</a:t>
                      </a:r>
                      <a:endParaRPr lang="en-US" sz="2800" dirty="0">
                        <a:latin typeface="Times New Roman" pitchFamily="18" charset="0"/>
                        <a:cs typeface="Times New Roman" pitchFamily="18" charset="0"/>
                      </a:endParaRPr>
                    </a:p>
                  </a:txBody>
                  <a:tcPr anchor="ctr"/>
                </a:tc>
                <a:tc>
                  <a:txBody>
                    <a:bodyPr/>
                    <a:lstStyle/>
                    <a:p>
                      <a:r>
                        <a:rPr lang="en-US" sz="2800" b="1" dirty="0" err="1">
                          <a:latin typeface="Times New Roman" pitchFamily="18" charset="0"/>
                          <a:cs typeface="Times New Roman" pitchFamily="18" charset="0"/>
                        </a:rPr>
                        <a:t>first_name</a:t>
                      </a:r>
                      <a:endParaRPr lang="en-US" sz="2800" dirty="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last_name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age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subject</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games</a:t>
                      </a:r>
                      <a:endParaRPr lang="en-US" sz="2800">
                        <a:latin typeface="Times New Roman" pitchFamily="18" charset="0"/>
                        <a:cs typeface="Times New Roman" pitchFamily="18" charset="0"/>
                      </a:endParaRPr>
                    </a:p>
                  </a:txBody>
                  <a:tcPr anchor="ctr"/>
                </a:tc>
              </a:tr>
              <a:tr h="370840">
                <a:tc>
                  <a:txBody>
                    <a:bodyPr/>
                    <a:lstStyle/>
                    <a:p>
                      <a:r>
                        <a:rPr lang="en-US" sz="2800" dirty="0">
                          <a:latin typeface="Times New Roman" pitchFamily="18" charset="0"/>
                          <a:cs typeface="Times New Roman" pitchFamily="18" charset="0"/>
                        </a:rPr>
                        <a:t>100</a:t>
                      </a:r>
                    </a:p>
                  </a:txBody>
                  <a:tcPr anchor="ctr"/>
                </a:tc>
                <a:tc>
                  <a:txBody>
                    <a:bodyPr/>
                    <a:lstStyle/>
                    <a:p>
                      <a:r>
                        <a:rPr lang="en-US" sz="2800" dirty="0" err="1" smtClean="0">
                          <a:latin typeface="Times New Roman" pitchFamily="18" charset="0"/>
                          <a:cs typeface="Times New Roman" pitchFamily="18" charset="0"/>
                        </a:rPr>
                        <a:t>abc</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gg</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Science</a:t>
                      </a:r>
                    </a:p>
                  </a:txBody>
                  <a:tcPr anchor="ctr"/>
                </a:tc>
                <a:tc>
                  <a:txBody>
                    <a:bodyPr/>
                    <a:lstStyle/>
                    <a:p>
                      <a:r>
                        <a:rPr lang="en-US" sz="2800" dirty="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101</a:t>
                      </a:r>
                    </a:p>
                  </a:txBody>
                  <a:tcPr anchor="ctr"/>
                </a:tc>
                <a:tc>
                  <a:txBody>
                    <a:bodyPr/>
                    <a:lstStyle/>
                    <a:p>
                      <a:r>
                        <a:rPr lang="en-US" sz="2800" dirty="0" smtClean="0">
                          <a:latin typeface="Times New Roman" pitchFamily="18" charset="0"/>
                          <a:cs typeface="Times New Roman" pitchFamily="18" charset="0"/>
                        </a:rPr>
                        <a:t>xyz</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pp</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22</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dirty="0">
                          <a:latin typeface="Times New Roman" pitchFamily="18" charset="0"/>
                          <a:cs typeface="Times New Roman" pitchFamily="18" charset="0"/>
                        </a:rPr>
                        <a:t>Football</a:t>
                      </a:r>
                    </a:p>
                  </a:txBody>
                  <a:tcPr anchor="ctr"/>
                </a:tc>
              </a:tr>
              <a:tr h="370840">
                <a:tc>
                  <a:txBody>
                    <a:bodyPr/>
                    <a:lstStyle/>
                    <a:p>
                      <a:r>
                        <a:rPr lang="en-US" sz="2800" dirty="0">
                          <a:latin typeface="Times New Roman" pitchFamily="18" charset="0"/>
                          <a:cs typeface="Times New Roman" pitchFamily="18" charset="0"/>
                        </a:rPr>
                        <a:t>102</a:t>
                      </a:r>
                    </a:p>
                  </a:txBody>
                  <a:tcPr anchor="ctr"/>
                </a:tc>
                <a:tc>
                  <a:txBody>
                    <a:bodyPr/>
                    <a:lstStyle/>
                    <a:p>
                      <a:r>
                        <a:rPr lang="en-US" sz="2800" dirty="0" err="1" smtClean="0">
                          <a:latin typeface="Times New Roman" pitchFamily="18" charset="0"/>
                          <a:cs typeface="Times New Roman" pitchFamily="18" charset="0"/>
                        </a:rPr>
                        <a:t>pqr</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zz</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9</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Science</a:t>
                      </a:r>
                    </a:p>
                  </a:txBody>
                  <a:tcPr anchor="ctr"/>
                </a:tc>
                <a:tc>
                  <a:txBody>
                    <a:bodyPr/>
                    <a:lstStyle/>
                    <a:p>
                      <a:r>
                        <a:rPr lang="en-US" sz="280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103</a:t>
                      </a:r>
                    </a:p>
                  </a:txBody>
                  <a:tcPr anchor="ctr"/>
                </a:tc>
                <a:tc>
                  <a:txBody>
                    <a:bodyPr/>
                    <a:lstStyle/>
                    <a:p>
                      <a:r>
                        <a:rPr lang="en-US" sz="2800" dirty="0" err="1" smtClean="0">
                          <a:latin typeface="Times New Roman" pitchFamily="18" charset="0"/>
                          <a:cs typeface="Times New Roman" pitchFamily="18" charset="0"/>
                        </a:rPr>
                        <a:t>lmn</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aa</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8</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a:latin typeface="Times New Roman" pitchFamily="18" charset="0"/>
                          <a:cs typeface="Times New Roman" pitchFamily="18" charset="0"/>
                        </a:rPr>
                        <a:t>Badminton</a:t>
                      </a:r>
                    </a:p>
                  </a:txBody>
                  <a:tcPr anchor="ctr"/>
                </a:tc>
              </a:tr>
              <a:tr h="370840">
                <a:tc>
                  <a:txBody>
                    <a:bodyPr/>
                    <a:lstStyle/>
                    <a:p>
                      <a:r>
                        <a:rPr lang="en-US" sz="2800" dirty="0">
                          <a:latin typeface="Times New Roman" pitchFamily="18" charset="0"/>
                          <a:cs typeface="Times New Roman" pitchFamily="18" charset="0"/>
                        </a:rPr>
                        <a:t>104</a:t>
                      </a:r>
                    </a:p>
                  </a:txBody>
                  <a:tcPr anchor="ctr"/>
                </a:tc>
                <a:tc>
                  <a:txBody>
                    <a:bodyPr/>
                    <a:lstStyle/>
                    <a:p>
                      <a:r>
                        <a:rPr lang="en-US" sz="2800" dirty="0" smtClean="0">
                          <a:latin typeface="Times New Roman" pitchFamily="18" charset="0"/>
                          <a:cs typeface="Times New Roman" pitchFamily="18" charset="0"/>
                        </a:rPr>
                        <a:t>def</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bb</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History</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Chess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latin typeface="Times New Roman" pitchFamily="18" charset="0"/>
                <a:cs typeface="Times New Roman" pitchFamily="18" charset="0"/>
              </a:rPr>
              <a:t>The output would be something like,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graphicFrame>
        <p:nvGraphicFramePr>
          <p:cNvPr id="5" name="Table 4"/>
          <p:cNvGraphicFramePr>
            <a:graphicFrameLocks noGrp="1"/>
          </p:cNvGraphicFramePr>
          <p:nvPr/>
        </p:nvGraphicFramePr>
        <p:xfrm>
          <a:off x="1219200" y="1676400"/>
          <a:ext cx="5791200" cy="2286000"/>
        </p:xfrm>
        <a:graphic>
          <a:graphicData uri="http://schemas.openxmlformats.org/drawingml/2006/table">
            <a:tbl>
              <a:tblPr firstRow="1" bandRow="1">
                <a:tableStyleId>{5C22544A-7EE6-4342-B048-85BDC9FD1C3A}</a:tableStyleId>
              </a:tblPr>
              <a:tblGrid>
                <a:gridCol w="1930400"/>
                <a:gridCol w="1930400"/>
                <a:gridCol w="1930400"/>
              </a:tblGrid>
              <a:tr h="370840">
                <a:tc>
                  <a:txBody>
                    <a:bodyPr/>
                    <a:lstStyle/>
                    <a:p>
                      <a:r>
                        <a:rPr lang="en-US" sz="2400" dirty="0" err="1">
                          <a:latin typeface="Times New Roman" pitchFamily="18" charset="0"/>
                          <a:cs typeface="Times New Roman" pitchFamily="18" charset="0"/>
                        </a:rPr>
                        <a:t>first_name</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last_name</a:t>
                      </a:r>
                    </a:p>
                  </a:txBody>
                  <a:tcPr anchor="ctr"/>
                </a:tc>
                <a:tc>
                  <a:txBody>
                    <a:bodyPr/>
                    <a:lstStyle/>
                    <a:p>
                      <a:r>
                        <a:rPr lang="en-US" sz="2400">
                          <a:latin typeface="Times New Roman" pitchFamily="18" charset="0"/>
                          <a:cs typeface="Times New Roman" pitchFamily="18" charset="0"/>
                        </a:rPr>
                        <a:t>subject</a:t>
                      </a:r>
                    </a:p>
                  </a:txBody>
                  <a:tcPr anchor="ctr"/>
                </a:tc>
              </a:tr>
              <a:tr h="370840">
                <a:tc>
                  <a:txBody>
                    <a:bodyPr/>
                    <a:lstStyle/>
                    <a:p>
                      <a:r>
                        <a:rPr lang="en-US" sz="2400" dirty="0" err="1"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aa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Maths</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pp</a:t>
                      </a:r>
                      <a:endParaRPr lang="en-US" sz="2400" dirty="0">
                        <a:latin typeface="Times New Roman" pitchFamily="18" charset="0"/>
                        <a:cs typeface="Times New Roman" pitchFamily="18" charset="0"/>
                      </a:endParaRPr>
                    </a:p>
                  </a:txBody>
                  <a:tcPr anchor="ctr"/>
                </a:tc>
                <a:tc>
                  <a:txBody>
                    <a:bodyPr/>
                    <a:lstStyle/>
                    <a:p>
                      <a:r>
                        <a:rPr lang="en-US" sz="2400" dirty="0" err="1">
                          <a:latin typeface="Times New Roman" pitchFamily="18" charset="0"/>
                          <a:cs typeface="Times New Roman" pitchFamily="18" charset="0"/>
                        </a:rPr>
                        <a:t>Maths</a:t>
                      </a:r>
                      <a:endParaRPr lang="en-US" sz="2400" dirty="0">
                        <a:latin typeface="Times New Roman" pitchFamily="18" charset="0"/>
                        <a:cs typeface="Times New Roman" pitchFamily="18" charset="0"/>
                      </a:endParaRPr>
                    </a:p>
                  </a:txBody>
                  <a:tcPr anchor="ctr"/>
                </a:tc>
              </a:tr>
              <a:tr h="370840">
                <a:tc>
                  <a:txBody>
                    <a:bodyPr/>
                    <a:lstStyle/>
                    <a:p>
                      <a:r>
                        <a:rPr lang="en-US" sz="2400" dirty="0" err="1"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zz</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Science</a:t>
                      </a:r>
                    </a:p>
                  </a:txBody>
                  <a:tcPr anchor="ctr"/>
                </a:tc>
              </a:tr>
              <a:tr h="370840">
                <a:tc>
                  <a:txBody>
                    <a:bodyPr/>
                    <a:lstStyle/>
                    <a:p>
                      <a:r>
                        <a:rPr lang="en-US" sz="2400" dirty="0" err="1"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gg</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Science</a:t>
                      </a:r>
                    </a:p>
                  </a:txBody>
                  <a:tcPr anchor="ct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85799"/>
          </a:xfrm>
        </p:spPr>
        <p:txBody>
          <a:bodyPr>
            <a:normAutofit/>
          </a:bodyPr>
          <a:lstStyle/>
          <a:p>
            <a:r>
              <a:rPr lang="en-US" sz="3200" b="1" dirty="0" smtClean="0">
                <a:solidFill>
                  <a:srgbClr val="FF0000"/>
                </a:solidFill>
                <a:latin typeface="Times New Roman" pitchFamily="18" charset="0"/>
                <a:cs typeface="Times New Roman" pitchFamily="18" charset="0"/>
              </a:rPr>
              <a:t>SQL Functions</a:t>
            </a:r>
            <a:endParaRPr lang="en-US" sz="32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04800" y="914400"/>
            <a:ext cx="8610600" cy="5791200"/>
          </a:xfrm>
        </p:spPr>
        <p:txBody>
          <a:bodyPr>
            <a:normAutofit/>
          </a:bodyPr>
          <a:lstStyle/>
          <a:p>
            <a:pPr algn="l"/>
            <a:r>
              <a:rPr lang="en-US" sz="2800" dirty="0" smtClean="0">
                <a:solidFill>
                  <a:schemeClr val="tx1"/>
                </a:solidFill>
                <a:latin typeface="Times New Roman" pitchFamily="18" charset="0"/>
                <a:cs typeface="Times New Roman" pitchFamily="18" charset="0"/>
              </a:rPr>
              <a:t>Functions are a very powerful feature of SQL and can be used to do the following:</a:t>
            </a:r>
          </a:p>
          <a:p>
            <a:pPr algn="l"/>
            <a:endParaRPr lang="en-US" sz="2800" dirty="0" smtClean="0">
              <a:solidFill>
                <a:schemeClr val="tx1"/>
              </a:solidFill>
              <a:latin typeface="Times New Roman" pitchFamily="18" charset="0"/>
              <a:cs typeface="Times New Roman" pitchFamily="18" charset="0"/>
            </a:endParaRPr>
          </a:p>
          <a:p>
            <a:pPr algn="l">
              <a:buFont typeface="Arial" pitchFamily="34" charset="0"/>
              <a:buChar char="•"/>
            </a:pPr>
            <a:r>
              <a:rPr lang="en-US" sz="2800" dirty="0" smtClean="0">
                <a:solidFill>
                  <a:schemeClr val="tx1"/>
                </a:solidFill>
                <a:latin typeface="Times New Roman" pitchFamily="18" charset="0"/>
                <a:cs typeface="Times New Roman" pitchFamily="18" charset="0"/>
              </a:rPr>
              <a:t>Perform calculations on data</a:t>
            </a:r>
          </a:p>
          <a:p>
            <a:pPr algn="l">
              <a:buFont typeface="Arial" pitchFamily="34" charset="0"/>
              <a:buChar char="•"/>
            </a:pPr>
            <a:r>
              <a:rPr lang="en-US" sz="2800" dirty="0" smtClean="0">
                <a:solidFill>
                  <a:schemeClr val="tx1"/>
                </a:solidFill>
                <a:latin typeface="Times New Roman" pitchFamily="18" charset="0"/>
                <a:cs typeface="Times New Roman" pitchFamily="18" charset="0"/>
              </a:rPr>
              <a:t>Manipulate output for groups of rows</a:t>
            </a:r>
          </a:p>
          <a:p>
            <a:pPr algn="l">
              <a:buFont typeface="Arial" pitchFamily="34" charset="0"/>
              <a:buChar char="•"/>
            </a:pPr>
            <a:r>
              <a:rPr lang="en-US" sz="2800" dirty="0" smtClean="0">
                <a:solidFill>
                  <a:schemeClr val="tx1"/>
                </a:solidFill>
                <a:latin typeface="Times New Roman" pitchFamily="18" charset="0"/>
                <a:cs typeface="Times New Roman" pitchFamily="18" charset="0"/>
              </a:rPr>
              <a:t>Format dates and numbers for display</a:t>
            </a:r>
          </a:p>
          <a:p>
            <a:pPr algn="l">
              <a:buFont typeface="Arial" pitchFamily="34" charset="0"/>
              <a:buChar char="•"/>
            </a:pPr>
            <a:r>
              <a:rPr lang="en-US" sz="2800" dirty="0" smtClean="0">
                <a:solidFill>
                  <a:schemeClr val="tx1"/>
                </a:solidFill>
                <a:latin typeface="Times New Roman" pitchFamily="18" charset="0"/>
                <a:cs typeface="Times New Roman" pitchFamily="18" charset="0"/>
              </a:rPr>
              <a:t>Convert column data types.</a:t>
            </a:r>
            <a:endParaRPr lang="en-US" sz="28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228600" y="533400"/>
            <a:ext cx="8686800" cy="6019800"/>
          </a:xfrm>
        </p:spPr>
        <p:txBody>
          <a:bodyPr>
            <a:normAutofit/>
          </a:bodyPr>
          <a:lstStyle/>
          <a:p>
            <a:r>
              <a:rPr lang="en-US" dirty="0" smtClean="0">
                <a:solidFill>
                  <a:srgbClr val="FF0000"/>
                </a:solidFill>
                <a:latin typeface="Times New Roman" pitchFamily="18" charset="0"/>
                <a:cs typeface="Times New Roman" pitchFamily="18" charset="0"/>
              </a:rPr>
              <a:t>Two types of functions in Oracle.</a:t>
            </a:r>
          </a:p>
          <a:p>
            <a:pPr>
              <a:buNone/>
            </a:pP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1) Single Row Functions:</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Single row or Scalar functions return a value for every row that is processed in a query. </a:t>
            </a:r>
          </a:p>
          <a:p>
            <a:pPr>
              <a:buNone/>
            </a:pP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2) Group Functions: </a:t>
            </a:r>
            <a:r>
              <a:rPr lang="en-US" sz="2800" dirty="0" smtClean="0">
                <a:latin typeface="Times New Roman" pitchFamily="18" charset="0"/>
                <a:cs typeface="Times New Roman" pitchFamily="18" charset="0"/>
              </a:rPr>
              <a:t>These functions group the rows of data based on the values returned by the query. The group functions are used to calculate aggregate values like total or average, which return just one total or one average value after processing a group of rows.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FF0000"/>
                </a:solidFill>
                <a:latin typeface="Times New Roman" pitchFamily="18" charset="0"/>
                <a:cs typeface="Times New Roman" pitchFamily="18" charset="0"/>
              </a:rPr>
              <a:t>Single row functions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a:bodyPr>
          <a:lstStyle/>
          <a:p>
            <a:r>
              <a:rPr lang="en-US" sz="2800" dirty="0" smtClean="0">
                <a:latin typeface="Times New Roman" pitchFamily="18" charset="0"/>
                <a:cs typeface="Times New Roman" pitchFamily="18" charset="0"/>
              </a:rPr>
              <a:t>These are used to manipulate data items. They accept one or more arguments and return one value for each row returned by the query. An argument can be one of the following :</a:t>
            </a:r>
          </a:p>
          <a:p>
            <a:r>
              <a:rPr lang="en-US" sz="2800" dirty="0" smtClean="0">
                <a:latin typeface="Times New Roman" pitchFamily="18" charset="0"/>
                <a:cs typeface="Times New Roman" pitchFamily="18" charset="0"/>
              </a:rPr>
              <a:t>User –supplied constant</a:t>
            </a:r>
          </a:p>
          <a:p>
            <a:r>
              <a:rPr lang="en-US" sz="2800" dirty="0" smtClean="0">
                <a:latin typeface="Times New Roman" pitchFamily="18" charset="0"/>
                <a:cs typeface="Times New Roman" pitchFamily="18" charset="0"/>
              </a:rPr>
              <a:t>Variable value</a:t>
            </a:r>
          </a:p>
          <a:p>
            <a:r>
              <a:rPr lang="en-US" sz="2800" dirty="0" smtClean="0">
                <a:latin typeface="Times New Roman" pitchFamily="18" charset="0"/>
                <a:cs typeface="Times New Roman" pitchFamily="18" charset="0"/>
              </a:rPr>
              <a:t>Column name</a:t>
            </a:r>
          </a:p>
          <a:p>
            <a:r>
              <a:rPr lang="en-US" sz="2800" dirty="0" smtClean="0">
                <a:latin typeface="Times New Roman" pitchFamily="18" charset="0"/>
                <a:cs typeface="Times New Roman" pitchFamily="18" charset="0"/>
              </a:rPr>
              <a:t>Expression</a:t>
            </a:r>
          </a:p>
          <a:p>
            <a:pPr>
              <a:buNone/>
            </a:pPr>
            <a:r>
              <a:rPr lang="en-US" sz="2800" dirty="0" smtClean="0">
                <a:latin typeface="Times New Roman" pitchFamily="18" charset="0"/>
                <a:cs typeface="Times New Roman" pitchFamily="18" charset="0"/>
              </a:rPr>
              <a:t>These functions operate on single rows only and return one result per row.</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0"/>
            <a:ext cx="8229600" cy="6705600"/>
          </a:xfrm>
        </p:spPr>
        <p:txBody>
          <a:bodyPr>
            <a:noAutofit/>
          </a:bodyPr>
          <a:lstStyle/>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Four types of single row functions are:,</a:t>
            </a:r>
          </a:p>
          <a:p>
            <a:pPr>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solidFill>
                  <a:srgbClr val="FF0000"/>
                </a:solidFill>
                <a:latin typeface="Times New Roman" pitchFamily="18" charset="0"/>
                <a:cs typeface="Times New Roman" pitchFamily="18" charset="0"/>
              </a:rPr>
              <a:t>1) Numeric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accept numeric input and return numeric values. </a:t>
            </a:r>
          </a:p>
          <a:p>
            <a:pPr>
              <a:buNone/>
            </a:pPr>
            <a:endParaRPr lang="en-US" sz="2500" dirty="0" smtClean="0">
              <a:latin typeface="Times New Roman" pitchFamily="18" charset="0"/>
              <a:cs typeface="Times New Roman" pitchFamily="18" charset="0"/>
            </a:endParaRPr>
          </a:p>
          <a:p>
            <a:pPr>
              <a:buNone/>
            </a:pPr>
            <a:r>
              <a:rPr lang="en-US" sz="2500" b="1" dirty="0" smtClean="0">
                <a:solidFill>
                  <a:srgbClr val="FF0000"/>
                </a:solidFill>
                <a:latin typeface="Times New Roman" pitchFamily="18" charset="0"/>
                <a:cs typeface="Times New Roman" pitchFamily="18" charset="0"/>
              </a:rPr>
              <a:t>     2) Character or Text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accept character input and can return both character and number values. </a:t>
            </a:r>
          </a:p>
          <a:p>
            <a:pPr>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solidFill>
                  <a:srgbClr val="FF0000"/>
                </a:solidFill>
                <a:latin typeface="Times New Roman" pitchFamily="18" charset="0"/>
                <a:cs typeface="Times New Roman" pitchFamily="18" charset="0"/>
              </a:rPr>
              <a:t>3) Date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take values that are of </a:t>
            </a:r>
            <a:r>
              <a:rPr lang="en-US" sz="2500" dirty="0" err="1" smtClean="0">
                <a:latin typeface="Times New Roman" pitchFamily="18" charset="0"/>
                <a:cs typeface="Times New Roman" pitchFamily="18" charset="0"/>
              </a:rPr>
              <a:t>datatype</a:t>
            </a:r>
            <a:r>
              <a:rPr lang="en-US" sz="2500" dirty="0" smtClean="0">
                <a:latin typeface="Times New Roman" pitchFamily="18" charset="0"/>
                <a:cs typeface="Times New Roman" pitchFamily="18" charset="0"/>
              </a:rPr>
              <a:t> DATE as input and return values of </a:t>
            </a:r>
            <a:r>
              <a:rPr lang="en-US" sz="2500" dirty="0" err="1" smtClean="0">
                <a:latin typeface="Times New Roman" pitchFamily="18" charset="0"/>
                <a:cs typeface="Times New Roman" pitchFamily="18" charset="0"/>
              </a:rPr>
              <a:t>datatype</a:t>
            </a:r>
            <a:r>
              <a:rPr lang="en-US" sz="2500" dirty="0" smtClean="0">
                <a:latin typeface="Times New Roman" pitchFamily="18" charset="0"/>
                <a:cs typeface="Times New Roman" pitchFamily="18" charset="0"/>
              </a:rPr>
              <a:t> DATE, except for the MONTHS_BETWEEN function, which returns a number.</a:t>
            </a:r>
            <a:br>
              <a:rPr lang="en-US" sz="2500" dirty="0" smtClean="0">
                <a:latin typeface="Times New Roman" pitchFamily="18" charset="0"/>
                <a:cs typeface="Times New Roman" pitchFamily="18" charset="0"/>
              </a:rPr>
            </a:b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sz="3100" b="1" dirty="0" smtClean="0">
                <a:solidFill>
                  <a:srgbClr val="FF0000"/>
                </a:solidFill>
                <a:latin typeface="Times New Roman" pitchFamily="18" charset="0"/>
                <a:cs typeface="Times New Roman" pitchFamily="18" charset="0"/>
              </a:rPr>
              <a:t>Unique Key at table level:</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457200"/>
            <a:ext cx="8229600" cy="5668963"/>
          </a:xfrm>
        </p:spPr>
        <p:txBody>
          <a:bodyPr>
            <a:normAutofit/>
          </a:bodyPr>
          <a:lstStyle/>
          <a:p>
            <a:endParaRPr lang="en-US" sz="2800" dirty="0" smtClean="0">
              <a:solidFill>
                <a:srgbClr val="FF0000"/>
              </a:solidFill>
              <a:latin typeface="Times New Roman" pitchFamily="18" charset="0"/>
              <a:cs typeface="Times New Roman" pitchFamily="18" charset="0"/>
            </a:endParaRPr>
          </a:p>
          <a:p>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employee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a:t>
            </a:r>
            <a:br>
              <a:rPr lang="en-US" sz="2800" dirty="0" smtClean="0">
                <a:solidFill>
                  <a:srgbClr val="FF0000"/>
                </a:solidFill>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loc_un</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UNIQUE</a:t>
            </a:r>
            <a:r>
              <a:rPr lang="en-US" sz="2800" dirty="0" smtClean="0">
                <a:latin typeface="Times New Roman" pitchFamily="18" charset="0"/>
                <a:cs typeface="Times New Roman" pitchFamily="18" charset="0"/>
              </a:rPr>
              <a:t>(location)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solidFill>
                  <a:srgbClr val="FF0000"/>
                </a:solidFill>
                <a:latin typeface="Times New Roman" pitchFamily="18" charset="0"/>
                <a:cs typeface="Times New Roman" pitchFamily="18" charset="0"/>
              </a:rPr>
              <a:t>4) Conversion Functions: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These are functions that help us to convert a value in one form to another form. For Example: a null value into an actual value, or a value from one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to another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like </a:t>
            </a:r>
            <a:r>
              <a:rPr lang="en-US" dirty="0" smtClean="0">
                <a:solidFill>
                  <a:srgbClr val="FF0000"/>
                </a:solidFill>
                <a:latin typeface="Times New Roman" pitchFamily="18" charset="0"/>
                <a:cs typeface="Times New Roman" pitchFamily="18" charset="0"/>
              </a:rPr>
              <a:t>NVL, TO_CHAR, TO_NUMBER, TO_DATE </a:t>
            </a:r>
            <a:r>
              <a:rPr lang="en-US" dirty="0" smtClean="0">
                <a:latin typeface="Times New Roman" pitchFamily="18" charset="0"/>
                <a:cs typeface="Times New Roman" pitchFamily="18" charset="0"/>
              </a:rPr>
              <a:t>etc.</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can combine more than one function together in an expression. This is known as </a:t>
            </a:r>
            <a:r>
              <a:rPr lang="en-US" dirty="0" smtClean="0">
                <a:solidFill>
                  <a:srgbClr val="FF0000"/>
                </a:solidFill>
                <a:latin typeface="Times New Roman" pitchFamily="18" charset="0"/>
                <a:cs typeface="Times New Roman" pitchFamily="18" charset="0"/>
              </a:rPr>
              <a:t>nesting of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477000"/>
          </a:xfrm>
        </p:spPr>
        <p:txBody>
          <a:bodyPr/>
          <a:lstStyle/>
          <a:p>
            <a:r>
              <a:rPr lang="en-US" sz="2500" b="1" dirty="0" smtClean="0">
                <a:solidFill>
                  <a:srgbClr val="FF0000"/>
                </a:solidFill>
                <a:latin typeface="Times New Roman" pitchFamily="18" charset="0"/>
                <a:cs typeface="Times New Roman" pitchFamily="18" charset="0"/>
              </a:rPr>
              <a:t>1) Numeric Functions: </a:t>
            </a:r>
          </a:p>
          <a:p>
            <a:pPr>
              <a:buNone/>
            </a:pPr>
            <a:r>
              <a:rPr lang="en-US" sz="2500" dirty="0" smtClean="0">
                <a:latin typeface="Times New Roman" pitchFamily="18" charset="0"/>
                <a:cs typeface="Times New Roman" pitchFamily="18" charset="0"/>
              </a:rPr>
              <a:t>    Numeric functions are used to perform operations on numbers. They accept numeric values as input and return numeric values as output. Few of the Numeric functions are:</a:t>
            </a:r>
          </a:p>
          <a:p>
            <a:endParaRPr lang="en-US" dirty="0"/>
          </a:p>
        </p:txBody>
      </p:sp>
      <p:graphicFrame>
        <p:nvGraphicFramePr>
          <p:cNvPr id="4" name="Table 3"/>
          <p:cNvGraphicFramePr>
            <a:graphicFrameLocks noGrp="1"/>
          </p:cNvGraphicFramePr>
          <p:nvPr/>
        </p:nvGraphicFramePr>
        <p:xfrm>
          <a:off x="304800" y="2514600"/>
          <a:ext cx="8458201" cy="3566160"/>
        </p:xfrm>
        <a:graphic>
          <a:graphicData uri="http://schemas.openxmlformats.org/drawingml/2006/table">
            <a:tbl>
              <a:tblPr firstRow="1" bandRow="1">
                <a:tableStyleId>{5C22544A-7EE6-4342-B048-85BDC9FD1C3A}</a:tableStyleId>
              </a:tblPr>
              <a:tblGrid>
                <a:gridCol w="2209800"/>
                <a:gridCol w="6248401"/>
              </a:tblGrid>
              <a:tr h="370840">
                <a:tc>
                  <a:txBody>
                    <a:bodyPr/>
                    <a:lstStyle/>
                    <a:p>
                      <a:r>
                        <a:rPr lang="en-US" sz="2200" dirty="0">
                          <a:latin typeface="Times New Roman" pitchFamily="18" charset="0"/>
                          <a:cs typeface="Times New Roman" pitchFamily="18" charset="0"/>
                        </a:rPr>
                        <a:t>Function Name</a:t>
                      </a:r>
                    </a:p>
                  </a:txBody>
                  <a:tcPr anchor="ctr"/>
                </a:tc>
                <a:tc>
                  <a:txBody>
                    <a:bodyPr/>
                    <a:lstStyle/>
                    <a:p>
                      <a:r>
                        <a:rPr lang="en-US" sz="2200">
                          <a:latin typeface="Times New Roman" pitchFamily="18" charset="0"/>
                          <a:cs typeface="Times New Roman" pitchFamily="18" charset="0"/>
                        </a:rPr>
                        <a:t>Return Value</a:t>
                      </a:r>
                    </a:p>
                  </a:txBody>
                  <a:tcPr anchor="ctr"/>
                </a:tc>
              </a:tr>
              <a:tr h="370840">
                <a:tc>
                  <a:txBody>
                    <a:bodyPr/>
                    <a:lstStyle/>
                    <a:p>
                      <a:r>
                        <a:rPr lang="en-US" sz="2200" dirty="0">
                          <a:latin typeface="Times New Roman" pitchFamily="18" charset="0"/>
                          <a:cs typeface="Times New Roman" pitchFamily="18" charset="0"/>
                        </a:rPr>
                        <a:t>ABS (x)</a:t>
                      </a:r>
                    </a:p>
                  </a:txBody>
                  <a:tcPr anchor="ctr"/>
                </a:tc>
                <a:tc>
                  <a:txBody>
                    <a:bodyPr/>
                    <a:lstStyle/>
                    <a:p>
                      <a:r>
                        <a:rPr lang="en-US" sz="2200">
                          <a:latin typeface="Times New Roman" pitchFamily="18" charset="0"/>
                          <a:cs typeface="Times New Roman" pitchFamily="18" charset="0"/>
                        </a:rPr>
                        <a:t>Absolute value of the number '</a:t>
                      </a:r>
                      <a:r>
                        <a:rPr lang="en-US" sz="2200" i="1">
                          <a:latin typeface="Times New Roman" pitchFamily="18" charset="0"/>
                          <a:cs typeface="Times New Roman" pitchFamily="18" charset="0"/>
                        </a:rPr>
                        <a:t>x</a:t>
                      </a:r>
                      <a:r>
                        <a:rPr lang="en-US" sz="220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CEIL (x)</a:t>
                      </a:r>
                    </a:p>
                  </a:txBody>
                  <a:tcPr anchor="ctr"/>
                </a:tc>
                <a:tc>
                  <a:txBody>
                    <a:bodyPr/>
                    <a:lstStyle/>
                    <a:p>
                      <a:r>
                        <a:rPr lang="en-US" sz="2200" dirty="0">
                          <a:latin typeface="Times New Roman" pitchFamily="18" charset="0"/>
                          <a:cs typeface="Times New Roman" pitchFamily="18" charset="0"/>
                        </a:rPr>
                        <a:t>Integer value that is Greater than or equal to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FLOOR (x)</a:t>
                      </a:r>
                    </a:p>
                  </a:txBody>
                  <a:tcPr anchor="ctr"/>
                </a:tc>
                <a:tc>
                  <a:txBody>
                    <a:bodyPr/>
                    <a:lstStyle/>
                    <a:p>
                      <a:r>
                        <a:rPr lang="en-US" sz="2200" dirty="0">
                          <a:latin typeface="Times New Roman" pitchFamily="18" charset="0"/>
                          <a:cs typeface="Times New Roman" pitchFamily="18" charset="0"/>
                        </a:rPr>
                        <a:t>Integer value that is Less than or equal to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a:t>
                      </a:r>
                    </a:p>
                  </a:txBody>
                  <a:tcPr anchor="ctr"/>
                </a:tc>
              </a:tr>
              <a:tr h="370840">
                <a:tc>
                  <a:txBody>
                    <a:bodyPr/>
                    <a:lstStyle/>
                    <a:p>
                      <a:r>
                        <a:rPr lang="en-US" sz="2200">
                          <a:latin typeface="Times New Roman" pitchFamily="18" charset="0"/>
                          <a:cs typeface="Times New Roman" pitchFamily="18" charset="0"/>
                        </a:rPr>
                        <a:t>TRUNC (x, y)</a:t>
                      </a:r>
                    </a:p>
                  </a:txBody>
                  <a:tcPr anchor="ctr"/>
                </a:tc>
                <a:tc>
                  <a:txBody>
                    <a:bodyPr/>
                    <a:lstStyle/>
                    <a:p>
                      <a:r>
                        <a:rPr lang="en-US" sz="2200" dirty="0">
                          <a:latin typeface="Times New Roman" pitchFamily="18" charset="0"/>
                          <a:cs typeface="Times New Roman" pitchFamily="18" charset="0"/>
                        </a:rPr>
                        <a:t>Truncates value of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up to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decimal places</a:t>
                      </a:r>
                    </a:p>
                  </a:txBody>
                  <a:tcPr anchor="ctr"/>
                </a:tc>
              </a:tr>
              <a:tr h="370840">
                <a:tc>
                  <a:txBody>
                    <a:bodyPr/>
                    <a:lstStyle/>
                    <a:p>
                      <a:r>
                        <a:rPr lang="en-US" sz="2200">
                          <a:latin typeface="Times New Roman" pitchFamily="18" charset="0"/>
                          <a:cs typeface="Times New Roman" pitchFamily="18" charset="0"/>
                        </a:rPr>
                        <a:t>ROUND (x, y)</a:t>
                      </a:r>
                    </a:p>
                  </a:txBody>
                  <a:tcPr anchor="ctr"/>
                </a:tc>
                <a:tc>
                  <a:txBody>
                    <a:bodyPr/>
                    <a:lstStyle/>
                    <a:p>
                      <a:r>
                        <a:rPr lang="en-US" sz="2200" dirty="0">
                          <a:latin typeface="Times New Roman" pitchFamily="18" charset="0"/>
                          <a:cs typeface="Times New Roman" pitchFamily="18" charset="0"/>
                        </a:rPr>
                        <a:t>Rounded off value of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up to the number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decimal places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pPr algn="l"/>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0" y="0"/>
          <a:ext cx="9144000" cy="6708822"/>
        </p:xfrm>
        <a:graphic>
          <a:graphicData uri="http://schemas.openxmlformats.org/drawingml/2006/table">
            <a:tbl>
              <a:tblPr firstRow="1" bandRow="1">
                <a:tableStyleId>{5C22544A-7EE6-4342-B048-85BDC9FD1C3A}</a:tableStyleId>
              </a:tblPr>
              <a:tblGrid>
                <a:gridCol w="2286000"/>
                <a:gridCol w="4148667"/>
                <a:gridCol w="2709333"/>
              </a:tblGrid>
              <a:tr h="425597">
                <a:tc>
                  <a:txBody>
                    <a:bodyPr/>
                    <a:lstStyle/>
                    <a:p>
                      <a:r>
                        <a:rPr lang="en-US" sz="2000" b="1" dirty="0">
                          <a:latin typeface="Times New Roman" pitchFamily="18" charset="0"/>
                          <a:cs typeface="Times New Roman" pitchFamily="18" charset="0"/>
                        </a:rPr>
                        <a:t>Function Name</a:t>
                      </a:r>
                      <a:endParaRPr lang="en-US" sz="2000" dirty="0">
                        <a:latin typeface="Times New Roman" pitchFamily="18" charset="0"/>
                        <a:cs typeface="Times New Roman" pitchFamily="18" charset="0"/>
                      </a:endParaRPr>
                    </a:p>
                  </a:txBody>
                  <a:tcPr anchor="ctr"/>
                </a:tc>
                <a:tc>
                  <a:txBody>
                    <a:bodyPr/>
                    <a:lstStyle/>
                    <a:p>
                      <a:r>
                        <a:rPr lang="en-US" sz="2000" b="1" dirty="0">
                          <a:latin typeface="Times New Roman" pitchFamily="18" charset="0"/>
                          <a:cs typeface="Times New Roman" pitchFamily="18" charset="0"/>
                        </a:rPr>
                        <a:t>Examples</a:t>
                      </a:r>
                      <a:endParaRPr lang="en-US" sz="2000" dirty="0">
                        <a:latin typeface="Times New Roman" pitchFamily="18" charset="0"/>
                        <a:cs typeface="Times New Roman" pitchFamily="18" charset="0"/>
                      </a:endParaRPr>
                    </a:p>
                  </a:txBody>
                  <a:tcPr anchor="ctr"/>
                </a:tc>
                <a:tc>
                  <a:txBody>
                    <a:bodyPr/>
                    <a:lstStyle/>
                    <a:p>
                      <a:r>
                        <a:rPr lang="en-US" sz="2000" b="1">
                          <a:latin typeface="Times New Roman" pitchFamily="18" charset="0"/>
                          <a:cs typeface="Times New Roman" pitchFamily="18" charset="0"/>
                        </a:rPr>
                        <a:t>Return Value</a:t>
                      </a:r>
                      <a:endParaRPr lang="en-US" sz="2000">
                        <a:latin typeface="Times New Roman" pitchFamily="18" charset="0"/>
                        <a:cs typeface="Times New Roman" pitchFamily="18" charset="0"/>
                      </a:endParaRPr>
                    </a:p>
                  </a:txBody>
                  <a:tcPr anchor="ctr"/>
                </a:tc>
              </a:tr>
              <a:tr h="734591">
                <a:tc>
                  <a:txBody>
                    <a:bodyPr/>
                    <a:lstStyle/>
                    <a:p>
                      <a:r>
                        <a:rPr lang="en-US" sz="2000" dirty="0">
                          <a:latin typeface="Times New Roman" pitchFamily="18" charset="0"/>
                          <a:cs typeface="Times New Roman" pitchFamily="18" charset="0"/>
                        </a:rPr>
                        <a:t>ABS (x)</a:t>
                      </a:r>
                    </a:p>
                  </a:txBody>
                  <a:tcPr anchor="ctr"/>
                </a:tc>
                <a:tc>
                  <a:txBody>
                    <a:bodyPr/>
                    <a:lstStyle/>
                    <a:p>
                      <a:r>
                        <a:rPr lang="en-US" sz="2000" dirty="0">
                          <a:latin typeface="Times New Roman" pitchFamily="18" charset="0"/>
                          <a:cs typeface="Times New Roman" pitchFamily="18" charset="0"/>
                        </a:rPr>
                        <a:t>ABS (1)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ABS (-1)</a:t>
                      </a:r>
                    </a:p>
                  </a:txBody>
                  <a:tcPr anchor="ctr"/>
                </a:tc>
                <a:tc>
                  <a:txBody>
                    <a:bodyPr/>
                    <a:lstStyle/>
                    <a:p>
                      <a:r>
                        <a:rPr lang="en-US" sz="2000">
                          <a:latin typeface="Times New Roman" pitchFamily="18" charset="0"/>
                          <a:cs typeface="Times New Roman" pitchFamily="18" charset="0"/>
                        </a:rPr>
                        <a:t>1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-1 </a:t>
                      </a:r>
                    </a:p>
                  </a:txBody>
                  <a:tcPr anchor="ctr"/>
                </a:tc>
              </a:tr>
              <a:tr h="875957">
                <a:tc>
                  <a:txBody>
                    <a:bodyPr/>
                    <a:lstStyle/>
                    <a:p>
                      <a:r>
                        <a:rPr lang="en-US" sz="2000" dirty="0">
                          <a:latin typeface="Times New Roman" pitchFamily="18" charset="0"/>
                          <a:cs typeface="Times New Roman" pitchFamily="18" charset="0"/>
                        </a:rPr>
                        <a:t>CEIL (x)</a:t>
                      </a:r>
                    </a:p>
                  </a:txBody>
                  <a:tcPr anchor="ctr"/>
                </a:tc>
                <a:tc>
                  <a:txBody>
                    <a:bodyPr/>
                    <a:lstStyle/>
                    <a:p>
                      <a:r>
                        <a:rPr lang="fr-FR" sz="2000" dirty="0">
                          <a:latin typeface="Times New Roman" pitchFamily="18" charset="0"/>
                          <a:cs typeface="Times New Roman" pitchFamily="18" charset="0"/>
                        </a:rPr>
                        <a:t>CEIL (2.83) </a:t>
                      </a:r>
                      <a:br>
                        <a:rPr lang="fr-FR" sz="2000" dirty="0">
                          <a:latin typeface="Times New Roman" pitchFamily="18" charset="0"/>
                          <a:cs typeface="Times New Roman" pitchFamily="18" charset="0"/>
                        </a:rPr>
                      </a:br>
                      <a:r>
                        <a:rPr lang="fr-FR" sz="2000" dirty="0">
                          <a:latin typeface="Times New Roman" pitchFamily="18" charset="0"/>
                          <a:cs typeface="Times New Roman" pitchFamily="18" charset="0"/>
                        </a:rPr>
                        <a:t>CEIL (2.49) </a:t>
                      </a:r>
                      <a:br>
                        <a:rPr lang="fr-FR" sz="2000" dirty="0">
                          <a:latin typeface="Times New Roman" pitchFamily="18" charset="0"/>
                          <a:cs typeface="Times New Roman" pitchFamily="18" charset="0"/>
                        </a:rPr>
                      </a:br>
                      <a:endParaRPr lang="fr-FR" sz="2000" dirty="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3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r>
              <a:tr h="875957">
                <a:tc>
                  <a:txBody>
                    <a:bodyPr/>
                    <a:lstStyle/>
                    <a:p>
                      <a:r>
                        <a:rPr lang="en-US" sz="2000" dirty="0">
                          <a:latin typeface="Times New Roman" pitchFamily="18" charset="0"/>
                          <a:cs typeface="Times New Roman" pitchFamily="18" charset="0"/>
                        </a:rPr>
                        <a:t>FLOOR (x)</a:t>
                      </a:r>
                    </a:p>
                  </a:txBody>
                  <a:tcPr anchor="ctr"/>
                </a:tc>
                <a:tc>
                  <a:txBody>
                    <a:bodyPr/>
                    <a:lstStyle/>
                    <a:p>
                      <a:r>
                        <a:rPr lang="en-US" sz="2000" dirty="0">
                          <a:latin typeface="Times New Roman" pitchFamily="18" charset="0"/>
                          <a:cs typeface="Times New Roman" pitchFamily="18" charset="0"/>
                        </a:rPr>
                        <a:t>FLOOR (2.83)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FLOOR (2.49)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2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r>
              <a:tr h="1616714">
                <a:tc>
                  <a:txBody>
                    <a:bodyPr/>
                    <a:lstStyle/>
                    <a:p>
                      <a:r>
                        <a:rPr lang="en-US" sz="2000" dirty="0">
                          <a:latin typeface="Times New Roman" pitchFamily="18" charset="0"/>
                          <a:cs typeface="Times New Roman" pitchFamily="18" charset="0"/>
                        </a:rPr>
                        <a:t>TRUNC (x, 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(125.815, 3)</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2)</a:t>
                      </a:r>
                    </a:p>
                    <a:p>
                      <a:endParaRPr lang="en-US" sz="2000" dirty="0">
                        <a:latin typeface="Times New Roman" pitchFamily="18" charset="0"/>
                        <a:cs typeface="Times New Roman" pitchFamily="18" charset="0"/>
                      </a:endParaRPr>
                    </a:p>
                  </a:txBody>
                  <a:tcPr anchor="ctr"/>
                </a:tc>
                <a:tc>
                  <a:txBody>
                    <a:bodyPr/>
                    <a:lstStyle/>
                    <a:p>
                      <a:r>
                        <a:rPr lang="en-US" sz="2000" dirty="0" smtClean="0">
                          <a:latin typeface="Times New Roman" pitchFamily="18" charset="0"/>
                          <a:cs typeface="Times New Roman" pitchFamily="18" charset="0"/>
                        </a:rPr>
                        <a:t>125.8</a:t>
                      </a:r>
                    </a:p>
                    <a:p>
                      <a:r>
                        <a:rPr lang="en-US" sz="2000" dirty="0" smtClean="0">
                          <a:latin typeface="Times New Roman" pitchFamily="18" charset="0"/>
                          <a:cs typeface="Times New Roman" pitchFamily="18" charset="0"/>
                        </a:rPr>
                        <a:t>125.81</a:t>
                      </a:r>
                    </a:p>
                    <a:p>
                      <a:r>
                        <a:rPr lang="en-US" sz="2000" dirty="0" smtClean="0">
                          <a:latin typeface="Times New Roman" pitchFamily="18" charset="0"/>
                          <a:cs typeface="Times New Roman" pitchFamily="18" charset="0"/>
                        </a:rPr>
                        <a:t>125.815</a:t>
                      </a:r>
                    </a:p>
                    <a:p>
                      <a:r>
                        <a:rPr lang="en-US" sz="2000" dirty="0" smtClean="0">
                          <a:latin typeface="Times New Roman" pitchFamily="18" charset="0"/>
                          <a:cs typeface="Times New Roman" pitchFamily="18" charset="0"/>
                        </a:rPr>
                        <a:t>-125.81</a:t>
                      </a:r>
                      <a:endParaRPr lang="en-US" sz="2000" dirty="0">
                        <a:latin typeface="Times New Roman" pitchFamily="18" charset="0"/>
                        <a:cs typeface="Times New Roman" pitchFamily="18" charset="0"/>
                      </a:endParaRPr>
                    </a:p>
                  </a:txBody>
                  <a:tcPr anchor="ctr"/>
                </a:tc>
              </a:tr>
              <a:tr h="1871984">
                <a:tc>
                  <a:txBody>
                    <a:bodyPr/>
                    <a:lstStyle/>
                    <a:p>
                      <a:r>
                        <a:rPr lang="en-US" sz="2000" dirty="0">
                          <a:latin typeface="Times New Roman" pitchFamily="18" charset="0"/>
                          <a:cs typeface="Times New Roman" pitchFamily="18" charset="0"/>
                        </a:rPr>
                        <a:t>ROUND (x, 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3)</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2)</a:t>
                      </a:r>
                    </a:p>
                    <a:p>
                      <a:endParaRPr lang="en-US" sz="2000" dirty="0">
                        <a:latin typeface="Times New Roman" pitchFamily="18" charset="0"/>
                        <a:cs typeface="Times New Roman" pitchFamily="18" charset="0"/>
                      </a:endParaRPr>
                    </a:p>
                  </a:txBody>
                  <a:tcPr anchor="ctr"/>
                </a:tc>
                <a:tc>
                  <a:txBody>
                    <a:bodyPr/>
                    <a:lstStyle/>
                    <a:p>
                      <a:r>
                        <a:rPr lang="en-US" sz="2000" dirty="0" smtClean="0">
                          <a:latin typeface="Times New Roman" pitchFamily="18" charset="0"/>
                          <a:cs typeface="Times New Roman" pitchFamily="18" charset="0"/>
                        </a:rPr>
                        <a:t>125</a:t>
                      </a:r>
                    </a:p>
                    <a:p>
                      <a:r>
                        <a:rPr lang="en-US" sz="2000" dirty="0" smtClean="0">
                          <a:latin typeface="Times New Roman" pitchFamily="18" charset="0"/>
                          <a:cs typeface="Times New Roman" pitchFamily="18" charset="0"/>
                        </a:rPr>
                        <a:t>125.3</a:t>
                      </a:r>
                    </a:p>
                    <a:p>
                      <a:r>
                        <a:rPr lang="en-US" sz="2000" dirty="0" smtClean="0">
                          <a:latin typeface="Times New Roman" pitchFamily="18" charset="0"/>
                          <a:cs typeface="Times New Roman" pitchFamily="18" charset="0"/>
                        </a:rPr>
                        <a:t>125.32</a:t>
                      </a:r>
                    </a:p>
                    <a:p>
                      <a:r>
                        <a:rPr lang="en-US" sz="2000" dirty="0" smtClean="0">
                          <a:latin typeface="Times New Roman" pitchFamily="18" charset="0"/>
                          <a:cs typeface="Times New Roman" pitchFamily="18" charset="0"/>
                        </a:rPr>
                        <a:t>125.315</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-125.32</a:t>
                      </a:r>
                    </a:p>
                    <a:p>
                      <a:endParaRPr lang="en-US" sz="2000" dirty="0">
                        <a:latin typeface="Times New Roman" pitchFamily="18" charset="0"/>
                        <a:cs typeface="Times New Roman" pitchFamily="18"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l"/>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solidFill>
                  <a:srgbClr val="FF0000"/>
                </a:solidFill>
                <a:latin typeface="Times New Roman" pitchFamily="18" charset="0"/>
                <a:cs typeface="Times New Roman" pitchFamily="18" charset="0"/>
              </a:rPr>
              <a:t>2) Character or Text Functions: </a:t>
            </a:r>
            <a:br>
              <a:rPr lang="en-US" sz="2700" b="1" dirty="0" smtClean="0">
                <a:solidFill>
                  <a:srgbClr val="FF0000"/>
                </a:solidFill>
                <a:latin typeface="Times New Roman" pitchFamily="18" charset="0"/>
                <a:cs typeface="Times New Roman" pitchFamily="18" charset="0"/>
              </a:rPr>
            </a:br>
            <a:r>
              <a:rPr lang="en-US" sz="3100" dirty="0" smtClean="0">
                <a:latin typeface="Times New Roman" pitchFamily="18" charset="0"/>
                <a:cs typeface="Times New Roman" pitchFamily="18" charset="0"/>
              </a:rPr>
              <a:t>Character or text functions are used to manipulate text strings. They accept strings or characters as input and can return both character and number values as output.</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2590800"/>
          <a:ext cx="8229600" cy="3245649"/>
        </p:xfrm>
        <a:graphic>
          <a:graphicData uri="http://schemas.openxmlformats.org/drawingml/2006/table">
            <a:tbl>
              <a:tblPr firstRow="1" bandRow="1">
                <a:tableStyleId>{5C22544A-7EE6-4342-B048-85BDC9FD1C3A}</a:tableStyleId>
              </a:tblPr>
              <a:tblGrid>
                <a:gridCol w="4114800"/>
                <a:gridCol w="4114800"/>
              </a:tblGrid>
              <a:tr h="595298">
                <a:tc>
                  <a:txBody>
                    <a:bodyPr/>
                    <a:lstStyle/>
                    <a:p>
                      <a:r>
                        <a:rPr lang="en-US" sz="2400" b="1" dirty="0">
                          <a:latin typeface="Times New Roman" pitchFamily="18" charset="0"/>
                          <a:cs typeface="Times New Roman" pitchFamily="18" charset="0"/>
                        </a:rPr>
                        <a:t>Function Name</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Return Value</a:t>
                      </a:r>
                      <a:endParaRPr lang="en-US" sz="2400" dirty="0">
                        <a:latin typeface="Times New Roman" pitchFamily="18" charset="0"/>
                        <a:cs typeface="Times New Roman" pitchFamily="18" charset="0"/>
                      </a:endParaRPr>
                    </a:p>
                  </a:txBody>
                  <a:tcPr anchor="ctr"/>
                </a:tc>
              </a:tr>
              <a:tr h="928701">
                <a:tc>
                  <a:txBody>
                    <a:bodyPr/>
                    <a:lstStyle/>
                    <a:p>
                      <a:r>
                        <a:rPr lang="en-US" sz="2400" dirty="0">
                          <a:latin typeface="Times New Roman" pitchFamily="18" charset="0"/>
                          <a:cs typeface="Times New Roman" pitchFamily="18" charset="0"/>
                        </a:rPr>
                        <a:t>LOWER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All the letters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is converted to lowercase.</a:t>
                      </a:r>
                    </a:p>
                  </a:txBody>
                  <a:tcPr anchor="ctr"/>
                </a:tc>
              </a:tr>
              <a:tr h="1721650">
                <a:tc>
                  <a:txBody>
                    <a:bodyPr/>
                    <a:lstStyle/>
                    <a:p>
                      <a:r>
                        <a:rPr lang="en-US" sz="2400" dirty="0">
                          <a:latin typeface="Times New Roman" pitchFamily="18" charset="0"/>
                          <a:cs typeface="Times New Roman" pitchFamily="18" charset="0"/>
                        </a:rPr>
                        <a:t>UPPER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All the letters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is converted to uppercase.</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533400"/>
          <a:ext cx="8458200" cy="5715000"/>
        </p:xfrm>
        <a:graphic>
          <a:graphicData uri="http://schemas.openxmlformats.org/drawingml/2006/table">
            <a:tbl>
              <a:tblPr firstRow="1" bandRow="1">
                <a:tableStyleId>{5C22544A-7EE6-4342-B048-85BDC9FD1C3A}</a:tableStyleId>
              </a:tblPr>
              <a:tblGrid>
                <a:gridCol w="4229100"/>
                <a:gridCol w="4229100"/>
              </a:tblGrid>
              <a:tr h="125752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dirty="0">
                          <a:latin typeface="Times New Roman" pitchFamily="18" charset="0"/>
                          <a:cs typeface="Times New Roman" pitchFamily="18" charset="0"/>
                        </a:rPr>
                        <a:t>Return Value</a:t>
                      </a:r>
                      <a:endParaRPr lang="en-US" sz="2200" dirty="0">
                        <a:latin typeface="Times New Roman" pitchFamily="18" charset="0"/>
                        <a:cs typeface="Times New Roman" pitchFamily="18" charset="0"/>
                      </a:endParaRPr>
                    </a:p>
                  </a:txBody>
                  <a:tcPr anchor="ctr"/>
                </a:tc>
              </a:tr>
              <a:tr h="1257520">
                <a:tc>
                  <a:txBody>
                    <a:bodyPr/>
                    <a:lstStyle/>
                    <a:p>
                      <a:r>
                        <a:rPr lang="en-US" sz="2200" dirty="0">
                          <a:latin typeface="Times New Roman" pitchFamily="18" charset="0"/>
                          <a:cs typeface="Times New Roman" pitchFamily="18" charset="0"/>
                        </a:rPr>
                        <a:t>INITCAP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the letters in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converted to mixed case.</a:t>
                      </a:r>
                    </a:p>
                  </a:txBody>
                  <a:tcPr anchor="ctr"/>
                </a:tc>
              </a:tr>
              <a:tr h="1599980">
                <a:tc>
                  <a:txBody>
                    <a:bodyPr/>
                    <a:lstStyle/>
                    <a:p>
                      <a:r>
                        <a:rPr lang="en-US" sz="2200" dirty="0">
                          <a:latin typeface="Times New Roman" pitchFamily="18" charset="0"/>
                          <a:cs typeface="Times New Roman" pitchFamily="18" charset="0"/>
                        </a:rPr>
                        <a:t>LTRIM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occurrences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trim_text</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removed from the left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a:t>
                      </a:r>
                    </a:p>
                  </a:txBody>
                  <a:tcPr anchor="ctr"/>
                </a:tc>
              </a:tr>
              <a:tr h="1599980">
                <a:tc>
                  <a:txBody>
                    <a:bodyPr/>
                    <a:lstStyle/>
                    <a:p>
                      <a:r>
                        <a:rPr lang="en-US" sz="2200" dirty="0">
                          <a:latin typeface="Times New Roman" pitchFamily="18" charset="0"/>
                          <a:cs typeface="Times New Roman" pitchFamily="18" charset="0"/>
                        </a:rPr>
                        <a:t>RTRIM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occurrences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trim_text</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removed from the right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28600" y="609600"/>
          <a:ext cx="8686800" cy="6019801"/>
        </p:xfrm>
        <a:graphic>
          <a:graphicData uri="http://schemas.openxmlformats.org/drawingml/2006/table">
            <a:tbl>
              <a:tblPr firstRow="1" bandRow="1">
                <a:tableStyleId>{5C22544A-7EE6-4342-B048-85BDC9FD1C3A}</a:tableStyleId>
              </a:tblPr>
              <a:tblGrid>
                <a:gridCol w="4343400"/>
                <a:gridCol w="4343400"/>
              </a:tblGrid>
              <a:tr h="2675467">
                <a:tc>
                  <a:txBody>
                    <a:bodyPr/>
                    <a:lstStyle/>
                    <a:p>
                      <a:r>
                        <a:rPr lang="en-US" sz="2400" dirty="0" smtClean="0">
                          <a:latin typeface="Times New Roman" pitchFamily="18" charset="0"/>
                          <a:cs typeface="Times New Roman" pitchFamily="18" charset="0"/>
                        </a:rPr>
                        <a:t>TRIM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trim_text</a:t>
                      </a:r>
                      <a:r>
                        <a:rPr lang="en-US" sz="2400" dirty="0">
                          <a:latin typeface="Times New Roman" pitchFamily="18" charset="0"/>
                          <a:cs typeface="Times New Roman" pitchFamily="18" charset="0"/>
                        </a:rPr>
                        <a:t> FROM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All occurrences of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trim_text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from the left and right of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trim_text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can also be only one character long . </a:t>
                      </a:r>
                    </a:p>
                  </a:txBody>
                  <a:tcPr anchor="ctr"/>
                </a:tc>
              </a:tr>
              <a:tr h="2173817">
                <a:tc>
                  <a:txBody>
                    <a:bodyPr/>
                    <a:lstStyle/>
                    <a:p>
                      <a:r>
                        <a:rPr lang="en-US" sz="2400" dirty="0">
                          <a:latin typeface="Times New Roman" pitchFamily="18" charset="0"/>
                          <a:cs typeface="Times New Roman" pitchFamily="18" charset="0"/>
                        </a:rPr>
                        <a:t>SUBSTR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m, n) </a:t>
                      </a:r>
                    </a:p>
                  </a:txBody>
                  <a:tcPr anchor="ctr"/>
                </a:tc>
                <a:tc>
                  <a:txBody>
                    <a:bodyPr/>
                    <a:lstStyle/>
                    <a:p>
                      <a:r>
                        <a:rPr lang="en-US" sz="2400" dirty="0">
                          <a:latin typeface="Times New Roman" pitchFamily="18" charset="0"/>
                          <a:cs typeface="Times New Roman" pitchFamily="18" charset="0"/>
                        </a:rPr>
                        <a:t>Returns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number of characters from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starting from the '</a:t>
                      </a:r>
                      <a:r>
                        <a:rPr lang="en-US" sz="2400" i="1" dirty="0">
                          <a:latin typeface="Times New Roman" pitchFamily="18" charset="0"/>
                          <a:cs typeface="Times New Roman" pitchFamily="18" charset="0"/>
                        </a:rPr>
                        <a:t>m'</a:t>
                      </a:r>
                      <a:r>
                        <a:rPr lang="en-US" sz="2400" dirty="0">
                          <a:latin typeface="Times New Roman" pitchFamily="18" charset="0"/>
                          <a:cs typeface="Times New Roman" pitchFamily="18" charset="0"/>
                        </a:rPr>
                        <a:t> position. </a:t>
                      </a:r>
                    </a:p>
                  </a:txBody>
                  <a:tcPr anchor="ctr"/>
                </a:tc>
              </a:tr>
              <a:tr h="1170517">
                <a:tc>
                  <a:txBody>
                    <a:bodyPr/>
                    <a:lstStyle/>
                    <a:p>
                      <a:r>
                        <a:rPr lang="en-US" sz="2400" dirty="0">
                          <a:latin typeface="Times New Roman" pitchFamily="18" charset="0"/>
                          <a:cs typeface="Times New Roman" pitchFamily="18" charset="0"/>
                        </a:rPr>
                        <a:t>LENGTH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Number of characters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returned.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pPr algn="l"/>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0"/>
            <a:ext cx="8229600" cy="6477000"/>
          </a:xfrm>
        </p:spPr>
        <p:txBody>
          <a:bodyPr>
            <a:norm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graphicFrame>
        <p:nvGraphicFramePr>
          <p:cNvPr id="5" name="Table 4"/>
          <p:cNvGraphicFramePr>
            <a:graphicFrameLocks noGrp="1"/>
          </p:cNvGraphicFramePr>
          <p:nvPr/>
        </p:nvGraphicFramePr>
        <p:xfrm>
          <a:off x="228600" y="838200"/>
          <a:ext cx="8686800" cy="4800600"/>
        </p:xfrm>
        <a:graphic>
          <a:graphicData uri="http://schemas.openxmlformats.org/drawingml/2006/table">
            <a:tbl>
              <a:tblPr firstRow="1" bandRow="1">
                <a:tableStyleId>{5C22544A-7EE6-4342-B048-85BDC9FD1C3A}</a:tableStyleId>
              </a:tblPr>
              <a:tblGrid>
                <a:gridCol w="4229100"/>
                <a:gridCol w="4457700"/>
              </a:tblGrid>
              <a:tr h="2400300">
                <a:tc>
                  <a:txBody>
                    <a:bodyPr/>
                    <a:lstStyle/>
                    <a:p>
                      <a:r>
                        <a:rPr lang="en-US" sz="2400" dirty="0">
                          <a:latin typeface="Times New Roman" pitchFamily="18" charset="0"/>
                          <a:cs typeface="Times New Roman" pitchFamily="18" charset="0"/>
                        </a:rPr>
                        <a:t>LPAD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pad_value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Returns '</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left-padded with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pad_value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The length of the whole string will be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characters. </a:t>
                      </a:r>
                    </a:p>
                  </a:txBody>
                  <a:tcPr anchor="ctr"/>
                </a:tc>
              </a:tr>
              <a:tr h="2400300">
                <a:tc>
                  <a:txBody>
                    <a:bodyPr/>
                    <a:lstStyle/>
                    <a:p>
                      <a:r>
                        <a:rPr lang="en-US" sz="2400" dirty="0">
                          <a:latin typeface="Times New Roman" pitchFamily="18" charset="0"/>
                          <a:cs typeface="Times New Roman" pitchFamily="18" charset="0"/>
                        </a:rPr>
                        <a:t>RPAD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pad_value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Returns '</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right-padded with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pad_value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The length of the whole string will be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characters.</a:t>
                      </a:r>
                    </a:p>
                  </a:txBody>
                  <a:tcPr anchor="ct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graphicFrame>
        <p:nvGraphicFramePr>
          <p:cNvPr id="4" name="Content Placeholder 3"/>
          <p:cNvGraphicFramePr>
            <a:graphicFrameLocks noGrp="1"/>
          </p:cNvGraphicFramePr>
          <p:nvPr>
            <p:ph idx="1"/>
          </p:nvPr>
        </p:nvGraphicFramePr>
        <p:xfrm>
          <a:off x="381000" y="0"/>
          <a:ext cx="8534400" cy="6553197"/>
        </p:xfrm>
        <a:graphic>
          <a:graphicData uri="http://schemas.openxmlformats.org/drawingml/2006/table">
            <a:tbl>
              <a:tblPr firstRow="1" bandRow="1">
                <a:tableStyleId>{5C22544A-7EE6-4342-B048-85BDC9FD1C3A}</a:tableStyleId>
              </a:tblPr>
              <a:tblGrid>
                <a:gridCol w="4267200"/>
                <a:gridCol w="4267200"/>
              </a:tblGrid>
              <a:tr h="521277">
                <a:tc>
                  <a:txBody>
                    <a:bodyPr/>
                    <a:lstStyle/>
                    <a:p>
                      <a:r>
                        <a:rPr lang="en-US" sz="2200" b="1" dirty="0" smtClean="0">
                          <a:latin typeface="Times New Roman" pitchFamily="18" charset="0"/>
                          <a:cs typeface="Times New Roman" pitchFamily="18" charset="0"/>
                        </a:rPr>
                        <a:t>Function </a:t>
                      </a:r>
                      <a:r>
                        <a:rPr lang="en-US" sz="2200" b="1" dirty="0">
                          <a:latin typeface="Times New Roman" pitchFamily="18" charset="0"/>
                          <a:cs typeface="Times New Roman" pitchFamily="18" charset="0"/>
                        </a:rPr>
                        <a:t>Name</a:t>
                      </a:r>
                      <a:endParaRPr lang="en-US" sz="2200" dirty="0">
                        <a:latin typeface="Times New Roman" pitchFamily="18" charset="0"/>
                        <a:cs typeface="Times New Roman" pitchFamily="18" charset="0"/>
                      </a:endParaRPr>
                    </a:p>
                  </a:txBody>
                  <a:tcPr anchor="ctr"/>
                </a:tc>
                <a:tc>
                  <a:txBody>
                    <a:bodyPr/>
                    <a:lstStyle/>
                    <a:p>
                      <a:r>
                        <a:rPr lang="en-US" sz="2200" b="1" dirty="0">
                          <a:latin typeface="Times New Roman" pitchFamily="18" charset="0"/>
                          <a:cs typeface="Times New Roman" pitchFamily="18" charset="0"/>
                        </a:rPr>
                        <a:t>Examples</a:t>
                      </a:r>
                      <a:endParaRPr lang="en-US" sz="2200" dirty="0">
                        <a:latin typeface="Times New Roman" pitchFamily="18" charset="0"/>
                        <a:cs typeface="Times New Roman" pitchFamily="18" charset="0"/>
                      </a:endParaRPr>
                    </a:p>
                  </a:txBody>
                  <a:tcPr anchor="ctr"/>
                </a:tc>
              </a:tr>
              <a:tr h="521277">
                <a:tc>
                  <a:txBody>
                    <a:bodyPr/>
                    <a:lstStyle/>
                    <a:p>
                      <a:r>
                        <a:rPr lang="en-US" sz="2200" dirty="0">
                          <a:latin typeface="Times New Roman" pitchFamily="18" charset="0"/>
                          <a:cs typeface="Times New Roman" pitchFamily="18" charset="0"/>
                        </a:rPr>
                        <a:t>LOWER(</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LOWER('Good Morning')</a:t>
                      </a:r>
                    </a:p>
                  </a:txBody>
                  <a:tcPr anchor="ctr"/>
                </a:tc>
              </a:tr>
              <a:tr h="521277">
                <a:tc>
                  <a:txBody>
                    <a:bodyPr/>
                    <a:lstStyle/>
                    <a:p>
                      <a:r>
                        <a:rPr lang="en-US" sz="2200" dirty="0">
                          <a:latin typeface="Times New Roman" pitchFamily="18" charset="0"/>
                          <a:cs typeface="Times New Roman" pitchFamily="18" charset="0"/>
                        </a:rPr>
                        <a:t>UPPER(</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UPPER('Good Morning')</a:t>
                      </a:r>
                    </a:p>
                  </a:txBody>
                  <a:tcPr anchor="ctr"/>
                </a:tc>
              </a:tr>
              <a:tr h="521277">
                <a:tc>
                  <a:txBody>
                    <a:bodyPr/>
                    <a:lstStyle/>
                    <a:p>
                      <a:r>
                        <a:rPr lang="en-US" sz="2200" dirty="0">
                          <a:latin typeface="Times New Roman" pitchFamily="18" charset="0"/>
                          <a:cs typeface="Times New Roman" pitchFamily="18" charset="0"/>
                        </a:rPr>
                        <a:t>INITCAP(</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INITCAP('GOOD MORNING')</a:t>
                      </a:r>
                    </a:p>
                  </a:txBody>
                  <a:tcPr anchor="ctr"/>
                </a:tc>
              </a:tr>
              <a:tr h="521277">
                <a:tc>
                  <a:txBody>
                    <a:bodyPr/>
                    <a:lstStyle/>
                    <a:p>
                      <a:r>
                        <a:rPr lang="en-US" sz="2200" dirty="0">
                          <a:latin typeface="Times New Roman" pitchFamily="18" charset="0"/>
                          <a:cs typeface="Times New Roman" pitchFamily="18" charset="0"/>
                        </a:rPr>
                        <a:t>LTRIM(</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LTRIM ('Good Morning', 'Good)</a:t>
                      </a:r>
                    </a:p>
                  </a:txBody>
                  <a:tcPr anchor="ctr"/>
                </a:tc>
              </a:tr>
              <a:tr h="930852">
                <a:tc>
                  <a:txBody>
                    <a:bodyPr/>
                    <a:lstStyle/>
                    <a:p>
                      <a:r>
                        <a:rPr lang="en-US" sz="2200" dirty="0">
                          <a:latin typeface="Times New Roman" pitchFamily="18" charset="0"/>
                          <a:cs typeface="Times New Roman" pitchFamily="18" charset="0"/>
                        </a:rPr>
                        <a:t>RTRIM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RTRIM ('Good Morning', ' Morning')</a:t>
                      </a:r>
                    </a:p>
                  </a:txBody>
                  <a:tcPr anchor="ctr"/>
                </a:tc>
              </a:tr>
              <a:tr h="930852">
                <a:tc>
                  <a:txBody>
                    <a:bodyPr/>
                    <a:lstStyle/>
                    <a:p>
                      <a:r>
                        <a:rPr lang="en-US" sz="2200" dirty="0">
                          <a:latin typeface="Times New Roman" pitchFamily="18" charset="0"/>
                          <a:cs typeface="Times New Roman" pitchFamily="18" charset="0"/>
                        </a:rPr>
                        <a:t>TRIM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FROM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TRIM ('o' FROM 'Good Morning') </a:t>
                      </a:r>
                    </a:p>
                  </a:txBody>
                  <a:tcPr anchor="ctr"/>
                </a:tc>
              </a:tr>
              <a:tr h="521277">
                <a:tc>
                  <a:txBody>
                    <a:bodyPr/>
                    <a:lstStyle/>
                    <a:p>
                      <a:r>
                        <a:rPr lang="en-US" sz="2200" dirty="0">
                          <a:latin typeface="Times New Roman" pitchFamily="18" charset="0"/>
                          <a:cs typeface="Times New Roman" pitchFamily="18" charset="0"/>
                        </a:rPr>
                        <a:t>SUBSTR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m, n) </a:t>
                      </a:r>
                    </a:p>
                  </a:txBody>
                  <a:tcPr anchor="ctr"/>
                </a:tc>
                <a:tc>
                  <a:txBody>
                    <a:bodyPr/>
                    <a:lstStyle/>
                    <a:p>
                      <a:r>
                        <a:rPr lang="en-US" sz="2200" dirty="0">
                          <a:latin typeface="Times New Roman" pitchFamily="18" charset="0"/>
                          <a:cs typeface="Times New Roman" pitchFamily="18" charset="0"/>
                        </a:rPr>
                        <a:t>SUBSTR ('Good Morning', 6, 7) </a:t>
                      </a:r>
                    </a:p>
                  </a:txBody>
                  <a:tcPr anchor="ctr"/>
                </a:tc>
              </a:tr>
              <a:tr h="521277">
                <a:tc>
                  <a:txBody>
                    <a:bodyPr/>
                    <a:lstStyle/>
                    <a:p>
                      <a:r>
                        <a:rPr lang="en-US" sz="2200" dirty="0" smtClean="0">
                          <a:latin typeface="Times New Roman" pitchFamily="18" charset="0"/>
                          <a:cs typeface="Times New Roman" pitchFamily="18" charset="0"/>
                        </a:rPr>
                        <a:t>LENGTH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LENGTH ('Good Morning') </a:t>
                      </a:r>
                    </a:p>
                  </a:txBody>
                  <a:tcPr anchor="ctr"/>
                </a:tc>
              </a:tr>
              <a:tr h="521277">
                <a:tc>
                  <a:txBody>
                    <a:bodyPr/>
                    <a:lstStyle/>
                    <a:p>
                      <a:r>
                        <a:rPr lang="en-US" sz="2200" dirty="0">
                          <a:latin typeface="Times New Roman" pitchFamily="18" charset="0"/>
                          <a:cs typeface="Times New Roman" pitchFamily="18" charset="0"/>
                        </a:rPr>
                        <a:t>LPAD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pad_value</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LPAD ('Good', 6, '*') </a:t>
                      </a:r>
                    </a:p>
                  </a:txBody>
                  <a:tcPr anchor="ctr"/>
                </a:tc>
              </a:tr>
              <a:tr h="521277">
                <a:tc>
                  <a:txBody>
                    <a:bodyPr/>
                    <a:lstStyle/>
                    <a:p>
                      <a:r>
                        <a:rPr lang="en-US" sz="2200" dirty="0">
                          <a:latin typeface="Times New Roman" pitchFamily="18" charset="0"/>
                          <a:cs typeface="Times New Roman" pitchFamily="18" charset="0"/>
                        </a:rPr>
                        <a:t>RPAD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pad_value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RPAD ('Good', 6,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400" b="1" dirty="0" smtClean="0">
                <a:solidFill>
                  <a:srgbClr val="FF0000"/>
                </a:solidFill>
                <a:latin typeface="Times New Roman" pitchFamily="18" charset="0"/>
                <a:cs typeface="Times New Roman" pitchFamily="18" charset="0"/>
              </a:rPr>
              <a:t>3) Date Functions:</a:t>
            </a:r>
            <a:r>
              <a:rPr lang="en-US" b="1" dirty="0" smtClean="0"/>
              <a:t/>
            </a:r>
            <a:br>
              <a:rPr lang="en-US" b="1" dirty="0" smtClean="0"/>
            </a:br>
            <a:endParaRPr lang="en-US" dirty="0"/>
          </a:p>
        </p:txBody>
      </p:sp>
      <p:sp>
        <p:nvSpPr>
          <p:cNvPr id="3" name="Content Placeholder 2"/>
          <p:cNvSpPr>
            <a:spLocks noGrp="1"/>
          </p:cNvSpPr>
          <p:nvPr>
            <p:ph idx="1"/>
          </p:nvPr>
        </p:nvSpPr>
        <p:spPr>
          <a:xfrm>
            <a:off x="228600" y="457200"/>
            <a:ext cx="8686800" cy="6248400"/>
          </a:xfrm>
        </p:spPr>
        <p:txBody>
          <a:bodyPr>
            <a:normAutofit/>
          </a:bodyPr>
          <a:lstStyle/>
          <a:p>
            <a:r>
              <a:rPr lang="en-US" sz="2200" dirty="0" smtClean="0">
                <a:latin typeface="Times New Roman" pitchFamily="18" charset="0"/>
                <a:cs typeface="Times New Roman" pitchFamily="18" charset="0"/>
              </a:rPr>
              <a:t>These are functions that take values that are of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DATE</a:t>
            </a:r>
            <a:r>
              <a:rPr lang="en-US" sz="2200" dirty="0" smtClean="0">
                <a:latin typeface="Times New Roman" pitchFamily="18" charset="0"/>
                <a:cs typeface="Times New Roman" pitchFamily="18" charset="0"/>
              </a:rPr>
              <a:t> as input and return values of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as </a:t>
            </a:r>
            <a:r>
              <a:rPr lang="en-US" sz="2200" dirty="0" smtClean="0">
                <a:solidFill>
                  <a:srgbClr val="FF0000"/>
                </a:solidFill>
                <a:latin typeface="Times New Roman" pitchFamily="18" charset="0"/>
                <a:cs typeface="Times New Roman" pitchFamily="18" charset="0"/>
              </a:rPr>
              <a:t>DATE</a:t>
            </a:r>
            <a:r>
              <a:rPr lang="en-US" sz="2200" dirty="0" smtClean="0">
                <a:latin typeface="Times New Roman" pitchFamily="18" charset="0"/>
                <a:cs typeface="Times New Roman" pitchFamily="18" charset="0"/>
              </a:rPr>
              <a:t>, except for the </a:t>
            </a:r>
            <a:r>
              <a:rPr lang="en-US" sz="2200" dirty="0" smtClean="0">
                <a:solidFill>
                  <a:srgbClr val="FF0000"/>
                </a:solidFill>
                <a:latin typeface="Times New Roman" pitchFamily="18" charset="0"/>
                <a:cs typeface="Times New Roman" pitchFamily="18" charset="0"/>
              </a:rPr>
              <a:t>MONTHS_BETWEEN</a:t>
            </a:r>
            <a:r>
              <a:rPr lang="en-US" sz="2200" dirty="0" smtClean="0">
                <a:latin typeface="Times New Roman" pitchFamily="18" charset="0"/>
                <a:cs typeface="Times New Roman" pitchFamily="18" charset="0"/>
              </a:rPr>
              <a:t> function, which returns a number as output. </a:t>
            </a:r>
          </a:p>
          <a:p>
            <a:r>
              <a:rPr lang="en-US" sz="2200" dirty="0" smtClean="0">
                <a:latin typeface="Times New Roman" pitchFamily="18" charset="0"/>
                <a:cs typeface="Times New Roman" pitchFamily="18" charset="0"/>
              </a:rPr>
              <a:t>Few date functions are as given below.</a:t>
            </a:r>
          </a:p>
          <a:p>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graphicFrame>
        <p:nvGraphicFramePr>
          <p:cNvPr id="5" name="Table 4"/>
          <p:cNvGraphicFramePr>
            <a:graphicFrameLocks noGrp="1"/>
          </p:cNvGraphicFramePr>
          <p:nvPr/>
        </p:nvGraphicFramePr>
        <p:xfrm>
          <a:off x="0" y="2133600"/>
          <a:ext cx="8991600" cy="3108960"/>
        </p:xfrm>
        <a:graphic>
          <a:graphicData uri="http://schemas.openxmlformats.org/drawingml/2006/table">
            <a:tbl>
              <a:tblPr firstRow="1" bandRow="1">
                <a:tableStyleId>{5C22544A-7EE6-4342-B048-85BDC9FD1C3A}</a:tableStyleId>
              </a:tblPr>
              <a:tblGrid>
                <a:gridCol w="4339963"/>
                <a:gridCol w="4651637"/>
              </a:tblGrid>
              <a:tr h="370840">
                <a:tc>
                  <a:txBody>
                    <a:bodyPr/>
                    <a:lstStyle/>
                    <a:p>
                      <a:r>
                        <a:rPr lang="en-US" sz="2000" b="1" dirty="0">
                          <a:latin typeface="Times New Roman" pitchFamily="18" charset="0"/>
                          <a:cs typeface="Times New Roman" pitchFamily="18" charset="0"/>
                        </a:rPr>
                        <a:t>Function Name</a:t>
                      </a:r>
                      <a:endParaRPr lang="en-US" sz="2000" dirty="0">
                        <a:latin typeface="Times New Roman" pitchFamily="18" charset="0"/>
                        <a:cs typeface="Times New Roman" pitchFamily="18" charset="0"/>
                      </a:endParaRPr>
                    </a:p>
                  </a:txBody>
                  <a:tcPr anchor="ctr"/>
                </a:tc>
                <a:tc>
                  <a:txBody>
                    <a:bodyPr/>
                    <a:lstStyle/>
                    <a:p>
                      <a:r>
                        <a:rPr lang="en-US" sz="2000" b="1" dirty="0">
                          <a:latin typeface="Times New Roman" pitchFamily="18" charset="0"/>
                          <a:cs typeface="Times New Roman" pitchFamily="18" charset="0"/>
                        </a:rPr>
                        <a:t>Return Value</a:t>
                      </a:r>
                      <a:endParaRPr lang="en-US" sz="2000" dirty="0">
                        <a:latin typeface="Times New Roman" pitchFamily="18" charset="0"/>
                        <a:cs typeface="Times New Roman" pitchFamily="18" charset="0"/>
                      </a:endParaRPr>
                    </a:p>
                  </a:txBody>
                  <a:tcPr anchor="ctr"/>
                </a:tc>
              </a:tr>
              <a:tr h="370840">
                <a:tc>
                  <a:txBody>
                    <a:bodyPr/>
                    <a:lstStyle/>
                    <a:p>
                      <a:r>
                        <a:rPr lang="en-US" sz="2000" dirty="0">
                          <a:latin typeface="Times New Roman" pitchFamily="18" charset="0"/>
                          <a:cs typeface="Times New Roman" pitchFamily="18" charset="0"/>
                        </a:rPr>
                        <a:t>ADD_MONTHS (date, n)</a:t>
                      </a:r>
                    </a:p>
                  </a:txBody>
                  <a:tcPr anchor="ctr"/>
                </a:tc>
                <a:tc>
                  <a:txBody>
                    <a:bodyPr/>
                    <a:lstStyle/>
                    <a:p>
                      <a:r>
                        <a:rPr lang="en-US" sz="2000" dirty="0">
                          <a:latin typeface="Times New Roman" pitchFamily="18" charset="0"/>
                          <a:cs typeface="Times New Roman" pitchFamily="18" charset="0"/>
                        </a:rPr>
                        <a:t>Returns a date value after adding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months to the date </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p>
                  </a:txBody>
                  <a:tcPr anchor="ctr"/>
                </a:tc>
              </a:tr>
              <a:tr h="370840">
                <a:tc>
                  <a:txBody>
                    <a:bodyPr/>
                    <a:lstStyle/>
                    <a:p>
                      <a:r>
                        <a:rPr lang="en-US" sz="2000" dirty="0">
                          <a:latin typeface="Times New Roman" pitchFamily="18" charset="0"/>
                          <a:cs typeface="Times New Roman" pitchFamily="18" charset="0"/>
                        </a:rPr>
                        <a:t>MONTHS_BETWEEN (x1, x2)</a:t>
                      </a:r>
                    </a:p>
                  </a:txBody>
                  <a:tcPr anchor="ctr"/>
                </a:tc>
                <a:tc>
                  <a:txBody>
                    <a:bodyPr/>
                    <a:lstStyle/>
                    <a:p>
                      <a:r>
                        <a:rPr lang="en-US" sz="2000" dirty="0">
                          <a:latin typeface="Times New Roman" pitchFamily="18" charset="0"/>
                          <a:cs typeface="Times New Roman" pitchFamily="18" charset="0"/>
                        </a:rPr>
                        <a:t>Returns the number of months between dates x1 and x2. </a:t>
                      </a:r>
                    </a:p>
                  </a:txBody>
                  <a:tcPr anchor="ctr"/>
                </a:tc>
              </a:tr>
              <a:tr h="370840">
                <a:tc>
                  <a:txBody>
                    <a:bodyPr/>
                    <a:lstStyle/>
                    <a:p>
                      <a:r>
                        <a:rPr lang="en-US" sz="2000" dirty="0">
                          <a:latin typeface="Times New Roman" pitchFamily="18" charset="0"/>
                          <a:cs typeface="Times New Roman" pitchFamily="18" charset="0"/>
                        </a:rPr>
                        <a:t>ROUND (x, </a:t>
                      </a:r>
                      <a:r>
                        <a:rPr lang="en-US" sz="2000" dirty="0" err="1">
                          <a:latin typeface="Times New Roman" pitchFamily="18" charset="0"/>
                          <a:cs typeface="Times New Roman" pitchFamily="18" charset="0"/>
                        </a:rPr>
                        <a:t>date_format</a:t>
                      </a:r>
                      <a:r>
                        <a:rPr lang="en-US" sz="2000" dirty="0">
                          <a:latin typeface="Times New Roman" pitchFamily="18" charset="0"/>
                          <a:cs typeface="Times New Roman" pitchFamily="18" charset="0"/>
                        </a:rPr>
                        <a:t>)</a:t>
                      </a:r>
                    </a:p>
                  </a:txBody>
                  <a:tcPr anchor="ctr"/>
                </a:tc>
                <a:tc>
                  <a:txBody>
                    <a:bodyPr/>
                    <a:lstStyle/>
                    <a:p>
                      <a:r>
                        <a:rPr lang="en-US" sz="2000" dirty="0">
                          <a:latin typeface="Times New Roman" pitchFamily="18" charset="0"/>
                          <a:cs typeface="Times New Roman" pitchFamily="18" charset="0"/>
                        </a:rPr>
                        <a:t>Returns the date </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rounded off to the nearest century, year, month, date, hour, minute, or second as specified by the </a:t>
                      </a:r>
                      <a:r>
                        <a:rPr lang="en-US" sz="2000" i="1" dirty="0">
                          <a:latin typeface="Times New Roman" pitchFamily="18" charset="0"/>
                          <a:cs typeface="Times New Roman" pitchFamily="18" charset="0"/>
                        </a:rPr>
                        <a:t>'</a:t>
                      </a:r>
                      <a:r>
                        <a:rPr lang="en-US" sz="2000" i="1" dirty="0" err="1">
                          <a:latin typeface="Times New Roman" pitchFamily="18" charset="0"/>
                          <a:cs typeface="Times New Roman" pitchFamily="18" charset="0"/>
                        </a:rPr>
                        <a:t>date_format</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txBody>
                  <a:tcPr anchor="ct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762000"/>
          <a:ext cx="9144000" cy="5212080"/>
        </p:xfrm>
        <a:graphic>
          <a:graphicData uri="http://schemas.openxmlformats.org/drawingml/2006/table">
            <a:tbl>
              <a:tblPr firstRow="1" bandRow="1">
                <a:tableStyleId>{5C22544A-7EE6-4342-B048-85BDC9FD1C3A}</a:tableStyleId>
              </a:tblPr>
              <a:tblGrid>
                <a:gridCol w="3810000"/>
                <a:gridCol w="5334000"/>
              </a:tblGrid>
              <a:tr h="370840">
                <a:tc>
                  <a:txBody>
                    <a:bodyPr/>
                    <a:lstStyle/>
                    <a:p>
                      <a:r>
                        <a:rPr lang="en-US" sz="2400" dirty="0">
                          <a:latin typeface="Times New Roman" pitchFamily="18" charset="0"/>
                          <a:cs typeface="Times New Roman" pitchFamily="18" charset="0"/>
                        </a:rPr>
                        <a:t>TRUNC (x, </a:t>
                      </a:r>
                      <a:r>
                        <a:rPr lang="en-US" sz="2400" dirty="0" err="1">
                          <a:latin typeface="Times New Roman" pitchFamily="18" charset="0"/>
                          <a:cs typeface="Times New Roman" pitchFamily="18" charset="0"/>
                        </a:rPr>
                        <a:t>date_format</a:t>
                      </a:r>
                      <a:r>
                        <a:rPr lang="en-US" sz="2400" dirty="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Returns the date </a:t>
                      </a:r>
                      <a:r>
                        <a:rPr lang="en-US" sz="2400" i="1">
                          <a:latin typeface="Times New Roman" pitchFamily="18" charset="0"/>
                          <a:cs typeface="Times New Roman" pitchFamily="18" charset="0"/>
                        </a:rPr>
                        <a:t>'x'</a:t>
                      </a:r>
                      <a:r>
                        <a:rPr lang="en-US" sz="2400">
                          <a:latin typeface="Times New Roman" pitchFamily="18" charset="0"/>
                          <a:cs typeface="Times New Roman" pitchFamily="18" charset="0"/>
                        </a:rPr>
                        <a:t> lesser than or equal to the nearest century, year, month, date, hour, minute, or second as specified by the 'date_format'. </a:t>
                      </a:r>
                    </a:p>
                  </a:txBody>
                  <a:tcPr anchor="ctr"/>
                </a:tc>
              </a:tr>
              <a:tr h="370840">
                <a:tc>
                  <a:txBody>
                    <a:bodyPr/>
                    <a:lstStyle/>
                    <a:p>
                      <a:r>
                        <a:rPr lang="en-US" sz="2400" dirty="0">
                          <a:latin typeface="Times New Roman" pitchFamily="18" charset="0"/>
                          <a:cs typeface="Times New Roman" pitchFamily="18" charset="0"/>
                        </a:rPr>
                        <a:t>NEXT_DAY (x, </a:t>
                      </a:r>
                      <a:r>
                        <a:rPr lang="en-US" sz="2400" dirty="0" err="1">
                          <a:latin typeface="Times New Roman" pitchFamily="18" charset="0"/>
                          <a:cs typeface="Times New Roman" pitchFamily="18" charset="0"/>
                        </a:rPr>
                        <a:t>week_day</a:t>
                      </a:r>
                      <a:r>
                        <a:rPr lang="en-US" sz="2400" dirty="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Returns the next date of the </a:t>
                      </a:r>
                      <a:r>
                        <a:rPr lang="en-US" sz="2400" i="1">
                          <a:latin typeface="Times New Roman" pitchFamily="18" charset="0"/>
                          <a:cs typeface="Times New Roman" pitchFamily="18" charset="0"/>
                        </a:rPr>
                        <a:t>'week_day'</a:t>
                      </a:r>
                      <a:r>
                        <a:rPr lang="en-US" sz="2400">
                          <a:latin typeface="Times New Roman" pitchFamily="18" charset="0"/>
                          <a:cs typeface="Times New Roman" pitchFamily="18" charset="0"/>
                        </a:rPr>
                        <a:t> on or after the date </a:t>
                      </a:r>
                      <a:r>
                        <a:rPr lang="en-US" sz="2400" i="1">
                          <a:latin typeface="Times New Roman" pitchFamily="18" charset="0"/>
                          <a:cs typeface="Times New Roman" pitchFamily="18" charset="0"/>
                        </a:rPr>
                        <a:t>'x'</a:t>
                      </a:r>
                      <a:r>
                        <a:rPr lang="en-US" sz="2400">
                          <a:latin typeface="Times New Roman" pitchFamily="18" charset="0"/>
                          <a:cs typeface="Times New Roman" pitchFamily="18" charset="0"/>
                        </a:rPr>
                        <a:t> occurs.</a:t>
                      </a:r>
                    </a:p>
                  </a:txBody>
                  <a:tcPr anchor="ctr"/>
                </a:tc>
              </a:tr>
              <a:tr h="370840">
                <a:tc>
                  <a:txBody>
                    <a:bodyPr/>
                    <a:lstStyle/>
                    <a:p>
                      <a:r>
                        <a:rPr lang="en-US" sz="2400" dirty="0">
                          <a:latin typeface="Times New Roman" pitchFamily="18" charset="0"/>
                          <a:cs typeface="Times New Roman" pitchFamily="18" charset="0"/>
                        </a:rPr>
                        <a:t>LAST_DAY (x) </a:t>
                      </a:r>
                    </a:p>
                  </a:txBody>
                  <a:tcPr anchor="ctr"/>
                </a:tc>
                <a:tc>
                  <a:txBody>
                    <a:bodyPr/>
                    <a:lstStyle/>
                    <a:p>
                      <a:r>
                        <a:rPr lang="en-US" sz="2400" dirty="0">
                          <a:latin typeface="Times New Roman" pitchFamily="18" charset="0"/>
                          <a:cs typeface="Times New Roman" pitchFamily="18" charset="0"/>
                        </a:rPr>
                        <a:t>It is used to determine the number of days remaining in a month from the date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specified.</a:t>
                      </a:r>
                    </a:p>
                  </a:txBody>
                  <a:tcPr anchor="ctr"/>
                </a:tc>
              </a:tr>
              <a:tr h="370840">
                <a:tc>
                  <a:txBody>
                    <a:bodyPr/>
                    <a:lstStyle/>
                    <a:p>
                      <a:r>
                        <a:rPr lang="en-US" sz="2400" dirty="0">
                          <a:latin typeface="Times New Roman" pitchFamily="18" charset="0"/>
                          <a:cs typeface="Times New Roman" pitchFamily="18" charset="0"/>
                        </a:rPr>
                        <a:t>SYSDATE</a:t>
                      </a:r>
                    </a:p>
                  </a:txBody>
                  <a:tcPr anchor="ctr"/>
                </a:tc>
                <a:tc>
                  <a:txBody>
                    <a:bodyPr/>
                    <a:lstStyle/>
                    <a:p>
                      <a:r>
                        <a:rPr lang="en-US" sz="2400" dirty="0">
                          <a:latin typeface="Times New Roman" pitchFamily="18" charset="0"/>
                          <a:cs typeface="Times New Roman" pitchFamily="18" charset="0"/>
                        </a:rPr>
                        <a:t>Returns the systems current date and time. </a:t>
                      </a:r>
                    </a:p>
                  </a:txBody>
                  <a:tcPr anchor="ctr"/>
                </a:tc>
              </a:tr>
              <a:tr h="370840">
                <a:tc>
                  <a:txBody>
                    <a:bodyPr/>
                    <a:lstStyle/>
                    <a:p>
                      <a:r>
                        <a:rPr lang="en-US" sz="2400">
                          <a:latin typeface="Times New Roman" pitchFamily="18" charset="0"/>
                          <a:cs typeface="Times New Roman" pitchFamily="18" charset="0"/>
                        </a:rPr>
                        <a:t>NEW_TIME (x, zone1, zone2)</a:t>
                      </a:r>
                    </a:p>
                  </a:txBody>
                  <a:tcPr anchor="ctr"/>
                </a:tc>
                <a:tc>
                  <a:txBody>
                    <a:bodyPr/>
                    <a:lstStyle/>
                    <a:p>
                      <a:r>
                        <a:rPr lang="en-US" sz="2400" dirty="0">
                          <a:latin typeface="Times New Roman" pitchFamily="18" charset="0"/>
                          <a:cs typeface="Times New Roman" pitchFamily="18" charset="0"/>
                        </a:rPr>
                        <a:t>Returns the date and time in zone2 if date 'x' represents the time in zone1.</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SQL Primary key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458200" cy="6248400"/>
          </a:xfrm>
        </p:spPr>
        <p:txBody>
          <a:bodyPr>
            <a:noAutofit/>
          </a:bodyPr>
          <a:lstStyle/>
          <a:p>
            <a:r>
              <a:rPr lang="en-US" sz="2800" dirty="0" smtClean="0">
                <a:latin typeface="Times New Roman" pitchFamily="18" charset="0"/>
                <a:cs typeface="Times New Roman" pitchFamily="18" charset="0"/>
              </a:rPr>
              <a:t>This constraint defines a column or combination of columns which uniquely identifies each row in the table.</a:t>
            </a:r>
          </a:p>
          <a:p>
            <a:r>
              <a:rPr lang="en-US" sz="2800" dirty="0" smtClean="0">
                <a:solidFill>
                  <a:srgbClr val="FF0000"/>
                </a:solidFill>
                <a:latin typeface="Times New Roman" pitchFamily="18" charset="0"/>
                <a:cs typeface="Times New Roman" pitchFamily="18" charset="0"/>
              </a:rPr>
              <a:t>Syntax to define a Primary key at column level:</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column_name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datatype</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PRIMARY KEY </a:t>
            </a:r>
          </a:p>
          <a:p>
            <a:r>
              <a:rPr lang="en-US" sz="2800" dirty="0" smtClean="0">
                <a:solidFill>
                  <a:srgbClr val="FF0000"/>
                </a:solidFill>
                <a:latin typeface="Times New Roman" pitchFamily="18" charset="0"/>
                <a:cs typeface="Times New Roman" pitchFamily="18" charset="0"/>
              </a:rPr>
              <a:t>Syntax to define a Primary key at table level:</a:t>
            </a:r>
          </a:p>
          <a:p>
            <a:pPr>
              <a:buNone/>
            </a:pP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(column_name1,column_name2,..) </a:t>
            </a:r>
          </a:p>
          <a:p>
            <a:pPr>
              <a:buNone/>
            </a:pPr>
            <a:r>
              <a:rPr lang="en-US" sz="2800" b="1" dirty="0" smtClean="0">
                <a:latin typeface="Times New Roman" pitchFamily="18" charset="0"/>
                <a:cs typeface="Times New Roman" pitchFamily="18" charset="0"/>
              </a:rPr>
              <a:t>column_name1, column_name2</a:t>
            </a:r>
            <a:r>
              <a:rPr lang="en-US" sz="2800" dirty="0" smtClean="0">
                <a:latin typeface="Times New Roman" pitchFamily="18" charset="0"/>
                <a:cs typeface="Times New Roman" pitchFamily="18" charset="0"/>
              </a:rPr>
              <a:t> are the names of the columns which define the primary Key.</a:t>
            </a:r>
          </a:p>
          <a:p>
            <a:r>
              <a:rPr lang="en-US" sz="2800" dirty="0" smtClean="0">
                <a:latin typeface="Times New Roman" pitchFamily="18" charset="0"/>
                <a:cs typeface="Times New Roman" pitchFamily="18" charset="0"/>
              </a:rPr>
              <a:t>The syntax within the bracket i.e. </a:t>
            </a:r>
            <a:r>
              <a:rPr lang="en-US" sz="2800" dirty="0" smtClean="0">
                <a:solidFill>
                  <a:srgbClr val="FF0000"/>
                </a:solidFill>
                <a:latin typeface="Times New Roman" pitchFamily="18" charset="0"/>
                <a:cs typeface="Times New Roman" pitchFamily="18" charset="0"/>
              </a:rPr>
              <a:t>[CONSTRAINT </a:t>
            </a:r>
            <a:r>
              <a:rPr lang="en-US" sz="2800" dirty="0" err="1" smtClean="0">
                <a:solidFill>
                  <a:srgbClr val="FF0000"/>
                </a:solidFill>
                <a:latin typeface="Times New Roman" pitchFamily="18" charset="0"/>
                <a:cs typeface="Times New Roman" pitchFamily="18" charset="0"/>
              </a:rPr>
              <a:t>constraint_name</a:t>
            </a:r>
            <a:r>
              <a:rPr lang="en-US" sz="2800"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is optional.</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a:bodyPr>
          <a:lstStyle/>
          <a:p>
            <a:pPr algn="l"/>
            <a:r>
              <a:rPr lang="en-US" sz="2400" dirty="0" smtClean="0">
                <a:solidFill>
                  <a:srgbClr val="FF0000"/>
                </a:solidFill>
                <a:latin typeface="Times New Roman" pitchFamily="18" charset="0"/>
                <a:cs typeface="Times New Roman" pitchFamily="18" charset="0"/>
              </a:rPr>
              <a:t>Examples of date functions</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graphicFrame>
        <p:nvGraphicFramePr>
          <p:cNvPr id="7" name="Content Placeholder 6"/>
          <p:cNvGraphicFramePr>
            <a:graphicFrameLocks noGrp="1"/>
          </p:cNvGraphicFramePr>
          <p:nvPr>
            <p:ph idx="1"/>
          </p:nvPr>
        </p:nvGraphicFramePr>
        <p:xfrm>
          <a:off x="-1" y="1295400"/>
          <a:ext cx="9144001" cy="3566160"/>
        </p:xfrm>
        <a:graphic>
          <a:graphicData uri="http://schemas.openxmlformats.org/drawingml/2006/table">
            <a:tbl>
              <a:tblPr firstRow="1" bandRow="1">
                <a:tableStyleId>{5C22544A-7EE6-4342-B048-85BDC9FD1C3A}</a:tableStyleId>
              </a:tblPr>
              <a:tblGrid>
                <a:gridCol w="2895601"/>
                <a:gridCol w="4343400"/>
                <a:gridCol w="1905000"/>
              </a:tblGrid>
              <a:tr h="37084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Examples</a:t>
                      </a:r>
                      <a:endParaRPr lang="en-US" sz="220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Return Value</a:t>
                      </a:r>
                      <a:endParaRPr lang="en-US" sz="2200">
                        <a:latin typeface="Times New Roman" pitchFamily="18" charset="0"/>
                        <a:cs typeface="Times New Roman" pitchFamily="18" charset="0"/>
                      </a:endParaRPr>
                    </a:p>
                  </a:txBody>
                  <a:tcPr anchor="ctr"/>
                </a:tc>
              </a:tr>
              <a:tr h="370840">
                <a:tc>
                  <a:txBody>
                    <a:bodyPr/>
                    <a:lstStyle/>
                    <a:p>
                      <a:r>
                        <a:rPr lang="en-US" sz="2000" dirty="0">
                          <a:latin typeface="Times New Roman" pitchFamily="18" charset="0"/>
                          <a:cs typeface="Times New Roman" pitchFamily="18" charset="0"/>
                        </a:rPr>
                        <a:t>ADD_MONTHS ( )</a:t>
                      </a:r>
                    </a:p>
                  </a:txBody>
                  <a:tcPr anchor="ctr"/>
                </a:tc>
                <a:tc>
                  <a:txBody>
                    <a:bodyPr/>
                    <a:lstStyle/>
                    <a:p>
                      <a:r>
                        <a:rPr lang="en-US" sz="2200">
                          <a:latin typeface="Times New Roman" pitchFamily="18" charset="0"/>
                          <a:cs typeface="Times New Roman" pitchFamily="18" charset="0"/>
                        </a:rPr>
                        <a:t>ADD_MONTHS ('16-Sep-81', 3)</a:t>
                      </a:r>
                    </a:p>
                  </a:txBody>
                  <a:tcPr anchor="ctr"/>
                </a:tc>
                <a:tc>
                  <a:txBody>
                    <a:bodyPr/>
                    <a:lstStyle/>
                    <a:p>
                      <a:r>
                        <a:rPr lang="en-US" sz="2200">
                          <a:latin typeface="Times New Roman" pitchFamily="18" charset="0"/>
                          <a:cs typeface="Times New Roman" pitchFamily="18" charset="0"/>
                        </a:rPr>
                        <a:t>16-Dec-81</a:t>
                      </a:r>
                    </a:p>
                  </a:txBody>
                  <a:tcPr anchor="ctr"/>
                </a:tc>
              </a:tr>
              <a:tr h="370840">
                <a:tc>
                  <a:txBody>
                    <a:bodyPr/>
                    <a:lstStyle/>
                    <a:p>
                      <a:r>
                        <a:rPr lang="en-US" sz="2000" dirty="0">
                          <a:latin typeface="Times New Roman" pitchFamily="18" charset="0"/>
                          <a:cs typeface="Times New Roman" pitchFamily="18" charset="0"/>
                        </a:rPr>
                        <a:t>MONTHS_BETWEEN( )</a:t>
                      </a:r>
                    </a:p>
                  </a:txBody>
                  <a:tcPr anchor="ctr"/>
                </a:tc>
                <a:tc>
                  <a:txBody>
                    <a:bodyPr/>
                    <a:lstStyle/>
                    <a:p>
                      <a:r>
                        <a:rPr lang="en-US" sz="2200" dirty="0">
                          <a:latin typeface="Times New Roman" pitchFamily="18" charset="0"/>
                          <a:cs typeface="Times New Roman" pitchFamily="18" charset="0"/>
                        </a:rPr>
                        <a:t>MONTHS_BETWEEN ('16-Sep-81', '16-Dec-81') </a:t>
                      </a:r>
                    </a:p>
                  </a:txBody>
                  <a:tcPr anchor="ctr"/>
                </a:tc>
                <a:tc>
                  <a:txBody>
                    <a:bodyPr/>
                    <a:lstStyle/>
                    <a:p>
                      <a:r>
                        <a:rPr lang="en-US" sz="2200">
                          <a:latin typeface="Times New Roman" pitchFamily="18" charset="0"/>
                          <a:cs typeface="Times New Roman" pitchFamily="18" charset="0"/>
                        </a:rPr>
                        <a:t>3 </a:t>
                      </a:r>
                    </a:p>
                  </a:txBody>
                  <a:tcPr anchor="ctr"/>
                </a:tc>
              </a:tr>
              <a:tr h="370840">
                <a:tc>
                  <a:txBody>
                    <a:bodyPr/>
                    <a:lstStyle/>
                    <a:p>
                      <a:r>
                        <a:rPr lang="en-US" sz="2000" dirty="0">
                          <a:latin typeface="Times New Roman" pitchFamily="18" charset="0"/>
                          <a:cs typeface="Times New Roman" pitchFamily="18" charset="0"/>
                        </a:rPr>
                        <a:t>NEXT_DAY( ) </a:t>
                      </a:r>
                    </a:p>
                  </a:txBody>
                  <a:tcPr anchor="ctr"/>
                </a:tc>
                <a:tc>
                  <a:txBody>
                    <a:bodyPr/>
                    <a:lstStyle/>
                    <a:p>
                      <a:r>
                        <a:rPr lang="en-US" sz="2200" dirty="0">
                          <a:latin typeface="Times New Roman" pitchFamily="18" charset="0"/>
                          <a:cs typeface="Times New Roman" pitchFamily="18" charset="0"/>
                        </a:rPr>
                        <a:t>NEXT_DAY ('01-Jun-08', 'Wednesday')</a:t>
                      </a:r>
                    </a:p>
                  </a:txBody>
                  <a:tcPr anchor="ctr"/>
                </a:tc>
                <a:tc>
                  <a:txBody>
                    <a:bodyPr/>
                    <a:lstStyle/>
                    <a:p>
                      <a:r>
                        <a:rPr lang="en-US" sz="2200">
                          <a:latin typeface="Times New Roman" pitchFamily="18" charset="0"/>
                          <a:cs typeface="Times New Roman" pitchFamily="18" charset="0"/>
                        </a:rPr>
                        <a:t>04-JUN-08</a:t>
                      </a:r>
                    </a:p>
                  </a:txBody>
                  <a:tcPr anchor="ctr"/>
                </a:tc>
              </a:tr>
              <a:tr h="370840">
                <a:tc>
                  <a:txBody>
                    <a:bodyPr/>
                    <a:lstStyle/>
                    <a:p>
                      <a:r>
                        <a:rPr lang="en-US" sz="2000" dirty="0">
                          <a:latin typeface="Times New Roman" pitchFamily="18" charset="0"/>
                          <a:cs typeface="Times New Roman" pitchFamily="18" charset="0"/>
                        </a:rPr>
                        <a:t>LAST_DAY( )</a:t>
                      </a:r>
                    </a:p>
                  </a:txBody>
                  <a:tcPr anchor="ctr"/>
                </a:tc>
                <a:tc>
                  <a:txBody>
                    <a:bodyPr/>
                    <a:lstStyle/>
                    <a:p>
                      <a:r>
                        <a:rPr lang="en-US" sz="2200" dirty="0">
                          <a:latin typeface="Times New Roman" pitchFamily="18" charset="0"/>
                          <a:cs typeface="Times New Roman" pitchFamily="18" charset="0"/>
                        </a:rPr>
                        <a:t>LAST_DAY ('01-Jun-08')</a:t>
                      </a:r>
                    </a:p>
                  </a:txBody>
                  <a:tcPr anchor="ctr"/>
                </a:tc>
                <a:tc>
                  <a:txBody>
                    <a:bodyPr/>
                    <a:lstStyle/>
                    <a:p>
                      <a:r>
                        <a:rPr lang="en-US" sz="2200" dirty="0">
                          <a:latin typeface="Times New Roman" pitchFamily="18" charset="0"/>
                          <a:cs typeface="Times New Roman" pitchFamily="18" charset="0"/>
                        </a:rPr>
                        <a:t>30-Jun-08</a:t>
                      </a:r>
                    </a:p>
                  </a:txBody>
                  <a:tcPr anchor="ctr"/>
                </a:tc>
              </a:tr>
              <a:tr h="370840">
                <a:tc>
                  <a:txBody>
                    <a:bodyPr/>
                    <a:lstStyle/>
                    <a:p>
                      <a:r>
                        <a:rPr lang="en-US" sz="2000" dirty="0">
                          <a:latin typeface="Times New Roman" pitchFamily="18" charset="0"/>
                          <a:cs typeface="Times New Roman" pitchFamily="18" charset="0"/>
                        </a:rPr>
                        <a:t>NEW_TIME( )</a:t>
                      </a:r>
                    </a:p>
                  </a:txBody>
                  <a:tcPr anchor="ctr"/>
                </a:tc>
                <a:tc>
                  <a:txBody>
                    <a:bodyPr/>
                    <a:lstStyle/>
                    <a:p>
                      <a:r>
                        <a:rPr lang="en-US" sz="2200" dirty="0">
                          <a:latin typeface="Times New Roman" pitchFamily="18" charset="0"/>
                          <a:cs typeface="Times New Roman" pitchFamily="18" charset="0"/>
                        </a:rPr>
                        <a:t>NEW_TIME ('01-Jun-08', 'IST', 'EST')</a:t>
                      </a:r>
                    </a:p>
                  </a:txBody>
                  <a:tcPr anchor="ctr"/>
                </a:tc>
                <a:tc>
                  <a:txBody>
                    <a:bodyPr/>
                    <a:lstStyle/>
                    <a:p>
                      <a:r>
                        <a:rPr lang="en-US" sz="2200" dirty="0">
                          <a:latin typeface="Times New Roman" pitchFamily="18" charset="0"/>
                          <a:cs typeface="Times New Roman" pitchFamily="18" charset="0"/>
                        </a:rPr>
                        <a:t>31-May-08</a:t>
                      </a:r>
                    </a:p>
                  </a:txBody>
                  <a:tcPr anchor="ct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lgn="l"/>
            <a:r>
              <a:rPr lang="en-US" sz="2700" b="1" dirty="0" smtClean="0">
                <a:solidFill>
                  <a:srgbClr val="FF0000"/>
                </a:solidFill>
                <a:latin typeface="Times New Roman" pitchFamily="18" charset="0"/>
                <a:cs typeface="Times New Roman" pitchFamily="18" charset="0"/>
              </a:rPr>
              <a:t>4</a:t>
            </a:r>
            <a:r>
              <a:rPr lang="en-US" sz="3100" b="1" dirty="0" smtClean="0">
                <a:solidFill>
                  <a:srgbClr val="FF0000"/>
                </a:solidFill>
                <a:latin typeface="Times New Roman" pitchFamily="18" charset="0"/>
                <a:cs typeface="Times New Roman" pitchFamily="18" charset="0"/>
              </a:rPr>
              <a:t>) Conversion Functions</a:t>
            </a:r>
            <a:r>
              <a:rPr lang="en-US" sz="3100" b="1" dirty="0" smtClean="0"/>
              <a:t/>
            </a:r>
            <a:br>
              <a:rPr lang="en-US" sz="3100" b="1" dirty="0" smtClean="0"/>
            </a:br>
            <a:endParaRPr lang="en-US" sz="3100" dirty="0"/>
          </a:p>
        </p:txBody>
      </p:sp>
      <p:sp>
        <p:nvSpPr>
          <p:cNvPr id="3" name="Content Placeholder 2"/>
          <p:cNvSpPr>
            <a:spLocks noGrp="1"/>
          </p:cNvSpPr>
          <p:nvPr>
            <p:ph idx="1"/>
          </p:nvPr>
        </p:nvSpPr>
        <p:spPr>
          <a:xfrm>
            <a:off x="457200" y="990600"/>
            <a:ext cx="8229600" cy="5135563"/>
          </a:xfrm>
        </p:spPr>
        <p:txBody>
          <a:bodyPr/>
          <a:lstStyle/>
          <a:p>
            <a:r>
              <a:rPr lang="en-US" dirty="0" smtClean="0">
                <a:latin typeface="Times New Roman" pitchFamily="18" charset="0"/>
                <a:cs typeface="Times New Roman" pitchFamily="18" charset="0"/>
              </a:rPr>
              <a:t>These are functions that help us to convert a value in one form to another form.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For Ex: </a:t>
            </a:r>
            <a:r>
              <a:rPr lang="en-US" dirty="0" smtClean="0">
                <a:latin typeface="Times New Roman" pitchFamily="18" charset="0"/>
                <a:cs typeface="Times New Roman" pitchFamily="18" charset="0"/>
              </a:rPr>
              <a:t>a null value into an actual value, or a value from one data type to another data type like </a:t>
            </a:r>
            <a:r>
              <a:rPr lang="en-US" dirty="0" smtClean="0">
                <a:solidFill>
                  <a:srgbClr val="FF0000"/>
                </a:solidFill>
                <a:latin typeface="Times New Roman" pitchFamily="18" charset="0"/>
                <a:cs typeface="Times New Roman" pitchFamily="18" charset="0"/>
              </a:rPr>
              <a:t>NVL, TO_CHAR, TO_NUMBER, TO_DATE. </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a:bodyPr>
          <a:lstStyle/>
          <a:p>
            <a:r>
              <a:rPr lang="en-US" sz="2400" dirty="0" smtClean="0">
                <a:latin typeface="Times New Roman" pitchFamily="18" charset="0"/>
                <a:cs typeface="Times New Roman" pitchFamily="18" charset="0"/>
              </a:rPr>
              <a:t>Few of the conversion functions available in oracle are: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graphicFrame>
        <p:nvGraphicFramePr>
          <p:cNvPr id="5" name="Table 4"/>
          <p:cNvGraphicFramePr>
            <a:graphicFrameLocks noGrp="1"/>
          </p:cNvGraphicFramePr>
          <p:nvPr/>
        </p:nvGraphicFramePr>
        <p:xfrm>
          <a:off x="533400" y="990600"/>
          <a:ext cx="8153400" cy="4053840"/>
        </p:xfrm>
        <a:graphic>
          <a:graphicData uri="http://schemas.openxmlformats.org/drawingml/2006/table">
            <a:tbl>
              <a:tblPr firstRow="1" bandRow="1">
                <a:tableStyleId>{5C22544A-7EE6-4342-B048-85BDC9FD1C3A}</a:tableStyleId>
              </a:tblPr>
              <a:tblGrid>
                <a:gridCol w="3581400"/>
                <a:gridCol w="4572000"/>
              </a:tblGrid>
              <a:tr h="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Return Value</a:t>
                      </a:r>
                      <a:endParaRPr lang="en-US" sz="2200">
                        <a:latin typeface="Times New Roman" pitchFamily="18" charset="0"/>
                        <a:cs typeface="Times New Roman" pitchFamily="18" charset="0"/>
                      </a:endParaRPr>
                    </a:p>
                  </a:txBody>
                  <a:tcPr anchor="ctr"/>
                </a:tc>
              </a:tr>
              <a:tr h="370840">
                <a:tc>
                  <a:txBody>
                    <a:bodyPr/>
                    <a:lstStyle/>
                    <a:p>
                      <a:r>
                        <a:rPr lang="en-US" sz="2200" dirty="0">
                          <a:latin typeface="Times New Roman" pitchFamily="18" charset="0"/>
                          <a:cs typeface="Times New Roman" pitchFamily="18" charset="0"/>
                        </a:rPr>
                        <a:t>TO_CHAR (x [,y])</a:t>
                      </a:r>
                    </a:p>
                  </a:txBody>
                  <a:tcPr anchor="ctr"/>
                </a:tc>
                <a:tc>
                  <a:txBody>
                    <a:bodyPr/>
                    <a:lstStyle/>
                    <a:p>
                      <a:r>
                        <a:rPr lang="en-US" sz="2200">
                          <a:latin typeface="Times New Roman" pitchFamily="18" charset="0"/>
                          <a:cs typeface="Times New Roman" pitchFamily="18" charset="0"/>
                        </a:rPr>
                        <a:t>Converts Numeric and Date values to a character string value. It cannot be used for calculations since it is a string value.</a:t>
                      </a:r>
                    </a:p>
                  </a:txBody>
                  <a:tcPr anchor="ctr"/>
                </a:tc>
              </a:tr>
              <a:tr h="370840">
                <a:tc>
                  <a:txBody>
                    <a:bodyPr/>
                    <a:lstStyle/>
                    <a:p>
                      <a:r>
                        <a:rPr lang="en-US" sz="2200" dirty="0">
                          <a:latin typeface="Times New Roman" pitchFamily="18" charset="0"/>
                          <a:cs typeface="Times New Roman" pitchFamily="18" charset="0"/>
                        </a:rPr>
                        <a:t>TO_DATE (x [, </a:t>
                      </a:r>
                      <a:r>
                        <a:rPr lang="en-US" sz="2200" dirty="0" err="1">
                          <a:latin typeface="Times New Roman" pitchFamily="18" charset="0"/>
                          <a:cs typeface="Times New Roman" pitchFamily="18" charset="0"/>
                        </a:rPr>
                        <a:t>date_format</a:t>
                      </a:r>
                      <a:r>
                        <a:rPr lang="en-US" sz="2200" dirty="0">
                          <a:latin typeface="Times New Roman" pitchFamily="18" charset="0"/>
                          <a:cs typeface="Times New Roman" pitchFamily="18" charset="0"/>
                        </a:rPr>
                        <a:t>])</a:t>
                      </a:r>
                    </a:p>
                  </a:txBody>
                  <a:tcPr anchor="ctr"/>
                </a:tc>
                <a:tc>
                  <a:txBody>
                    <a:bodyPr/>
                    <a:lstStyle/>
                    <a:p>
                      <a:r>
                        <a:rPr lang="en-US" sz="2200">
                          <a:latin typeface="Times New Roman" pitchFamily="18" charset="0"/>
                          <a:cs typeface="Times New Roman" pitchFamily="18" charset="0"/>
                        </a:rPr>
                        <a:t>Converts a valid Numeric and Character values to a Date value. Date is formatted to the format specified by </a:t>
                      </a:r>
                      <a:r>
                        <a:rPr lang="en-US" sz="2200" i="1">
                          <a:latin typeface="Times New Roman" pitchFamily="18" charset="0"/>
                          <a:cs typeface="Times New Roman" pitchFamily="18" charset="0"/>
                        </a:rPr>
                        <a:t>'date_format'</a:t>
                      </a:r>
                      <a:r>
                        <a:rPr lang="en-US" sz="220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NVL (x, y)</a:t>
                      </a:r>
                    </a:p>
                  </a:txBody>
                  <a:tcPr anchor="ctr"/>
                </a:tc>
                <a:tc>
                  <a:txBody>
                    <a:bodyPr/>
                    <a:lstStyle/>
                    <a:p>
                      <a:r>
                        <a:rPr lang="en-US" sz="2200" dirty="0">
                          <a:latin typeface="Times New Roman" pitchFamily="18" charset="0"/>
                          <a:cs typeface="Times New Roman" pitchFamily="18" charset="0"/>
                        </a:rPr>
                        <a:t>If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is NULL, replace it with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and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must be of the same </a:t>
                      </a:r>
                      <a:r>
                        <a:rPr lang="en-US" sz="2200" dirty="0" err="1">
                          <a:latin typeface="Times New Roman" pitchFamily="18" charset="0"/>
                          <a:cs typeface="Times New Roman" pitchFamily="18" charset="0"/>
                        </a:rPr>
                        <a:t>datatype</a:t>
                      </a:r>
                      <a:r>
                        <a:rPr lang="en-US" sz="2200" dirty="0">
                          <a:latin typeface="Times New Roman" pitchFamily="18" charset="0"/>
                          <a:cs typeface="Times New Roman" pitchFamily="18" charset="0"/>
                        </a:rPr>
                        <a:t>. </a:t>
                      </a:r>
                    </a:p>
                  </a:txBody>
                  <a:tcPr anchor="ct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200" dirty="0" smtClean="0">
                <a:latin typeface="Times New Roman" pitchFamily="18" charset="0"/>
                <a:cs typeface="Times New Roman" pitchFamily="18" charset="0"/>
              </a:rPr>
              <a:t>The below table provides the examples for the above functions</a:t>
            </a:r>
            <a:endParaRPr lang="en-US" sz="22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990600"/>
          <a:ext cx="8763000" cy="5029199"/>
        </p:xfrm>
        <a:graphic>
          <a:graphicData uri="http://schemas.openxmlformats.org/drawingml/2006/table">
            <a:tbl>
              <a:tblPr firstRow="1" bandRow="1">
                <a:tableStyleId>{5C22544A-7EE6-4342-B048-85BDC9FD1C3A}</a:tableStyleId>
              </a:tblPr>
              <a:tblGrid>
                <a:gridCol w="2667000"/>
                <a:gridCol w="3337277"/>
                <a:gridCol w="2758723"/>
              </a:tblGrid>
              <a:tr h="789002">
                <a:tc>
                  <a:txBody>
                    <a:bodyPr/>
                    <a:lstStyle/>
                    <a:p>
                      <a:r>
                        <a:rPr lang="en-US" sz="2400" b="1" dirty="0">
                          <a:latin typeface="Times New Roman" pitchFamily="18" charset="0"/>
                          <a:cs typeface="Times New Roman" pitchFamily="18" charset="0"/>
                        </a:rPr>
                        <a:t>Function Name</a:t>
                      </a:r>
                      <a:endParaRPr lang="en-US" sz="2400" dirty="0">
                        <a:latin typeface="Times New Roman" pitchFamily="18" charset="0"/>
                        <a:cs typeface="Times New Roman" pitchFamily="18" charset="0"/>
                      </a:endParaRPr>
                    </a:p>
                  </a:txBody>
                  <a:tcPr anchor="ctr"/>
                </a:tc>
                <a:tc>
                  <a:txBody>
                    <a:bodyPr/>
                    <a:lstStyle/>
                    <a:p>
                      <a:r>
                        <a:rPr lang="en-US" sz="2400" b="1">
                          <a:latin typeface="Times New Roman" pitchFamily="18" charset="0"/>
                          <a:cs typeface="Times New Roman" pitchFamily="18" charset="0"/>
                        </a:rPr>
                        <a:t>Examples</a:t>
                      </a:r>
                      <a:endParaRPr lang="en-US" sz="2400">
                        <a:latin typeface="Times New Roman" pitchFamily="18" charset="0"/>
                        <a:cs typeface="Times New Roman" pitchFamily="18" charset="0"/>
                      </a:endParaRPr>
                    </a:p>
                  </a:txBody>
                  <a:tcPr anchor="ctr"/>
                </a:tc>
                <a:tc>
                  <a:txBody>
                    <a:bodyPr/>
                    <a:lstStyle/>
                    <a:p>
                      <a:r>
                        <a:rPr lang="en-US" sz="2400" b="1">
                          <a:latin typeface="Times New Roman" pitchFamily="18" charset="0"/>
                          <a:cs typeface="Times New Roman" pitchFamily="18" charset="0"/>
                        </a:rPr>
                        <a:t>Return Value</a:t>
                      </a:r>
                      <a:endParaRPr lang="en-US" sz="2400">
                        <a:latin typeface="Times New Roman" pitchFamily="18" charset="0"/>
                        <a:cs typeface="Times New Roman" pitchFamily="18" charset="0"/>
                      </a:endParaRPr>
                    </a:p>
                  </a:txBody>
                  <a:tcPr anchor="ctr"/>
                </a:tc>
              </a:tr>
              <a:tr h="2662193">
                <a:tc>
                  <a:txBody>
                    <a:bodyPr/>
                    <a:lstStyle/>
                    <a:p>
                      <a:r>
                        <a:rPr lang="en-US" sz="2400" dirty="0">
                          <a:latin typeface="Times New Roman" pitchFamily="18" charset="0"/>
                          <a:cs typeface="Times New Roman" pitchFamily="18" charset="0"/>
                        </a:rPr>
                        <a:t>TO_CHAR () </a:t>
                      </a:r>
                    </a:p>
                  </a:txBody>
                  <a:tcPr anchor="ctr"/>
                </a:tc>
                <a:tc>
                  <a:txBody>
                    <a:bodyPr/>
                    <a:lstStyle/>
                    <a:p>
                      <a:r>
                        <a:rPr lang="en-US" sz="2400" dirty="0">
                          <a:latin typeface="Times New Roman" pitchFamily="18" charset="0"/>
                          <a:cs typeface="Times New Roman" pitchFamily="18" charset="0"/>
                        </a:rPr>
                        <a:t>TO_CHAR (3000, '$9999')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TO_CHAR (SYSDATE, 'Day, Month YYYY') </a:t>
                      </a:r>
                    </a:p>
                  </a:txBody>
                  <a:tcPr anchor="ctr"/>
                </a:tc>
                <a:tc>
                  <a:txBody>
                    <a:bodyPr/>
                    <a:lstStyle/>
                    <a:p>
                      <a:r>
                        <a:rPr lang="en-US" sz="2400" dirty="0">
                          <a:latin typeface="Times New Roman" pitchFamily="18" charset="0"/>
                          <a:cs typeface="Times New Roman" pitchFamily="18" charset="0"/>
                        </a:rPr>
                        <a:t>$3000</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Monday, </a:t>
                      </a:r>
                      <a:r>
                        <a:rPr lang="en-US" sz="2400" dirty="0" smtClean="0">
                          <a:latin typeface="Times New Roman" pitchFamily="18" charset="0"/>
                          <a:cs typeface="Times New Roman" pitchFamily="18" charset="0"/>
                        </a:rPr>
                        <a:t>Aug 2012 </a:t>
                      </a:r>
                      <a:endParaRPr lang="en-US" sz="2400" dirty="0">
                        <a:latin typeface="Times New Roman" pitchFamily="18" charset="0"/>
                        <a:cs typeface="Times New Roman" pitchFamily="18" charset="0"/>
                      </a:endParaRPr>
                    </a:p>
                  </a:txBody>
                  <a:tcPr anchor="ctr"/>
                </a:tc>
              </a:tr>
              <a:tr h="789002">
                <a:tc>
                  <a:txBody>
                    <a:bodyPr/>
                    <a:lstStyle/>
                    <a:p>
                      <a:r>
                        <a:rPr lang="en-US" sz="2400" dirty="0">
                          <a:latin typeface="Times New Roman" pitchFamily="18" charset="0"/>
                          <a:cs typeface="Times New Roman" pitchFamily="18" charset="0"/>
                        </a:rPr>
                        <a:t>TO_DATE () </a:t>
                      </a:r>
                    </a:p>
                  </a:txBody>
                  <a:tcPr anchor="ctr"/>
                </a:tc>
                <a:tc>
                  <a:txBody>
                    <a:bodyPr/>
                    <a:lstStyle/>
                    <a:p>
                      <a:r>
                        <a:rPr lang="en-US" sz="2400" dirty="0">
                          <a:latin typeface="Times New Roman" pitchFamily="18" charset="0"/>
                          <a:cs typeface="Times New Roman" pitchFamily="18" charset="0"/>
                        </a:rPr>
                        <a:t>TO_DATE (</a:t>
                      </a:r>
                      <a:r>
                        <a:rPr lang="en-US" sz="2400" dirty="0" smtClean="0">
                          <a:latin typeface="Times New Roman" pitchFamily="18" charset="0"/>
                          <a:cs typeface="Times New Roman" pitchFamily="18" charset="0"/>
                        </a:rPr>
                        <a:t>'01-Aug-12') </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01-Aug-2012</a:t>
                      </a:r>
                      <a:endParaRPr lang="en-US" sz="2400" dirty="0">
                        <a:latin typeface="Times New Roman" pitchFamily="18" charset="0"/>
                        <a:cs typeface="Times New Roman" pitchFamily="18" charset="0"/>
                      </a:endParaRPr>
                    </a:p>
                  </a:txBody>
                  <a:tcPr anchor="ctr"/>
                </a:tc>
              </a:tr>
              <a:tr h="789002">
                <a:tc>
                  <a:txBody>
                    <a:bodyPr/>
                    <a:lstStyle/>
                    <a:p>
                      <a:r>
                        <a:rPr lang="en-US" sz="2400">
                          <a:latin typeface="Times New Roman" pitchFamily="18" charset="0"/>
                          <a:cs typeface="Times New Roman" pitchFamily="18" charset="0"/>
                        </a:rPr>
                        <a:t>NVL () </a:t>
                      </a:r>
                    </a:p>
                  </a:txBody>
                  <a:tcPr anchor="ctr"/>
                </a:tc>
                <a:tc>
                  <a:txBody>
                    <a:bodyPr/>
                    <a:lstStyle/>
                    <a:p>
                      <a:r>
                        <a:rPr lang="en-US" sz="2400" dirty="0">
                          <a:latin typeface="Times New Roman" pitchFamily="18" charset="0"/>
                          <a:cs typeface="Times New Roman" pitchFamily="18" charset="0"/>
                        </a:rPr>
                        <a:t>NVL (null, 1) </a:t>
                      </a:r>
                    </a:p>
                  </a:txBody>
                  <a:tcPr anchor="ctr"/>
                </a:tc>
                <a:tc>
                  <a:txBody>
                    <a:bodyPr/>
                    <a:lstStyle/>
                    <a:p>
                      <a:r>
                        <a:rPr lang="en-US" sz="2400" dirty="0">
                          <a:latin typeface="Times New Roman" pitchFamily="18" charset="0"/>
                          <a:cs typeface="Times New Roman" pitchFamily="18" charset="0"/>
                        </a:rPr>
                        <a:t>1</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rgbClr val="FF0000"/>
                </a:solidFill>
                <a:latin typeface="Times New Roman" pitchFamily="18" charset="0"/>
                <a:cs typeface="Times New Roman" pitchFamily="18" charset="0"/>
              </a:rPr>
              <a:t>References</a:t>
            </a:r>
            <a:endParaRPr lang="en-US" sz="4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hlinkClick r:id="rId2"/>
              </a:rPr>
              <a:t>https://www.studytonight.com/dbms/sql-constraints.php</a:t>
            </a:r>
            <a:endParaRPr lang="en-US" dirty="0" smtClean="0"/>
          </a:p>
          <a:p>
            <a:r>
              <a:rPr lang="en-US" dirty="0" smtClean="0">
                <a:hlinkClick r:id="rId3"/>
              </a:rPr>
              <a:t>https://docs.oracle.com/cd/B19306_01/server.102/b14200/functions001.htm</a:t>
            </a:r>
            <a:endParaRPr lang="en-US" dirty="0" smtClean="0"/>
          </a:p>
          <a:p>
            <a:r>
              <a:rPr lang="en-US" smtClean="0"/>
              <a:t>https://www.tutorialspoint.com/sql</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7200" b="1" dirty="0" smtClean="0">
              <a:solidFill>
                <a:srgbClr val="FF0000"/>
              </a:solidFill>
              <a:latin typeface="Times New Roman" pitchFamily="18" charset="0"/>
              <a:cs typeface="Times New Roman" pitchFamily="18" charset="0"/>
            </a:endParaRPr>
          </a:p>
          <a:p>
            <a:pPr marL="0" indent="0" algn="ctr">
              <a:buNone/>
            </a:pPr>
            <a:r>
              <a:rPr lang="en-US" sz="7200" b="1" dirty="0" smtClean="0">
                <a:solidFill>
                  <a:srgbClr val="FF0000"/>
                </a:solidFill>
                <a:latin typeface="Times New Roman" pitchFamily="18" charset="0"/>
                <a:cs typeface="Times New Roman" pitchFamily="18" charset="0"/>
              </a:rPr>
              <a:t>END</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 xmlns:p14="http://schemas.microsoft.com/office/powerpoint/2010/main" val="2878342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TotalTime>
  <Words>5061</Words>
  <Application>Microsoft Office PowerPoint</Application>
  <PresentationFormat>On-screen Show (4:3)</PresentationFormat>
  <Paragraphs>1295</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Constraints</vt:lpstr>
      <vt:lpstr>Constraint guidelines</vt:lpstr>
      <vt:lpstr>Slide 3</vt:lpstr>
      <vt:lpstr>Defining Constraints</vt:lpstr>
      <vt:lpstr>SQL Not Null Constraint   </vt:lpstr>
      <vt:lpstr> SQL Unique Key </vt:lpstr>
      <vt:lpstr>Example  </vt:lpstr>
      <vt:lpstr>Unique Key at table level:  </vt:lpstr>
      <vt:lpstr> SQL Primary key </vt:lpstr>
      <vt:lpstr>Slide 10</vt:lpstr>
      <vt:lpstr>Slide 11</vt:lpstr>
      <vt:lpstr>SQL Foreign key or Referential Integrity  </vt:lpstr>
      <vt:lpstr>Slide 13</vt:lpstr>
      <vt:lpstr>Example:  </vt:lpstr>
      <vt:lpstr>Slide 15</vt:lpstr>
      <vt:lpstr>Slide 16</vt:lpstr>
      <vt:lpstr>SQL Check Constraint  </vt:lpstr>
      <vt:lpstr>Slide 18</vt:lpstr>
      <vt:lpstr>Subquery</vt:lpstr>
      <vt:lpstr>Slide 20</vt:lpstr>
      <vt:lpstr>Guidelines for using Subqueries</vt:lpstr>
      <vt:lpstr>Example: student_details;</vt:lpstr>
      <vt:lpstr>Slide 23</vt:lpstr>
      <vt:lpstr>Slide 24</vt:lpstr>
      <vt:lpstr>Slide 25</vt:lpstr>
      <vt:lpstr>Example-employee table</vt:lpstr>
      <vt:lpstr>Slide 27</vt:lpstr>
      <vt:lpstr>Types of subqueries</vt:lpstr>
      <vt:lpstr>Single-row subquery</vt:lpstr>
      <vt:lpstr>Multiple-row  subquery</vt:lpstr>
      <vt:lpstr>Using the IN Operator in multiple-row subqueries</vt:lpstr>
      <vt:lpstr>Slide 32</vt:lpstr>
      <vt:lpstr>Example</vt:lpstr>
      <vt:lpstr>SQL WHERE, ANY, ALL Clause </vt:lpstr>
      <vt:lpstr>Slide 35</vt:lpstr>
      <vt:lpstr>Query</vt:lpstr>
      <vt:lpstr>Using the ANY Operator in multiple-row subqueries</vt:lpstr>
      <vt:lpstr>Slide 38</vt:lpstr>
      <vt:lpstr>Slide 39</vt:lpstr>
      <vt:lpstr>Query</vt:lpstr>
      <vt:lpstr>Using the ALL Operator in multiple-row subqueries</vt:lpstr>
      <vt:lpstr>Slide 42</vt:lpstr>
      <vt:lpstr>Cartesian Product</vt:lpstr>
      <vt:lpstr>Example</vt:lpstr>
      <vt:lpstr>Types of Joins</vt:lpstr>
      <vt:lpstr>SQL-JOIN</vt:lpstr>
      <vt:lpstr>Slide 47</vt:lpstr>
      <vt:lpstr>Slide 48</vt:lpstr>
      <vt:lpstr>SQL INNER JOIN Example The "Persons" table: </vt:lpstr>
      <vt:lpstr>Slide 50</vt:lpstr>
      <vt:lpstr>Slide 51</vt:lpstr>
      <vt:lpstr>SQL LEFT JOIN Example The "Persons" table: </vt:lpstr>
      <vt:lpstr>Slide 53</vt:lpstr>
      <vt:lpstr>Slide 54</vt:lpstr>
      <vt:lpstr>Slide 55</vt:lpstr>
      <vt:lpstr>SQL RIGHT JOIN Example The "Persons" table: </vt:lpstr>
      <vt:lpstr>Slide 57</vt:lpstr>
      <vt:lpstr>Slide 58</vt:lpstr>
      <vt:lpstr>Slide 59</vt:lpstr>
      <vt:lpstr>Slide 60</vt:lpstr>
      <vt:lpstr>Slide 61</vt:lpstr>
      <vt:lpstr>Slide 62</vt:lpstr>
      <vt:lpstr>Slide 63</vt:lpstr>
      <vt:lpstr>Slide 64</vt:lpstr>
      <vt:lpstr>Slide 65</vt:lpstr>
      <vt:lpstr>SQL Outer Join </vt:lpstr>
      <vt:lpstr>Slide 67</vt:lpstr>
      <vt:lpstr>Slide 68</vt:lpstr>
      <vt:lpstr>Slide 69</vt:lpstr>
      <vt:lpstr>Slide 70</vt:lpstr>
      <vt:lpstr>Slide 71</vt:lpstr>
      <vt:lpstr>Output</vt:lpstr>
      <vt:lpstr>Slide 73</vt:lpstr>
      <vt:lpstr>Example: student_details;</vt:lpstr>
      <vt:lpstr>Slide 75</vt:lpstr>
      <vt:lpstr>SQL Functions</vt:lpstr>
      <vt:lpstr>Slide 77</vt:lpstr>
      <vt:lpstr>Single row functions</vt:lpstr>
      <vt:lpstr>Slide 79</vt:lpstr>
      <vt:lpstr>Slide 80</vt:lpstr>
      <vt:lpstr>Slide 81</vt:lpstr>
      <vt:lpstr>Slide 82</vt:lpstr>
      <vt:lpstr>  2) Character or Text Functions:  Character or text functions are used to manipulate text strings. They accept strings or characters as input and can return both character and number values as output. </vt:lpstr>
      <vt:lpstr>Slide 84</vt:lpstr>
      <vt:lpstr>Continue…….</vt:lpstr>
      <vt:lpstr>Slide 86</vt:lpstr>
      <vt:lpstr>Slide 87</vt:lpstr>
      <vt:lpstr>3) Date Functions: </vt:lpstr>
      <vt:lpstr>Continue…</vt:lpstr>
      <vt:lpstr>Examples of date functions</vt:lpstr>
      <vt:lpstr>4) Conversion Functions </vt:lpstr>
      <vt:lpstr>Slide 92</vt:lpstr>
      <vt:lpstr>The below table provides the examples for the above functions</vt:lpstr>
      <vt:lpstr>References</vt:lpstr>
      <vt:lpstr>Slide 95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
  <cp:lastModifiedBy>MPK</cp:lastModifiedBy>
  <cp:revision>191</cp:revision>
  <dcterms:created xsi:type="dcterms:W3CDTF">2006-08-16T00:00:00Z</dcterms:created>
  <dcterms:modified xsi:type="dcterms:W3CDTF">2020-02-03T04:31:57Z</dcterms:modified>
</cp:coreProperties>
</file>