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7" r:id="rId3"/>
    <p:sldId id="268" r:id="rId4"/>
    <p:sldId id="297" r:id="rId5"/>
    <p:sldId id="269" r:id="rId6"/>
    <p:sldId id="270" r:id="rId7"/>
    <p:sldId id="298" r:id="rId8"/>
    <p:sldId id="299" r:id="rId9"/>
    <p:sldId id="321" r:id="rId10"/>
    <p:sldId id="300" r:id="rId11"/>
    <p:sldId id="304" r:id="rId12"/>
    <p:sldId id="305" r:id="rId13"/>
    <p:sldId id="306" r:id="rId14"/>
    <p:sldId id="307" r:id="rId15"/>
    <p:sldId id="308" r:id="rId16"/>
    <p:sldId id="310" r:id="rId17"/>
    <p:sldId id="313" r:id="rId18"/>
    <p:sldId id="314" r:id="rId19"/>
    <p:sldId id="315" r:id="rId20"/>
    <p:sldId id="316" r:id="rId21"/>
    <p:sldId id="301" r:id="rId22"/>
    <p:sldId id="322" r:id="rId23"/>
    <p:sldId id="272" r:id="rId24"/>
    <p:sldId id="273" r:id="rId25"/>
    <p:sldId id="324" r:id="rId26"/>
    <p:sldId id="323" r:id="rId27"/>
    <p:sldId id="325" r:id="rId28"/>
    <p:sldId id="366" r:id="rId29"/>
    <p:sldId id="367" r:id="rId30"/>
    <p:sldId id="368" r:id="rId31"/>
    <p:sldId id="369" r:id="rId32"/>
    <p:sldId id="370" r:id="rId33"/>
    <p:sldId id="259" r:id="rId34"/>
    <p:sldId id="357" r:id="rId35"/>
    <p:sldId id="361" r:id="rId36"/>
    <p:sldId id="362" r:id="rId37"/>
    <p:sldId id="355" r:id="rId38"/>
    <p:sldId id="359" r:id="rId39"/>
    <p:sldId id="358" r:id="rId40"/>
    <p:sldId id="365" r:id="rId41"/>
    <p:sldId id="364" r:id="rId42"/>
    <p:sldId id="354" r:id="rId43"/>
    <p:sldId id="360" r:id="rId44"/>
    <p:sldId id="363" r:id="rId45"/>
    <p:sldId id="353" r:id="rId46"/>
    <p:sldId id="256" r:id="rId47"/>
    <p:sldId id="371" r:id="rId48"/>
    <p:sldId id="372" r:id="rId49"/>
    <p:sldId id="32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tutorialspoin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639762"/>
          </a:xfrm>
        </p:spPr>
        <p:txBody>
          <a:bodyPr>
            <a:noAutofit/>
          </a:bodyPr>
          <a:lstStyle/>
          <a:p>
            <a:r>
              <a:rPr lang="en-US" sz="6000" b="1" dirty="0">
                <a:solidFill>
                  <a:srgbClr val="FF0000"/>
                </a:solidFill>
                <a:latin typeface="Times New Roman" pitchFamily="18" charset="0"/>
                <a:cs typeface="Times New Roman" pitchFamily="18" charset="0"/>
              </a:rPr>
              <a:t>Cursors</a:t>
            </a:r>
            <a:endParaRPr lang="en-US" sz="6000" b="1" dirty="0">
              <a:solidFill>
                <a:srgbClr val="FF0000"/>
              </a:solidFill>
            </a:endParaRPr>
          </a:p>
        </p:txBody>
      </p:sp>
    </p:spTree>
    <p:extLst>
      <p:ext uri="{BB962C8B-B14F-4D97-AF65-F5344CB8AC3E}">
        <p14:creationId xmlns:p14="http://schemas.microsoft.com/office/powerpoint/2010/main" xmlns="" val="2309071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56380093"/>
              </p:ext>
            </p:extLst>
          </p:nvPr>
        </p:nvGraphicFramePr>
        <p:xfrm>
          <a:off x="228600" y="304800"/>
          <a:ext cx="8763000" cy="5821680"/>
        </p:xfrm>
        <a:graphic>
          <a:graphicData uri="http://schemas.openxmlformats.org/drawingml/2006/table">
            <a:tbl>
              <a:tblPr firstRow="1" bandRow="1">
                <a:tableStyleId>{5C22544A-7EE6-4342-B048-85BDC9FD1C3A}</a:tableStyleId>
              </a:tblPr>
              <a:tblGrid>
                <a:gridCol w="762000"/>
                <a:gridCol w="8001000"/>
              </a:tblGrid>
              <a:tr h="370840">
                <a:tc>
                  <a:txBody>
                    <a:bodyPr/>
                    <a:lstStyle/>
                    <a:p>
                      <a:pPr algn="ctr"/>
                      <a:r>
                        <a:rPr lang="en-US" sz="2200" dirty="0" err="1">
                          <a:effectLst/>
                          <a:latin typeface="Times New Roman" pitchFamily="18" charset="0"/>
                          <a:cs typeface="Times New Roman" pitchFamily="18" charset="0"/>
                        </a:rPr>
                        <a:t>S.No</a:t>
                      </a:r>
                      <a:endParaRPr lang="en-US" sz="2200" dirty="0">
                        <a:effectLst/>
                        <a:latin typeface="Times New Roman" pitchFamily="18" charset="0"/>
                        <a:cs typeface="Times New Roman" pitchFamily="18" charset="0"/>
                      </a:endParaRPr>
                    </a:p>
                  </a:txBody>
                  <a:tcPr anchor="ctr"/>
                </a:tc>
                <a:tc>
                  <a:txBody>
                    <a:bodyPr/>
                    <a:lstStyle/>
                    <a:p>
                      <a:pPr algn="ctr"/>
                      <a:r>
                        <a:rPr lang="en-US" sz="2200" dirty="0">
                          <a:effectLst/>
                          <a:latin typeface="Times New Roman" pitchFamily="18" charset="0"/>
                          <a:cs typeface="Times New Roman" pitchFamily="18" charset="0"/>
                        </a:rPr>
                        <a:t>Attribute &amp; Description</a:t>
                      </a:r>
                    </a:p>
                  </a:txBody>
                  <a:tcPr anchor="ctr"/>
                </a:tc>
              </a:tr>
              <a:tr h="370840">
                <a:tc>
                  <a:txBody>
                    <a:bodyPr/>
                    <a:lstStyle/>
                    <a:p>
                      <a:pPr algn="ctr" fontAlgn="ctr"/>
                      <a:r>
                        <a:rPr lang="en-US" sz="2200">
                          <a:effectLst/>
                          <a:latin typeface="Times New Roman" pitchFamily="18" charset="0"/>
                          <a:cs typeface="Times New Roman" pitchFamily="18" charset="0"/>
                        </a:rPr>
                        <a:t>1</a:t>
                      </a:r>
                    </a:p>
                  </a:txBody>
                  <a:tcPr anchor="ctr"/>
                </a:tc>
                <a:tc>
                  <a:txBody>
                    <a:bodyPr/>
                    <a:lstStyle/>
                    <a:p>
                      <a:r>
                        <a:rPr lang="en-US" sz="2200" b="1" dirty="0">
                          <a:latin typeface="Times New Roman" pitchFamily="18" charset="0"/>
                          <a:cs typeface="Times New Roman" pitchFamily="18" charset="0"/>
                        </a:rPr>
                        <a:t>%FOUND</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Returns TRUE if an INSERT, UPDATE, or DELETE statement affected one or more rows or a SELECT INTO statement returned one or more rows. Otherwise, it returns FALSE.</a:t>
                      </a:r>
                    </a:p>
                  </a:txBody>
                  <a:tcPr anchor="ctr"/>
                </a:tc>
              </a:tr>
              <a:tr h="370840">
                <a:tc>
                  <a:txBody>
                    <a:bodyPr/>
                    <a:lstStyle/>
                    <a:p>
                      <a:pPr algn="ctr" fontAlgn="ctr"/>
                      <a:r>
                        <a:rPr lang="en-US" sz="2200">
                          <a:effectLst/>
                          <a:latin typeface="Times New Roman" pitchFamily="18" charset="0"/>
                          <a:cs typeface="Times New Roman" pitchFamily="18" charset="0"/>
                        </a:rPr>
                        <a:t>2</a:t>
                      </a:r>
                    </a:p>
                  </a:txBody>
                  <a:tcPr anchor="ctr"/>
                </a:tc>
                <a:tc>
                  <a:txBody>
                    <a:bodyPr/>
                    <a:lstStyle/>
                    <a:p>
                      <a:r>
                        <a:rPr lang="en-US" sz="2200" b="1">
                          <a:latin typeface="Times New Roman" pitchFamily="18" charset="0"/>
                          <a:cs typeface="Times New Roman" pitchFamily="18" charset="0"/>
                        </a:rPr>
                        <a:t>%NOTFOUND</a:t>
                      </a:r>
                      <a:endParaRPr lang="en-US" sz="2200">
                        <a:latin typeface="Times New Roman" pitchFamily="18" charset="0"/>
                        <a:cs typeface="Times New Roman" pitchFamily="18" charset="0"/>
                      </a:endParaRPr>
                    </a:p>
                    <a:p>
                      <a:r>
                        <a:rPr lang="en-US" sz="2200">
                          <a:latin typeface="Times New Roman" pitchFamily="18" charset="0"/>
                          <a:cs typeface="Times New Roman" pitchFamily="18" charset="0"/>
                        </a:rPr>
                        <a:t>The logical opposite of %FOUND. It returns TRUE if an INSERT, UPDATE, or DELETE statement affected no rows, or a SELECT INTO statement returned no rows. Otherwise, it returns FALSE.</a:t>
                      </a:r>
                    </a:p>
                  </a:txBody>
                  <a:tcPr anchor="ctr"/>
                </a:tc>
              </a:tr>
              <a:tr h="370840">
                <a:tc>
                  <a:txBody>
                    <a:bodyPr/>
                    <a:lstStyle/>
                    <a:p>
                      <a:pPr algn="ctr" fontAlgn="ctr"/>
                      <a:r>
                        <a:rPr lang="en-US" sz="2200">
                          <a:effectLst/>
                          <a:latin typeface="Times New Roman" pitchFamily="18" charset="0"/>
                          <a:cs typeface="Times New Roman" pitchFamily="18" charset="0"/>
                        </a:rPr>
                        <a:t>3</a:t>
                      </a:r>
                    </a:p>
                  </a:txBody>
                  <a:tcPr anchor="ctr"/>
                </a:tc>
                <a:tc>
                  <a:txBody>
                    <a:bodyPr/>
                    <a:lstStyle/>
                    <a:p>
                      <a:r>
                        <a:rPr lang="en-US" sz="2200" b="1">
                          <a:latin typeface="Times New Roman" pitchFamily="18" charset="0"/>
                          <a:cs typeface="Times New Roman" pitchFamily="18" charset="0"/>
                        </a:rPr>
                        <a:t>%ISOPEN</a:t>
                      </a:r>
                      <a:endParaRPr lang="en-US" sz="2200">
                        <a:latin typeface="Times New Roman" pitchFamily="18" charset="0"/>
                        <a:cs typeface="Times New Roman" pitchFamily="18" charset="0"/>
                      </a:endParaRPr>
                    </a:p>
                    <a:p>
                      <a:r>
                        <a:rPr lang="en-US" sz="2200">
                          <a:latin typeface="Times New Roman" pitchFamily="18" charset="0"/>
                          <a:cs typeface="Times New Roman" pitchFamily="18" charset="0"/>
                        </a:rPr>
                        <a:t>Always returns FALSE for implicit cursors, because Oracle closes the SQL cursor automatically after executing its associated SQL statement.</a:t>
                      </a:r>
                    </a:p>
                  </a:txBody>
                  <a:tcPr anchor="ctr"/>
                </a:tc>
              </a:tr>
              <a:tr h="370840">
                <a:tc>
                  <a:txBody>
                    <a:bodyPr/>
                    <a:lstStyle/>
                    <a:p>
                      <a:pPr algn="ctr" fontAlgn="ctr"/>
                      <a:r>
                        <a:rPr lang="en-US" sz="2200">
                          <a:effectLst/>
                          <a:latin typeface="Times New Roman" pitchFamily="18" charset="0"/>
                          <a:cs typeface="Times New Roman" pitchFamily="18" charset="0"/>
                        </a:rPr>
                        <a:t>4</a:t>
                      </a:r>
                    </a:p>
                  </a:txBody>
                  <a:tcPr anchor="ctr"/>
                </a:tc>
                <a:tc>
                  <a:txBody>
                    <a:bodyPr/>
                    <a:lstStyle/>
                    <a:p>
                      <a:r>
                        <a:rPr lang="en-US" sz="2200" b="1" dirty="0">
                          <a:latin typeface="Times New Roman" pitchFamily="18" charset="0"/>
                          <a:cs typeface="Times New Roman" pitchFamily="18" charset="0"/>
                        </a:rPr>
                        <a:t>%ROWCOUNT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Returns the number of rows affected by an INSERT, UPDATE, or DELETE statement, or returned by a SELECT INTO statement.</a:t>
                      </a:r>
                    </a:p>
                  </a:txBody>
                  <a:tcPr anchor="ctr"/>
                </a:tc>
              </a:tr>
            </a:tbl>
          </a:graphicData>
        </a:graphic>
      </p:graphicFrame>
    </p:spTree>
    <p:extLst>
      <p:ext uri="{BB962C8B-B14F-4D97-AF65-F5344CB8AC3E}">
        <p14:creationId xmlns:p14="http://schemas.microsoft.com/office/powerpoint/2010/main" xmlns="" val="282422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DDDE4624-4C99-4A6B-87EB-3183087335FE}" type="slidenum">
              <a:rPr lang="en-US"/>
              <a:pPr/>
              <a:t>11</a:t>
            </a:fld>
            <a:endParaRPr lang="en-US" sz="1400"/>
          </a:p>
        </p:txBody>
      </p:sp>
      <p:sp>
        <p:nvSpPr>
          <p:cNvPr id="13314" name="Rectangle 2"/>
          <p:cNvSpPr>
            <a:spLocks noGrp="1" noChangeArrowheads="1"/>
          </p:cNvSpPr>
          <p:nvPr>
            <p:ph type="title"/>
          </p:nvPr>
        </p:nvSpPr>
        <p:spPr/>
        <p:txBody>
          <a:bodyPr>
            <a:normAutofit/>
          </a:bodyPr>
          <a:lstStyle/>
          <a:p>
            <a:r>
              <a:rPr lang="en-GB" sz="4500" b="1" dirty="0">
                <a:solidFill>
                  <a:srgbClr val="FF0000"/>
                </a:solidFill>
                <a:latin typeface="Times New Roman" pitchFamily="18" charset="0"/>
                <a:cs typeface="Times New Roman" pitchFamily="18" charset="0"/>
              </a:rPr>
              <a:t>Syntax for Cursors</a:t>
            </a:r>
            <a:endParaRPr lang="en-US" sz="4500" b="1" dirty="0">
              <a:solidFill>
                <a:srgbClr val="FF0000"/>
              </a:solidFill>
              <a:latin typeface="Times New Roman" pitchFamily="18" charset="0"/>
              <a:cs typeface="Times New Roman" pitchFamily="18" charset="0"/>
            </a:endParaRPr>
          </a:p>
        </p:txBody>
      </p:sp>
      <p:sp>
        <p:nvSpPr>
          <p:cNvPr id="13315" name="Rectangle 3"/>
          <p:cNvSpPr>
            <a:spLocks noGrp="1" noChangeArrowheads="1"/>
          </p:cNvSpPr>
          <p:nvPr>
            <p:ph type="body" idx="1"/>
          </p:nvPr>
        </p:nvSpPr>
        <p:spPr/>
        <p:txBody>
          <a:bodyPr/>
          <a:lstStyle/>
          <a:p>
            <a:r>
              <a:rPr lang="en-GB" dirty="0">
                <a:latin typeface="Times New Roman" pitchFamily="18" charset="0"/>
                <a:cs typeface="Times New Roman" pitchFamily="18" charset="0"/>
              </a:rPr>
              <a:t>Declared as a variable in the same way as standard variables</a:t>
            </a:r>
          </a:p>
          <a:p>
            <a:r>
              <a:rPr lang="en-US" dirty="0">
                <a:latin typeface="Times New Roman" pitchFamily="18" charset="0"/>
                <a:cs typeface="Times New Roman" pitchFamily="18" charset="0"/>
              </a:rPr>
              <a:t>Identified as cursor type</a:t>
            </a:r>
          </a:p>
          <a:p>
            <a:r>
              <a:rPr lang="en-US" dirty="0">
                <a:latin typeface="Times New Roman" pitchFamily="18" charset="0"/>
                <a:cs typeface="Times New Roman" pitchFamily="18" charset="0"/>
              </a:rPr>
              <a:t>SQL included</a:t>
            </a:r>
          </a:p>
          <a:p>
            <a:r>
              <a:rPr lang="en-US" dirty="0">
                <a:latin typeface="Times New Roman" pitchFamily="18" charset="0"/>
                <a:cs typeface="Times New Roman" pitchFamily="18" charset="0"/>
              </a:rPr>
              <a:t>E.g.</a:t>
            </a:r>
          </a:p>
        </p:txBody>
      </p:sp>
      <p:sp>
        <p:nvSpPr>
          <p:cNvPr id="13316" name="Text Box 4"/>
          <p:cNvSpPr txBox="1">
            <a:spLocks noChangeArrowheads="1"/>
          </p:cNvSpPr>
          <p:nvPr/>
        </p:nvSpPr>
        <p:spPr bwMode="auto">
          <a:xfrm>
            <a:off x="2895600" y="4419600"/>
            <a:ext cx="6019800" cy="1778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2000" b="1" dirty="0">
                <a:latin typeface="Arial" pitchFamily="34" charset="0"/>
              </a:rPr>
              <a:t>Cursor </a:t>
            </a:r>
            <a:r>
              <a:rPr lang="en-GB" sz="2000" b="1" dirty="0" err="1">
                <a:latin typeface="Arial" pitchFamily="34" charset="0"/>
              </a:rPr>
              <a:t>cur_emp</a:t>
            </a:r>
            <a:r>
              <a:rPr lang="en-GB" sz="2000" b="1" dirty="0">
                <a:latin typeface="Arial" pitchFamily="34" charset="0"/>
              </a:rPr>
              <a:t> is</a:t>
            </a:r>
          </a:p>
          <a:p>
            <a:pPr>
              <a:spcBef>
                <a:spcPct val="50000"/>
              </a:spcBef>
            </a:pPr>
            <a:r>
              <a:rPr lang="en-GB" sz="2000" b="1" dirty="0">
                <a:latin typeface="Arial" pitchFamily="34" charset="0"/>
              </a:rPr>
              <a:t>      </a:t>
            </a:r>
            <a:r>
              <a:rPr lang="en-GB" sz="2000" b="1" dirty="0">
                <a:solidFill>
                  <a:schemeClr val="tx2"/>
                </a:solidFill>
                <a:latin typeface="Arial" pitchFamily="34" charset="0"/>
              </a:rPr>
              <a:t>Select </a:t>
            </a:r>
            <a:r>
              <a:rPr lang="en-GB" sz="2000" b="1" dirty="0" err="1">
                <a:solidFill>
                  <a:schemeClr val="tx2"/>
                </a:solidFill>
                <a:latin typeface="Arial" pitchFamily="34" charset="0"/>
              </a:rPr>
              <a:t>emp_id</a:t>
            </a:r>
            <a:r>
              <a:rPr lang="en-GB" sz="2000" b="1" dirty="0">
                <a:solidFill>
                  <a:schemeClr val="tx2"/>
                </a:solidFill>
                <a:latin typeface="Arial" pitchFamily="34" charset="0"/>
              </a:rPr>
              <a:t>, surname name, grade, salary</a:t>
            </a:r>
          </a:p>
          <a:p>
            <a:pPr>
              <a:spcBef>
                <a:spcPct val="50000"/>
              </a:spcBef>
            </a:pPr>
            <a:r>
              <a:rPr lang="en-GB" sz="2000" b="1" dirty="0">
                <a:solidFill>
                  <a:schemeClr val="tx2"/>
                </a:solidFill>
                <a:latin typeface="Arial" pitchFamily="34" charset="0"/>
              </a:rPr>
              <a:t>	From employee</a:t>
            </a:r>
          </a:p>
          <a:p>
            <a:pPr>
              <a:spcBef>
                <a:spcPct val="50000"/>
              </a:spcBef>
            </a:pPr>
            <a:r>
              <a:rPr lang="en-GB" sz="2000" b="1" dirty="0">
                <a:solidFill>
                  <a:schemeClr val="tx2"/>
                </a:solidFill>
                <a:latin typeface="Arial" pitchFamily="34" charset="0"/>
              </a:rPr>
              <a:t>	   Where </a:t>
            </a:r>
            <a:r>
              <a:rPr lang="en-GB" sz="2000" b="1" dirty="0" smtClean="0">
                <a:solidFill>
                  <a:schemeClr val="tx2"/>
                </a:solidFill>
                <a:latin typeface="Arial" pitchFamily="34" charset="0"/>
              </a:rPr>
              <a:t>grade </a:t>
            </a:r>
            <a:r>
              <a:rPr lang="en-GB" sz="2000" b="1" dirty="0">
                <a:solidFill>
                  <a:schemeClr val="tx2"/>
                </a:solidFill>
                <a:latin typeface="Arial" pitchFamily="34" charset="0"/>
              </a:rPr>
              <a:t>is true;</a:t>
            </a:r>
            <a:endParaRPr lang="en-US" sz="2000" b="1" dirty="0">
              <a:solidFill>
                <a:schemeClr val="tx2"/>
              </a:solidFill>
              <a:latin typeface="Arial" pitchFamily="34" charset="0"/>
            </a:endParaRPr>
          </a:p>
        </p:txBody>
      </p:sp>
      <p:sp>
        <p:nvSpPr>
          <p:cNvPr id="13317" name="Line 5"/>
          <p:cNvSpPr>
            <a:spLocks noChangeShapeType="1"/>
          </p:cNvSpPr>
          <p:nvPr/>
        </p:nvSpPr>
        <p:spPr bwMode="auto">
          <a:xfrm>
            <a:off x="3948545" y="3200400"/>
            <a:ext cx="0" cy="1295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3318" name="Line 6"/>
          <p:cNvSpPr>
            <a:spLocks noChangeShapeType="1"/>
          </p:cNvSpPr>
          <p:nvPr/>
        </p:nvSpPr>
        <p:spPr bwMode="auto">
          <a:xfrm>
            <a:off x="2667000" y="3848100"/>
            <a:ext cx="0" cy="17907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3319" name="Line 7"/>
          <p:cNvSpPr>
            <a:spLocks noChangeShapeType="1"/>
          </p:cNvSpPr>
          <p:nvPr/>
        </p:nvSpPr>
        <p:spPr bwMode="auto">
          <a:xfrm>
            <a:off x="2667000" y="56388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xmlns="" val="363981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C2648D-7037-4E7B-84AE-3A91244ECC11}" type="slidenum">
              <a:rPr lang="en-US"/>
              <a:pPr/>
              <a:t>12</a:t>
            </a:fld>
            <a:endParaRPr lang="en-US" sz="1400"/>
          </a:p>
        </p:txBody>
      </p:sp>
      <p:sp>
        <p:nvSpPr>
          <p:cNvPr id="15362" name="Rectangle 2"/>
          <p:cNvSpPr>
            <a:spLocks noGrp="1" noChangeArrowheads="1"/>
          </p:cNvSpPr>
          <p:nvPr>
            <p:ph type="title"/>
          </p:nvPr>
        </p:nvSpPr>
        <p:spPr>
          <a:xfrm>
            <a:off x="457200" y="274638"/>
            <a:ext cx="8229600" cy="715962"/>
          </a:xfrm>
        </p:spPr>
        <p:txBody>
          <a:bodyPr>
            <a:noAutofit/>
          </a:bodyPr>
          <a:lstStyle/>
          <a:p>
            <a:r>
              <a:rPr lang="en-GB" sz="5400" b="1" dirty="0">
                <a:solidFill>
                  <a:srgbClr val="FF0000"/>
                </a:solidFill>
                <a:latin typeface="Times New Roman" pitchFamily="18" charset="0"/>
                <a:cs typeface="Times New Roman" pitchFamily="18" charset="0"/>
              </a:rPr>
              <a:t>Cursors</a:t>
            </a:r>
            <a:endParaRPr lang="en-US" sz="5400" b="1" dirty="0">
              <a:solidFill>
                <a:srgbClr val="FF0000"/>
              </a:solidFill>
              <a:latin typeface="Times New Roman" pitchFamily="18" charset="0"/>
              <a:cs typeface="Times New Roman" pitchFamily="18" charset="0"/>
            </a:endParaRPr>
          </a:p>
        </p:txBody>
      </p:sp>
      <p:sp>
        <p:nvSpPr>
          <p:cNvPr id="15363" name="Rectangle 3"/>
          <p:cNvSpPr>
            <a:spLocks noGrp="1" noChangeArrowheads="1"/>
          </p:cNvSpPr>
          <p:nvPr>
            <p:ph type="body" idx="1"/>
          </p:nvPr>
        </p:nvSpPr>
        <p:spPr>
          <a:xfrm>
            <a:off x="457200" y="1066800"/>
            <a:ext cx="8229600" cy="5562600"/>
          </a:xfrm>
        </p:spPr>
        <p:txBody>
          <a:bodyPr>
            <a:normAutofit lnSpcReduction="10000"/>
          </a:bodyPr>
          <a:lstStyle/>
          <a:p>
            <a:endParaRPr lang="en-GB" sz="2800" dirty="0" smtClean="0">
              <a:latin typeface="Times New Roman" pitchFamily="18" charset="0"/>
              <a:cs typeface="Times New Roman" pitchFamily="18" charset="0"/>
            </a:endParaRPr>
          </a:p>
          <a:p>
            <a:r>
              <a:rPr lang="en-GB" sz="2800" dirty="0" smtClean="0">
                <a:latin typeface="Times New Roman" pitchFamily="18" charset="0"/>
                <a:cs typeface="Times New Roman" pitchFamily="18" charset="0"/>
              </a:rPr>
              <a:t>A </a:t>
            </a:r>
            <a:r>
              <a:rPr lang="en-GB" sz="2800" dirty="0">
                <a:latin typeface="Times New Roman" pitchFamily="18" charset="0"/>
                <a:cs typeface="Times New Roman" pitchFamily="18" charset="0"/>
              </a:rPr>
              <a:t>cursor is a temp store of data.  </a:t>
            </a:r>
            <a:endParaRPr lang="en-GB" sz="2800" dirty="0" smtClean="0">
              <a:latin typeface="Times New Roman" pitchFamily="18" charset="0"/>
              <a:cs typeface="Times New Roman" pitchFamily="18" charset="0"/>
            </a:endParaRPr>
          </a:p>
          <a:p>
            <a:endParaRPr lang="en-GB" sz="2800" dirty="0">
              <a:latin typeface="Times New Roman" pitchFamily="18" charset="0"/>
              <a:cs typeface="Times New Roman" pitchFamily="18" charset="0"/>
            </a:endParaRPr>
          </a:p>
          <a:p>
            <a:r>
              <a:rPr lang="en-GB" sz="2800" dirty="0">
                <a:latin typeface="Times New Roman" pitchFamily="18" charset="0"/>
                <a:cs typeface="Times New Roman" pitchFamily="18" charset="0"/>
              </a:rPr>
              <a:t>The data is populated when the cursor is opened</a:t>
            </a:r>
            <a:r>
              <a:rPr lang="en-GB" sz="2800" dirty="0" smtClean="0">
                <a:latin typeface="Times New Roman" pitchFamily="18" charset="0"/>
                <a:cs typeface="Times New Roman" pitchFamily="18" charset="0"/>
              </a:rPr>
              <a:t>.</a:t>
            </a:r>
          </a:p>
          <a:p>
            <a:endParaRPr lang="en-GB" sz="2800" dirty="0">
              <a:latin typeface="Times New Roman" pitchFamily="18" charset="0"/>
              <a:cs typeface="Times New Roman" pitchFamily="18" charset="0"/>
            </a:endParaRPr>
          </a:p>
          <a:p>
            <a:r>
              <a:rPr lang="en-GB" sz="2800" dirty="0">
                <a:latin typeface="Times New Roman" pitchFamily="18" charset="0"/>
                <a:cs typeface="Times New Roman" pitchFamily="18" charset="0"/>
              </a:rPr>
              <a:t>Once opened the data must be moved from the temp area to a local variable to be used by the program.  </a:t>
            </a:r>
            <a:endParaRPr lang="en-GB" sz="2800" dirty="0" smtClean="0">
              <a:latin typeface="Times New Roman" pitchFamily="18" charset="0"/>
              <a:cs typeface="Times New Roman" pitchFamily="18" charset="0"/>
            </a:endParaRPr>
          </a:p>
          <a:p>
            <a:endParaRPr lang="en-GB" sz="2800" dirty="0" smtClean="0">
              <a:latin typeface="Times New Roman" pitchFamily="18" charset="0"/>
              <a:cs typeface="Times New Roman" pitchFamily="18" charset="0"/>
            </a:endParaRPr>
          </a:p>
          <a:p>
            <a:r>
              <a:rPr lang="en-GB" sz="2800" dirty="0" smtClean="0">
                <a:latin typeface="Times New Roman" pitchFamily="18" charset="0"/>
                <a:cs typeface="Times New Roman" pitchFamily="18" charset="0"/>
              </a:rPr>
              <a:t>These </a:t>
            </a:r>
            <a:r>
              <a:rPr lang="en-GB" sz="2800" dirty="0">
                <a:latin typeface="Times New Roman" pitchFamily="18" charset="0"/>
                <a:cs typeface="Times New Roman" pitchFamily="18" charset="0"/>
              </a:rPr>
              <a:t>variables must be populated in the same order that the data is held in the cursor</a:t>
            </a:r>
            <a:r>
              <a:rPr lang="en-GB" sz="2800" dirty="0" smtClean="0">
                <a:latin typeface="Times New Roman" pitchFamily="18" charset="0"/>
                <a:cs typeface="Times New Roman" pitchFamily="18" charset="0"/>
              </a:rPr>
              <a:t>.</a:t>
            </a:r>
          </a:p>
          <a:p>
            <a:endParaRPr lang="en-GB"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The data is looped round till an exit clause is reached.</a:t>
            </a:r>
          </a:p>
        </p:txBody>
      </p:sp>
    </p:spTree>
    <p:extLst>
      <p:ext uri="{BB962C8B-B14F-4D97-AF65-F5344CB8AC3E}">
        <p14:creationId xmlns:p14="http://schemas.microsoft.com/office/powerpoint/2010/main" xmlns="" val="194387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E9F14D88-BC71-4C6C-984F-BED5C61645A2}" type="slidenum">
              <a:rPr lang="en-US"/>
              <a:pPr/>
              <a:t>13</a:t>
            </a:fld>
            <a:endParaRPr lang="en-US" sz="1400"/>
          </a:p>
        </p:txBody>
      </p:sp>
      <p:sp>
        <p:nvSpPr>
          <p:cNvPr id="19458" name="Rectangle 2"/>
          <p:cNvSpPr>
            <a:spLocks noChangeArrowheads="1"/>
          </p:cNvSpPr>
          <p:nvPr/>
        </p:nvSpPr>
        <p:spPr bwMode="blackWhite">
          <a:xfrm>
            <a:off x="2832100" y="2497138"/>
            <a:ext cx="3667125" cy="2136775"/>
          </a:xfrm>
          <a:prstGeom prst="rect">
            <a:avLst/>
          </a:prstGeom>
          <a:solidFill>
            <a:srgbClr val="DDDDDD"/>
          </a:solidFill>
          <a:ln w="12700">
            <a:solidFill>
              <a:srgbClr val="000000"/>
            </a:solidFill>
            <a:miter lim="800000"/>
            <a:headEnd/>
            <a:tailEnd/>
          </a:ln>
          <a:effectLst>
            <a:outerShdw dist="53882" dir="2700000" algn="ctr" rotWithShape="0">
              <a:srgbClr val="000000"/>
            </a:outerShdw>
          </a:effectLst>
        </p:spPr>
        <p:txBody>
          <a:bodyPr wrap="none" anchor="ctr"/>
          <a:lstStyle/>
          <a:p>
            <a:endParaRPr lang="en-US"/>
          </a:p>
        </p:txBody>
      </p:sp>
      <p:sp>
        <p:nvSpPr>
          <p:cNvPr id="19460" name="Rectangle 4"/>
          <p:cNvSpPr>
            <a:spLocks noChangeArrowheads="1"/>
          </p:cNvSpPr>
          <p:nvPr/>
        </p:nvSpPr>
        <p:spPr bwMode="auto">
          <a:xfrm>
            <a:off x="3689350" y="2028825"/>
            <a:ext cx="187642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ctr" defTabSz="346075" eaLnBrk="0" hangingPunct="0">
              <a:lnSpc>
                <a:spcPct val="95000"/>
              </a:lnSpc>
              <a:spcBef>
                <a:spcPct val="35000"/>
              </a:spcBef>
              <a:tabLst>
                <a:tab pos="571500" algn="l"/>
              </a:tabLst>
            </a:pPr>
            <a:r>
              <a:rPr lang="en-GB" sz="2000" b="1">
                <a:solidFill>
                  <a:schemeClr val="tx2"/>
                </a:solidFill>
                <a:effectLst>
                  <a:outerShdw blurRad="38100" dist="38100" dir="2700000" algn="tl">
                    <a:srgbClr val="C0C0C0"/>
                  </a:outerShdw>
                </a:effectLst>
                <a:latin typeface="Arial" pitchFamily="34" charset="0"/>
              </a:rPr>
              <a:t>Active set</a:t>
            </a:r>
          </a:p>
        </p:txBody>
      </p:sp>
      <p:sp>
        <p:nvSpPr>
          <p:cNvPr id="19461" name="Rectangle 5"/>
          <p:cNvSpPr>
            <a:spLocks noChangeArrowheads="1"/>
          </p:cNvSpPr>
          <p:nvPr/>
        </p:nvSpPr>
        <p:spPr bwMode="auto">
          <a:xfrm>
            <a:off x="6602413" y="3370263"/>
            <a:ext cx="187642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tabLst>
                <a:tab pos="571500" algn="l"/>
              </a:tabLst>
            </a:pPr>
            <a:r>
              <a:rPr lang="en-GB" sz="2000" b="1">
                <a:solidFill>
                  <a:schemeClr val="tx2"/>
                </a:solidFill>
                <a:effectLst>
                  <a:outerShdw blurRad="38100" dist="38100" dir="2700000" algn="tl">
                    <a:srgbClr val="C0C0C0"/>
                  </a:outerShdw>
                </a:effectLst>
                <a:latin typeface="Arial" pitchFamily="34" charset="0"/>
              </a:rPr>
              <a:t>Current row</a:t>
            </a:r>
          </a:p>
        </p:txBody>
      </p:sp>
      <p:grpSp>
        <p:nvGrpSpPr>
          <p:cNvPr id="19462" name="Group 6"/>
          <p:cNvGrpSpPr>
            <a:grpSpLocks/>
          </p:cNvGrpSpPr>
          <p:nvPr/>
        </p:nvGrpSpPr>
        <p:grpSpPr bwMode="auto">
          <a:xfrm>
            <a:off x="676275" y="3097213"/>
            <a:ext cx="2062163" cy="922337"/>
            <a:chOff x="426" y="1951"/>
            <a:chExt cx="1299" cy="581"/>
          </a:xfrm>
        </p:grpSpPr>
        <p:sp>
          <p:nvSpPr>
            <p:cNvPr id="19463" name="AutoShape 7"/>
            <p:cNvSpPr>
              <a:spLocks noChangeArrowheads="1"/>
            </p:cNvSpPr>
            <p:nvPr/>
          </p:nvSpPr>
          <p:spPr bwMode="blackWhite">
            <a:xfrm>
              <a:off x="426" y="1951"/>
              <a:ext cx="1299" cy="581"/>
            </a:xfrm>
            <a:prstGeom prst="rightArrow">
              <a:avLst>
                <a:gd name="adj1" fmla="val 50000"/>
                <a:gd name="adj2" fmla="val 111800"/>
              </a:avLst>
            </a:prstGeom>
            <a:solidFill>
              <a:srgbClr val="FFCC00"/>
            </a:solidFill>
            <a:ln>
              <a:noFill/>
            </a:ln>
            <a:effectLst>
              <a:outerShdw dist="53882" dir="2700000" algn="ctr" rotWithShape="0">
                <a:srgbClr val="000000"/>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en-US"/>
            </a:p>
          </p:txBody>
        </p:sp>
        <p:sp>
          <p:nvSpPr>
            <p:cNvPr id="19464" name="Rectangle 8"/>
            <p:cNvSpPr>
              <a:spLocks noChangeArrowheads="1"/>
            </p:cNvSpPr>
            <p:nvPr/>
          </p:nvSpPr>
          <p:spPr bwMode="blackWhite">
            <a:xfrm>
              <a:off x="452" y="2142"/>
              <a:ext cx="684"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tabLst>
                  <a:tab pos="571500" algn="l"/>
                </a:tabLst>
              </a:pPr>
              <a:r>
                <a:rPr lang="en-GB" sz="2000" b="1">
                  <a:solidFill>
                    <a:srgbClr val="000000"/>
                  </a:solidFill>
                  <a:latin typeface="Arial" pitchFamily="34" charset="0"/>
                </a:rPr>
                <a:t>Cursor</a:t>
              </a:r>
            </a:p>
          </p:txBody>
        </p:sp>
      </p:grpSp>
      <p:sp>
        <p:nvSpPr>
          <p:cNvPr id="19465" name="Rectangle 9"/>
          <p:cNvSpPr>
            <a:spLocks noChangeArrowheads="1"/>
          </p:cNvSpPr>
          <p:nvPr/>
        </p:nvSpPr>
        <p:spPr bwMode="auto">
          <a:xfrm>
            <a:off x="2841625" y="3351213"/>
            <a:ext cx="3648075" cy="388937"/>
          </a:xfrm>
          <a:prstGeom prst="rect">
            <a:avLst/>
          </a:prstGeom>
          <a:solidFill>
            <a:srgbClr val="FF0033">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6" name="Rectangle 10"/>
          <p:cNvSpPr>
            <a:spLocks noChangeArrowheads="1"/>
          </p:cNvSpPr>
          <p:nvPr/>
        </p:nvSpPr>
        <p:spPr bwMode="auto">
          <a:xfrm>
            <a:off x="2925763" y="2606675"/>
            <a:ext cx="4762500" cy="196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7369	SMITH	CLERK</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7566	JONES	MANAGER</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7788	SCOTT	ANALYST</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7876	ADAMS	CLERK</a:t>
            </a:r>
          </a:p>
          <a:p>
            <a:pPr defTabSz="346075" eaLnBrk="0" hangingPunct="0">
              <a:lnSpc>
                <a:spcPct val="95000"/>
              </a:lnSpc>
              <a:spcBef>
                <a:spcPct val="35000"/>
              </a:spcBef>
              <a:tabLst>
                <a:tab pos="793750" algn="l"/>
                <a:tab pos="2006600" algn="l"/>
              </a:tabLst>
            </a:pPr>
            <a:r>
              <a:rPr lang="en-GB" sz="2000" b="1">
                <a:solidFill>
                  <a:srgbClr val="000000"/>
                </a:solidFill>
                <a:latin typeface="Arial" pitchFamily="34" charset="0"/>
              </a:rPr>
              <a:t>7902	FORD	ANALYST</a:t>
            </a:r>
          </a:p>
        </p:txBody>
      </p:sp>
      <p:sp>
        <p:nvSpPr>
          <p:cNvPr id="19467" name="Text Box 11"/>
          <p:cNvSpPr txBox="1">
            <a:spLocks noChangeArrowheads="1"/>
          </p:cNvSpPr>
          <p:nvPr/>
        </p:nvSpPr>
        <p:spPr bwMode="auto">
          <a:xfrm>
            <a:off x="2286000" y="344968"/>
            <a:ext cx="4999703"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GB" sz="5000" b="1" dirty="0">
                <a:solidFill>
                  <a:srgbClr val="FF0000"/>
                </a:solidFill>
                <a:effectLst>
                  <a:outerShdw blurRad="38100" dist="38100" dir="2700000" algn="tl">
                    <a:srgbClr val="C0C0C0"/>
                  </a:outerShdw>
                </a:effectLst>
                <a:latin typeface="Times New Roman" pitchFamily="18" charset="0"/>
                <a:cs typeface="Times New Roman" pitchFamily="18" charset="0"/>
              </a:rPr>
              <a:t>Cursor Functions</a:t>
            </a:r>
          </a:p>
        </p:txBody>
      </p:sp>
    </p:spTree>
    <p:extLst>
      <p:ext uri="{BB962C8B-B14F-4D97-AF65-F5344CB8AC3E}">
        <p14:creationId xmlns:p14="http://schemas.microsoft.com/office/powerpoint/2010/main" xmlns="" val="1107328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500" fill="hold"/>
                                        <p:tgtEl>
                                          <p:spTgt spid="19462"/>
                                        </p:tgtEl>
                                        <p:attrNameLst>
                                          <p:attrName>ppt_x</p:attrName>
                                        </p:attrNameLst>
                                      </p:cBhvr>
                                      <p:tavLst>
                                        <p:tav tm="0">
                                          <p:val>
                                            <p:strVal val="0-#ppt_w/2"/>
                                          </p:val>
                                        </p:tav>
                                        <p:tav tm="100000">
                                          <p:val>
                                            <p:strVal val="#ppt_x"/>
                                          </p:val>
                                        </p:tav>
                                      </p:tavLst>
                                    </p:anim>
                                    <p:anim calcmode="lin" valueType="num">
                                      <p:cBhvr additive="base">
                                        <p:cTn id="8" dur="500" fill="hold"/>
                                        <p:tgtEl>
                                          <p:spTgt spid="194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wipe(left)">
                                      <p:cBhvr>
                                        <p:cTn id="12" dur="500"/>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2"/>
          </p:nvPr>
        </p:nvSpPr>
        <p:spPr/>
        <p:txBody>
          <a:bodyPr/>
          <a:lstStyle/>
          <a:p>
            <a:fld id="{72BB6D0E-10BE-4A74-8E2C-0640984023C1}" type="slidenum">
              <a:rPr lang="en-US"/>
              <a:pPr/>
              <a:t>14</a:t>
            </a:fld>
            <a:endParaRPr lang="en-US" sz="1400"/>
          </a:p>
        </p:txBody>
      </p:sp>
      <p:sp>
        <p:nvSpPr>
          <p:cNvPr id="20490" name="Text Box 10"/>
          <p:cNvSpPr txBox="1">
            <a:spLocks noChangeArrowheads="1"/>
          </p:cNvSpPr>
          <p:nvPr/>
        </p:nvSpPr>
        <p:spPr bwMode="auto">
          <a:xfrm>
            <a:off x="397479" y="228600"/>
            <a:ext cx="5462970"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GB" sz="5000" b="1" dirty="0">
                <a:solidFill>
                  <a:srgbClr val="FF0000"/>
                </a:solidFill>
                <a:effectLst>
                  <a:outerShdw blurRad="38100" dist="38100" dir="2700000" algn="tl">
                    <a:srgbClr val="C0C0C0"/>
                  </a:outerShdw>
                </a:effectLst>
                <a:latin typeface="Times New Roman" pitchFamily="18" charset="0"/>
                <a:cs typeface="Times New Roman" pitchFamily="18" charset="0"/>
              </a:rPr>
              <a:t>Controlling Cursor</a:t>
            </a:r>
          </a:p>
        </p:txBody>
      </p:sp>
      <p:sp>
        <p:nvSpPr>
          <p:cNvPr id="20492" name="Rectangle 12"/>
          <p:cNvSpPr>
            <a:spLocks noChangeArrowheads="1"/>
          </p:cNvSpPr>
          <p:nvPr/>
        </p:nvSpPr>
        <p:spPr bwMode="auto">
          <a:xfrm>
            <a:off x="365125" y="3662363"/>
            <a:ext cx="1541463" cy="920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Create a named SQL area</a:t>
            </a:r>
          </a:p>
        </p:txBody>
      </p:sp>
      <p:sp>
        <p:nvSpPr>
          <p:cNvPr id="20493" name="Rectangle 13"/>
          <p:cNvSpPr>
            <a:spLocks noChangeArrowheads="1"/>
          </p:cNvSpPr>
          <p:nvPr/>
        </p:nvSpPr>
        <p:spPr bwMode="blackWhite">
          <a:xfrm>
            <a:off x="425450" y="2387600"/>
            <a:ext cx="1320800" cy="1039813"/>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DECLARE</a:t>
            </a:r>
          </a:p>
        </p:txBody>
      </p:sp>
      <p:sp>
        <p:nvSpPr>
          <p:cNvPr id="20494" name="Rectangle 14"/>
          <p:cNvSpPr>
            <a:spLocks noChangeArrowheads="1"/>
          </p:cNvSpPr>
          <p:nvPr/>
        </p:nvSpPr>
        <p:spPr bwMode="auto">
          <a:xfrm>
            <a:off x="1954213" y="3662363"/>
            <a:ext cx="1739900" cy="72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Identify the active set</a:t>
            </a:r>
          </a:p>
        </p:txBody>
      </p:sp>
      <p:grpSp>
        <p:nvGrpSpPr>
          <p:cNvPr id="20495" name="Group 15"/>
          <p:cNvGrpSpPr>
            <a:grpSpLocks/>
          </p:cNvGrpSpPr>
          <p:nvPr/>
        </p:nvGrpSpPr>
        <p:grpSpPr bwMode="auto">
          <a:xfrm>
            <a:off x="1746250" y="2387600"/>
            <a:ext cx="1693863" cy="1039813"/>
            <a:chOff x="1100" y="1504"/>
            <a:chExt cx="1067" cy="655"/>
          </a:xfrm>
        </p:grpSpPr>
        <p:sp>
          <p:nvSpPr>
            <p:cNvPr id="20496" name="Rectangle 16"/>
            <p:cNvSpPr>
              <a:spLocks noChangeArrowheads="1"/>
            </p:cNvSpPr>
            <p:nvPr/>
          </p:nvSpPr>
          <p:spPr bwMode="blackWhite">
            <a:xfrm>
              <a:off x="140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OPEN</a:t>
              </a:r>
            </a:p>
          </p:txBody>
        </p:sp>
        <p:sp>
          <p:nvSpPr>
            <p:cNvPr id="20497" name="Line 17"/>
            <p:cNvSpPr>
              <a:spLocks noChangeShapeType="1"/>
            </p:cNvSpPr>
            <p:nvPr/>
          </p:nvSpPr>
          <p:spPr bwMode="auto">
            <a:xfrm>
              <a:off x="1100" y="1811"/>
              <a:ext cx="300"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grpSp>
      <p:sp>
        <p:nvSpPr>
          <p:cNvPr id="20498" name="Rectangle 18"/>
          <p:cNvSpPr>
            <a:spLocks noChangeArrowheads="1"/>
          </p:cNvSpPr>
          <p:nvPr/>
        </p:nvSpPr>
        <p:spPr bwMode="auto">
          <a:xfrm>
            <a:off x="3683000" y="3662363"/>
            <a:ext cx="1716088" cy="1300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Load the current row into variables</a:t>
            </a:r>
          </a:p>
        </p:txBody>
      </p:sp>
      <p:grpSp>
        <p:nvGrpSpPr>
          <p:cNvPr id="20499" name="Group 19"/>
          <p:cNvGrpSpPr>
            <a:grpSpLocks/>
          </p:cNvGrpSpPr>
          <p:nvPr/>
        </p:nvGrpSpPr>
        <p:grpSpPr bwMode="auto">
          <a:xfrm>
            <a:off x="3451225" y="2387600"/>
            <a:ext cx="1677988" cy="1039813"/>
            <a:chOff x="2174" y="1504"/>
            <a:chExt cx="1057" cy="655"/>
          </a:xfrm>
        </p:grpSpPr>
        <p:sp>
          <p:nvSpPr>
            <p:cNvPr id="20500" name="Line 20"/>
            <p:cNvSpPr>
              <a:spLocks noChangeShapeType="1"/>
            </p:cNvSpPr>
            <p:nvPr/>
          </p:nvSpPr>
          <p:spPr bwMode="auto">
            <a:xfrm>
              <a:off x="2174" y="1794"/>
              <a:ext cx="286"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sp>
          <p:nvSpPr>
            <p:cNvPr id="20501" name="Rectangle 21"/>
            <p:cNvSpPr>
              <a:spLocks noChangeArrowheads="1"/>
            </p:cNvSpPr>
            <p:nvPr/>
          </p:nvSpPr>
          <p:spPr bwMode="blackWhite">
            <a:xfrm>
              <a:off x="2465"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rgbClr val="FFFFCC"/>
                  </a:solidFill>
                  <a:effectLst>
                    <a:outerShdw blurRad="38100" dist="38100" dir="2700000" algn="tl">
                      <a:srgbClr val="000000"/>
                    </a:outerShdw>
                  </a:effectLst>
                  <a:latin typeface="Arial" pitchFamily="34" charset="0"/>
                </a:rPr>
                <a:t>FETCH</a:t>
              </a:r>
            </a:p>
          </p:txBody>
        </p:sp>
      </p:grpSp>
      <p:sp>
        <p:nvSpPr>
          <p:cNvPr id="20502" name="Rectangle 22"/>
          <p:cNvSpPr>
            <a:spLocks noChangeArrowheads="1"/>
          </p:cNvSpPr>
          <p:nvPr/>
        </p:nvSpPr>
        <p:spPr bwMode="auto">
          <a:xfrm>
            <a:off x="5526088" y="3662363"/>
            <a:ext cx="1733550" cy="1119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Test for existing rows</a:t>
            </a:r>
          </a:p>
        </p:txBody>
      </p:sp>
      <p:grpSp>
        <p:nvGrpSpPr>
          <p:cNvPr id="20503" name="Group 23"/>
          <p:cNvGrpSpPr>
            <a:grpSpLocks/>
          </p:cNvGrpSpPr>
          <p:nvPr/>
        </p:nvGrpSpPr>
        <p:grpSpPr bwMode="auto">
          <a:xfrm>
            <a:off x="5132388" y="2373313"/>
            <a:ext cx="1709737" cy="984250"/>
            <a:chOff x="3233" y="1495"/>
            <a:chExt cx="1077" cy="620"/>
          </a:xfrm>
        </p:grpSpPr>
        <p:sp>
          <p:nvSpPr>
            <p:cNvPr id="20504" name="Line 24"/>
            <p:cNvSpPr>
              <a:spLocks noChangeShapeType="1"/>
            </p:cNvSpPr>
            <p:nvPr/>
          </p:nvSpPr>
          <p:spPr bwMode="auto">
            <a:xfrm>
              <a:off x="3233" y="1816"/>
              <a:ext cx="320" cy="2"/>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sp>
          <p:nvSpPr>
            <p:cNvPr id="20505" name="Rectangle 25"/>
            <p:cNvSpPr>
              <a:spLocks noChangeArrowheads="1"/>
            </p:cNvSpPr>
            <p:nvPr/>
          </p:nvSpPr>
          <p:spPr bwMode="blackWhite">
            <a:xfrm rot="2700000">
              <a:off x="3656" y="1495"/>
              <a:ext cx="620" cy="620"/>
            </a:xfrm>
            <a:prstGeom prst="rect">
              <a:avLst/>
            </a:prstGeom>
            <a:gradFill rotWithShape="0">
              <a:gsLst>
                <a:gs pos="0">
                  <a:srgbClr val="FF9933"/>
                </a:gs>
                <a:gs pos="100000">
                  <a:srgbClr val="FF9933">
                    <a:gamma/>
                    <a:shade val="69804"/>
                    <a:invGamma/>
                  </a:srgbClr>
                </a:gs>
              </a:gsLst>
              <a:lin ang="5400000" scaled="1"/>
            </a:gradFill>
            <a:ln>
              <a:noFill/>
            </a:ln>
            <a:effectLst>
              <a:outerShdw dist="53882" dir="2700000" algn="ctr" rotWithShape="0">
                <a:srgbClr val="000000"/>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en-US"/>
            </a:p>
          </p:txBody>
        </p:sp>
        <p:sp>
          <p:nvSpPr>
            <p:cNvPr id="20506" name="Rectangle 26"/>
            <p:cNvSpPr>
              <a:spLocks noChangeArrowheads="1"/>
            </p:cNvSpPr>
            <p:nvPr/>
          </p:nvSpPr>
          <p:spPr bwMode="auto">
            <a:xfrm>
              <a:off x="3610" y="1710"/>
              <a:ext cx="70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GB" sz="1800" b="1">
                  <a:solidFill>
                    <a:srgbClr val="000000"/>
                  </a:solidFill>
                  <a:latin typeface="Arial" pitchFamily="34" charset="0"/>
                </a:rPr>
                <a:t>EMPTY?</a:t>
              </a:r>
            </a:p>
          </p:txBody>
        </p:sp>
      </p:grpSp>
      <p:sp>
        <p:nvSpPr>
          <p:cNvPr id="20507" name="Rectangle 27"/>
          <p:cNvSpPr>
            <a:spLocks noChangeArrowheads="1"/>
          </p:cNvSpPr>
          <p:nvPr/>
        </p:nvSpPr>
        <p:spPr bwMode="auto">
          <a:xfrm>
            <a:off x="5526088" y="4667250"/>
            <a:ext cx="1733550" cy="183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Return to FETCH if rows found</a:t>
            </a:r>
          </a:p>
        </p:txBody>
      </p:sp>
      <p:sp>
        <p:nvSpPr>
          <p:cNvPr id="20508" name="Rectangle 28"/>
          <p:cNvSpPr>
            <a:spLocks noChangeArrowheads="1"/>
          </p:cNvSpPr>
          <p:nvPr/>
        </p:nvSpPr>
        <p:spPr bwMode="auto">
          <a:xfrm>
            <a:off x="6369050" y="1727200"/>
            <a:ext cx="488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GB" sz="1800" b="1">
                <a:solidFill>
                  <a:schemeClr val="tx2"/>
                </a:solidFill>
                <a:effectLst>
                  <a:outerShdw blurRad="38100" dist="38100" dir="2700000" algn="tl">
                    <a:srgbClr val="C0C0C0"/>
                  </a:outerShdw>
                </a:effectLst>
                <a:latin typeface="Arial" pitchFamily="34" charset="0"/>
              </a:rPr>
              <a:t>No</a:t>
            </a:r>
          </a:p>
        </p:txBody>
      </p:sp>
      <p:sp>
        <p:nvSpPr>
          <p:cNvPr id="20509" name="Freeform 29"/>
          <p:cNvSpPr>
            <a:spLocks/>
          </p:cNvSpPr>
          <p:nvPr/>
        </p:nvSpPr>
        <p:spPr bwMode="auto">
          <a:xfrm>
            <a:off x="4852988" y="1663700"/>
            <a:ext cx="1447800" cy="506413"/>
          </a:xfrm>
          <a:custGeom>
            <a:avLst/>
            <a:gdLst>
              <a:gd name="T0" fmla="*/ 911 w 912"/>
              <a:gd name="T1" fmla="*/ 318 h 319"/>
              <a:gd name="T2" fmla="*/ 911 w 912"/>
              <a:gd name="T3" fmla="*/ 0 h 319"/>
              <a:gd name="T4" fmla="*/ 0 w 912"/>
              <a:gd name="T5" fmla="*/ 0 h 319"/>
            </a:gdLst>
            <a:ahLst/>
            <a:cxnLst>
              <a:cxn ang="0">
                <a:pos x="T0" y="T1"/>
              </a:cxn>
              <a:cxn ang="0">
                <a:pos x="T2" y="T3"/>
              </a:cxn>
              <a:cxn ang="0">
                <a:pos x="T4" y="T5"/>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xmlns="">
                <a:solidFill>
                  <a:schemeClr val="accent1"/>
                </a:solidFill>
              </a14:hiddenFill>
            </a:ext>
          </a:extLst>
        </p:spPr>
        <p:txBody>
          <a:bodyPr/>
          <a:lstStyle/>
          <a:p>
            <a:endParaRPr lang="en-US"/>
          </a:p>
        </p:txBody>
      </p:sp>
      <p:sp>
        <p:nvSpPr>
          <p:cNvPr id="20510" name="Line 30"/>
          <p:cNvSpPr>
            <a:spLocks noChangeShapeType="1"/>
          </p:cNvSpPr>
          <p:nvPr/>
        </p:nvSpPr>
        <p:spPr bwMode="auto">
          <a:xfrm flipV="1">
            <a:off x="4864100" y="1649413"/>
            <a:ext cx="0" cy="715962"/>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sp>
        <p:nvSpPr>
          <p:cNvPr id="20511" name="Rectangle 31"/>
          <p:cNvSpPr>
            <a:spLocks noChangeArrowheads="1"/>
          </p:cNvSpPr>
          <p:nvPr/>
        </p:nvSpPr>
        <p:spPr bwMode="auto">
          <a:xfrm>
            <a:off x="7204075" y="3662363"/>
            <a:ext cx="1739900" cy="72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227013" indent="-227013" eaLnBrk="0" hangingPunct="0">
              <a:spcBef>
                <a:spcPct val="30000"/>
              </a:spcBef>
              <a:buClr>
                <a:srgbClr val="FFCC00"/>
              </a:buClr>
              <a:buSzPct val="120000"/>
              <a:buFont typeface="Arial" pitchFamily="34" charset="0"/>
              <a:buChar char="•"/>
            </a:pPr>
            <a:r>
              <a:rPr lang="en-GB" sz="2000" b="1">
                <a:solidFill>
                  <a:schemeClr val="tx2"/>
                </a:solidFill>
                <a:effectLst>
                  <a:outerShdw blurRad="38100" dist="38100" dir="2700000" algn="tl">
                    <a:srgbClr val="C0C0C0"/>
                  </a:outerShdw>
                </a:effectLst>
                <a:latin typeface="Arial" pitchFamily="34" charset="0"/>
              </a:rPr>
              <a:t>Release the active set</a:t>
            </a:r>
          </a:p>
        </p:txBody>
      </p:sp>
      <p:sp>
        <p:nvSpPr>
          <p:cNvPr id="20514" name="Rectangle 34"/>
          <p:cNvSpPr>
            <a:spLocks noChangeArrowheads="1"/>
          </p:cNvSpPr>
          <p:nvPr/>
        </p:nvSpPr>
        <p:spPr bwMode="blackWhite">
          <a:xfrm>
            <a:off x="7446963" y="2389188"/>
            <a:ext cx="1216025" cy="1039812"/>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eaLnBrk="0" hangingPunct="0"/>
            <a:r>
              <a:rPr lang="en-GB" sz="1800" b="1">
                <a:solidFill>
                  <a:schemeClr val="bg1"/>
                </a:solidFill>
                <a:effectLst>
                  <a:outerShdw blurRad="38100" dist="38100" dir="2700000" algn="tl">
                    <a:srgbClr val="000000"/>
                  </a:outerShdw>
                </a:effectLst>
                <a:latin typeface="Arial" pitchFamily="34" charset="0"/>
              </a:rPr>
              <a:t>CLOSE</a:t>
            </a:r>
          </a:p>
        </p:txBody>
      </p:sp>
      <p:grpSp>
        <p:nvGrpSpPr>
          <p:cNvPr id="20516" name="Group 36"/>
          <p:cNvGrpSpPr>
            <a:grpSpLocks/>
          </p:cNvGrpSpPr>
          <p:nvPr/>
        </p:nvGrpSpPr>
        <p:grpSpPr bwMode="auto">
          <a:xfrm>
            <a:off x="6859588" y="2441575"/>
            <a:ext cx="590550" cy="430213"/>
            <a:chOff x="4321" y="1538"/>
            <a:chExt cx="372" cy="271"/>
          </a:xfrm>
        </p:grpSpPr>
        <p:sp>
          <p:nvSpPr>
            <p:cNvPr id="20513" name="Line 33"/>
            <p:cNvSpPr>
              <a:spLocks noChangeShapeType="1"/>
            </p:cNvSpPr>
            <p:nvPr/>
          </p:nvSpPr>
          <p:spPr bwMode="auto">
            <a:xfrm>
              <a:off x="4404" y="1809"/>
              <a:ext cx="287"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sp>
          <p:nvSpPr>
            <p:cNvPr id="20515" name="Rectangle 35"/>
            <p:cNvSpPr>
              <a:spLocks noChangeArrowheads="1"/>
            </p:cNvSpPr>
            <p:nvPr/>
          </p:nvSpPr>
          <p:spPr bwMode="auto">
            <a:xfrm>
              <a:off x="4321" y="1538"/>
              <a:ext cx="37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GB" sz="1800" b="1">
                  <a:solidFill>
                    <a:schemeClr val="tx2"/>
                  </a:solidFill>
                  <a:effectLst>
                    <a:outerShdw blurRad="38100" dist="38100" dir="2700000" algn="tl">
                      <a:srgbClr val="C0C0C0"/>
                    </a:outerShdw>
                  </a:effectLst>
                  <a:latin typeface="Arial" pitchFamily="34" charset="0"/>
                </a:rPr>
                <a:t>Yes</a:t>
              </a:r>
            </a:p>
          </p:txBody>
        </p:sp>
      </p:grpSp>
    </p:spTree>
    <p:extLst>
      <p:ext uri="{BB962C8B-B14F-4D97-AF65-F5344CB8AC3E}">
        <p14:creationId xmlns:p14="http://schemas.microsoft.com/office/powerpoint/2010/main" xmlns="" val="3013794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wipe(left)">
                                      <p:cBhvr>
                                        <p:cTn id="7" dur="500"/>
                                        <p:tgtEl>
                                          <p:spTgt spid="2049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93"/>
                                        </p:tgtEl>
                                        <p:attrNameLst>
                                          <p:attrName>style.visibility</p:attrName>
                                        </p:attrNameLst>
                                      </p:cBhvr>
                                      <p:to>
                                        <p:strVal val="visible"/>
                                      </p:to>
                                    </p:set>
                                    <p:animEffect transition="in" filter="wipe(left)">
                                      <p:cBhvr>
                                        <p:cTn id="11" dur="500"/>
                                        <p:tgtEl>
                                          <p:spTgt spid="204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94"/>
                                        </p:tgtEl>
                                        <p:attrNameLst>
                                          <p:attrName>style.visibility</p:attrName>
                                        </p:attrNameLst>
                                      </p:cBhvr>
                                      <p:to>
                                        <p:strVal val="visible"/>
                                      </p:to>
                                    </p:set>
                                    <p:animEffect transition="in" filter="wipe(left)">
                                      <p:cBhvr>
                                        <p:cTn id="16" dur="500"/>
                                        <p:tgtEl>
                                          <p:spTgt spid="2049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0495"/>
                                        </p:tgtEl>
                                        <p:attrNameLst>
                                          <p:attrName>style.visibility</p:attrName>
                                        </p:attrNameLst>
                                      </p:cBhvr>
                                      <p:to>
                                        <p:strVal val="visible"/>
                                      </p:to>
                                    </p:set>
                                    <p:animEffect transition="in" filter="wipe(left)">
                                      <p:cBhvr>
                                        <p:cTn id="20" dur="500"/>
                                        <p:tgtEl>
                                          <p:spTgt spid="204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498"/>
                                        </p:tgtEl>
                                        <p:attrNameLst>
                                          <p:attrName>style.visibility</p:attrName>
                                        </p:attrNameLst>
                                      </p:cBhvr>
                                      <p:to>
                                        <p:strVal val="visible"/>
                                      </p:to>
                                    </p:set>
                                    <p:animEffect transition="in" filter="wipe(left)">
                                      <p:cBhvr>
                                        <p:cTn id="25" dur="500"/>
                                        <p:tgtEl>
                                          <p:spTgt spid="20498"/>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0499"/>
                                        </p:tgtEl>
                                        <p:attrNameLst>
                                          <p:attrName>style.visibility</p:attrName>
                                        </p:attrNameLst>
                                      </p:cBhvr>
                                      <p:to>
                                        <p:strVal val="visible"/>
                                      </p:to>
                                    </p:set>
                                    <p:animEffect transition="in" filter="wipe(left)">
                                      <p:cBhvr>
                                        <p:cTn id="29" dur="500"/>
                                        <p:tgtEl>
                                          <p:spTgt spid="204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502"/>
                                        </p:tgtEl>
                                        <p:attrNameLst>
                                          <p:attrName>style.visibility</p:attrName>
                                        </p:attrNameLst>
                                      </p:cBhvr>
                                      <p:to>
                                        <p:strVal val="visible"/>
                                      </p:to>
                                    </p:set>
                                    <p:animEffect transition="in" filter="wipe(left)">
                                      <p:cBhvr>
                                        <p:cTn id="34" dur="500"/>
                                        <p:tgtEl>
                                          <p:spTgt spid="20502"/>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0503"/>
                                        </p:tgtEl>
                                        <p:attrNameLst>
                                          <p:attrName>style.visibility</p:attrName>
                                        </p:attrNameLst>
                                      </p:cBhvr>
                                      <p:to>
                                        <p:strVal val="visible"/>
                                      </p:to>
                                    </p:set>
                                    <p:animEffect transition="in" filter="wipe(left)">
                                      <p:cBhvr>
                                        <p:cTn id="38" dur="500"/>
                                        <p:tgtEl>
                                          <p:spTgt spid="205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0507"/>
                                        </p:tgtEl>
                                        <p:attrNameLst>
                                          <p:attrName>style.visibility</p:attrName>
                                        </p:attrNameLst>
                                      </p:cBhvr>
                                      <p:to>
                                        <p:strVal val="visible"/>
                                      </p:to>
                                    </p:set>
                                    <p:animEffect transition="in" filter="wipe(left)">
                                      <p:cBhvr>
                                        <p:cTn id="43" dur="500"/>
                                        <p:tgtEl>
                                          <p:spTgt spid="20507"/>
                                        </p:tgtEl>
                                      </p:cBhvr>
                                    </p:animEffect>
                                  </p:childTnLst>
                                </p:cTn>
                              </p:par>
                            </p:childTnLst>
                          </p:cTn>
                        </p:par>
                        <p:par>
                          <p:cTn id="44" fill="hold" nodeType="afterGroup">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20508"/>
                                        </p:tgtEl>
                                        <p:attrNameLst>
                                          <p:attrName>style.visibility</p:attrName>
                                        </p:attrNameLst>
                                      </p:cBhvr>
                                      <p:to>
                                        <p:strVal val="visible"/>
                                      </p:to>
                                    </p:set>
                                    <p:animEffect transition="in" filter="box(out)">
                                      <p:cBhvr>
                                        <p:cTn id="47" dur="500"/>
                                        <p:tgtEl>
                                          <p:spTgt spid="20508"/>
                                        </p:tgtEl>
                                      </p:cBhvr>
                                    </p:animEffect>
                                  </p:childTnLst>
                                </p:cTn>
                              </p:par>
                            </p:childTnLst>
                          </p:cTn>
                        </p:par>
                        <p:par>
                          <p:cTn id="48" fill="hold" nodeType="afterGroup">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20509"/>
                                        </p:tgtEl>
                                        <p:attrNameLst>
                                          <p:attrName>style.visibility</p:attrName>
                                        </p:attrNameLst>
                                      </p:cBhvr>
                                      <p:to>
                                        <p:strVal val="visible"/>
                                      </p:to>
                                    </p:set>
                                    <p:animEffect transition="in" filter="wipe(right)">
                                      <p:cBhvr>
                                        <p:cTn id="51" dur="500"/>
                                        <p:tgtEl>
                                          <p:spTgt spid="20509"/>
                                        </p:tgtEl>
                                      </p:cBhvr>
                                    </p:animEffect>
                                  </p:childTnLst>
                                </p:cTn>
                              </p:par>
                            </p:childTnLst>
                          </p:cTn>
                        </p:par>
                        <p:par>
                          <p:cTn id="52" fill="hold" nodeType="afterGroup">
                            <p:stCondLst>
                              <p:cond delay="1500"/>
                            </p:stCondLst>
                            <p:childTnLst>
                              <p:par>
                                <p:cTn id="53" presetID="22" presetClass="entr" presetSubtype="1" fill="hold" grpId="0" nodeType="afterEffect">
                                  <p:stCondLst>
                                    <p:cond delay="0"/>
                                  </p:stCondLst>
                                  <p:childTnLst>
                                    <p:set>
                                      <p:cBhvr>
                                        <p:cTn id="54" dur="1" fill="hold">
                                          <p:stCondLst>
                                            <p:cond delay="0"/>
                                          </p:stCondLst>
                                        </p:cTn>
                                        <p:tgtEl>
                                          <p:spTgt spid="20510"/>
                                        </p:tgtEl>
                                        <p:attrNameLst>
                                          <p:attrName>style.visibility</p:attrName>
                                        </p:attrNameLst>
                                      </p:cBhvr>
                                      <p:to>
                                        <p:strVal val="visible"/>
                                      </p:to>
                                    </p:set>
                                    <p:animEffect transition="in" filter="wipe(up)">
                                      <p:cBhvr>
                                        <p:cTn id="55" dur="500"/>
                                        <p:tgtEl>
                                          <p:spTgt spid="205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20516"/>
                                        </p:tgtEl>
                                        <p:attrNameLst>
                                          <p:attrName>style.visibility</p:attrName>
                                        </p:attrNameLst>
                                      </p:cBhvr>
                                      <p:to>
                                        <p:strVal val="visible"/>
                                      </p:to>
                                    </p:set>
                                    <p:anim calcmode="lin" valueType="num">
                                      <p:cBhvr additive="base">
                                        <p:cTn id="60" dur="500" fill="hold"/>
                                        <p:tgtEl>
                                          <p:spTgt spid="20516"/>
                                        </p:tgtEl>
                                        <p:attrNameLst>
                                          <p:attrName>ppt_x</p:attrName>
                                        </p:attrNameLst>
                                      </p:cBhvr>
                                      <p:tavLst>
                                        <p:tav tm="0">
                                          <p:val>
                                            <p:strVal val="0-#ppt_w/2"/>
                                          </p:val>
                                        </p:tav>
                                        <p:tav tm="100000">
                                          <p:val>
                                            <p:strVal val="#ppt_x"/>
                                          </p:val>
                                        </p:tav>
                                      </p:tavLst>
                                    </p:anim>
                                    <p:anim calcmode="lin" valueType="num">
                                      <p:cBhvr additive="base">
                                        <p:cTn id="61" dur="500" fill="hold"/>
                                        <p:tgtEl>
                                          <p:spTgt spid="20516"/>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511"/>
                                        </p:tgtEl>
                                        <p:attrNameLst>
                                          <p:attrName>style.visibility</p:attrName>
                                        </p:attrNameLst>
                                      </p:cBhvr>
                                      <p:to>
                                        <p:strVal val="visible"/>
                                      </p:to>
                                    </p:set>
                                    <p:animEffect transition="in" filter="wipe(left)">
                                      <p:cBhvr>
                                        <p:cTn id="66" dur="500"/>
                                        <p:tgtEl>
                                          <p:spTgt spid="2051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0514"/>
                                        </p:tgtEl>
                                        <p:attrNameLst>
                                          <p:attrName>style.visibility</p:attrName>
                                        </p:attrNameLst>
                                      </p:cBhvr>
                                      <p:to>
                                        <p:strVal val="visible"/>
                                      </p:to>
                                    </p:set>
                                    <p:anim calcmode="lin" valueType="num">
                                      <p:cBhvr additive="base">
                                        <p:cTn id="71" dur="500" fill="hold"/>
                                        <p:tgtEl>
                                          <p:spTgt spid="20514"/>
                                        </p:tgtEl>
                                        <p:attrNameLst>
                                          <p:attrName>ppt_x</p:attrName>
                                        </p:attrNameLst>
                                      </p:cBhvr>
                                      <p:tavLst>
                                        <p:tav tm="0">
                                          <p:val>
                                            <p:strVal val="0-#ppt_w/2"/>
                                          </p:val>
                                        </p:tav>
                                        <p:tav tm="100000">
                                          <p:val>
                                            <p:strVal val="#ppt_x"/>
                                          </p:val>
                                        </p:tav>
                                      </p:tavLst>
                                    </p:anim>
                                    <p:anim calcmode="lin" valueType="num">
                                      <p:cBhvr additive="base">
                                        <p:cTn id="72" dur="500" fill="hold"/>
                                        <p:tgtEl>
                                          <p:spTgt spid="20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autoUpdateAnimBg="0"/>
      <p:bldP spid="20493" grpId="0" animBg="1" autoUpdateAnimBg="0"/>
      <p:bldP spid="20494" grpId="0" autoUpdateAnimBg="0"/>
      <p:bldP spid="20498" grpId="0" autoUpdateAnimBg="0"/>
      <p:bldP spid="20502" grpId="0" autoUpdateAnimBg="0"/>
      <p:bldP spid="20507" grpId="0" autoUpdateAnimBg="0"/>
      <p:bldP spid="20508" grpId="0" autoUpdateAnimBg="0"/>
      <p:bldP spid="20509" grpId="0" animBg="1"/>
      <p:bldP spid="20510" grpId="0" animBg="1"/>
      <p:bldP spid="20511" grpId="0" autoUpdateAnimBg="0"/>
      <p:bldP spid="205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12"/>
          </p:nvPr>
        </p:nvSpPr>
        <p:spPr/>
        <p:txBody>
          <a:bodyPr/>
          <a:lstStyle/>
          <a:p>
            <a:fld id="{202E7C4A-5C63-4B89-ADAA-0ECFAAAE39FA}" type="slidenum">
              <a:rPr lang="en-US"/>
              <a:pPr/>
              <a:t>15</a:t>
            </a:fld>
            <a:endParaRPr lang="en-US" sz="1400"/>
          </a:p>
        </p:txBody>
      </p:sp>
      <p:sp>
        <p:nvSpPr>
          <p:cNvPr id="21506" name="Text Box 2"/>
          <p:cNvSpPr txBox="1">
            <a:spLocks noChangeArrowheads="1"/>
          </p:cNvSpPr>
          <p:nvPr/>
        </p:nvSpPr>
        <p:spPr bwMode="auto">
          <a:xfrm>
            <a:off x="472770" y="304800"/>
            <a:ext cx="492186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GB" sz="4000" b="1" dirty="0">
                <a:solidFill>
                  <a:srgbClr val="FF0000"/>
                </a:solidFill>
                <a:effectLst>
                  <a:outerShdw blurRad="38100" dist="38100" dir="2700000" algn="tl">
                    <a:srgbClr val="C0C0C0"/>
                  </a:outerShdw>
                </a:effectLst>
                <a:latin typeface="Times New Roman" pitchFamily="18" charset="0"/>
                <a:cs typeface="Times New Roman" pitchFamily="18" charset="0"/>
              </a:rPr>
              <a:t>Controlling Cursor…</a:t>
            </a:r>
          </a:p>
        </p:txBody>
      </p:sp>
      <p:sp>
        <p:nvSpPr>
          <p:cNvPr id="21530" name="Rectangle 26"/>
          <p:cNvSpPr>
            <a:spLocks noChangeArrowheads="1"/>
          </p:cNvSpPr>
          <p:nvPr/>
        </p:nvSpPr>
        <p:spPr bwMode="auto">
          <a:xfrm>
            <a:off x="2933700" y="1371600"/>
            <a:ext cx="287655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Open the cursor.</a:t>
            </a:r>
          </a:p>
        </p:txBody>
      </p:sp>
      <p:grpSp>
        <p:nvGrpSpPr>
          <p:cNvPr id="21531" name="Group 27"/>
          <p:cNvGrpSpPr>
            <a:grpSpLocks/>
          </p:cNvGrpSpPr>
          <p:nvPr/>
        </p:nvGrpSpPr>
        <p:grpSpPr bwMode="auto">
          <a:xfrm>
            <a:off x="3533775" y="1706563"/>
            <a:ext cx="1722438" cy="873125"/>
            <a:chOff x="2226" y="891"/>
            <a:chExt cx="1085" cy="550"/>
          </a:xfrm>
        </p:grpSpPr>
        <p:sp>
          <p:nvSpPr>
            <p:cNvPr id="21532" name="AutoShape 28"/>
            <p:cNvSpPr>
              <a:spLocks noChangeArrowheads="1"/>
            </p:cNvSpPr>
            <p:nvPr/>
          </p:nvSpPr>
          <p:spPr bwMode="blackWhite">
            <a:xfrm>
              <a:off x="2238" y="891"/>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33" name="Rectangle 29"/>
            <p:cNvSpPr>
              <a:spLocks noChangeArrowheads="1"/>
            </p:cNvSpPr>
            <p:nvPr/>
          </p:nvSpPr>
          <p:spPr bwMode="auto">
            <a:xfrm>
              <a:off x="2226" y="1271"/>
              <a:ext cx="485"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34" name="AutoShape 30"/>
          <p:cNvSpPr>
            <a:spLocks noChangeArrowheads="1"/>
          </p:cNvSpPr>
          <p:nvPr/>
        </p:nvSpPr>
        <p:spPr bwMode="auto">
          <a:xfrm>
            <a:off x="4110038" y="1785938"/>
            <a:ext cx="639762" cy="84137"/>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5" name="AutoShape 31"/>
          <p:cNvSpPr>
            <a:spLocks noChangeArrowheads="1"/>
          </p:cNvSpPr>
          <p:nvPr/>
        </p:nvSpPr>
        <p:spPr bwMode="auto">
          <a:xfrm>
            <a:off x="4148138" y="1928813"/>
            <a:ext cx="639762"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6" name="AutoShape 32"/>
          <p:cNvSpPr>
            <a:spLocks noChangeArrowheads="1"/>
          </p:cNvSpPr>
          <p:nvPr/>
        </p:nvSpPr>
        <p:spPr bwMode="auto">
          <a:xfrm>
            <a:off x="4186238" y="2068513"/>
            <a:ext cx="639762"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7" name="AutoShape 33"/>
          <p:cNvSpPr>
            <a:spLocks noChangeArrowheads="1"/>
          </p:cNvSpPr>
          <p:nvPr/>
        </p:nvSpPr>
        <p:spPr bwMode="auto">
          <a:xfrm>
            <a:off x="4221163" y="2214563"/>
            <a:ext cx="638175"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38" name="AutoShape 34"/>
          <p:cNvSpPr>
            <a:spLocks noChangeArrowheads="1"/>
          </p:cNvSpPr>
          <p:nvPr/>
        </p:nvSpPr>
        <p:spPr bwMode="auto">
          <a:xfrm>
            <a:off x="4273550" y="2406650"/>
            <a:ext cx="639763"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21539" name="Group 35"/>
          <p:cNvGrpSpPr>
            <a:grpSpLocks/>
          </p:cNvGrpSpPr>
          <p:nvPr/>
        </p:nvGrpSpPr>
        <p:grpSpPr bwMode="auto">
          <a:xfrm>
            <a:off x="4743450" y="1639888"/>
            <a:ext cx="3859213" cy="396875"/>
            <a:chOff x="2988" y="849"/>
            <a:chExt cx="2431" cy="250"/>
          </a:xfrm>
        </p:grpSpPr>
        <p:sp>
          <p:nvSpPr>
            <p:cNvPr id="21540" name="Rectangle 36"/>
            <p:cNvSpPr>
              <a:spLocks noChangeArrowheads="1"/>
            </p:cNvSpPr>
            <p:nvPr/>
          </p:nvSpPr>
          <p:spPr bwMode="auto">
            <a:xfrm>
              <a:off x="4616" y="849"/>
              <a:ext cx="80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41" name="Line 37"/>
            <p:cNvSpPr>
              <a:spLocks noChangeShapeType="1"/>
            </p:cNvSpPr>
            <p:nvPr/>
          </p:nvSpPr>
          <p:spPr bwMode="auto">
            <a:xfrm flipH="1" flipV="1">
              <a:off x="2988" y="966"/>
              <a:ext cx="1545" cy="1"/>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grpSp>
      <p:sp>
        <p:nvSpPr>
          <p:cNvPr id="21542" name="Rectangle 38"/>
          <p:cNvSpPr>
            <a:spLocks noChangeArrowheads="1"/>
          </p:cNvSpPr>
          <p:nvPr/>
        </p:nvSpPr>
        <p:spPr bwMode="auto">
          <a:xfrm>
            <a:off x="2293938" y="2565400"/>
            <a:ext cx="4157662"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Fetch a row from the cursor.</a:t>
            </a:r>
          </a:p>
        </p:txBody>
      </p:sp>
      <p:grpSp>
        <p:nvGrpSpPr>
          <p:cNvPr id="21543" name="Group 39"/>
          <p:cNvGrpSpPr>
            <a:grpSpLocks/>
          </p:cNvGrpSpPr>
          <p:nvPr/>
        </p:nvGrpSpPr>
        <p:grpSpPr bwMode="auto">
          <a:xfrm>
            <a:off x="3533775" y="3074988"/>
            <a:ext cx="1722438" cy="876300"/>
            <a:chOff x="2226" y="1753"/>
            <a:chExt cx="1085" cy="552"/>
          </a:xfrm>
        </p:grpSpPr>
        <p:grpSp>
          <p:nvGrpSpPr>
            <p:cNvPr id="21544" name="Group 40"/>
            <p:cNvGrpSpPr>
              <a:grpSpLocks/>
            </p:cNvGrpSpPr>
            <p:nvPr/>
          </p:nvGrpSpPr>
          <p:grpSpPr bwMode="auto">
            <a:xfrm>
              <a:off x="2226" y="1753"/>
              <a:ext cx="1085" cy="552"/>
              <a:chOff x="2226" y="1753"/>
              <a:chExt cx="1085" cy="552"/>
            </a:xfrm>
          </p:grpSpPr>
          <p:sp>
            <p:nvSpPr>
              <p:cNvPr id="21545" name="AutoShape 41"/>
              <p:cNvSpPr>
                <a:spLocks noChangeArrowheads="1"/>
              </p:cNvSpPr>
              <p:nvPr/>
            </p:nvSpPr>
            <p:spPr bwMode="blackWhite">
              <a:xfrm>
                <a:off x="2238" y="175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46" name="Rectangle 42"/>
              <p:cNvSpPr>
                <a:spLocks noChangeArrowheads="1"/>
              </p:cNvSpPr>
              <p:nvPr/>
            </p:nvSpPr>
            <p:spPr bwMode="auto">
              <a:xfrm>
                <a:off x="2226" y="2135"/>
                <a:ext cx="459"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47" name="AutoShape 43"/>
            <p:cNvSpPr>
              <a:spLocks noChangeArrowheads="1"/>
            </p:cNvSpPr>
            <p:nvPr/>
          </p:nvSpPr>
          <p:spPr bwMode="auto">
            <a:xfrm>
              <a:off x="2788" y="1869"/>
              <a:ext cx="402" cy="54"/>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48" name="AutoShape 44"/>
            <p:cNvSpPr>
              <a:spLocks noChangeArrowheads="1"/>
            </p:cNvSpPr>
            <p:nvPr/>
          </p:nvSpPr>
          <p:spPr bwMode="auto">
            <a:xfrm>
              <a:off x="2812" y="1960"/>
              <a:ext cx="402" cy="53"/>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49" name="AutoShape 45"/>
            <p:cNvSpPr>
              <a:spLocks noChangeArrowheads="1"/>
            </p:cNvSpPr>
            <p:nvPr/>
          </p:nvSpPr>
          <p:spPr bwMode="auto">
            <a:xfrm>
              <a:off x="2836" y="2048"/>
              <a:ext cx="402" cy="53"/>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sp>
          <p:nvSpPr>
            <p:cNvPr id="21550" name="AutoShape 46"/>
            <p:cNvSpPr>
              <a:spLocks noChangeArrowheads="1"/>
            </p:cNvSpPr>
            <p:nvPr/>
          </p:nvSpPr>
          <p:spPr bwMode="auto">
            <a:xfrm>
              <a:off x="2858" y="2140"/>
              <a:ext cx="402" cy="53"/>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sp>
        <p:nvSpPr>
          <p:cNvPr id="21551" name="Oval 47"/>
          <p:cNvSpPr>
            <a:spLocks noChangeArrowheads="1"/>
          </p:cNvSpPr>
          <p:nvPr/>
        </p:nvSpPr>
        <p:spPr bwMode="auto">
          <a:xfrm>
            <a:off x="4402138" y="3182938"/>
            <a:ext cx="26987" cy="254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52" name="Oval 48"/>
          <p:cNvSpPr>
            <a:spLocks noChangeArrowheads="1"/>
          </p:cNvSpPr>
          <p:nvPr/>
        </p:nvSpPr>
        <p:spPr bwMode="auto">
          <a:xfrm>
            <a:off x="4402138" y="3087688"/>
            <a:ext cx="26987" cy="254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53" name="Oval 49"/>
          <p:cNvSpPr>
            <a:spLocks noChangeArrowheads="1"/>
          </p:cNvSpPr>
          <p:nvPr/>
        </p:nvSpPr>
        <p:spPr bwMode="auto">
          <a:xfrm>
            <a:off x="4402138" y="3006725"/>
            <a:ext cx="26987" cy="26988"/>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54" name="AutoShape 50"/>
          <p:cNvSpPr>
            <a:spLocks noChangeArrowheads="1"/>
          </p:cNvSpPr>
          <p:nvPr/>
        </p:nvSpPr>
        <p:spPr bwMode="auto">
          <a:xfrm>
            <a:off x="4067175" y="2886075"/>
            <a:ext cx="639763" cy="85725"/>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21555" name="Group 51"/>
          <p:cNvGrpSpPr>
            <a:grpSpLocks/>
          </p:cNvGrpSpPr>
          <p:nvPr/>
        </p:nvGrpSpPr>
        <p:grpSpPr bwMode="auto">
          <a:xfrm>
            <a:off x="5076825" y="3101975"/>
            <a:ext cx="3536950" cy="396875"/>
            <a:chOff x="3198" y="1770"/>
            <a:chExt cx="2228" cy="250"/>
          </a:xfrm>
        </p:grpSpPr>
        <p:sp>
          <p:nvSpPr>
            <p:cNvPr id="21556" name="Rectangle 52"/>
            <p:cNvSpPr>
              <a:spLocks noChangeArrowheads="1"/>
            </p:cNvSpPr>
            <p:nvPr/>
          </p:nvSpPr>
          <p:spPr bwMode="auto">
            <a:xfrm>
              <a:off x="4616" y="1770"/>
              <a:ext cx="81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57" name="Line 53"/>
            <p:cNvSpPr>
              <a:spLocks noChangeShapeType="1"/>
            </p:cNvSpPr>
            <p:nvPr/>
          </p:nvSpPr>
          <p:spPr bwMode="auto">
            <a:xfrm flipH="1">
              <a:off x="3198" y="1895"/>
              <a:ext cx="133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grpSp>
      <p:sp>
        <p:nvSpPr>
          <p:cNvPr id="21558" name="Rectangle 54"/>
          <p:cNvSpPr>
            <a:spLocks noChangeArrowheads="1"/>
          </p:cNvSpPr>
          <p:nvPr/>
        </p:nvSpPr>
        <p:spPr bwMode="auto">
          <a:xfrm>
            <a:off x="2730500" y="3902075"/>
            <a:ext cx="328295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Continue until empty.</a:t>
            </a:r>
          </a:p>
        </p:txBody>
      </p:sp>
      <p:grpSp>
        <p:nvGrpSpPr>
          <p:cNvPr id="21559" name="Group 55"/>
          <p:cNvGrpSpPr>
            <a:grpSpLocks/>
          </p:cNvGrpSpPr>
          <p:nvPr/>
        </p:nvGrpSpPr>
        <p:grpSpPr bwMode="auto">
          <a:xfrm>
            <a:off x="3533775" y="4487863"/>
            <a:ext cx="1722438" cy="882650"/>
            <a:chOff x="2226" y="2643"/>
            <a:chExt cx="1085" cy="556"/>
          </a:xfrm>
        </p:grpSpPr>
        <p:sp>
          <p:nvSpPr>
            <p:cNvPr id="21560" name="AutoShape 56"/>
            <p:cNvSpPr>
              <a:spLocks noChangeArrowheads="1"/>
            </p:cNvSpPr>
            <p:nvPr/>
          </p:nvSpPr>
          <p:spPr bwMode="blackWhite">
            <a:xfrm>
              <a:off x="2238" y="264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61" name="Rectangle 57"/>
            <p:cNvSpPr>
              <a:spLocks noChangeArrowheads="1"/>
            </p:cNvSpPr>
            <p:nvPr/>
          </p:nvSpPr>
          <p:spPr bwMode="auto">
            <a:xfrm>
              <a:off x="2226" y="3029"/>
              <a:ext cx="494"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
        <p:nvSpPr>
          <p:cNvPr id="21562" name="Oval 58"/>
          <p:cNvSpPr>
            <a:spLocks noChangeArrowheads="1"/>
          </p:cNvSpPr>
          <p:nvPr/>
        </p:nvSpPr>
        <p:spPr bwMode="auto">
          <a:xfrm>
            <a:off x="4402138" y="4551363"/>
            <a:ext cx="26987" cy="26987"/>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63" name="Oval 59"/>
          <p:cNvSpPr>
            <a:spLocks noChangeArrowheads="1"/>
          </p:cNvSpPr>
          <p:nvPr/>
        </p:nvSpPr>
        <p:spPr bwMode="auto">
          <a:xfrm>
            <a:off x="4402138" y="4456113"/>
            <a:ext cx="26987" cy="26987"/>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64" name="Oval 60"/>
          <p:cNvSpPr>
            <a:spLocks noChangeArrowheads="1"/>
          </p:cNvSpPr>
          <p:nvPr/>
        </p:nvSpPr>
        <p:spPr bwMode="auto">
          <a:xfrm>
            <a:off x="4402138" y="4376738"/>
            <a:ext cx="26987" cy="254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65" name="AutoShape 61"/>
          <p:cNvSpPr>
            <a:spLocks noChangeArrowheads="1"/>
          </p:cNvSpPr>
          <p:nvPr/>
        </p:nvSpPr>
        <p:spPr bwMode="auto">
          <a:xfrm>
            <a:off x="4067175" y="4256088"/>
            <a:ext cx="639763" cy="84137"/>
          </a:xfrm>
          <a:prstGeom prst="roundRect">
            <a:avLst>
              <a:gd name="adj" fmla="val 12495"/>
            </a:avLst>
          </a:prstGeom>
          <a:solidFill>
            <a:srgbClr val="FF3300"/>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39688" tIns="19050" rIns="39688" bIns="19050"/>
          <a:lstStyle/>
          <a:p>
            <a:pPr defTabSz="160338" eaLnBrk="0" hangingPunct="0"/>
            <a:endParaRPr lang="en-GB" sz="800" b="1">
              <a:solidFill>
                <a:srgbClr val="000000"/>
              </a:solidFill>
              <a:latin typeface="Arial" pitchFamily="34" charset="0"/>
            </a:endParaRPr>
          </a:p>
          <a:p>
            <a:pPr defTabSz="160338" eaLnBrk="0" hangingPunct="0"/>
            <a:endParaRPr lang="en-GB" sz="800" b="1">
              <a:solidFill>
                <a:srgbClr val="000000"/>
              </a:solidFill>
              <a:latin typeface="Arial" pitchFamily="34" charset="0"/>
            </a:endParaRPr>
          </a:p>
        </p:txBody>
      </p:sp>
      <p:grpSp>
        <p:nvGrpSpPr>
          <p:cNvPr id="21566" name="Group 62"/>
          <p:cNvGrpSpPr>
            <a:grpSpLocks/>
          </p:cNvGrpSpPr>
          <p:nvPr/>
        </p:nvGrpSpPr>
        <p:grpSpPr bwMode="auto">
          <a:xfrm>
            <a:off x="5043488" y="4446588"/>
            <a:ext cx="3606800" cy="396875"/>
            <a:chOff x="3177" y="2617"/>
            <a:chExt cx="2272" cy="250"/>
          </a:xfrm>
        </p:grpSpPr>
        <p:sp>
          <p:nvSpPr>
            <p:cNvPr id="21567" name="Rectangle 63"/>
            <p:cNvSpPr>
              <a:spLocks noChangeArrowheads="1"/>
            </p:cNvSpPr>
            <p:nvPr/>
          </p:nvSpPr>
          <p:spPr bwMode="auto">
            <a:xfrm>
              <a:off x="4634" y="2617"/>
              <a:ext cx="81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eaLnBrk="0" hangingPunct="0"/>
              <a:r>
                <a:rPr lang="en-GB" sz="2000" b="1">
                  <a:solidFill>
                    <a:schemeClr val="tx2"/>
                  </a:solidFill>
                  <a:effectLst>
                    <a:outerShdw blurRad="38100" dist="38100" dir="2700000" algn="tl">
                      <a:srgbClr val="C0C0C0"/>
                    </a:outerShdw>
                  </a:effectLst>
                  <a:latin typeface="Arial" pitchFamily="34" charset="0"/>
                </a:rPr>
                <a:t>Pointer</a:t>
              </a:r>
            </a:p>
          </p:txBody>
        </p:sp>
        <p:sp>
          <p:nvSpPr>
            <p:cNvPr id="21568" name="Line 64"/>
            <p:cNvSpPr>
              <a:spLocks noChangeShapeType="1"/>
            </p:cNvSpPr>
            <p:nvPr/>
          </p:nvSpPr>
          <p:spPr bwMode="auto">
            <a:xfrm flipH="1">
              <a:off x="3177" y="2742"/>
              <a:ext cx="1365"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a:extLst>
              <a:ext uri="{909E8E84-426E-40DD-AFC4-6F175D3DCCD1}">
                <a14:hiddenFill xmlns:a14="http://schemas.microsoft.com/office/drawing/2010/main" xmlns="">
                  <a:noFill/>
                </a14:hiddenFill>
              </a:ext>
            </a:extLst>
          </p:spPr>
          <p:txBody>
            <a:bodyPr/>
            <a:lstStyle/>
            <a:p>
              <a:endParaRPr lang="en-US"/>
            </a:p>
          </p:txBody>
        </p:sp>
      </p:grpSp>
      <p:sp>
        <p:nvSpPr>
          <p:cNvPr id="21569" name="Rectangle 65"/>
          <p:cNvSpPr>
            <a:spLocks noChangeArrowheads="1"/>
          </p:cNvSpPr>
          <p:nvPr/>
        </p:nvSpPr>
        <p:spPr bwMode="auto">
          <a:xfrm>
            <a:off x="2933700" y="5360988"/>
            <a:ext cx="287655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342900" indent="-342900" algn="ctr" eaLnBrk="0" hangingPunct="0">
              <a:lnSpc>
                <a:spcPct val="95000"/>
              </a:lnSpc>
              <a:spcBef>
                <a:spcPct val="35000"/>
              </a:spcBef>
            </a:pPr>
            <a:r>
              <a:rPr lang="en-GB" sz="2000" b="1">
                <a:solidFill>
                  <a:schemeClr val="tx2"/>
                </a:solidFill>
                <a:effectLst>
                  <a:outerShdw blurRad="38100" dist="38100" dir="2700000" algn="tl">
                    <a:srgbClr val="C0C0C0"/>
                  </a:outerShdw>
                </a:effectLst>
                <a:latin typeface="Arial" pitchFamily="34" charset="0"/>
              </a:rPr>
              <a:t>Close the cursor.</a:t>
            </a:r>
          </a:p>
        </p:txBody>
      </p:sp>
      <p:grpSp>
        <p:nvGrpSpPr>
          <p:cNvPr id="21570" name="Group 66"/>
          <p:cNvGrpSpPr>
            <a:grpSpLocks/>
          </p:cNvGrpSpPr>
          <p:nvPr/>
        </p:nvGrpSpPr>
        <p:grpSpPr bwMode="auto">
          <a:xfrm>
            <a:off x="3533775" y="5746750"/>
            <a:ext cx="1722438" cy="882650"/>
            <a:chOff x="2226" y="3436"/>
            <a:chExt cx="1085" cy="556"/>
          </a:xfrm>
        </p:grpSpPr>
        <p:sp>
          <p:nvSpPr>
            <p:cNvPr id="21571" name="AutoShape 67"/>
            <p:cNvSpPr>
              <a:spLocks noChangeArrowheads="1"/>
            </p:cNvSpPr>
            <p:nvPr/>
          </p:nvSpPr>
          <p:spPr bwMode="blackWhite">
            <a:xfrm>
              <a:off x="2238" y="3436"/>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sp>
          <p:nvSpPr>
            <p:cNvPr id="21572" name="Rectangle 68"/>
            <p:cNvSpPr>
              <a:spLocks noChangeArrowheads="1"/>
            </p:cNvSpPr>
            <p:nvPr/>
          </p:nvSpPr>
          <p:spPr bwMode="auto">
            <a:xfrm>
              <a:off x="2226" y="3822"/>
              <a:ext cx="459"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8738" tIns="28575" rIns="58738" bIns="28575">
              <a:spAutoFit/>
            </a:bodyPr>
            <a:lstStyle/>
            <a:p>
              <a:pPr defTabSz="374650" eaLnBrk="0" hangingPunct="0"/>
              <a:r>
                <a:rPr lang="en-GB" sz="1400" b="1">
                  <a:solidFill>
                    <a:srgbClr val="FFFFCC"/>
                  </a:solidFill>
                  <a:effectLst>
                    <a:outerShdw blurRad="38100" dist="38100" dir="2700000" algn="tl">
                      <a:srgbClr val="C0C0C0"/>
                    </a:outerShdw>
                  </a:effectLst>
                  <a:latin typeface="Arial" pitchFamily="34" charset="0"/>
                </a:rPr>
                <a:t>Cursor</a:t>
              </a:r>
            </a:p>
          </p:txBody>
        </p:sp>
      </p:grpSp>
    </p:spTree>
    <p:extLst>
      <p:ext uri="{BB962C8B-B14F-4D97-AF65-F5344CB8AC3E}">
        <p14:creationId xmlns:p14="http://schemas.microsoft.com/office/powerpoint/2010/main" xmlns="" val="1499026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30"/>
                                        </p:tgtEl>
                                        <p:attrNameLst>
                                          <p:attrName>style.visibility</p:attrName>
                                        </p:attrNameLst>
                                      </p:cBhvr>
                                      <p:to>
                                        <p:strVal val="visible"/>
                                      </p:to>
                                    </p:set>
                                    <p:animEffect transition="in" filter="wipe(left)">
                                      <p:cBhvr>
                                        <p:cTn id="7" dur="500"/>
                                        <p:tgtEl>
                                          <p:spTgt spid="21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531"/>
                                        </p:tgtEl>
                                        <p:attrNameLst>
                                          <p:attrName>style.visibility</p:attrName>
                                        </p:attrNameLst>
                                      </p:cBhvr>
                                      <p:to>
                                        <p:strVal val="visible"/>
                                      </p:to>
                                    </p:set>
                                    <p:animEffect transition="in" filter="wipe(up)">
                                      <p:cBhvr>
                                        <p:cTn id="12" dur="500"/>
                                        <p:tgtEl>
                                          <p:spTgt spid="21531"/>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1534"/>
                                        </p:tgtEl>
                                        <p:attrNameLst>
                                          <p:attrName>style.visibility</p:attrName>
                                        </p:attrNameLst>
                                      </p:cBhvr>
                                      <p:to>
                                        <p:strVal val="visible"/>
                                      </p:to>
                                    </p:set>
                                    <p:animEffect transition="in" filter="wipe(up)">
                                      <p:cBhvr>
                                        <p:cTn id="16" dur="500"/>
                                        <p:tgtEl>
                                          <p:spTgt spid="21534"/>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1535"/>
                                        </p:tgtEl>
                                        <p:attrNameLst>
                                          <p:attrName>style.visibility</p:attrName>
                                        </p:attrNameLst>
                                      </p:cBhvr>
                                      <p:to>
                                        <p:strVal val="visible"/>
                                      </p:to>
                                    </p:set>
                                    <p:animEffect transition="in" filter="wipe(up)">
                                      <p:cBhvr>
                                        <p:cTn id="20" dur="500"/>
                                        <p:tgtEl>
                                          <p:spTgt spid="21535"/>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1536"/>
                                        </p:tgtEl>
                                        <p:attrNameLst>
                                          <p:attrName>style.visibility</p:attrName>
                                        </p:attrNameLst>
                                      </p:cBhvr>
                                      <p:to>
                                        <p:strVal val="visible"/>
                                      </p:to>
                                    </p:set>
                                    <p:animEffect transition="in" filter="wipe(up)">
                                      <p:cBhvr>
                                        <p:cTn id="24" dur="500"/>
                                        <p:tgtEl>
                                          <p:spTgt spid="21536"/>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1537"/>
                                        </p:tgtEl>
                                        <p:attrNameLst>
                                          <p:attrName>style.visibility</p:attrName>
                                        </p:attrNameLst>
                                      </p:cBhvr>
                                      <p:to>
                                        <p:strVal val="visible"/>
                                      </p:to>
                                    </p:set>
                                    <p:animEffect transition="in" filter="wipe(up)">
                                      <p:cBhvr>
                                        <p:cTn id="28" dur="500"/>
                                        <p:tgtEl>
                                          <p:spTgt spid="21537"/>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538"/>
                                        </p:tgtEl>
                                        <p:attrNameLst>
                                          <p:attrName>style.visibility</p:attrName>
                                        </p:attrNameLst>
                                      </p:cBhvr>
                                      <p:to>
                                        <p:strVal val="visible"/>
                                      </p:to>
                                    </p:set>
                                    <p:animEffect transition="in" filter="wipe(up)">
                                      <p:cBhvr>
                                        <p:cTn id="32" dur="500"/>
                                        <p:tgtEl>
                                          <p:spTgt spid="215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1539"/>
                                        </p:tgtEl>
                                        <p:attrNameLst>
                                          <p:attrName>style.visibility</p:attrName>
                                        </p:attrNameLst>
                                      </p:cBhvr>
                                      <p:to>
                                        <p:strVal val="visible"/>
                                      </p:to>
                                    </p:set>
                                    <p:animEffect transition="in" filter="wipe(right)">
                                      <p:cBhvr>
                                        <p:cTn id="37" dur="500"/>
                                        <p:tgtEl>
                                          <p:spTgt spid="21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42"/>
                                        </p:tgtEl>
                                        <p:attrNameLst>
                                          <p:attrName>style.visibility</p:attrName>
                                        </p:attrNameLst>
                                      </p:cBhvr>
                                      <p:to>
                                        <p:strVal val="visible"/>
                                      </p:to>
                                    </p:set>
                                    <p:animEffect transition="in" filter="wipe(left)">
                                      <p:cBhvr>
                                        <p:cTn id="42" dur="500"/>
                                        <p:tgtEl>
                                          <p:spTgt spid="215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1543"/>
                                        </p:tgtEl>
                                        <p:attrNameLst>
                                          <p:attrName>style.visibility</p:attrName>
                                        </p:attrNameLst>
                                      </p:cBhvr>
                                      <p:to>
                                        <p:strVal val="visible"/>
                                      </p:to>
                                    </p:set>
                                    <p:animEffect transition="in" filter="wipe(up)">
                                      <p:cBhvr>
                                        <p:cTn id="47" dur="500"/>
                                        <p:tgtEl>
                                          <p:spTgt spid="21543"/>
                                        </p:tgtEl>
                                      </p:cBhvr>
                                    </p:animEffect>
                                  </p:childTnLst>
                                </p:cTn>
                              </p:par>
                            </p:childTnLst>
                          </p:cTn>
                        </p:par>
                        <p:par>
                          <p:cTn id="48" fill="hold" nodeType="afterGroup">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1551"/>
                                        </p:tgtEl>
                                        <p:attrNameLst>
                                          <p:attrName>style.visibility</p:attrName>
                                        </p:attrNameLst>
                                      </p:cBhvr>
                                      <p:to>
                                        <p:strVal val="visible"/>
                                      </p:to>
                                    </p:set>
                                    <p:animEffect transition="in" filter="wipe(down)">
                                      <p:cBhvr>
                                        <p:cTn id="51" dur="500"/>
                                        <p:tgtEl>
                                          <p:spTgt spid="21551"/>
                                        </p:tgtEl>
                                      </p:cBhvr>
                                    </p:animEffect>
                                  </p:childTnLst>
                                </p:cTn>
                              </p:par>
                            </p:childTnLst>
                          </p:cTn>
                        </p:par>
                        <p:par>
                          <p:cTn id="52" fill="hold" nodeType="afterGroup">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21552"/>
                                        </p:tgtEl>
                                        <p:attrNameLst>
                                          <p:attrName>style.visibility</p:attrName>
                                        </p:attrNameLst>
                                      </p:cBhvr>
                                      <p:to>
                                        <p:strVal val="visible"/>
                                      </p:to>
                                    </p:set>
                                    <p:animEffect transition="in" filter="wipe(down)">
                                      <p:cBhvr>
                                        <p:cTn id="55" dur="500"/>
                                        <p:tgtEl>
                                          <p:spTgt spid="21552"/>
                                        </p:tgtEl>
                                      </p:cBhvr>
                                    </p:animEffect>
                                  </p:childTnLst>
                                </p:cTn>
                              </p:par>
                            </p:childTnLst>
                          </p:cTn>
                        </p:par>
                        <p:par>
                          <p:cTn id="56" fill="hold" nodeType="afterGroup">
                            <p:stCondLst>
                              <p:cond delay="1500"/>
                            </p:stCondLst>
                            <p:childTnLst>
                              <p:par>
                                <p:cTn id="57" presetID="22" presetClass="entr" presetSubtype="4" fill="hold" grpId="0" nodeType="afterEffect">
                                  <p:stCondLst>
                                    <p:cond delay="0"/>
                                  </p:stCondLst>
                                  <p:childTnLst>
                                    <p:set>
                                      <p:cBhvr>
                                        <p:cTn id="58" dur="1" fill="hold">
                                          <p:stCondLst>
                                            <p:cond delay="0"/>
                                          </p:stCondLst>
                                        </p:cTn>
                                        <p:tgtEl>
                                          <p:spTgt spid="21553"/>
                                        </p:tgtEl>
                                        <p:attrNameLst>
                                          <p:attrName>style.visibility</p:attrName>
                                        </p:attrNameLst>
                                      </p:cBhvr>
                                      <p:to>
                                        <p:strVal val="visible"/>
                                      </p:to>
                                    </p:set>
                                    <p:animEffect transition="in" filter="wipe(down)">
                                      <p:cBhvr>
                                        <p:cTn id="59" dur="500"/>
                                        <p:tgtEl>
                                          <p:spTgt spid="21553"/>
                                        </p:tgtEl>
                                      </p:cBhvr>
                                    </p:animEffect>
                                  </p:childTnLst>
                                </p:cTn>
                              </p:par>
                            </p:childTnLst>
                          </p:cTn>
                        </p:par>
                        <p:par>
                          <p:cTn id="60" fill="hold" nodeType="afterGroup">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21554"/>
                                        </p:tgtEl>
                                        <p:attrNameLst>
                                          <p:attrName>style.visibility</p:attrName>
                                        </p:attrNameLst>
                                      </p:cBhvr>
                                      <p:to>
                                        <p:strVal val="visible"/>
                                      </p:to>
                                    </p:set>
                                    <p:animEffect transition="in" filter="wipe(down)">
                                      <p:cBhvr>
                                        <p:cTn id="63" dur="500"/>
                                        <p:tgtEl>
                                          <p:spTgt spid="215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21555"/>
                                        </p:tgtEl>
                                        <p:attrNameLst>
                                          <p:attrName>style.visibility</p:attrName>
                                        </p:attrNameLst>
                                      </p:cBhvr>
                                      <p:to>
                                        <p:strVal val="visible"/>
                                      </p:to>
                                    </p:set>
                                    <p:animEffect transition="in" filter="wipe(right)">
                                      <p:cBhvr>
                                        <p:cTn id="68" dur="500"/>
                                        <p:tgtEl>
                                          <p:spTgt spid="2155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558"/>
                                        </p:tgtEl>
                                        <p:attrNameLst>
                                          <p:attrName>style.visibility</p:attrName>
                                        </p:attrNameLst>
                                      </p:cBhvr>
                                      <p:to>
                                        <p:strVal val="visible"/>
                                      </p:to>
                                    </p:set>
                                    <p:animEffect transition="in" filter="wipe(left)">
                                      <p:cBhvr>
                                        <p:cTn id="73" dur="500"/>
                                        <p:tgtEl>
                                          <p:spTgt spid="21558"/>
                                        </p:tgtEl>
                                      </p:cBhvr>
                                    </p:animEffect>
                                  </p:childTnLst>
                                </p:cTn>
                              </p:par>
                            </p:childTnLst>
                          </p:cTn>
                        </p:par>
                        <p:par>
                          <p:cTn id="74" fill="hold" nodeType="afterGroup">
                            <p:stCondLst>
                              <p:cond delay="500"/>
                            </p:stCondLst>
                            <p:childTnLst>
                              <p:par>
                                <p:cTn id="75" presetID="22" presetClass="entr" presetSubtype="1" fill="hold" nodeType="afterEffect">
                                  <p:stCondLst>
                                    <p:cond delay="0"/>
                                  </p:stCondLst>
                                  <p:childTnLst>
                                    <p:set>
                                      <p:cBhvr>
                                        <p:cTn id="76" dur="1" fill="hold">
                                          <p:stCondLst>
                                            <p:cond delay="0"/>
                                          </p:stCondLst>
                                        </p:cTn>
                                        <p:tgtEl>
                                          <p:spTgt spid="21559"/>
                                        </p:tgtEl>
                                        <p:attrNameLst>
                                          <p:attrName>style.visibility</p:attrName>
                                        </p:attrNameLst>
                                      </p:cBhvr>
                                      <p:to>
                                        <p:strVal val="visible"/>
                                      </p:to>
                                    </p:set>
                                    <p:animEffect transition="in" filter="wipe(up)">
                                      <p:cBhvr>
                                        <p:cTn id="77" dur="500"/>
                                        <p:tgtEl>
                                          <p:spTgt spid="21559"/>
                                        </p:tgtEl>
                                      </p:cBhvr>
                                    </p:animEffect>
                                  </p:childTnLst>
                                </p:cTn>
                              </p:par>
                            </p:childTnLst>
                          </p:cTn>
                        </p:par>
                        <p:par>
                          <p:cTn id="78" fill="hold" nodeType="afterGroup">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1562"/>
                                        </p:tgtEl>
                                        <p:attrNameLst>
                                          <p:attrName>style.visibility</p:attrName>
                                        </p:attrNameLst>
                                      </p:cBhvr>
                                      <p:to>
                                        <p:strVal val="visible"/>
                                      </p:to>
                                    </p:set>
                                    <p:animEffect transition="in" filter="wipe(down)">
                                      <p:cBhvr>
                                        <p:cTn id="81" dur="500"/>
                                        <p:tgtEl>
                                          <p:spTgt spid="21562"/>
                                        </p:tgtEl>
                                      </p:cBhvr>
                                    </p:animEffect>
                                  </p:childTnLst>
                                </p:cTn>
                              </p:par>
                            </p:childTnLst>
                          </p:cTn>
                        </p:par>
                        <p:par>
                          <p:cTn id="82" fill="hold" nodeType="afterGroup">
                            <p:stCondLst>
                              <p:cond delay="1500"/>
                            </p:stCondLst>
                            <p:childTnLst>
                              <p:par>
                                <p:cTn id="83" presetID="22" presetClass="entr" presetSubtype="4" fill="hold" grpId="0" nodeType="afterEffect">
                                  <p:stCondLst>
                                    <p:cond delay="0"/>
                                  </p:stCondLst>
                                  <p:childTnLst>
                                    <p:set>
                                      <p:cBhvr>
                                        <p:cTn id="84" dur="1" fill="hold">
                                          <p:stCondLst>
                                            <p:cond delay="0"/>
                                          </p:stCondLst>
                                        </p:cTn>
                                        <p:tgtEl>
                                          <p:spTgt spid="21563"/>
                                        </p:tgtEl>
                                        <p:attrNameLst>
                                          <p:attrName>style.visibility</p:attrName>
                                        </p:attrNameLst>
                                      </p:cBhvr>
                                      <p:to>
                                        <p:strVal val="visible"/>
                                      </p:to>
                                    </p:set>
                                    <p:animEffect transition="in" filter="wipe(down)">
                                      <p:cBhvr>
                                        <p:cTn id="85" dur="500"/>
                                        <p:tgtEl>
                                          <p:spTgt spid="21563"/>
                                        </p:tgtEl>
                                      </p:cBhvr>
                                    </p:animEffect>
                                  </p:childTnLst>
                                </p:cTn>
                              </p:par>
                            </p:childTnLst>
                          </p:cTn>
                        </p:par>
                        <p:par>
                          <p:cTn id="86" fill="hold" nodeType="afterGroup">
                            <p:stCondLst>
                              <p:cond delay="2000"/>
                            </p:stCondLst>
                            <p:childTnLst>
                              <p:par>
                                <p:cTn id="87" presetID="22" presetClass="entr" presetSubtype="4" fill="hold" grpId="0" nodeType="afterEffect">
                                  <p:stCondLst>
                                    <p:cond delay="0"/>
                                  </p:stCondLst>
                                  <p:childTnLst>
                                    <p:set>
                                      <p:cBhvr>
                                        <p:cTn id="88" dur="1" fill="hold">
                                          <p:stCondLst>
                                            <p:cond delay="0"/>
                                          </p:stCondLst>
                                        </p:cTn>
                                        <p:tgtEl>
                                          <p:spTgt spid="21564"/>
                                        </p:tgtEl>
                                        <p:attrNameLst>
                                          <p:attrName>style.visibility</p:attrName>
                                        </p:attrNameLst>
                                      </p:cBhvr>
                                      <p:to>
                                        <p:strVal val="visible"/>
                                      </p:to>
                                    </p:set>
                                    <p:animEffect transition="in" filter="wipe(down)">
                                      <p:cBhvr>
                                        <p:cTn id="89" dur="500"/>
                                        <p:tgtEl>
                                          <p:spTgt spid="21564"/>
                                        </p:tgtEl>
                                      </p:cBhvr>
                                    </p:animEffect>
                                  </p:childTnLst>
                                </p:cTn>
                              </p:par>
                            </p:childTnLst>
                          </p:cTn>
                        </p:par>
                        <p:par>
                          <p:cTn id="90" fill="hold" nodeType="afterGroup">
                            <p:stCondLst>
                              <p:cond delay="2500"/>
                            </p:stCondLst>
                            <p:childTnLst>
                              <p:par>
                                <p:cTn id="91" presetID="22" presetClass="entr" presetSubtype="4" fill="hold" grpId="0" nodeType="afterEffect">
                                  <p:stCondLst>
                                    <p:cond delay="0"/>
                                  </p:stCondLst>
                                  <p:childTnLst>
                                    <p:set>
                                      <p:cBhvr>
                                        <p:cTn id="92" dur="1" fill="hold">
                                          <p:stCondLst>
                                            <p:cond delay="0"/>
                                          </p:stCondLst>
                                        </p:cTn>
                                        <p:tgtEl>
                                          <p:spTgt spid="21565"/>
                                        </p:tgtEl>
                                        <p:attrNameLst>
                                          <p:attrName>style.visibility</p:attrName>
                                        </p:attrNameLst>
                                      </p:cBhvr>
                                      <p:to>
                                        <p:strVal val="visible"/>
                                      </p:to>
                                    </p:set>
                                    <p:animEffect transition="in" filter="wipe(down)">
                                      <p:cBhvr>
                                        <p:cTn id="93" dur="500"/>
                                        <p:tgtEl>
                                          <p:spTgt spid="2156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2" fill="hold" nodeType="clickEffect">
                                  <p:stCondLst>
                                    <p:cond delay="0"/>
                                  </p:stCondLst>
                                  <p:childTnLst>
                                    <p:set>
                                      <p:cBhvr>
                                        <p:cTn id="97" dur="1" fill="hold">
                                          <p:stCondLst>
                                            <p:cond delay="0"/>
                                          </p:stCondLst>
                                        </p:cTn>
                                        <p:tgtEl>
                                          <p:spTgt spid="21566"/>
                                        </p:tgtEl>
                                        <p:attrNameLst>
                                          <p:attrName>style.visibility</p:attrName>
                                        </p:attrNameLst>
                                      </p:cBhvr>
                                      <p:to>
                                        <p:strVal val="visible"/>
                                      </p:to>
                                    </p:set>
                                    <p:animEffect transition="in" filter="wipe(right)">
                                      <p:cBhvr>
                                        <p:cTn id="98" dur="500"/>
                                        <p:tgtEl>
                                          <p:spTgt spid="2156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1569"/>
                                        </p:tgtEl>
                                        <p:attrNameLst>
                                          <p:attrName>style.visibility</p:attrName>
                                        </p:attrNameLst>
                                      </p:cBhvr>
                                      <p:to>
                                        <p:strVal val="visible"/>
                                      </p:to>
                                    </p:set>
                                    <p:animEffect transition="in" filter="wipe(left)">
                                      <p:cBhvr>
                                        <p:cTn id="103" dur="500"/>
                                        <p:tgtEl>
                                          <p:spTgt spid="2156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nodeType="clickEffect">
                                  <p:stCondLst>
                                    <p:cond delay="0"/>
                                  </p:stCondLst>
                                  <p:childTnLst>
                                    <p:set>
                                      <p:cBhvr>
                                        <p:cTn id="107" dur="1" fill="hold">
                                          <p:stCondLst>
                                            <p:cond delay="0"/>
                                          </p:stCondLst>
                                        </p:cTn>
                                        <p:tgtEl>
                                          <p:spTgt spid="21570"/>
                                        </p:tgtEl>
                                        <p:attrNameLst>
                                          <p:attrName>style.visibility</p:attrName>
                                        </p:attrNameLst>
                                      </p:cBhvr>
                                      <p:to>
                                        <p:strVal val="visible"/>
                                      </p:to>
                                    </p:set>
                                    <p:animEffect transition="in" filter="wipe(up)">
                                      <p:cBhvr>
                                        <p:cTn id="108" dur="500"/>
                                        <p:tgtEl>
                                          <p:spTgt spid="2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0" grpId="0" autoUpdateAnimBg="0"/>
      <p:bldP spid="21534" grpId="0" animBg="1" autoUpdateAnimBg="0"/>
      <p:bldP spid="21535" grpId="0" animBg="1" autoUpdateAnimBg="0"/>
      <p:bldP spid="21536" grpId="0" animBg="1" autoUpdateAnimBg="0"/>
      <p:bldP spid="21537" grpId="0" animBg="1" autoUpdateAnimBg="0"/>
      <p:bldP spid="21538" grpId="0" animBg="1" autoUpdateAnimBg="0"/>
      <p:bldP spid="21542" grpId="0" autoUpdateAnimBg="0"/>
      <p:bldP spid="21551" grpId="0" animBg="1"/>
      <p:bldP spid="21552" grpId="0" animBg="1"/>
      <p:bldP spid="21553" grpId="0" animBg="1"/>
      <p:bldP spid="21554" grpId="0" animBg="1" autoUpdateAnimBg="0"/>
      <p:bldP spid="21558" grpId="0" autoUpdateAnimBg="0"/>
      <p:bldP spid="21562" grpId="0" animBg="1"/>
      <p:bldP spid="21563" grpId="0" animBg="1"/>
      <p:bldP spid="21564" grpId="0" animBg="1"/>
      <p:bldP spid="21565" grpId="0" animBg="1" autoUpdateAnimBg="0"/>
      <p:bldP spid="2156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D0787E4-D34B-428C-96B9-DBB08D49CAD0}" type="slidenum">
              <a:rPr lang="en-US"/>
              <a:pPr/>
              <a:t>16</a:t>
            </a:fld>
            <a:endParaRPr lang="en-US" sz="1400"/>
          </a:p>
        </p:txBody>
      </p:sp>
      <p:sp>
        <p:nvSpPr>
          <p:cNvPr id="14340" name="Rectangle 4"/>
          <p:cNvSpPr>
            <a:spLocks noChangeArrowheads="1"/>
          </p:cNvSpPr>
          <p:nvPr/>
        </p:nvSpPr>
        <p:spPr bwMode="auto">
          <a:xfrm>
            <a:off x="457200" y="990600"/>
            <a:ext cx="4648200" cy="5562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lang="en-GB" sz="1600">
                <a:latin typeface="Tahoma" pitchFamily="34" charset="0"/>
              </a:rPr>
              <a:t>Create or replace procedure proc_test as</a:t>
            </a:r>
          </a:p>
          <a:p>
            <a:pPr>
              <a:lnSpc>
                <a:spcPct val="90000"/>
              </a:lnSpc>
              <a:spcBef>
                <a:spcPct val="20000"/>
              </a:spcBef>
              <a:buClr>
                <a:schemeClr val="folHlink"/>
              </a:buClr>
              <a:buSzPct val="60000"/>
              <a:buFont typeface="Wingdings" pitchFamily="2" charset="2"/>
              <a:buNone/>
            </a:pPr>
            <a:endParaRPr lang="en-GB" sz="1600">
              <a:latin typeface="Tahoma" pitchFamily="34" charset="0"/>
            </a:endParaRPr>
          </a:p>
          <a:p>
            <a:pPr>
              <a:lnSpc>
                <a:spcPct val="90000"/>
              </a:lnSpc>
              <a:spcBef>
                <a:spcPct val="20000"/>
              </a:spcBef>
              <a:buClr>
                <a:schemeClr val="folHlink"/>
              </a:buClr>
              <a:buSzPct val="60000"/>
              <a:buFont typeface="Wingdings" pitchFamily="2" charset="2"/>
              <a:buNone/>
            </a:pPr>
            <a:r>
              <a:rPr lang="en-GB" sz="1600">
                <a:latin typeface="Tahoma" pitchFamily="34" charset="0"/>
              </a:rPr>
              <a:t>v_empid	number;</a:t>
            </a:r>
          </a:p>
          <a:p>
            <a:pPr>
              <a:lnSpc>
                <a:spcPct val="90000"/>
              </a:lnSpc>
              <a:spcBef>
                <a:spcPct val="20000"/>
              </a:spcBef>
              <a:buClr>
                <a:schemeClr val="folHlink"/>
              </a:buClr>
              <a:buSzPct val="60000"/>
              <a:buFont typeface="Wingdings" pitchFamily="2" charset="2"/>
              <a:buNone/>
            </a:pPr>
            <a:endParaRPr lang="en-GB" sz="1600">
              <a:latin typeface="Tahoma" pitchFamily="34" charset="0"/>
            </a:endParaRPr>
          </a:p>
          <a:p>
            <a:pPr>
              <a:lnSpc>
                <a:spcPct val="90000"/>
              </a:lnSpc>
              <a:spcBef>
                <a:spcPct val="20000"/>
              </a:spcBef>
              <a:buClr>
                <a:schemeClr val="folHlink"/>
              </a:buClr>
              <a:buSzPct val="60000"/>
              <a:buFont typeface="Wingdings" pitchFamily="2" charset="2"/>
              <a:buNone/>
            </a:pPr>
            <a:r>
              <a:rPr lang="en-GB" sz="1600">
                <a:latin typeface="Tahoma" pitchFamily="34" charset="0"/>
              </a:rPr>
              <a:t>Cursor cur_sample is</a:t>
            </a:r>
          </a:p>
          <a:p>
            <a:pPr lvl="1">
              <a:lnSpc>
                <a:spcPct val="90000"/>
              </a:lnSpc>
              <a:spcBef>
                <a:spcPct val="20000"/>
              </a:spcBef>
              <a:buClr>
                <a:schemeClr val="hlink"/>
              </a:buClr>
              <a:buSzPct val="55000"/>
              <a:buFont typeface="Wingdings" pitchFamily="2" charset="2"/>
              <a:buNone/>
            </a:pPr>
            <a:r>
              <a:rPr lang="en-US" sz="1600">
                <a:latin typeface="Tahoma" pitchFamily="34" charset="0"/>
              </a:rPr>
              <a:t>Select empid from employee</a:t>
            </a:r>
          </a:p>
          <a:p>
            <a:pPr lvl="1">
              <a:lnSpc>
                <a:spcPct val="90000"/>
              </a:lnSpc>
              <a:spcBef>
                <a:spcPct val="20000"/>
              </a:spcBef>
              <a:buClr>
                <a:schemeClr val="hlink"/>
              </a:buClr>
              <a:buSzPct val="55000"/>
              <a:buFont typeface="Wingdings" pitchFamily="2" charset="2"/>
              <a:buNone/>
            </a:pPr>
            <a:r>
              <a:rPr lang="en-US" sz="1600">
                <a:latin typeface="Tahoma" pitchFamily="34" charset="0"/>
              </a:rPr>
              <a:t>  where grade &gt; 4;</a:t>
            </a:r>
          </a:p>
          <a:p>
            <a:pPr lvl="1">
              <a:lnSpc>
                <a:spcPct val="90000"/>
              </a:lnSpc>
              <a:spcBef>
                <a:spcPct val="20000"/>
              </a:spcBef>
              <a:buClr>
                <a:schemeClr val="hlink"/>
              </a:buClr>
              <a:buSzPct val="55000"/>
              <a:buFont typeface="Wingdings" pitchFamily="2" charset="2"/>
              <a:buNone/>
            </a:pPr>
            <a:endParaRPr lang="en-US" sz="1600">
              <a:latin typeface="Tahoma" pitchFamily="34" charset="0"/>
            </a:endParaRPr>
          </a:p>
          <a:p>
            <a:pPr>
              <a:lnSpc>
                <a:spcPct val="90000"/>
              </a:lnSpc>
              <a:spcBef>
                <a:spcPct val="20000"/>
              </a:spcBef>
              <a:buClr>
                <a:schemeClr val="folHlink"/>
              </a:buClr>
              <a:buSzPct val="60000"/>
              <a:buFont typeface="Wingdings" pitchFamily="2" charset="2"/>
              <a:buNone/>
            </a:pPr>
            <a:r>
              <a:rPr lang="en-US" sz="1600">
                <a:latin typeface="Tahoma" pitchFamily="34" charset="0"/>
              </a:rPr>
              <a:t>Begin</a:t>
            </a:r>
          </a:p>
          <a:p>
            <a:pPr>
              <a:lnSpc>
                <a:spcPct val="90000"/>
              </a:lnSpc>
              <a:spcBef>
                <a:spcPct val="20000"/>
              </a:spcBef>
              <a:buClr>
                <a:schemeClr val="folHlink"/>
              </a:buClr>
              <a:buSzPct val="60000"/>
              <a:buFont typeface="Wingdings" pitchFamily="2" charset="2"/>
              <a:buNone/>
            </a:pPr>
            <a:r>
              <a:rPr lang="en-US" sz="1600">
                <a:latin typeface="Tahoma" pitchFamily="34" charset="0"/>
              </a:rPr>
              <a:t>	open cur_sample;</a:t>
            </a:r>
          </a:p>
          <a:p>
            <a:pPr>
              <a:lnSpc>
                <a:spcPct val="90000"/>
              </a:lnSpc>
              <a:spcBef>
                <a:spcPct val="20000"/>
              </a:spcBef>
              <a:buClr>
                <a:schemeClr val="folHlink"/>
              </a:buClr>
              <a:buSzPct val="60000"/>
              <a:buFont typeface="Wingdings" pitchFamily="2" charset="2"/>
              <a:buNone/>
            </a:pPr>
            <a:r>
              <a:rPr lang="en-US" sz="1600">
                <a:latin typeface="Tahoma" pitchFamily="34" charset="0"/>
              </a:rPr>
              <a:t>	loop</a:t>
            </a:r>
          </a:p>
          <a:p>
            <a:pPr>
              <a:lnSpc>
                <a:spcPct val="90000"/>
              </a:lnSpc>
              <a:spcBef>
                <a:spcPct val="20000"/>
              </a:spcBef>
              <a:buClr>
                <a:schemeClr val="folHlink"/>
              </a:buClr>
              <a:buSzPct val="60000"/>
              <a:buFont typeface="Wingdings" pitchFamily="2" charset="2"/>
              <a:buNone/>
            </a:pPr>
            <a:r>
              <a:rPr lang="en-US" sz="1600">
                <a:latin typeface="Tahoma" pitchFamily="34" charset="0"/>
              </a:rPr>
              <a:t>	fetch cur_sample into v_empid;</a:t>
            </a:r>
          </a:p>
          <a:p>
            <a:pPr>
              <a:lnSpc>
                <a:spcPct val="90000"/>
              </a:lnSpc>
              <a:spcBef>
                <a:spcPct val="20000"/>
              </a:spcBef>
              <a:buClr>
                <a:schemeClr val="folHlink"/>
              </a:buClr>
              <a:buSzPct val="60000"/>
              <a:buFont typeface="Wingdings" pitchFamily="2" charset="2"/>
              <a:buNone/>
            </a:pPr>
            <a:r>
              <a:rPr lang="en-US" sz="1600">
                <a:latin typeface="Tahoma" pitchFamily="34" charset="0"/>
              </a:rPr>
              <a:t>	exit when cur_sample%notfound;</a:t>
            </a:r>
          </a:p>
          <a:p>
            <a:pPr>
              <a:lnSpc>
                <a:spcPct val="90000"/>
              </a:lnSpc>
              <a:spcBef>
                <a:spcPct val="20000"/>
              </a:spcBef>
              <a:buClr>
                <a:schemeClr val="folHlink"/>
              </a:buClr>
              <a:buSzPct val="60000"/>
              <a:buFont typeface="Wingdings" pitchFamily="2" charset="2"/>
              <a:buNone/>
            </a:pPr>
            <a:r>
              <a:rPr lang="en-US" sz="1600">
                <a:latin typeface="Tahoma" pitchFamily="34" charset="0"/>
              </a:rPr>
              <a:t>	       update employee</a:t>
            </a:r>
          </a:p>
          <a:p>
            <a:pPr>
              <a:lnSpc>
                <a:spcPct val="90000"/>
              </a:lnSpc>
              <a:spcBef>
                <a:spcPct val="20000"/>
              </a:spcBef>
              <a:buClr>
                <a:schemeClr val="folHlink"/>
              </a:buClr>
              <a:buSzPct val="60000"/>
              <a:buFont typeface="Wingdings" pitchFamily="2" charset="2"/>
              <a:buNone/>
            </a:pPr>
            <a:r>
              <a:rPr lang="en-US" sz="1600">
                <a:latin typeface="Tahoma" pitchFamily="34" charset="0"/>
              </a:rPr>
              <a:t>		set salary = salary + 500</a:t>
            </a:r>
          </a:p>
          <a:p>
            <a:pPr>
              <a:lnSpc>
                <a:spcPct val="90000"/>
              </a:lnSpc>
              <a:spcBef>
                <a:spcPct val="20000"/>
              </a:spcBef>
              <a:buClr>
                <a:schemeClr val="folHlink"/>
              </a:buClr>
              <a:buSzPct val="60000"/>
              <a:buFont typeface="Wingdings" pitchFamily="2" charset="2"/>
              <a:buNone/>
            </a:pPr>
            <a:r>
              <a:rPr lang="en-US" sz="1600">
                <a:latin typeface="Tahoma" pitchFamily="34" charset="0"/>
              </a:rPr>
              <a:t>		where empid = v_empid;</a:t>
            </a:r>
          </a:p>
          <a:p>
            <a:pPr>
              <a:lnSpc>
                <a:spcPct val="90000"/>
              </a:lnSpc>
              <a:spcBef>
                <a:spcPct val="20000"/>
              </a:spcBef>
              <a:buClr>
                <a:schemeClr val="folHlink"/>
              </a:buClr>
              <a:buSzPct val="60000"/>
              <a:buFont typeface="Wingdings" pitchFamily="2" charset="2"/>
              <a:buNone/>
            </a:pPr>
            <a:r>
              <a:rPr lang="en-US" sz="1600">
                <a:latin typeface="Tahoma" pitchFamily="34" charset="0"/>
              </a:rPr>
              <a:t>	end loop;</a:t>
            </a:r>
          </a:p>
          <a:p>
            <a:pPr>
              <a:lnSpc>
                <a:spcPct val="90000"/>
              </a:lnSpc>
              <a:spcBef>
                <a:spcPct val="20000"/>
              </a:spcBef>
              <a:buClr>
                <a:schemeClr val="folHlink"/>
              </a:buClr>
              <a:buSzPct val="60000"/>
              <a:buFont typeface="Wingdings" pitchFamily="2" charset="2"/>
              <a:buNone/>
            </a:pPr>
            <a:r>
              <a:rPr lang="en-US" sz="1600">
                <a:latin typeface="Tahoma" pitchFamily="34" charset="0"/>
              </a:rPr>
              <a:t>End;</a:t>
            </a:r>
          </a:p>
          <a:p>
            <a:endParaRPr lang="en-US"/>
          </a:p>
        </p:txBody>
      </p:sp>
      <p:sp>
        <p:nvSpPr>
          <p:cNvPr id="14341" name="Text Box 5"/>
          <p:cNvSpPr txBox="1">
            <a:spLocks noChangeArrowheads="1"/>
          </p:cNvSpPr>
          <p:nvPr/>
        </p:nvSpPr>
        <p:spPr bwMode="auto">
          <a:xfrm>
            <a:off x="5486400" y="3048000"/>
            <a:ext cx="3200400" cy="256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1800">
                <a:latin typeface="Tahoma" pitchFamily="34" charset="0"/>
              </a:rPr>
              <a:t>Open cursor for use.</a:t>
            </a:r>
          </a:p>
          <a:p>
            <a:pPr>
              <a:spcBef>
                <a:spcPct val="50000"/>
              </a:spcBef>
            </a:pPr>
            <a:r>
              <a:rPr lang="en-GB" sz="1800">
                <a:latin typeface="Tahoma" pitchFamily="34" charset="0"/>
              </a:rPr>
              <a:t> Loops round each value</a:t>
            </a:r>
          </a:p>
          <a:p>
            <a:pPr>
              <a:spcBef>
                <a:spcPct val="50000"/>
              </a:spcBef>
            </a:pPr>
            <a:r>
              <a:rPr lang="en-GB" sz="1800">
                <a:latin typeface="Tahoma" pitchFamily="34" charset="0"/>
              </a:rPr>
              <a:t> returned by the cursor</a:t>
            </a:r>
          </a:p>
          <a:p>
            <a:pPr>
              <a:spcBef>
                <a:spcPct val="50000"/>
              </a:spcBef>
            </a:pPr>
            <a:endParaRPr lang="en-GB" sz="1800">
              <a:latin typeface="Tahoma" pitchFamily="34" charset="0"/>
            </a:endParaRPr>
          </a:p>
          <a:p>
            <a:pPr>
              <a:spcBef>
                <a:spcPct val="50000"/>
              </a:spcBef>
            </a:pPr>
            <a:r>
              <a:rPr lang="en-GB" sz="1800">
                <a:latin typeface="Tahoma" pitchFamily="34" charset="0"/>
              </a:rPr>
              <a:t>Place the value from the cursor into the variable v_empid</a:t>
            </a:r>
            <a:endParaRPr lang="en-US" sz="1800">
              <a:latin typeface="Tahoma" pitchFamily="34" charset="0"/>
            </a:endParaRPr>
          </a:p>
        </p:txBody>
      </p:sp>
      <p:sp>
        <p:nvSpPr>
          <p:cNvPr id="14342" name="Line 6"/>
          <p:cNvSpPr>
            <a:spLocks noChangeShapeType="1"/>
          </p:cNvSpPr>
          <p:nvPr/>
        </p:nvSpPr>
        <p:spPr bwMode="auto">
          <a:xfrm flipH="1">
            <a:off x="1905000" y="4114800"/>
            <a:ext cx="3505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43" name="Text Box 7"/>
          <p:cNvSpPr txBox="1">
            <a:spLocks noChangeArrowheads="1"/>
          </p:cNvSpPr>
          <p:nvPr/>
        </p:nvSpPr>
        <p:spPr bwMode="auto">
          <a:xfrm>
            <a:off x="152400" y="4495800"/>
            <a:ext cx="1158875" cy="1079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GB" sz="1600">
                <a:latin typeface="Tahoma" pitchFamily="34" charset="0"/>
              </a:rPr>
              <a:t>Stop when not more records are found</a:t>
            </a:r>
            <a:endParaRPr lang="en-US" sz="1600">
              <a:latin typeface="Tahoma" pitchFamily="34" charset="0"/>
            </a:endParaRPr>
          </a:p>
        </p:txBody>
      </p:sp>
      <p:sp>
        <p:nvSpPr>
          <p:cNvPr id="14347" name="Line 11"/>
          <p:cNvSpPr>
            <a:spLocks noChangeShapeType="1"/>
          </p:cNvSpPr>
          <p:nvPr/>
        </p:nvSpPr>
        <p:spPr bwMode="auto">
          <a:xfrm flipH="1">
            <a:off x="1981200" y="3200400"/>
            <a:ext cx="3505200"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50" name="Line 14"/>
          <p:cNvSpPr>
            <a:spLocks noChangeShapeType="1"/>
          </p:cNvSpPr>
          <p:nvPr/>
        </p:nvSpPr>
        <p:spPr bwMode="auto">
          <a:xfrm>
            <a:off x="1981200" y="32004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51" name="Text Box 15"/>
          <p:cNvSpPr txBox="1">
            <a:spLocks noChangeArrowheads="1"/>
          </p:cNvSpPr>
          <p:nvPr/>
        </p:nvSpPr>
        <p:spPr bwMode="auto">
          <a:xfrm>
            <a:off x="7620000" y="609600"/>
            <a:ext cx="1219200" cy="2235200"/>
          </a:xfrm>
          <a:prstGeom prst="rect">
            <a:avLst/>
          </a:prstGeom>
          <a:solidFill>
            <a:srgbClr val="FFFFCC"/>
          </a:solidFill>
          <a:ln w="9525" cap="rnd">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2000">
                <a:latin typeface="Tahoma" pitchFamily="34" charset="0"/>
              </a:rPr>
              <a:t>25463</a:t>
            </a:r>
          </a:p>
          <a:p>
            <a:pPr>
              <a:spcBef>
                <a:spcPct val="50000"/>
              </a:spcBef>
            </a:pPr>
            <a:r>
              <a:rPr lang="en-GB" sz="2000">
                <a:latin typeface="Tahoma" pitchFamily="34" charset="0"/>
              </a:rPr>
              <a:t>12245</a:t>
            </a:r>
          </a:p>
          <a:p>
            <a:pPr>
              <a:spcBef>
                <a:spcPct val="50000"/>
              </a:spcBef>
            </a:pPr>
            <a:r>
              <a:rPr lang="en-GB" sz="2000">
                <a:latin typeface="Tahoma" pitchFamily="34" charset="0"/>
              </a:rPr>
              <a:t>55983</a:t>
            </a:r>
          </a:p>
          <a:p>
            <a:pPr>
              <a:spcBef>
                <a:spcPct val="50000"/>
              </a:spcBef>
            </a:pPr>
            <a:r>
              <a:rPr lang="en-GB" sz="2000">
                <a:latin typeface="Tahoma" pitchFamily="34" charset="0"/>
              </a:rPr>
              <a:t>12524</a:t>
            </a:r>
          </a:p>
          <a:p>
            <a:pPr>
              <a:spcBef>
                <a:spcPct val="50000"/>
              </a:spcBef>
            </a:pPr>
            <a:r>
              <a:rPr lang="en-GB" sz="2000">
                <a:latin typeface="Tahoma" pitchFamily="34" charset="0"/>
              </a:rPr>
              <a:t>98543</a:t>
            </a:r>
            <a:endParaRPr lang="en-US" sz="2000">
              <a:latin typeface="Tahoma" pitchFamily="34" charset="0"/>
            </a:endParaRPr>
          </a:p>
        </p:txBody>
      </p:sp>
      <p:sp>
        <p:nvSpPr>
          <p:cNvPr id="14352" name="Text Box 16"/>
          <p:cNvSpPr txBox="1">
            <a:spLocks noChangeArrowheads="1"/>
          </p:cNvSpPr>
          <p:nvPr/>
        </p:nvSpPr>
        <p:spPr bwMode="auto">
          <a:xfrm>
            <a:off x="5715000" y="1219200"/>
            <a:ext cx="10668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1600">
                <a:latin typeface="Tahoma" pitchFamily="34" charset="0"/>
              </a:rPr>
              <a:t>Data</a:t>
            </a:r>
            <a:r>
              <a:rPr lang="en-GB" sz="1400">
                <a:latin typeface="Tahoma" pitchFamily="34" charset="0"/>
              </a:rPr>
              <a:t> </a:t>
            </a:r>
            <a:r>
              <a:rPr lang="en-GB" sz="1600">
                <a:latin typeface="Tahoma" pitchFamily="34" charset="0"/>
              </a:rPr>
              <a:t>returned by cursor</a:t>
            </a:r>
            <a:endParaRPr lang="en-US" sz="1600">
              <a:latin typeface="Tahoma" pitchFamily="34" charset="0"/>
            </a:endParaRPr>
          </a:p>
        </p:txBody>
      </p:sp>
      <p:sp>
        <p:nvSpPr>
          <p:cNvPr id="14354" name="Line 18"/>
          <p:cNvSpPr>
            <a:spLocks noChangeShapeType="1"/>
          </p:cNvSpPr>
          <p:nvPr/>
        </p:nvSpPr>
        <p:spPr bwMode="auto">
          <a:xfrm>
            <a:off x="6781800" y="1447800"/>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55" name="Line 19"/>
          <p:cNvSpPr>
            <a:spLocks noChangeShapeType="1"/>
          </p:cNvSpPr>
          <p:nvPr/>
        </p:nvSpPr>
        <p:spPr bwMode="auto">
          <a:xfrm>
            <a:off x="5410200" y="38100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56" name="Line 20"/>
          <p:cNvSpPr>
            <a:spLocks noChangeShapeType="1"/>
          </p:cNvSpPr>
          <p:nvPr/>
        </p:nvSpPr>
        <p:spPr bwMode="auto">
          <a:xfrm>
            <a:off x="5410200" y="3810000"/>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57" name="Line 21"/>
          <p:cNvSpPr>
            <a:spLocks noChangeShapeType="1"/>
          </p:cNvSpPr>
          <p:nvPr/>
        </p:nvSpPr>
        <p:spPr bwMode="auto">
          <a:xfrm flipH="1">
            <a:off x="4419600" y="4267200"/>
            <a:ext cx="1524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59" name="Line 23"/>
          <p:cNvSpPr>
            <a:spLocks noChangeShapeType="1"/>
          </p:cNvSpPr>
          <p:nvPr/>
        </p:nvSpPr>
        <p:spPr bwMode="auto">
          <a:xfrm>
            <a:off x="1295400" y="5181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60" name="Line 24"/>
          <p:cNvSpPr>
            <a:spLocks noChangeShapeType="1"/>
          </p:cNvSpPr>
          <p:nvPr/>
        </p:nvSpPr>
        <p:spPr bwMode="auto">
          <a:xfrm flipV="1">
            <a:off x="1600200" y="4800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61" name="Rectangle 25"/>
          <p:cNvSpPr>
            <a:spLocks noChangeArrowheads="1"/>
          </p:cNvSpPr>
          <p:nvPr/>
        </p:nvSpPr>
        <p:spPr bwMode="auto">
          <a:xfrm>
            <a:off x="5486400" y="4572000"/>
            <a:ext cx="2590800" cy="1066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362" name="Line 26"/>
          <p:cNvSpPr>
            <a:spLocks noChangeShapeType="1"/>
          </p:cNvSpPr>
          <p:nvPr/>
        </p:nvSpPr>
        <p:spPr bwMode="auto">
          <a:xfrm>
            <a:off x="5943600" y="42672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4363" name="Rectangle 27"/>
          <p:cNvSpPr>
            <a:spLocks noChangeArrowheads="1"/>
          </p:cNvSpPr>
          <p:nvPr/>
        </p:nvSpPr>
        <p:spPr bwMode="auto">
          <a:xfrm>
            <a:off x="5562600" y="3505200"/>
            <a:ext cx="2514600" cy="685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364" name="Rectangle 28"/>
          <p:cNvSpPr>
            <a:spLocks noChangeArrowheads="1"/>
          </p:cNvSpPr>
          <p:nvPr/>
        </p:nvSpPr>
        <p:spPr bwMode="auto">
          <a:xfrm>
            <a:off x="5486400" y="3048000"/>
            <a:ext cx="22098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365" name="Rectangle 29"/>
          <p:cNvSpPr>
            <a:spLocks noChangeArrowheads="1"/>
          </p:cNvSpPr>
          <p:nvPr/>
        </p:nvSpPr>
        <p:spPr bwMode="auto">
          <a:xfrm>
            <a:off x="5638800" y="1143000"/>
            <a:ext cx="1143000" cy="1066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366" name="Text Box 30"/>
          <p:cNvSpPr txBox="1">
            <a:spLocks noChangeArrowheads="1"/>
          </p:cNvSpPr>
          <p:nvPr/>
        </p:nvSpPr>
        <p:spPr bwMode="auto">
          <a:xfrm>
            <a:off x="3733800" y="2362200"/>
            <a:ext cx="1143000" cy="5905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GB" sz="1600" b="1"/>
              <a:t>Declare</a:t>
            </a:r>
            <a:r>
              <a:rPr lang="en-GB" sz="1600"/>
              <a:t>  </a:t>
            </a:r>
            <a:r>
              <a:rPr lang="en-GB" sz="1600" b="1"/>
              <a:t>Cursor</a:t>
            </a:r>
            <a:endParaRPr lang="en-US" sz="1600" b="1"/>
          </a:p>
        </p:txBody>
      </p:sp>
      <p:sp>
        <p:nvSpPr>
          <p:cNvPr id="14367" name="Line 31"/>
          <p:cNvSpPr>
            <a:spLocks noChangeShapeType="1"/>
          </p:cNvSpPr>
          <p:nvPr/>
        </p:nvSpPr>
        <p:spPr bwMode="auto">
          <a:xfrm flipH="1">
            <a:off x="3352800" y="2819400"/>
            <a:ext cx="381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xmlns="" val="3266013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1119F4A-59F0-4874-BB90-7C44F30B1937}" type="slidenum">
              <a:rPr lang="en-US"/>
              <a:pPr/>
              <a:t>17</a:t>
            </a:fld>
            <a:endParaRPr lang="en-US" sz="1400"/>
          </a:p>
        </p:txBody>
      </p:sp>
      <p:sp>
        <p:nvSpPr>
          <p:cNvPr id="24578" name="Rectangle 2"/>
          <p:cNvSpPr>
            <a:spLocks noGrp="1" noChangeArrowheads="1"/>
          </p:cNvSpPr>
          <p:nvPr>
            <p:ph type="title"/>
          </p:nvPr>
        </p:nvSpPr>
        <p:spPr/>
        <p:txBody>
          <a:bodyPr>
            <a:normAutofit/>
          </a:bodyPr>
          <a:lstStyle/>
          <a:p>
            <a:r>
              <a:rPr lang="en-GB" sz="4500" b="1" dirty="0">
                <a:solidFill>
                  <a:srgbClr val="FF0000"/>
                </a:solidFill>
                <a:latin typeface="Times New Roman" pitchFamily="18" charset="0"/>
                <a:cs typeface="Times New Roman" pitchFamily="18" charset="0"/>
              </a:rPr>
              <a:t>The %ISOPEN Attribute</a:t>
            </a:r>
          </a:p>
        </p:txBody>
      </p:sp>
      <p:sp>
        <p:nvSpPr>
          <p:cNvPr id="24579" name="Rectangle 3"/>
          <p:cNvSpPr>
            <a:spLocks noGrp="1" noChangeArrowheads="1"/>
          </p:cNvSpPr>
          <p:nvPr>
            <p:ph type="body" idx="1"/>
          </p:nvPr>
        </p:nvSpPr>
        <p:spPr>
          <a:xfrm>
            <a:off x="457200" y="1752600"/>
            <a:ext cx="7772400" cy="2470150"/>
          </a:xfrm>
        </p:spPr>
        <p:txBody>
          <a:bodyPr/>
          <a:lstStyle/>
          <a:p>
            <a:r>
              <a:rPr lang="en-GB" sz="2800" dirty="0">
                <a:latin typeface="Times New Roman" pitchFamily="18" charset="0"/>
                <a:cs typeface="Times New Roman" pitchFamily="18" charset="0"/>
              </a:rPr>
              <a:t>Fetch rows only when the cursor is open.</a:t>
            </a:r>
          </a:p>
          <a:p>
            <a:r>
              <a:rPr lang="en-GB" sz="2800" dirty="0">
                <a:latin typeface="Times New Roman" pitchFamily="18" charset="0"/>
                <a:cs typeface="Times New Roman" pitchFamily="18" charset="0"/>
              </a:rPr>
              <a:t>Use the %ISOPEN cursor attribute before performing a fetch to test whether the cursor is open.</a:t>
            </a:r>
          </a:p>
          <a:p>
            <a:r>
              <a:rPr lang="en-GB" sz="2800" dirty="0">
                <a:latin typeface="Times New Roman" pitchFamily="18" charset="0"/>
                <a:cs typeface="Times New Roman" pitchFamily="18" charset="0"/>
              </a:rPr>
              <a:t>Example</a:t>
            </a:r>
          </a:p>
          <a:p>
            <a:endParaRPr lang="en-GB" sz="2800" dirty="0">
              <a:latin typeface="Times New Roman" pitchFamily="18" charset="0"/>
              <a:cs typeface="Times New Roman" pitchFamily="18" charset="0"/>
            </a:endParaRPr>
          </a:p>
        </p:txBody>
      </p:sp>
      <p:sp>
        <p:nvSpPr>
          <p:cNvPr id="24580" name="Rectangle 4"/>
          <p:cNvSpPr>
            <a:spLocks noChangeArrowheads="1"/>
          </p:cNvSpPr>
          <p:nvPr/>
        </p:nvSpPr>
        <p:spPr bwMode="blackWhite">
          <a:xfrm>
            <a:off x="1358900" y="4699000"/>
            <a:ext cx="6642100" cy="1549400"/>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105000"/>
              </a:lnSpc>
              <a:tabLst>
                <a:tab pos="460375" algn="l"/>
              </a:tabLst>
            </a:pPr>
            <a:r>
              <a:rPr lang="en-GB" sz="1800" b="1">
                <a:solidFill>
                  <a:srgbClr val="000000"/>
                </a:solidFill>
                <a:latin typeface="Courier New" pitchFamily="49" charset="0"/>
              </a:rPr>
              <a:t>IF NOT cur_sample%ISOPEN THEN</a:t>
            </a:r>
          </a:p>
          <a:p>
            <a:pPr defTabSz="400050" eaLnBrk="0" hangingPunct="0">
              <a:lnSpc>
                <a:spcPct val="105000"/>
              </a:lnSpc>
              <a:tabLst>
                <a:tab pos="460375" algn="l"/>
              </a:tabLst>
            </a:pPr>
            <a:r>
              <a:rPr lang="en-GB" sz="1800" b="1">
                <a:solidFill>
                  <a:srgbClr val="000000"/>
                </a:solidFill>
                <a:latin typeface="Courier New" pitchFamily="49" charset="0"/>
              </a:rPr>
              <a:t>	OPEN cur_sample;</a:t>
            </a:r>
          </a:p>
          <a:p>
            <a:pPr defTabSz="400050" eaLnBrk="0" hangingPunct="0">
              <a:lnSpc>
                <a:spcPct val="105000"/>
              </a:lnSpc>
              <a:tabLst>
                <a:tab pos="460375" algn="l"/>
              </a:tabLst>
            </a:pPr>
            <a:r>
              <a:rPr lang="en-GB" sz="1800" b="1">
                <a:solidFill>
                  <a:srgbClr val="000000"/>
                </a:solidFill>
                <a:latin typeface="Courier New" pitchFamily="49" charset="0"/>
              </a:rPr>
              <a:t>END IF;</a:t>
            </a:r>
          </a:p>
          <a:p>
            <a:pPr defTabSz="400050" eaLnBrk="0" hangingPunct="0">
              <a:lnSpc>
                <a:spcPct val="105000"/>
              </a:lnSpc>
              <a:tabLst>
                <a:tab pos="460375" algn="l"/>
              </a:tabLst>
            </a:pPr>
            <a:r>
              <a:rPr lang="en-GB" sz="1800" b="1">
                <a:solidFill>
                  <a:srgbClr val="000000"/>
                </a:solidFill>
                <a:latin typeface="Courier New" pitchFamily="49" charset="0"/>
              </a:rPr>
              <a:t>LOOP</a:t>
            </a:r>
          </a:p>
          <a:p>
            <a:pPr defTabSz="400050" eaLnBrk="0" hangingPunct="0">
              <a:lnSpc>
                <a:spcPct val="105000"/>
              </a:lnSpc>
              <a:tabLst>
                <a:tab pos="460375" algn="l"/>
              </a:tabLst>
            </a:pPr>
            <a:r>
              <a:rPr lang="en-GB" sz="1800" b="1">
                <a:solidFill>
                  <a:srgbClr val="000000"/>
                </a:solidFill>
                <a:latin typeface="Courier New" pitchFamily="49" charset="0"/>
              </a:rPr>
              <a:t>  FETCH cur_sample...</a:t>
            </a:r>
          </a:p>
        </p:txBody>
      </p:sp>
    </p:spTree>
    <p:extLst>
      <p:ext uri="{BB962C8B-B14F-4D97-AF65-F5344CB8AC3E}">
        <p14:creationId xmlns:p14="http://schemas.microsoft.com/office/powerpoint/2010/main" xmlns="" val="4005093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EA023801-CC89-40A9-8A44-3C7E53382404}" type="slidenum">
              <a:rPr lang="en-US"/>
              <a:pPr/>
              <a:t>18</a:t>
            </a:fld>
            <a:endParaRPr lang="en-US" sz="1400"/>
          </a:p>
        </p:txBody>
      </p:sp>
      <p:sp>
        <p:nvSpPr>
          <p:cNvPr id="25604" name="Rectangle 4"/>
          <p:cNvSpPr>
            <a:spLocks noChangeArrowheads="1"/>
          </p:cNvSpPr>
          <p:nvPr/>
        </p:nvSpPr>
        <p:spPr bwMode="blackWhite">
          <a:xfrm>
            <a:off x="1220788" y="3540125"/>
            <a:ext cx="7008812" cy="27082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95000"/>
              </a:lnSpc>
              <a:tabLst>
                <a:tab pos="400050" algn="r"/>
                <a:tab pos="673100" algn="l"/>
              </a:tabLst>
            </a:pPr>
            <a:r>
              <a:rPr lang="en-GB" sz="1800" b="1" dirty="0">
                <a:solidFill>
                  <a:srgbClr val="000000"/>
                </a:solidFill>
                <a:latin typeface="Courier New" pitchFamily="49" charset="0"/>
              </a:rPr>
              <a:t>DECLARE </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CURSOR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IS</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SELECT	</a:t>
            </a:r>
            <a:r>
              <a:rPr lang="en-GB" sz="1800" b="1" dirty="0" err="1">
                <a:solidFill>
                  <a:srgbClr val="000000"/>
                </a:solidFill>
                <a:latin typeface="Courier New" pitchFamily="49" charset="0"/>
              </a:rPr>
              <a:t>empno</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ename</a:t>
            </a:r>
            <a:endParaRPr lang="en-GB" sz="1800" b="1" dirty="0">
              <a:solidFill>
                <a:srgbClr val="000000"/>
              </a:solidFill>
              <a:latin typeface="Courier New" pitchFamily="49" charset="0"/>
            </a:endParaRPr>
          </a:p>
          <a:p>
            <a:pPr defTabSz="400050" eaLnBrk="0" hangingPunct="0">
              <a:lnSpc>
                <a:spcPct val="95000"/>
              </a:lnSpc>
              <a:tabLst>
                <a:tab pos="400050" algn="r"/>
                <a:tab pos="673100" algn="l"/>
              </a:tabLst>
            </a:pPr>
            <a:r>
              <a:rPr lang="en-GB" sz="1800" b="1" dirty="0">
                <a:solidFill>
                  <a:srgbClr val="000000"/>
                </a:solidFill>
                <a:latin typeface="Courier New" pitchFamily="49" charset="0"/>
              </a:rPr>
              <a:t>    FROM		</a:t>
            </a:r>
            <a:r>
              <a:rPr lang="en-GB" sz="1800" b="1" dirty="0" err="1">
                <a:solidFill>
                  <a:srgbClr val="000000"/>
                </a:solidFill>
                <a:latin typeface="Courier New" pitchFamily="49" charset="0"/>
              </a:rPr>
              <a:t>emp</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a:t>
            </a:r>
            <a:r>
              <a:rPr lang="en-GB" sz="1800" b="1" dirty="0" err="1">
                <a:solidFill>
                  <a:srgbClr val="000000"/>
                </a:solidFill>
                <a:latin typeface="Courier New" pitchFamily="49" charset="0"/>
              </a:rPr>
              <a:t>emp_record</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emp_cursor%ROWTYPE</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BEGIN</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OPEN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LOOP</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FETCH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INTO </a:t>
            </a:r>
            <a:r>
              <a:rPr lang="en-GB" sz="1800" b="1" dirty="0" err="1">
                <a:solidFill>
                  <a:srgbClr val="000000"/>
                </a:solidFill>
                <a:latin typeface="Courier New" pitchFamily="49" charset="0"/>
              </a:rPr>
              <a:t>emp_record</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a:t>
            </a:r>
          </a:p>
        </p:txBody>
      </p:sp>
      <p:sp>
        <p:nvSpPr>
          <p:cNvPr id="25605" name="Text Box 5"/>
          <p:cNvSpPr txBox="1">
            <a:spLocks noChangeArrowheads="1"/>
          </p:cNvSpPr>
          <p:nvPr/>
        </p:nvSpPr>
        <p:spPr bwMode="auto">
          <a:xfrm>
            <a:off x="303513" y="228600"/>
            <a:ext cx="4993675"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GB" sz="4500" dirty="0">
                <a:solidFill>
                  <a:srgbClr val="FF0000"/>
                </a:solidFill>
                <a:effectLst>
                  <a:outerShdw blurRad="38100" dist="38100" dir="2700000" algn="tl">
                    <a:srgbClr val="C0C0C0"/>
                  </a:outerShdw>
                </a:effectLst>
                <a:latin typeface="Times New Roman" pitchFamily="18" charset="0"/>
                <a:cs typeface="Times New Roman" pitchFamily="18" charset="0"/>
              </a:rPr>
              <a:t>Cursors and Records</a:t>
            </a:r>
          </a:p>
        </p:txBody>
      </p:sp>
      <p:sp>
        <p:nvSpPr>
          <p:cNvPr id="25606" name="Text Box 6"/>
          <p:cNvSpPr txBox="1">
            <a:spLocks noChangeArrowheads="1"/>
          </p:cNvSpPr>
          <p:nvPr/>
        </p:nvSpPr>
        <p:spPr bwMode="auto">
          <a:xfrm>
            <a:off x="457201" y="1238250"/>
            <a:ext cx="8229600" cy="19451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20000"/>
              </a:spcBef>
              <a:buClr>
                <a:srgbClr val="A50021"/>
              </a:buClr>
              <a:buSzPct val="75000"/>
              <a:buFont typeface="Wingdings" pitchFamily="2" charset="2"/>
              <a:buChar char="n"/>
            </a:pPr>
            <a:r>
              <a:rPr lang="en-GB" sz="3200" dirty="0">
                <a:latin typeface="Times New Roman" pitchFamily="18" charset="0"/>
                <a:cs typeface="Times New Roman" pitchFamily="18" charset="0"/>
              </a:rPr>
              <a:t> Process the rows of the active set conveniently by fetching values into a PL/SQL RECORD.</a:t>
            </a:r>
          </a:p>
          <a:p>
            <a:pPr>
              <a:spcBef>
                <a:spcPct val="20000"/>
              </a:spcBef>
              <a:buClr>
                <a:srgbClr val="A50021"/>
              </a:buClr>
              <a:buSzPct val="75000"/>
              <a:buFont typeface="Wingdings" pitchFamily="2" charset="2"/>
              <a:buChar char="n"/>
            </a:pPr>
            <a:r>
              <a:rPr lang="en-GB" sz="3200" dirty="0">
                <a:latin typeface="Times New Roman" pitchFamily="18" charset="0"/>
                <a:cs typeface="Times New Roman" pitchFamily="18" charset="0"/>
              </a:rPr>
              <a:t> Example</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312412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89FC7553-91A6-4845-8FE4-5140B1C70C8C}" type="slidenum">
              <a:rPr lang="en-US"/>
              <a:pPr/>
              <a:t>19</a:t>
            </a:fld>
            <a:endParaRPr lang="en-US" sz="1400"/>
          </a:p>
        </p:txBody>
      </p:sp>
      <p:sp>
        <p:nvSpPr>
          <p:cNvPr id="26626" name="Rectangle 2"/>
          <p:cNvSpPr>
            <a:spLocks noGrp="1" noChangeArrowheads="1"/>
          </p:cNvSpPr>
          <p:nvPr>
            <p:ph type="title"/>
          </p:nvPr>
        </p:nvSpPr>
        <p:spPr>
          <a:xfrm>
            <a:off x="304800" y="228600"/>
            <a:ext cx="7772400" cy="685800"/>
          </a:xfrm>
        </p:spPr>
        <p:txBody>
          <a:bodyPr>
            <a:normAutofit fontScale="90000"/>
          </a:bodyPr>
          <a:lstStyle/>
          <a:p>
            <a:pPr algn="ctr"/>
            <a:r>
              <a:rPr lang="en-GB" b="1" dirty="0">
                <a:solidFill>
                  <a:srgbClr val="FF0000"/>
                </a:solidFill>
                <a:effectLst>
                  <a:outerShdw blurRad="38100" dist="38100" dir="2700000" algn="tl">
                    <a:srgbClr val="C0C0C0"/>
                  </a:outerShdw>
                </a:effectLst>
                <a:latin typeface="Times New Roman" pitchFamily="18" charset="0"/>
                <a:cs typeface="Times New Roman" pitchFamily="18" charset="0"/>
              </a:rPr>
              <a:t>Cursor FOR Loops</a:t>
            </a:r>
          </a:p>
        </p:txBody>
      </p:sp>
      <p:sp>
        <p:nvSpPr>
          <p:cNvPr id="26629" name="Rectangle 5"/>
          <p:cNvSpPr>
            <a:spLocks noChangeArrowheads="1"/>
          </p:cNvSpPr>
          <p:nvPr/>
        </p:nvSpPr>
        <p:spPr bwMode="blackWhite">
          <a:xfrm>
            <a:off x="1277938" y="2371725"/>
            <a:ext cx="6799262" cy="181927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125000"/>
              </a:lnSpc>
              <a:tabLst>
                <a:tab pos="400050" algn="r"/>
                <a:tab pos="673100" algn="l"/>
              </a:tabLst>
            </a:pPr>
            <a:r>
              <a:rPr lang="en-GB" sz="1800" b="1">
                <a:solidFill>
                  <a:srgbClr val="000000"/>
                </a:solidFill>
                <a:latin typeface="Courier New" pitchFamily="49" charset="0"/>
              </a:rPr>
              <a:t>FOR </a:t>
            </a:r>
            <a:r>
              <a:rPr lang="en-GB" sz="1800" b="1" i="1">
                <a:solidFill>
                  <a:srgbClr val="000000"/>
                </a:solidFill>
                <a:latin typeface="Courier New" pitchFamily="49" charset="0"/>
              </a:rPr>
              <a:t>record_name</a:t>
            </a:r>
            <a:r>
              <a:rPr lang="en-GB" sz="1800" b="1">
                <a:solidFill>
                  <a:srgbClr val="000000"/>
                </a:solidFill>
                <a:latin typeface="Courier New" pitchFamily="49" charset="0"/>
              </a:rPr>
              <a:t> IN </a:t>
            </a:r>
            <a:r>
              <a:rPr lang="en-GB" sz="1800" b="1" i="1">
                <a:solidFill>
                  <a:srgbClr val="000000"/>
                </a:solidFill>
                <a:latin typeface="Courier New" pitchFamily="49" charset="0"/>
              </a:rPr>
              <a:t>cursor_name</a:t>
            </a:r>
            <a:r>
              <a:rPr lang="en-GB" sz="1800" b="1">
                <a:solidFill>
                  <a:srgbClr val="000000"/>
                </a:solidFill>
                <a:latin typeface="Courier New" pitchFamily="49" charset="0"/>
              </a:rPr>
              <a:t> LOOP   </a:t>
            </a:r>
          </a:p>
          <a:p>
            <a:pPr defTabSz="400050" eaLnBrk="0" hangingPunct="0">
              <a:lnSpc>
                <a:spcPct val="125000"/>
              </a:lnSpc>
              <a:tabLst>
                <a:tab pos="400050" algn="r"/>
                <a:tab pos="673100" algn="l"/>
              </a:tabLst>
            </a:pPr>
            <a:r>
              <a:rPr lang="en-GB" sz="1800" b="1">
                <a:solidFill>
                  <a:srgbClr val="000000"/>
                </a:solidFill>
                <a:latin typeface="Courier New" pitchFamily="49" charset="0"/>
              </a:rPr>
              <a:t>  </a:t>
            </a:r>
            <a:r>
              <a:rPr lang="en-GB" sz="1800" b="1" i="1">
                <a:solidFill>
                  <a:srgbClr val="000000"/>
                </a:solidFill>
                <a:latin typeface="Courier New" pitchFamily="49" charset="0"/>
              </a:rPr>
              <a:t>statement1</a:t>
            </a:r>
            <a:r>
              <a:rPr lang="en-GB" sz="1800" b="1">
                <a:solidFill>
                  <a:srgbClr val="000000"/>
                </a:solidFill>
                <a:latin typeface="Courier New" pitchFamily="49" charset="0"/>
              </a:rPr>
              <a:t>;</a:t>
            </a:r>
            <a:endParaRPr lang="en-GB" sz="1800" b="1" i="1">
              <a:solidFill>
                <a:srgbClr val="000000"/>
              </a:solidFill>
              <a:latin typeface="Courier New" pitchFamily="49" charset="0"/>
            </a:endParaRPr>
          </a:p>
          <a:p>
            <a:pPr defTabSz="400050" eaLnBrk="0" hangingPunct="0">
              <a:lnSpc>
                <a:spcPct val="125000"/>
              </a:lnSpc>
              <a:tabLst>
                <a:tab pos="400050" algn="r"/>
                <a:tab pos="673100" algn="l"/>
              </a:tabLst>
            </a:pPr>
            <a:r>
              <a:rPr lang="en-GB" sz="1800" b="1" i="1">
                <a:solidFill>
                  <a:srgbClr val="000000"/>
                </a:solidFill>
                <a:latin typeface="Courier New" pitchFamily="49" charset="0"/>
              </a:rPr>
              <a:t>  statement2</a:t>
            </a:r>
            <a:r>
              <a:rPr lang="en-GB" sz="1800" b="1">
                <a:solidFill>
                  <a:srgbClr val="000000"/>
                </a:solidFill>
                <a:latin typeface="Courier New" pitchFamily="49" charset="0"/>
              </a:rPr>
              <a:t>;</a:t>
            </a:r>
          </a:p>
          <a:p>
            <a:pPr defTabSz="400050" eaLnBrk="0" hangingPunct="0">
              <a:lnSpc>
                <a:spcPct val="125000"/>
              </a:lnSpc>
              <a:tabLst>
                <a:tab pos="400050" algn="r"/>
                <a:tab pos="673100" algn="l"/>
              </a:tabLst>
            </a:pPr>
            <a:r>
              <a:rPr lang="en-GB" sz="1800" b="1">
                <a:solidFill>
                  <a:srgbClr val="000000"/>
                </a:solidFill>
                <a:latin typeface="Courier New" pitchFamily="49" charset="0"/>
              </a:rPr>
              <a:t>  . . .</a:t>
            </a:r>
          </a:p>
          <a:p>
            <a:pPr defTabSz="400050" eaLnBrk="0" hangingPunct="0">
              <a:lnSpc>
                <a:spcPct val="125000"/>
              </a:lnSpc>
              <a:tabLst>
                <a:tab pos="400050" algn="r"/>
                <a:tab pos="673100" algn="l"/>
              </a:tabLst>
            </a:pPr>
            <a:r>
              <a:rPr lang="en-GB" sz="1800" b="1">
                <a:solidFill>
                  <a:srgbClr val="000000"/>
                </a:solidFill>
                <a:latin typeface="Courier New" pitchFamily="49" charset="0"/>
              </a:rPr>
              <a:t>END LOOP;</a:t>
            </a:r>
          </a:p>
        </p:txBody>
      </p:sp>
      <p:sp>
        <p:nvSpPr>
          <p:cNvPr id="26630" name="Text Box 6"/>
          <p:cNvSpPr txBox="1">
            <a:spLocks noChangeArrowheads="1"/>
          </p:cNvSpPr>
          <p:nvPr/>
        </p:nvSpPr>
        <p:spPr bwMode="auto">
          <a:xfrm>
            <a:off x="304800" y="1143000"/>
            <a:ext cx="8534400"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20000"/>
              </a:spcBef>
              <a:buClr>
                <a:srgbClr val="A50021"/>
              </a:buClr>
              <a:buSzPct val="75000"/>
              <a:buFont typeface="Wingdings" pitchFamily="2" charset="2"/>
              <a:buChar char="n"/>
            </a:pPr>
            <a:r>
              <a:rPr lang="en-GB" sz="3200" dirty="0">
                <a:latin typeface="Times New Roman" pitchFamily="18" charset="0"/>
                <a:cs typeface="Times New Roman" pitchFamily="18" charset="0"/>
              </a:rPr>
              <a:t>Syntax</a:t>
            </a: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a:spcBef>
                <a:spcPct val="20000"/>
              </a:spcBef>
              <a:buClr>
                <a:srgbClr val="A50021"/>
              </a:buClr>
              <a:buSzPct val="75000"/>
              <a:buFont typeface="Wingdings" pitchFamily="2" charset="2"/>
              <a:buChar char="n"/>
            </a:pPr>
            <a:endParaRPr lang="en-GB" sz="3200" dirty="0">
              <a:latin typeface="Times New Roman" pitchFamily="18" charset="0"/>
              <a:cs typeface="Times New Roman" pitchFamily="18" charset="0"/>
            </a:endParaRPr>
          </a:p>
          <a:p>
            <a:pPr lvl="1">
              <a:spcBef>
                <a:spcPct val="20000"/>
              </a:spcBef>
              <a:buClr>
                <a:schemeClr val="accent2"/>
              </a:buClr>
              <a:buSzPct val="75000"/>
              <a:buFont typeface="Wingdings" pitchFamily="2" charset="2"/>
              <a:buChar char="n"/>
            </a:pPr>
            <a:endParaRPr lang="en-GB" sz="2800" dirty="0" smtClean="0">
              <a:latin typeface="Times New Roman" pitchFamily="18" charset="0"/>
              <a:cs typeface="Times New Roman" pitchFamily="18" charset="0"/>
            </a:endParaRPr>
          </a:p>
          <a:p>
            <a:pPr lvl="1">
              <a:spcBef>
                <a:spcPct val="20000"/>
              </a:spcBef>
              <a:buClr>
                <a:schemeClr val="accent2"/>
              </a:buClr>
              <a:buSzPct val="75000"/>
              <a:buFont typeface="Wingdings" pitchFamily="2" charset="2"/>
              <a:buChar char="n"/>
            </a:pPr>
            <a:r>
              <a:rPr lang="en-GB" sz="2800" dirty="0" smtClean="0">
                <a:latin typeface="Times New Roman" pitchFamily="18" charset="0"/>
                <a:cs typeface="Times New Roman" pitchFamily="18" charset="0"/>
              </a:rPr>
              <a:t>The </a:t>
            </a:r>
            <a:r>
              <a:rPr lang="en-GB" sz="2800" dirty="0">
                <a:latin typeface="Times New Roman" pitchFamily="18" charset="0"/>
                <a:cs typeface="Times New Roman" pitchFamily="18" charset="0"/>
              </a:rPr>
              <a:t>cursor FOR loop is a shortcut to process cursors.</a:t>
            </a:r>
          </a:p>
          <a:p>
            <a:pPr lvl="1">
              <a:spcBef>
                <a:spcPct val="20000"/>
              </a:spcBef>
              <a:buClr>
                <a:schemeClr val="accent2"/>
              </a:buClr>
              <a:buSzPct val="75000"/>
              <a:buFont typeface="Wingdings" pitchFamily="2" charset="2"/>
              <a:buChar char="n"/>
            </a:pPr>
            <a:r>
              <a:rPr lang="en-GB" sz="2800" dirty="0">
                <a:latin typeface="Times New Roman" pitchFamily="18" charset="0"/>
                <a:cs typeface="Times New Roman" pitchFamily="18" charset="0"/>
              </a:rPr>
              <a:t>Implicitly opens, fetches, and closes cursor.</a:t>
            </a:r>
          </a:p>
          <a:p>
            <a:pPr lvl="1">
              <a:spcBef>
                <a:spcPct val="20000"/>
              </a:spcBef>
              <a:buClr>
                <a:schemeClr val="accent2"/>
              </a:buClr>
              <a:buSzPct val="75000"/>
              <a:buFont typeface="Wingdings" pitchFamily="2" charset="2"/>
              <a:buChar char="n"/>
            </a:pPr>
            <a:r>
              <a:rPr lang="en-GB" sz="2800" dirty="0">
                <a:latin typeface="Times New Roman" pitchFamily="18" charset="0"/>
                <a:cs typeface="Times New Roman" pitchFamily="18" charset="0"/>
              </a:rPr>
              <a:t>The record is implicitly declared.</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128002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838200" y="152400"/>
            <a:ext cx="8001000" cy="1143000"/>
          </a:xfrm>
        </p:spPr>
        <p:txBody>
          <a:bodyPr>
            <a:noAutofit/>
          </a:bodyPr>
          <a:lstStyle/>
          <a:p>
            <a:r>
              <a:rPr lang="en-US" sz="5400" b="1" dirty="0" smtClean="0">
                <a:solidFill>
                  <a:srgbClr val="FF0000"/>
                </a:solidFill>
                <a:latin typeface="Times New Roman" pitchFamily="18" charset="0"/>
                <a:cs typeface="Times New Roman" pitchFamily="18" charset="0"/>
              </a:rPr>
              <a:t>Cursors</a:t>
            </a:r>
            <a:endParaRPr lang="en-US" sz="5400" b="1" dirty="0" smtClean="0">
              <a:solidFill>
                <a:srgbClr val="FF0000"/>
              </a:solidFill>
              <a:effectLst/>
              <a:latin typeface="Times New Roman" pitchFamily="18" charset="0"/>
              <a:cs typeface="Times New Roman" pitchFamily="18" charset="0"/>
            </a:endParaRPr>
          </a:p>
        </p:txBody>
      </p:sp>
      <p:sp>
        <p:nvSpPr>
          <p:cNvPr id="14340" name="Rectangle 3"/>
          <p:cNvSpPr>
            <a:spLocks noGrp="1" noChangeArrowheads="1"/>
          </p:cNvSpPr>
          <p:nvPr>
            <p:ph type="subTitle" idx="1"/>
          </p:nvPr>
        </p:nvSpPr>
        <p:spPr>
          <a:xfrm>
            <a:off x="152400" y="1676400"/>
            <a:ext cx="8763000" cy="4419600"/>
          </a:xfrm>
        </p:spPr>
        <p:txBody>
          <a:bodyPr>
            <a:normAutofit fontScale="92500"/>
          </a:bodyPr>
          <a:lstStyle/>
          <a:p>
            <a:pPr marL="742950" indent="-571500" algn="l" eaLnBrk="1" hangingPunct="1">
              <a:buFontTx/>
              <a:buChar char="•"/>
            </a:pPr>
            <a:r>
              <a:rPr lang="en-US" sz="2800" dirty="0" smtClean="0">
                <a:solidFill>
                  <a:schemeClr val="tx1"/>
                </a:solidFill>
                <a:effectLst/>
                <a:latin typeface="Times New Roman" pitchFamily="18" charset="0"/>
                <a:cs typeface="Times New Roman" pitchFamily="18" charset="0"/>
              </a:rPr>
              <a:t>To process an SQL statement, ORACLE needs to create an area of memory known as the </a:t>
            </a:r>
            <a:r>
              <a:rPr lang="en-US" sz="2800" i="1" dirty="0" smtClean="0">
                <a:solidFill>
                  <a:schemeClr val="tx1"/>
                </a:solidFill>
                <a:effectLst/>
                <a:latin typeface="Times New Roman" pitchFamily="18" charset="0"/>
                <a:cs typeface="Times New Roman" pitchFamily="18" charset="0"/>
              </a:rPr>
              <a:t>context area</a:t>
            </a:r>
            <a:r>
              <a:rPr lang="en-US" sz="2800" dirty="0" smtClean="0">
                <a:solidFill>
                  <a:schemeClr val="tx1"/>
                </a:solidFill>
                <a:effectLst/>
                <a:latin typeface="Times New Roman" pitchFamily="18" charset="0"/>
                <a:cs typeface="Times New Roman" pitchFamily="18" charset="0"/>
              </a:rPr>
              <a:t>; this will have the information needed to process the statement. </a:t>
            </a:r>
          </a:p>
          <a:p>
            <a:pPr marL="742950" indent="-571500" algn="l" eaLnBrk="1" hangingPunct="1">
              <a:buFontTx/>
              <a:buChar char="•"/>
            </a:pPr>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dirty="0" smtClean="0">
                <a:solidFill>
                  <a:schemeClr val="tx1"/>
                </a:solidFill>
                <a:effectLst/>
                <a:latin typeface="Times New Roman" pitchFamily="18" charset="0"/>
                <a:cs typeface="Times New Roman" pitchFamily="18" charset="0"/>
              </a:rPr>
              <a:t>This information includes the number of rows processed by the statement, a pointer to the parsed representation of the statement.</a:t>
            </a:r>
          </a:p>
          <a:p>
            <a:pPr marL="742950" indent="-571500" algn="l" eaLnBrk="1" hangingPunct="1">
              <a:buFontTx/>
              <a:buChar char="•"/>
            </a:pPr>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dirty="0" smtClean="0">
                <a:solidFill>
                  <a:schemeClr val="tx1"/>
                </a:solidFill>
                <a:effectLst/>
                <a:latin typeface="Times New Roman" pitchFamily="18" charset="0"/>
                <a:cs typeface="Times New Roman" pitchFamily="18" charset="0"/>
              </a:rPr>
              <a:t> In a query, the active set refers to the rows that will be returned.</a:t>
            </a:r>
          </a:p>
          <a:p>
            <a:pPr marL="742950" indent="-571500" algn="l" eaLnBrk="1" hangingPunct="1">
              <a:lnSpc>
                <a:spcPct val="90000"/>
              </a:lnSpc>
              <a:buFontTx/>
              <a:buChar char="•"/>
            </a:pPr>
            <a:endParaRPr lang="en-US" sz="1600" dirty="0" smtClean="0">
              <a:effectLst/>
              <a:ea typeface="Arial Unicode MS" pitchFamily="34" charset="-128"/>
              <a:cs typeface="Arial Unicode MS" pitchFamily="34" charset="-128"/>
            </a:endParaRPr>
          </a:p>
        </p:txBody>
      </p:sp>
    </p:spTree>
    <p:extLst>
      <p:ext uri="{BB962C8B-B14F-4D97-AF65-F5344CB8AC3E}">
        <p14:creationId xmlns:p14="http://schemas.microsoft.com/office/powerpoint/2010/main" xmlns="" val="3244780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502D2CEF-7410-45EE-A4D3-43DCFAD891DB}" type="slidenum">
              <a:rPr lang="en-US"/>
              <a:pPr/>
              <a:t>20</a:t>
            </a:fld>
            <a:endParaRPr lang="en-US" sz="1400"/>
          </a:p>
        </p:txBody>
      </p:sp>
      <p:sp>
        <p:nvSpPr>
          <p:cNvPr id="27650" name="Rectangle 2"/>
          <p:cNvSpPr>
            <a:spLocks noGrp="1" noChangeArrowheads="1"/>
          </p:cNvSpPr>
          <p:nvPr>
            <p:ph type="title"/>
          </p:nvPr>
        </p:nvSpPr>
        <p:spPr>
          <a:xfrm>
            <a:off x="304800" y="228600"/>
            <a:ext cx="7772400" cy="685800"/>
          </a:xfrm>
        </p:spPr>
        <p:txBody>
          <a:bodyPr>
            <a:normAutofit fontScale="90000"/>
          </a:bodyPr>
          <a:lstStyle/>
          <a:p>
            <a:pPr algn="ctr"/>
            <a:r>
              <a:rPr lang="en-GB" dirty="0">
                <a:solidFill>
                  <a:srgbClr val="FF0000"/>
                </a:solidFill>
                <a:effectLst>
                  <a:outerShdw blurRad="38100" dist="38100" dir="2700000" algn="tl">
                    <a:srgbClr val="C0C0C0"/>
                  </a:outerShdw>
                </a:effectLst>
                <a:latin typeface="Times New Roman" pitchFamily="18" charset="0"/>
                <a:cs typeface="Times New Roman" pitchFamily="18" charset="0"/>
              </a:rPr>
              <a:t>Cursor FOR Loops: An Example</a:t>
            </a:r>
          </a:p>
        </p:txBody>
      </p:sp>
      <p:sp>
        <p:nvSpPr>
          <p:cNvPr id="27652" name="Text Box 4"/>
          <p:cNvSpPr txBox="1">
            <a:spLocks noChangeArrowheads="1"/>
          </p:cNvSpPr>
          <p:nvPr/>
        </p:nvSpPr>
        <p:spPr bwMode="auto">
          <a:xfrm>
            <a:off x="381000" y="1219200"/>
            <a:ext cx="7483475" cy="1458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buClr>
                <a:srgbClr val="A50021"/>
              </a:buClr>
              <a:buSzPct val="75000"/>
              <a:buFont typeface="Wingdings" pitchFamily="2" charset="2"/>
              <a:buChar char="n"/>
            </a:pPr>
            <a:r>
              <a:rPr lang="en-GB" sz="2800" dirty="0">
                <a:effectLst>
                  <a:outerShdw blurRad="38100" dist="38100" dir="2700000" algn="tl">
                    <a:srgbClr val="C0C0C0"/>
                  </a:outerShdw>
                </a:effectLst>
                <a:latin typeface="Times New Roman" pitchFamily="18" charset="0"/>
                <a:cs typeface="Times New Roman" pitchFamily="18" charset="0"/>
              </a:rPr>
              <a:t> Retrieve employees one by one until no more are left.</a:t>
            </a:r>
          </a:p>
          <a:p>
            <a:pPr>
              <a:spcBef>
                <a:spcPct val="20000"/>
              </a:spcBef>
              <a:buClr>
                <a:srgbClr val="A50021"/>
              </a:buClr>
              <a:buSzPct val="75000"/>
              <a:buFont typeface="Wingdings" pitchFamily="2" charset="2"/>
              <a:buChar char="n"/>
            </a:pPr>
            <a:r>
              <a:rPr lang="en-GB" sz="2800" dirty="0">
                <a:effectLst>
                  <a:outerShdw blurRad="38100" dist="38100" dir="2700000" algn="tl">
                    <a:srgbClr val="C0C0C0"/>
                  </a:outerShdw>
                </a:effectLst>
                <a:latin typeface="Times New Roman" pitchFamily="18" charset="0"/>
                <a:cs typeface="Times New Roman" pitchFamily="18" charset="0"/>
              </a:rPr>
              <a:t> Example</a:t>
            </a:r>
            <a:endParaRPr lang="en-GB" sz="3200" dirty="0">
              <a:latin typeface="Times New Roman" pitchFamily="18" charset="0"/>
              <a:cs typeface="Times New Roman" pitchFamily="18" charset="0"/>
            </a:endParaRPr>
          </a:p>
        </p:txBody>
      </p:sp>
      <p:sp>
        <p:nvSpPr>
          <p:cNvPr id="27653" name="Rectangle 5"/>
          <p:cNvSpPr>
            <a:spLocks noChangeArrowheads="1"/>
          </p:cNvSpPr>
          <p:nvPr/>
        </p:nvSpPr>
        <p:spPr bwMode="blackWhite">
          <a:xfrm>
            <a:off x="1006475" y="3279775"/>
            <a:ext cx="7451725" cy="2968625"/>
          </a:xfrm>
          <a:prstGeom prst="rect">
            <a:avLst/>
          </a:prstGeom>
          <a:solidFill>
            <a:srgbClr val="FFFFCC"/>
          </a:solidFill>
          <a:ln w="127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defTabSz="400050" eaLnBrk="0" hangingPunct="0">
              <a:lnSpc>
                <a:spcPct val="95000"/>
              </a:lnSpc>
              <a:tabLst>
                <a:tab pos="400050" algn="r"/>
                <a:tab pos="673100" algn="l"/>
              </a:tabLst>
            </a:pPr>
            <a:r>
              <a:rPr lang="en-GB" sz="1800" b="1" dirty="0">
                <a:solidFill>
                  <a:srgbClr val="000000"/>
                </a:solidFill>
                <a:latin typeface="Courier New" pitchFamily="49" charset="0"/>
              </a:rPr>
              <a:t>DECLARE</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CURSOR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IS</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SELECT </a:t>
            </a:r>
            <a:r>
              <a:rPr lang="en-GB" sz="1800" b="1" dirty="0" err="1">
                <a:solidFill>
                  <a:srgbClr val="000000"/>
                </a:solidFill>
                <a:latin typeface="Courier New" pitchFamily="49" charset="0"/>
              </a:rPr>
              <a:t>ename</a:t>
            </a:r>
            <a:r>
              <a:rPr lang="en-GB" sz="1800" b="1" dirty="0">
                <a:solidFill>
                  <a:srgbClr val="000000"/>
                </a:solidFill>
                <a:latin typeface="Courier New" pitchFamily="49" charset="0"/>
              </a:rPr>
              <a:t>, </a:t>
            </a:r>
            <a:r>
              <a:rPr lang="en-GB" sz="1800" b="1" dirty="0" err="1">
                <a:solidFill>
                  <a:srgbClr val="000000"/>
                </a:solidFill>
                <a:latin typeface="Courier New" pitchFamily="49" charset="0"/>
              </a:rPr>
              <a:t>deptno</a:t>
            </a:r>
            <a:endParaRPr lang="en-GB" sz="1800" b="1" dirty="0">
              <a:solidFill>
                <a:srgbClr val="000000"/>
              </a:solidFill>
              <a:latin typeface="Courier New" pitchFamily="49" charset="0"/>
            </a:endParaRPr>
          </a:p>
          <a:p>
            <a:pPr defTabSz="400050" eaLnBrk="0" hangingPunct="0">
              <a:lnSpc>
                <a:spcPct val="95000"/>
              </a:lnSpc>
              <a:tabLst>
                <a:tab pos="400050" algn="r"/>
                <a:tab pos="673100" algn="l"/>
              </a:tabLst>
            </a:pPr>
            <a:r>
              <a:rPr lang="en-GB" sz="1800" b="1" dirty="0">
                <a:solidFill>
                  <a:srgbClr val="000000"/>
                </a:solidFill>
                <a:latin typeface="Courier New" pitchFamily="49" charset="0"/>
              </a:rPr>
              <a:t>    FROM   </a:t>
            </a:r>
            <a:r>
              <a:rPr lang="en-GB" sz="1800" b="1" dirty="0" err="1">
                <a:solidFill>
                  <a:srgbClr val="000000"/>
                </a:solidFill>
                <a:latin typeface="Courier New" pitchFamily="49" charset="0"/>
              </a:rPr>
              <a:t>emp</a:t>
            </a:r>
            <a:r>
              <a:rPr lang="en-GB" sz="1800" b="1" dirty="0">
                <a:solidFill>
                  <a:srgbClr val="000000"/>
                </a:solidFill>
                <a:latin typeface="Courier New" pitchFamily="49" charset="0"/>
              </a:rPr>
              <a:t>;</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BEGIN</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FOR </a:t>
            </a:r>
            <a:r>
              <a:rPr lang="en-GB" sz="1800" b="1" dirty="0" err="1">
                <a:solidFill>
                  <a:srgbClr val="000000"/>
                </a:solidFill>
                <a:latin typeface="Courier New" pitchFamily="49" charset="0"/>
              </a:rPr>
              <a:t>emp_record</a:t>
            </a:r>
            <a:r>
              <a:rPr lang="en-GB" sz="1800" b="1" dirty="0">
                <a:solidFill>
                  <a:srgbClr val="000000"/>
                </a:solidFill>
                <a:latin typeface="Courier New" pitchFamily="49" charset="0"/>
              </a:rPr>
              <a:t> IN </a:t>
            </a:r>
            <a:r>
              <a:rPr lang="en-GB" sz="1800" b="1" dirty="0" err="1">
                <a:solidFill>
                  <a:srgbClr val="000000"/>
                </a:solidFill>
                <a:latin typeface="Courier New" pitchFamily="49" charset="0"/>
              </a:rPr>
              <a:t>emp_cursor</a:t>
            </a:r>
            <a:r>
              <a:rPr lang="en-GB" sz="1800" b="1" dirty="0">
                <a:solidFill>
                  <a:srgbClr val="000000"/>
                </a:solidFill>
                <a:latin typeface="Courier New" pitchFamily="49" charset="0"/>
              </a:rPr>
              <a:t> LOOP</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 implicit open and implicit fetch occur</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IF </a:t>
            </a:r>
            <a:r>
              <a:rPr lang="en-GB" sz="1800" b="1" dirty="0" err="1">
                <a:solidFill>
                  <a:srgbClr val="000000"/>
                </a:solidFill>
                <a:latin typeface="Courier New" pitchFamily="49" charset="0"/>
              </a:rPr>
              <a:t>emp_record.deptno</a:t>
            </a:r>
            <a:r>
              <a:rPr lang="en-GB" sz="1800" b="1" dirty="0">
                <a:solidFill>
                  <a:srgbClr val="000000"/>
                </a:solidFill>
                <a:latin typeface="Courier New" pitchFamily="49" charset="0"/>
              </a:rPr>
              <a:t> = 30 THEN</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  END LOOP; -- implicit close occurs</a:t>
            </a:r>
          </a:p>
          <a:p>
            <a:pPr defTabSz="400050" eaLnBrk="0" hangingPunct="0">
              <a:lnSpc>
                <a:spcPct val="95000"/>
              </a:lnSpc>
              <a:tabLst>
                <a:tab pos="400050" algn="r"/>
                <a:tab pos="673100" algn="l"/>
              </a:tabLst>
            </a:pPr>
            <a:r>
              <a:rPr lang="en-GB" sz="1800" b="1" dirty="0">
                <a:solidFill>
                  <a:srgbClr val="000000"/>
                </a:solidFill>
                <a:latin typeface="Courier New" pitchFamily="49" charset="0"/>
              </a:rPr>
              <a:t>END;</a:t>
            </a:r>
          </a:p>
        </p:txBody>
      </p:sp>
    </p:spTree>
    <p:extLst>
      <p:ext uri="{BB962C8B-B14F-4D97-AF65-F5344CB8AC3E}">
        <p14:creationId xmlns:p14="http://schemas.microsoft.com/office/powerpoint/2010/main" xmlns="" val="2212814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2286000" cy="487362"/>
          </a:xfrm>
        </p:spPr>
        <p:txBody>
          <a:bodyPr>
            <a:noAutofit/>
          </a:bodyPr>
          <a:lstStyle/>
          <a:p>
            <a:r>
              <a:rPr lang="en-US" sz="2700" b="1" dirty="0" smtClean="0">
                <a:solidFill>
                  <a:srgbClr val="FF0000"/>
                </a:solidFill>
                <a:latin typeface="Times New Roman" pitchFamily="18" charset="0"/>
                <a:cs typeface="Times New Roman" pitchFamily="18" charset="0"/>
              </a:rPr>
              <a:t>Example</a:t>
            </a:r>
            <a:endParaRPr lang="en-US" sz="27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763000" cy="6172200"/>
          </a:xfrm>
        </p:spPr>
        <p:txBody>
          <a:bodyPr>
            <a:noAutofit/>
          </a:bodyPr>
          <a:lstStyle/>
          <a:p>
            <a:r>
              <a:rPr lang="en-US" sz="1900" dirty="0">
                <a:solidFill>
                  <a:srgbClr val="FF0000"/>
                </a:solidFill>
                <a:latin typeface="Times New Roman" pitchFamily="18" charset="0"/>
                <a:cs typeface="Times New Roman" pitchFamily="18" charset="0"/>
              </a:rPr>
              <a:t>The following program will update the table and increase the salary of each customer by 500 and use the </a:t>
            </a:r>
            <a:r>
              <a:rPr lang="en-US" sz="1900" b="1" dirty="0">
                <a:solidFill>
                  <a:srgbClr val="FF0000"/>
                </a:solidFill>
                <a:latin typeface="Times New Roman" pitchFamily="18" charset="0"/>
                <a:cs typeface="Times New Roman" pitchFamily="18" charset="0"/>
              </a:rPr>
              <a:t>SQL%ROWCOUNT</a:t>
            </a:r>
            <a:r>
              <a:rPr lang="en-US" sz="1900" dirty="0">
                <a:solidFill>
                  <a:srgbClr val="FF0000"/>
                </a:solidFill>
                <a:latin typeface="Times New Roman" pitchFamily="18" charset="0"/>
                <a:cs typeface="Times New Roman" pitchFamily="18" charset="0"/>
              </a:rPr>
              <a:t> attribute to determine the number of rows affected </a:t>
            </a:r>
            <a:r>
              <a:rPr lang="en-US" sz="1900" dirty="0" smtClean="0">
                <a:solidFill>
                  <a:srgbClr val="FF0000"/>
                </a:solidFill>
                <a:latin typeface="Times New Roman" pitchFamily="18" charset="0"/>
                <a:cs typeface="Times New Roman" pitchFamily="18" charset="0"/>
              </a:rPr>
              <a:t>−</a:t>
            </a:r>
          </a:p>
          <a:p>
            <a:pPr marL="0" indent="0">
              <a:buNone/>
            </a:pPr>
            <a:r>
              <a:rPr lang="en-US" sz="1900" dirty="0" smtClean="0">
                <a:latin typeface="Times New Roman" pitchFamily="18" charset="0"/>
                <a:cs typeface="Times New Roman" pitchFamily="18" charset="0"/>
              </a:rPr>
              <a:t>DECLARE </a:t>
            </a:r>
          </a:p>
          <a:p>
            <a:pPr marL="0" indent="0">
              <a:buNone/>
            </a:pP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total_rows</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number(2);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BEGIN </a:t>
            </a: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UPDATE </a:t>
            </a:r>
            <a:r>
              <a:rPr lang="en-US" sz="1900" dirty="0">
                <a:latin typeface="Times New Roman" pitchFamily="18" charset="0"/>
                <a:cs typeface="Times New Roman" pitchFamily="18" charset="0"/>
              </a:rPr>
              <a:t>customers SET salary = salary + 500;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IF </a:t>
            </a:r>
            <a:r>
              <a:rPr lang="en-US" sz="1900" dirty="0" err="1">
                <a:latin typeface="Times New Roman" pitchFamily="18" charset="0"/>
                <a:cs typeface="Times New Roman" pitchFamily="18" charset="0"/>
              </a:rPr>
              <a:t>sql%notfound</a:t>
            </a:r>
            <a:r>
              <a:rPr lang="en-US" sz="1900" dirty="0">
                <a:latin typeface="Times New Roman" pitchFamily="18" charset="0"/>
                <a:cs typeface="Times New Roman" pitchFamily="18" charset="0"/>
              </a:rPr>
              <a:t> THEN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dbms_output.put_line</a:t>
            </a:r>
            <a:r>
              <a:rPr lang="en-US" sz="1900" dirty="0">
                <a:latin typeface="Times New Roman" pitchFamily="18" charset="0"/>
                <a:cs typeface="Times New Roman" pitchFamily="18" charset="0"/>
              </a:rPr>
              <a:t>('no customers selected');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ELSIF </a:t>
            </a:r>
            <a:r>
              <a:rPr lang="en-US" sz="1900" dirty="0" err="1">
                <a:latin typeface="Times New Roman" pitchFamily="18" charset="0"/>
                <a:cs typeface="Times New Roman" pitchFamily="18" charset="0"/>
              </a:rPr>
              <a:t>sql%found</a:t>
            </a:r>
            <a:r>
              <a:rPr lang="en-US" sz="1900" dirty="0">
                <a:latin typeface="Times New Roman" pitchFamily="18" charset="0"/>
                <a:cs typeface="Times New Roman" pitchFamily="18" charset="0"/>
              </a:rPr>
              <a:t> THEN </a:t>
            </a: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total_rows</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sql%rowcount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dbms_output.put_line</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total_rows</a:t>
            </a:r>
            <a:r>
              <a:rPr lang="en-US" sz="1900" dirty="0">
                <a:latin typeface="Times New Roman" pitchFamily="18" charset="0"/>
                <a:cs typeface="Times New Roman" pitchFamily="18" charset="0"/>
              </a:rPr>
              <a:t> || ' customers selected ');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END </a:t>
            </a:r>
            <a:r>
              <a:rPr lang="en-US" sz="1900" dirty="0">
                <a:latin typeface="Times New Roman" pitchFamily="18" charset="0"/>
                <a:cs typeface="Times New Roman" pitchFamily="18" charset="0"/>
              </a:rPr>
              <a:t>IF</a:t>
            </a:r>
            <a:r>
              <a:rPr lang="en-US" sz="1900" dirty="0" smtClean="0">
                <a:latin typeface="Times New Roman" pitchFamily="18" charset="0"/>
                <a:cs typeface="Times New Roman" pitchFamily="18" charset="0"/>
              </a:rPr>
              <a:t>;	 </a:t>
            </a:r>
          </a:p>
          <a:p>
            <a:pPr marL="0" indent="0">
              <a:buNone/>
            </a:pPr>
            <a:r>
              <a:rPr lang="en-US" sz="1900" dirty="0" smtClean="0">
                <a:latin typeface="Times New Roman" pitchFamily="18" charset="0"/>
                <a:cs typeface="Times New Roman" pitchFamily="18" charset="0"/>
              </a:rPr>
              <a:t>END</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0" indent="0">
              <a:buNone/>
            </a:pPr>
            <a:r>
              <a:rPr lang="en-US" sz="1900" dirty="0" smtClean="0">
                <a:latin typeface="Times New Roman" pitchFamily="18" charset="0"/>
                <a:cs typeface="Times New Roman" pitchFamily="18" charset="0"/>
              </a:rPr>
              <a:t>/ </a:t>
            </a:r>
          </a:p>
          <a:p>
            <a:r>
              <a:rPr lang="en-US" sz="1900" b="1" dirty="0" smtClean="0">
                <a:solidFill>
                  <a:srgbClr val="FF0000"/>
                </a:solidFill>
                <a:latin typeface="Times New Roman" pitchFamily="18" charset="0"/>
                <a:cs typeface="Times New Roman" pitchFamily="18" charset="0"/>
              </a:rPr>
              <a:t>output</a:t>
            </a:r>
            <a:endParaRPr lang="en-US" sz="1900" b="1" dirty="0">
              <a:solidFill>
                <a:srgbClr val="FF0000"/>
              </a:solidFill>
              <a:latin typeface="Times New Roman" pitchFamily="18" charset="0"/>
              <a:cs typeface="Times New Roman" pitchFamily="18" charset="0"/>
            </a:endParaRPr>
          </a:p>
          <a:p>
            <a:r>
              <a:rPr lang="en-US" sz="1900" dirty="0">
                <a:latin typeface="Times New Roman" pitchFamily="18" charset="0"/>
                <a:cs typeface="Times New Roman" pitchFamily="18" charset="0"/>
              </a:rPr>
              <a:t>6 customers </a:t>
            </a:r>
            <a:r>
              <a:rPr lang="en-US" sz="1900" dirty="0" smtClean="0">
                <a:latin typeface="Times New Roman" pitchFamily="18" charset="0"/>
                <a:cs typeface="Times New Roman" pitchFamily="18" charset="0"/>
              </a:rPr>
              <a:t>selected</a:t>
            </a: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PL/SQL procedure successfully completed. </a:t>
            </a:r>
          </a:p>
        </p:txBody>
      </p:sp>
    </p:spTree>
    <p:extLst>
      <p:ext uri="{BB962C8B-B14F-4D97-AF65-F5344CB8AC3E}">
        <p14:creationId xmlns:p14="http://schemas.microsoft.com/office/powerpoint/2010/main" xmlns="" val="987800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lnSpcReduction="10000"/>
          </a:bodyPr>
          <a:lstStyle/>
          <a:p>
            <a:pPr>
              <a:buFont typeface="Wingdings" pitchFamily="2" charset="2"/>
              <a:buChar char="v"/>
            </a:pPr>
            <a:r>
              <a:rPr lang="en-US" sz="2400" b="1" dirty="0">
                <a:solidFill>
                  <a:srgbClr val="FF0000"/>
                </a:solidFill>
                <a:latin typeface="Times New Roman" pitchFamily="18" charset="0"/>
                <a:cs typeface="Times New Roman" pitchFamily="18" charset="0"/>
              </a:rPr>
              <a:t>Explicit Cursors</a:t>
            </a:r>
          </a:p>
          <a:p>
            <a:r>
              <a:rPr lang="en-US" sz="2400" dirty="0">
                <a:latin typeface="Times New Roman" pitchFamily="18" charset="0"/>
                <a:cs typeface="Times New Roman" pitchFamily="18" charset="0"/>
              </a:rPr>
              <a:t>Explicit cursors are programmer-defined cursors for gaining more control over the </a:t>
            </a:r>
            <a:r>
              <a:rPr lang="en-US" sz="2400" b="1" dirty="0">
                <a:latin typeface="Times New Roman" pitchFamily="18" charset="0"/>
                <a:cs typeface="Times New Roman" pitchFamily="18" charset="0"/>
              </a:rPr>
              <a:t>context area</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explicit cursor should be defined in the declaration section of the PL/SQL Block.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created on a SELECT Statement which returns more than one row.</a:t>
            </a:r>
          </a:p>
          <a:p>
            <a:r>
              <a:rPr lang="en-US" sz="2400" b="1" dirty="0">
                <a:solidFill>
                  <a:srgbClr val="FF0000"/>
                </a:solidFill>
                <a:latin typeface="Times New Roman" pitchFamily="18" charset="0"/>
                <a:cs typeface="Times New Roman" pitchFamily="18" charset="0"/>
              </a:rPr>
              <a:t>The syntax for creating an explicit cursor is −</a:t>
            </a:r>
          </a:p>
          <a:p>
            <a:pPr marL="0" indent="0">
              <a:buNone/>
            </a:pPr>
            <a:r>
              <a:rPr lang="en-US" sz="2400" dirty="0" smtClean="0">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CURSOR </a:t>
            </a:r>
            <a:r>
              <a:rPr lang="en-US" sz="2400" b="1" dirty="0" err="1">
                <a:solidFill>
                  <a:srgbClr val="0000FF"/>
                </a:solidFill>
                <a:latin typeface="Times New Roman" pitchFamily="18" charset="0"/>
                <a:cs typeface="Times New Roman" pitchFamily="18" charset="0"/>
              </a:rPr>
              <a:t>cursor_name</a:t>
            </a:r>
            <a:r>
              <a:rPr lang="en-US" sz="2400" b="1" dirty="0">
                <a:solidFill>
                  <a:srgbClr val="0000FF"/>
                </a:solidFill>
                <a:latin typeface="Times New Roman" pitchFamily="18" charset="0"/>
                <a:cs typeface="Times New Roman" pitchFamily="18" charset="0"/>
              </a:rPr>
              <a:t> IS </a:t>
            </a:r>
            <a:r>
              <a:rPr lang="en-US" sz="2400" b="1" dirty="0" err="1">
                <a:solidFill>
                  <a:srgbClr val="0000FF"/>
                </a:solidFill>
                <a:latin typeface="Times New Roman" pitchFamily="18" charset="0"/>
                <a:cs typeface="Times New Roman" pitchFamily="18" charset="0"/>
              </a:rPr>
              <a:t>select_statement</a:t>
            </a:r>
            <a:r>
              <a:rPr lang="en-US" sz="2400" b="1" dirty="0">
                <a:solidFill>
                  <a:srgbClr val="0000FF"/>
                </a:solidFill>
                <a:latin typeface="Times New Roman" pitchFamily="18" charset="0"/>
                <a:cs typeface="Times New Roman" pitchFamily="18" charset="0"/>
              </a:rPr>
              <a:t>; </a:t>
            </a:r>
            <a:endParaRPr lang="en-US" sz="2400" b="1" dirty="0" smtClean="0">
              <a:solidFill>
                <a:srgbClr val="0000FF"/>
              </a:solidFill>
              <a:latin typeface="Times New Roman" pitchFamily="18" charset="0"/>
              <a:cs typeface="Times New Roman" pitchFamily="18" charset="0"/>
            </a:endParaRPr>
          </a:p>
          <a:p>
            <a:pPr marL="0" indent="0">
              <a:buNone/>
            </a:pPr>
            <a:endParaRPr lang="en-US" sz="2400" b="1" dirty="0" smtClean="0">
              <a:solidFill>
                <a:srgbClr val="FF0000"/>
              </a:solidFill>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Working </a:t>
            </a:r>
            <a:r>
              <a:rPr lang="en-US" sz="2400" dirty="0">
                <a:solidFill>
                  <a:srgbClr val="FF0000"/>
                </a:solidFill>
                <a:latin typeface="Times New Roman" pitchFamily="18" charset="0"/>
                <a:cs typeface="Times New Roman" pitchFamily="18" charset="0"/>
              </a:rPr>
              <a:t>with an explicit cursor includes the following steps −</a:t>
            </a:r>
          </a:p>
          <a:p>
            <a:pPr>
              <a:buFont typeface="Wingdings" pitchFamily="2" charset="2"/>
              <a:buChar char="ü"/>
            </a:pPr>
            <a:r>
              <a:rPr lang="en-US" sz="2400" dirty="0">
                <a:latin typeface="Times New Roman" pitchFamily="18" charset="0"/>
                <a:cs typeface="Times New Roman" pitchFamily="18" charset="0"/>
              </a:rPr>
              <a:t>Declaring the cursor for initializing the memory</a:t>
            </a:r>
          </a:p>
          <a:p>
            <a:pPr>
              <a:buFont typeface="Wingdings" pitchFamily="2" charset="2"/>
              <a:buChar char="ü"/>
            </a:pPr>
            <a:r>
              <a:rPr lang="en-US" sz="2400" dirty="0">
                <a:latin typeface="Times New Roman" pitchFamily="18" charset="0"/>
                <a:cs typeface="Times New Roman" pitchFamily="18" charset="0"/>
              </a:rPr>
              <a:t>Opening the cursor for allocating the memory</a:t>
            </a:r>
          </a:p>
          <a:p>
            <a:pPr>
              <a:buFont typeface="Wingdings" pitchFamily="2" charset="2"/>
              <a:buChar char="ü"/>
            </a:pPr>
            <a:r>
              <a:rPr lang="en-US" sz="2400" dirty="0">
                <a:latin typeface="Times New Roman" pitchFamily="18" charset="0"/>
                <a:cs typeface="Times New Roman" pitchFamily="18" charset="0"/>
              </a:rPr>
              <a:t>Fetching the cursor for retrieving the data</a:t>
            </a:r>
          </a:p>
          <a:p>
            <a:pPr>
              <a:buFont typeface="Wingdings" pitchFamily="2" charset="2"/>
              <a:buChar char="ü"/>
            </a:pPr>
            <a:r>
              <a:rPr lang="en-US" sz="2400" dirty="0">
                <a:latin typeface="Times New Roman" pitchFamily="18" charset="0"/>
                <a:cs typeface="Times New Roman" pitchFamily="18" charset="0"/>
              </a:rPr>
              <a:t>Closing the cursor to release the allocated memory</a:t>
            </a:r>
          </a:p>
          <a:p>
            <a:pPr>
              <a:buFont typeface="Wingdings" pitchFamily="2" charset="2"/>
              <a:buChar char="ü"/>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92831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ctrTitle"/>
          </p:nvPr>
        </p:nvSpPr>
        <p:spPr>
          <a:xfrm>
            <a:off x="838200" y="152400"/>
            <a:ext cx="8001000" cy="685800"/>
          </a:xfrm>
        </p:spPr>
        <p:txBody>
          <a:bodyPr/>
          <a:lstStyle/>
          <a:p>
            <a:pPr eaLnBrk="1" hangingPunct="1"/>
            <a:r>
              <a:rPr lang="en-US" sz="3600" b="1" dirty="0" smtClean="0">
                <a:solidFill>
                  <a:srgbClr val="FF0000"/>
                </a:solidFill>
                <a:effectLst/>
                <a:latin typeface="Times New Roman" pitchFamily="18" charset="0"/>
                <a:cs typeface="Times New Roman" pitchFamily="18" charset="0"/>
              </a:rPr>
              <a:t>EXPLICIT CURSOR</a:t>
            </a:r>
          </a:p>
        </p:txBody>
      </p:sp>
      <p:sp>
        <p:nvSpPr>
          <p:cNvPr id="19460" name="Rectangle 3"/>
          <p:cNvSpPr>
            <a:spLocks noGrp="1" noChangeArrowheads="1"/>
          </p:cNvSpPr>
          <p:nvPr>
            <p:ph type="subTitle" idx="1"/>
          </p:nvPr>
        </p:nvSpPr>
        <p:spPr>
          <a:xfrm>
            <a:off x="152400" y="990600"/>
            <a:ext cx="8763000" cy="5638800"/>
          </a:xfrm>
        </p:spPr>
        <p:txBody>
          <a:bodyPr>
            <a:normAutofit lnSpcReduction="10000"/>
          </a:bodyPr>
          <a:lstStyle/>
          <a:p>
            <a:pPr marL="742950" indent="-571500" algn="l" eaLnBrk="1" hangingPunct="1">
              <a:buFontTx/>
              <a:buChar char="•"/>
            </a:pPr>
            <a:r>
              <a:rPr lang="en-US" dirty="0" smtClean="0">
                <a:solidFill>
                  <a:schemeClr val="tx1"/>
                </a:solidFill>
                <a:effectLst/>
                <a:latin typeface="Times New Roman" pitchFamily="18" charset="0"/>
                <a:cs typeface="Times New Roman" pitchFamily="18" charset="0"/>
              </a:rPr>
              <a:t>The only means of generating an explicit cursor is for the cursor to be named in the DECLARE section of the PL/SQL Block.</a:t>
            </a:r>
          </a:p>
          <a:p>
            <a:pPr marL="742950" indent="-571500" algn="l" eaLnBrk="1" hangingPunct="1">
              <a:buFontTx/>
              <a:buChar char="•"/>
            </a:pPr>
            <a:endParaRPr lang="en-US"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dirty="0" smtClean="0">
                <a:solidFill>
                  <a:schemeClr val="tx1"/>
                </a:solidFill>
                <a:effectLst/>
                <a:latin typeface="Times New Roman" pitchFamily="18" charset="0"/>
                <a:cs typeface="Times New Roman" pitchFamily="18" charset="0"/>
              </a:rPr>
              <a:t>The advantages of declaring an explicit cursor over the indirect implicit cursor are that the explicit cursor gives more programmatic control to the programmer.</a:t>
            </a:r>
          </a:p>
          <a:p>
            <a:pPr marL="742950" indent="-571500" algn="l" eaLnBrk="1" hangingPunct="1">
              <a:buFontTx/>
              <a:buChar char="•"/>
            </a:pPr>
            <a:endParaRPr lang="en-US"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dirty="0" smtClean="0">
                <a:solidFill>
                  <a:schemeClr val="tx1"/>
                </a:solidFill>
                <a:effectLst/>
                <a:latin typeface="Times New Roman" pitchFamily="18" charset="0"/>
                <a:cs typeface="Times New Roman" pitchFamily="18" charset="0"/>
              </a:rPr>
              <a:t>Implicit cursors are less efficient than explicit cursors and thus it is harder to trap data errors.</a:t>
            </a:r>
          </a:p>
          <a:p>
            <a:pPr marL="742950" indent="-571500" algn="l" eaLnBrk="1" hangingPunct="1">
              <a:lnSpc>
                <a:spcPct val="90000"/>
              </a:lnSpc>
              <a:buFontTx/>
              <a:buChar char="•"/>
            </a:pPr>
            <a:endParaRPr lang="en-US" sz="16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1192720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subTitle" idx="1"/>
          </p:nvPr>
        </p:nvSpPr>
        <p:spPr>
          <a:xfrm>
            <a:off x="152400" y="304800"/>
            <a:ext cx="8763000" cy="5791200"/>
          </a:xfrm>
        </p:spPr>
        <p:txBody>
          <a:bodyPr>
            <a:normAutofit fontScale="92500" lnSpcReduction="20000"/>
          </a:bodyPr>
          <a:lstStyle/>
          <a:p>
            <a:pPr marL="742950" indent="-571500" algn="l" eaLnBrk="1" hangingPunct="1">
              <a:buFont typeface="Wingdings" pitchFamily="2" charset="2"/>
              <a:buChar char="Ø"/>
            </a:pPr>
            <a:r>
              <a:rPr lang="en-US" sz="2800" dirty="0" smtClean="0">
                <a:solidFill>
                  <a:srgbClr val="FF0000"/>
                </a:solidFill>
                <a:effectLst/>
                <a:latin typeface="Times New Roman" pitchFamily="18" charset="0"/>
                <a:cs typeface="Times New Roman" pitchFamily="18" charset="0"/>
              </a:rPr>
              <a:t>The process of working with an explicit cursor consists of the following steps:</a:t>
            </a: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DECLARING </a:t>
            </a:r>
            <a:r>
              <a:rPr lang="en-US" sz="2800" dirty="0" smtClean="0">
                <a:solidFill>
                  <a:schemeClr val="tx1"/>
                </a:solidFill>
                <a:effectLst/>
                <a:latin typeface="Times New Roman" pitchFamily="18" charset="0"/>
                <a:cs typeface="Times New Roman" pitchFamily="18" charset="0"/>
              </a:rPr>
              <a:t>the cursor. This initializes the cursor into memory.</a:t>
            </a:r>
          </a:p>
          <a:p>
            <a:pPr marL="742950" indent="-571500" algn="l" eaLnBrk="1" hangingPunct="1">
              <a:buFontTx/>
              <a:buChar char="•"/>
            </a:pPr>
            <a:endParaRPr lang="en-US" sz="2800" b="1" dirty="0" smtClean="0">
              <a:solidFill>
                <a:srgbClr val="0000FF"/>
              </a:solidFill>
              <a:effectLst/>
              <a:latin typeface="Times New Roman" pitchFamily="18" charset="0"/>
              <a:cs typeface="Times New Roman" pitchFamily="18" charset="0"/>
            </a:endParaRP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OPENING </a:t>
            </a:r>
            <a:r>
              <a:rPr lang="en-US" sz="2800" dirty="0" smtClean="0">
                <a:solidFill>
                  <a:schemeClr val="tx1"/>
                </a:solidFill>
                <a:effectLst/>
                <a:latin typeface="Times New Roman" pitchFamily="18" charset="0"/>
                <a:cs typeface="Times New Roman" pitchFamily="18" charset="0"/>
              </a:rPr>
              <a:t>the cursor. The previously declared cursor can now be opened; memory is allotted.</a:t>
            </a:r>
          </a:p>
          <a:p>
            <a:pPr marL="742950" indent="-571500" algn="l" eaLnBrk="1" hangingPunct="1">
              <a:buFontTx/>
              <a:buChar char="•"/>
            </a:pPr>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FETCHING</a:t>
            </a:r>
            <a:r>
              <a:rPr lang="en-US" sz="2800" dirty="0" smtClean="0">
                <a:solidFill>
                  <a:schemeClr val="tx1"/>
                </a:solidFill>
                <a:effectLst/>
                <a:latin typeface="Times New Roman" pitchFamily="18" charset="0"/>
                <a:cs typeface="Times New Roman" pitchFamily="18" charset="0"/>
              </a:rPr>
              <a:t> the cursor. The previously declared and opened cursor can now retrieve data; this is the process of fetching the cursor.</a:t>
            </a:r>
          </a:p>
          <a:p>
            <a:pPr marL="171450" algn="l" eaLnBrk="1" hangingPunct="1"/>
            <a:endParaRPr lang="en-US" sz="28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800" b="1" dirty="0" smtClean="0">
                <a:solidFill>
                  <a:srgbClr val="0000FF"/>
                </a:solidFill>
                <a:effectLst/>
                <a:latin typeface="Times New Roman" pitchFamily="18" charset="0"/>
                <a:cs typeface="Times New Roman" pitchFamily="18" charset="0"/>
              </a:rPr>
              <a:t>CLOSING</a:t>
            </a:r>
            <a:r>
              <a:rPr lang="en-US" sz="2800" dirty="0" smtClean="0">
                <a:solidFill>
                  <a:schemeClr val="tx1"/>
                </a:solidFill>
                <a:effectLst/>
                <a:latin typeface="Times New Roman" pitchFamily="18" charset="0"/>
                <a:cs typeface="Times New Roman" pitchFamily="18" charset="0"/>
              </a:rPr>
              <a:t> the cursor. The previously declared, opened, and fetched cursor must now be closed to release memory allocation.</a:t>
            </a:r>
          </a:p>
          <a:p>
            <a:pPr marL="742950" indent="-571500" algn="l" eaLnBrk="1" hangingPunct="1">
              <a:lnSpc>
                <a:spcPct val="90000"/>
              </a:lnSpc>
              <a:buFontTx/>
              <a:buChar char="•"/>
            </a:pPr>
            <a:endParaRPr lang="en-US" sz="14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3718547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839200" cy="6400800"/>
          </a:xfrm>
        </p:spPr>
        <p:txBody>
          <a:bodyPr>
            <a:normAutofit lnSpcReduction="10000"/>
          </a:bodyPr>
          <a:lstStyle/>
          <a:p>
            <a:pPr>
              <a:buFont typeface="Wingdings" pitchFamily="2" charset="2"/>
              <a:buChar char="q"/>
            </a:pPr>
            <a:r>
              <a:rPr lang="en-US" sz="2500" b="1" dirty="0">
                <a:solidFill>
                  <a:srgbClr val="0000FF"/>
                </a:solidFill>
                <a:latin typeface="Times New Roman" pitchFamily="18" charset="0"/>
                <a:cs typeface="Times New Roman" pitchFamily="18" charset="0"/>
              </a:rPr>
              <a:t>Declaring the Cursor</a:t>
            </a:r>
          </a:p>
          <a:p>
            <a:r>
              <a:rPr lang="en-US" sz="2500" dirty="0">
                <a:latin typeface="Times New Roman" pitchFamily="18" charset="0"/>
                <a:cs typeface="Times New Roman" pitchFamily="18" charset="0"/>
              </a:rPr>
              <a:t>Declaring the cursor defines the cursor with a name and the associated SELECT statement. </a:t>
            </a:r>
            <a:endParaRPr lang="en-US" sz="2500" dirty="0" smtClean="0">
              <a:latin typeface="Times New Roman" pitchFamily="18" charset="0"/>
              <a:cs typeface="Times New Roman" pitchFamily="18" charset="0"/>
            </a:endParaRPr>
          </a:p>
          <a:p>
            <a:r>
              <a:rPr lang="en-US" sz="2500" b="1" dirty="0" smtClean="0">
                <a:solidFill>
                  <a:srgbClr val="002060"/>
                </a:solidFill>
                <a:latin typeface="Times New Roman" pitchFamily="18" charset="0"/>
                <a:cs typeface="Times New Roman" pitchFamily="18" charset="0"/>
              </a:rPr>
              <a:t>For </a:t>
            </a:r>
            <a:r>
              <a:rPr lang="en-US" sz="2500" b="1" dirty="0">
                <a:solidFill>
                  <a:srgbClr val="002060"/>
                </a:solidFill>
                <a:latin typeface="Times New Roman" pitchFamily="18" charset="0"/>
                <a:cs typeface="Times New Roman" pitchFamily="18" charset="0"/>
              </a:rPr>
              <a:t>example −</a:t>
            </a:r>
          </a:p>
          <a:p>
            <a:pPr marL="0" indent="0">
              <a:buNone/>
            </a:pPr>
            <a:r>
              <a:rPr lang="en-US" sz="2500" dirty="0" smtClean="0">
                <a:latin typeface="Times New Roman" pitchFamily="18" charset="0"/>
                <a:cs typeface="Times New Roman" pitchFamily="18" charset="0"/>
              </a:rPr>
              <a:t>		</a:t>
            </a:r>
            <a:r>
              <a:rPr lang="en-US" sz="2500" b="1" dirty="0" smtClean="0">
                <a:solidFill>
                  <a:srgbClr val="FF0000"/>
                </a:solidFill>
                <a:latin typeface="Times New Roman" pitchFamily="18" charset="0"/>
                <a:cs typeface="Times New Roman" pitchFamily="18" charset="0"/>
              </a:rPr>
              <a:t>CURSOR </a:t>
            </a:r>
            <a:r>
              <a:rPr lang="en-US" sz="2500" b="1" dirty="0" err="1">
                <a:solidFill>
                  <a:srgbClr val="FF0000"/>
                </a:solidFill>
                <a:latin typeface="Times New Roman" pitchFamily="18" charset="0"/>
                <a:cs typeface="Times New Roman" pitchFamily="18" charset="0"/>
              </a:rPr>
              <a:t>c_customers</a:t>
            </a:r>
            <a:r>
              <a:rPr lang="en-US" sz="2500" b="1" dirty="0">
                <a:solidFill>
                  <a:srgbClr val="FF0000"/>
                </a:solidFill>
                <a:latin typeface="Times New Roman" pitchFamily="18" charset="0"/>
                <a:cs typeface="Times New Roman" pitchFamily="18" charset="0"/>
              </a:rPr>
              <a:t> IS SELECT id, name, address FROM customers; </a:t>
            </a:r>
            <a:endParaRPr lang="en-US" sz="2500" b="1" dirty="0" smtClean="0">
              <a:solidFill>
                <a:srgbClr val="FF0000"/>
              </a:solidFill>
              <a:latin typeface="Times New Roman" pitchFamily="18" charset="0"/>
              <a:cs typeface="Times New Roman" pitchFamily="18" charset="0"/>
            </a:endParaRPr>
          </a:p>
          <a:p>
            <a:pPr marL="0" indent="0">
              <a:buNone/>
            </a:pPr>
            <a:endParaRPr lang="en-US" sz="2500" b="1" dirty="0" smtClean="0">
              <a:solidFill>
                <a:srgbClr val="FF0000"/>
              </a:solidFill>
              <a:latin typeface="Times New Roman" pitchFamily="18" charset="0"/>
              <a:cs typeface="Times New Roman" pitchFamily="18" charset="0"/>
            </a:endParaRPr>
          </a:p>
          <a:p>
            <a:pPr>
              <a:buFont typeface="Wingdings" pitchFamily="2" charset="2"/>
              <a:buChar char="q"/>
            </a:pPr>
            <a:r>
              <a:rPr lang="en-US" sz="2500" b="1" dirty="0" smtClean="0">
                <a:solidFill>
                  <a:srgbClr val="0000FF"/>
                </a:solidFill>
                <a:latin typeface="Times New Roman" pitchFamily="18" charset="0"/>
                <a:cs typeface="Times New Roman" pitchFamily="18" charset="0"/>
              </a:rPr>
              <a:t>Opening </a:t>
            </a:r>
            <a:r>
              <a:rPr lang="en-US" sz="2500" b="1" dirty="0">
                <a:solidFill>
                  <a:srgbClr val="0000FF"/>
                </a:solidFill>
                <a:latin typeface="Times New Roman" pitchFamily="18" charset="0"/>
                <a:cs typeface="Times New Roman" pitchFamily="18" charset="0"/>
              </a:rPr>
              <a:t>the Cursor</a:t>
            </a:r>
          </a:p>
          <a:p>
            <a:r>
              <a:rPr lang="en-US" sz="2500" dirty="0">
                <a:latin typeface="Times New Roman" pitchFamily="18" charset="0"/>
                <a:cs typeface="Times New Roman" pitchFamily="18" charset="0"/>
              </a:rPr>
              <a:t>Opening the cursor allocates the memory for the cursor and makes it ready for fetching the rows returned by the SQL statement into it</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b="1" dirty="0" smtClean="0">
                <a:solidFill>
                  <a:srgbClr val="002060"/>
                </a:solidFill>
                <a:latin typeface="Times New Roman" pitchFamily="18" charset="0"/>
                <a:cs typeface="Times New Roman" pitchFamily="18" charset="0"/>
              </a:rPr>
              <a:t> </a:t>
            </a:r>
            <a:r>
              <a:rPr lang="en-US" sz="2500" b="1" dirty="0">
                <a:solidFill>
                  <a:srgbClr val="002060"/>
                </a:solidFill>
                <a:latin typeface="Times New Roman" pitchFamily="18" charset="0"/>
                <a:cs typeface="Times New Roman" pitchFamily="18" charset="0"/>
              </a:rPr>
              <a:t>For example, </a:t>
            </a:r>
            <a:r>
              <a:rPr lang="en-US" sz="2500" dirty="0">
                <a:latin typeface="Times New Roman" pitchFamily="18" charset="0"/>
                <a:cs typeface="Times New Roman" pitchFamily="18" charset="0"/>
              </a:rPr>
              <a:t>we will open the above defined cursor as follows −</a:t>
            </a:r>
          </a:p>
          <a:p>
            <a:pPr marL="0" indent="0">
              <a:buNone/>
            </a:pPr>
            <a:r>
              <a:rPr lang="en-US" sz="2500" b="1" dirty="0" smtClean="0">
                <a:solidFill>
                  <a:srgbClr val="FF0000"/>
                </a:solidFill>
                <a:latin typeface="Times New Roman" pitchFamily="18" charset="0"/>
                <a:cs typeface="Times New Roman" pitchFamily="18" charset="0"/>
              </a:rPr>
              <a:t>		OPEN </a:t>
            </a:r>
            <a:r>
              <a:rPr lang="en-US" sz="2500" b="1" dirty="0" err="1">
                <a:solidFill>
                  <a:srgbClr val="FF0000"/>
                </a:solidFill>
                <a:latin typeface="Times New Roman" pitchFamily="18" charset="0"/>
                <a:cs typeface="Times New Roman" pitchFamily="18" charset="0"/>
              </a:rPr>
              <a:t>c_customers</a:t>
            </a:r>
            <a:r>
              <a:rPr lang="en-US" sz="2500" b="1" dirty="0" smtClean="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xmlns="" val="1490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pPr>
              <a:buFont typeface="Wingdings" pitchFamily="2" charset="2"/>
              <a:buChar char="q"/>
            </a:pPr>
            <a:r>
              <a:rPr lang="en-US" sz="2800" dirty="0">
                <a:solidFill>
                  <a:srgbClr val="0000FF"/>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Fetching the Cursor</a:t>
            </a:r>
          </a:p>
          <a:p>
            <a:r>
              <a:rPr lang="en-US" sz="2800" dirty="0">
                <a:latin typeface="Times New Roman" pitchFamily="18" charset="0"/>
                <a:cs typeface="Times New Roman" pitchFamily="18" charset="0"/>
              </a:rPr>
              <a:t>Fetching the cursor involves accessing one row at a time. </a:t>
            </a:r>
            <a:endParaRPr lang="en-US" sz="2800" dirty="0" smtClean="0">
              <a:latin typeface="Times New Roman" pitchFamily="18" charset="0"/>
              <a:cs typeface="Times New Roman" pitchFamily="18" charset="0"/>
            </a:endParaRPr>
          </a:p>
          <a:p>
            <a:r>
              <a:rPr lang="en-US" sz="2800" dirty="0" smtClean="0">
                <a:solidFill>
                  <a:srgbClr val="0070C0"/>
                </a:solidFill>
                <a:latin typeface="Times New Roman" pitchFamily="18" charset="0"/>
                <a:cs typeface="Times New Roman" pitchFamily="18" charset="0"/>
              </a:rPr>
              <a:t>For </a:t>
            </a:r>
            <a:r>
              <a:rPr lang="en-US" sz="2800" dirty="0">
                <a:solidFill>
                  <a:srgbClr val="0070C0"/>
                </a:solidFill>
                <a:latin typeface="Times New Roman" pitchFamily="18" charset="0"/>
                <a:cs typeface="Times New Roman" pitchFamily="18" charset="0"/>
              </a:rPr>
              <a:t>example, we will fetch rows from the above-opened cursor as follows −</a:t>
            </a:r>
          </a:p>
          <a:p>
            <a:pPr marL="0" indent="0">
              <a:buNone/>
            </a:pPr>
            <a:r>
              <a:rPr lang="en-US" sz="28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FETCH </a:t>
            </a:r>
            <a:r>
              <a:rPr lang="en-US" sz="2800" b="1" dirty="0" err="1">
                <a:solidFill>
                  <a:srgbClr val="FF0000"/>
                </a:solidFill>
                <a:latin typeface="Times New Roman" pitchFamily="18" charset="0"/>
                <a:cs typeface="Times New Roman" pitchFamily="18" charset="0"/>
              </a:rPr>
              <a:t>c_customers</a:t>
            </a:r>
            <a:r>
              <a:rPr lang="en-US" sz="2800" b="1" dirty="0">
                <a:solidFill>
                  <a:srgbClr val="FF0000"/>
                </a:solidFill>
                <a:latin typeface="Times New Roman" pitchFamily="18" charset="0"/>
                <a:cs typeface="Times New Roman" pitchFamily="18" charset="0"/>
              </a:rPr>
              <a:t> INTO </a:t>
            </a:r>
            <a:r>
              <a:rPr lang="en-US" sz="2800" b="1" dirty="0" err="1">
                <a:solidFill>
                  <a:srgbClr val="FF0000"/>
                </a:solidFill>
                <a:latin typeface="Times New Roman" pitchFamily="18" charset="0"/>
                <a:cs typeface="Times New Roman" pitchFamily="18" charset="0"/>
              </a:rPr>
              <a:t>c_id</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c_name</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c_addr</a:t>
            </a:r>
            <a:r>
              <a:rPr lang="en-US" sz="2800" b="1" dirty="0" smtClean="0">
                <a:solidFill>
                  <a:srgbClr val="FF0000"/>
                </a:solidFill>
                <a:latin typeface="Times New Roman" pitchFamily="18" charset="0"/>
                <a:cs typeface="Times New Roman" pitchFamily="18" charset="0"/>
              </a:rPr>
              <a:t>;</a:t>
            </a:r>
          </a:p>
          <a:p>
            <a:pPr marL="0" indent="0">
              <a:buNone/>
            </a:pPr>
            <a:endParaRPr lang="en-US" sz="2800" b="1" dirty="0" smtClean="0">
              <a:solidFill>
                <a:srgbClr val="FF0000"/>
              </a:solidFill>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Closing the Cursor</a:t>
            </a:r>
          </a:p>
          <a:p>
            <a:r>
              <a:rPr lang="en-US" sz="2800" dirty="0">
                <a:latin typeface="Times New Roman" pitchFamily="18" charset="0"/>
                <a:cs typeface="Times New Roman" pitchFamily="18" charset="0"/>
              </a:rPr>
              <a:t>Closing the cursor means releasing the allocated memory. </a:t>
            </a:r>
            <a:endParaRPr lang="en-US" sz="2800" dirty="0" smtClean="0">
              <a:latin typeface="Times New Roman" pitchFamily="18" charset="0"/>
              <a:cs typeface="Times New Roman" pitchFamily="18" charset="0"/>
            </a:endParaRPr>
          </a:p>
          <a:p>
            <a:r>
              <a:rPr lang="en-US" sz="2800" dirty="0" smtClean="0">
                <a:solidFill>
                  <a:srgbClr val="0070C0"/>
                </a:solidFill>
                <a:latin typeface="Times New Roman" pitchFamily="18" charset="0"/>
                <a:cs typeface="Times New Roman" pitchFamily="18" charset="0"/>
              </a:rPr>
              <a:t>For </a:t>
            </a:r>
            <a:r>
              <a:rPr lang="en-US" sz="2800" dirty="0">
                <a:solidFill>
                  <a:srgbClr val="0070C0"/>
                </a:solidFill>
                <a:latin typeface="Times New Roman" pitchFamily="18" charset="0"/>
                <a:cs typeface="Times New Roman" pitchFamily="18" charset="0"/>
              </a:rPr>
              <a:t>example, we will close the above-opened cursor as follows −</a:t>
            </a:r>
          </a:p>
          <a:p>
            <a:pPr marL="0" indent="0">
              <a:buNone/>
            </a:pPr>
            <a:r>
              <a:rPr lang="en-US" sz="28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CLOSE </a:t>
            </a:r>
            <a:r>
              <a:rPr lang="en-US" sz="2800" b="1" dirty="0" err="1">
                <a:solidFill>
                  <a:srgbClr val="FF0000"/>
                </a:solidFill>
                <a:latin typeface="Times New Roman" pitchFamily="18" charset="0"/>
                <a:cs typeface="Times New Roman" pitchFamily="18" charset="0"/>
              </a:rPr>
              <a:t>c_customers</a:t>
            </a:r>
            <a:r>
              <a:rPr lang="en-US" sz="2800" b="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xmlns="" val="2023227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70000" lnSpcReduction="20000"/>
          </a:bodyPr>
          <a:lstStyle/>
          <a:p>
            <a:r>
              <a:rPr lang="en-US" b="1" dirty="0">
                <a:solidFill>
                  <a:srgbClr val="FF0000"/>
                </a:solidFill>
                <a:latin typeface="Times New Roman" pitchFamily="18" charset="0"/>
                <a:cs typeface="Times New Roman" pitchFamily="18" charset="0"/>
              </a:rPr>
              <a:t>Example:</a:t>
            </a:r>
          </a:p>
          <a:p>
            <a:r>
              <a:rPr lang="en-US" dirty="0">
                <a:latin typeface="Times New Roman" pitchFamily="18" charset="0"/>
                <a:cs typeface="Times New Roman" pitchFamily="18" charset="0"/>
              </a:rPr>
              <a:t>Following is a complete example to illustrate the concepts of </a:t>
            </a:r>
            <a:r>
              <a:rPr lang="en-US" sz="3400" b="1" dirty="0">
                <a:solidFill>
                  <a:srgbClr val="FF0000"/>
                </a:solidFill>
                <a:latin typeface="Times New Roman" pitchFamily="18" charset="0"/>
                <a:cs typeface="Times New Roman" pitchFamily="18" charset="0"/>
              </a:rPr>
              <a:t>explicit cursors:</a:t>
            </a:r>
          </a:p>
          <a:p>
            <a:pPr marL="0" indent="0">
              <a:buNone/>
            </a:pPr>
            <a:r>
              <a:rPr lang="en-US" dirty="0">
                <a:latin typeface="Times New Roman" pitchFamily="18" charset="0"/>
                <a:cs typeface="Times New Roman" pitchFamily="18" charset="0"/>
              </a:rPr>
              <a:t>DECLARE</a:t>
            </a:r>
          </a:p>
          <a:p>
            <a:pPr marL="0" indent="0">
              <a:buNone/>
            </a:pPr>
            <a:r>
              <a:rPr lang="en-US" dirty="0" smtClean="0">
                <a:latin typeface="Times New Roman" pitchFamily="18" charset="0"/>
                <a:cs typeface="Times New Roman" pitchFamily="18" charset="0"/>
              </a:rPr>
              <a:t>	c_id customers.id%type</a:t>
            </a:r>
            <a:r>
              <a:rPr lang="en-US" dirty="0">
                <a:latin typeface="Times New Roman" pitchFamily="18" charset="0"/>
                <a:cs typeface="Times New Roman" pitchFamily="18" charset="0"/>
              </a:rPr>
              <a:t>;</a:t>
            </a:r>
          </a:p>
          <a:p>
            <a:pPr marL="0" indent="0">
              <a:buNone/>
            </a:pPr>
            <a:r>
              <a:rPr lang="pt-BR" dirty="0" smtClean="0">
                <a:latin typeface="Times New Roman" pitchFamily="18" charset="0"/>
                <a:cs typeface="Times New Roman" pitchFamily="18" charset="0"/>
              </a:rPr>
              <a:t>	c_nam </a:t>
            </a:r>
            <a:r>
              <a:rPr lang="pt-BR" dirty="0">
                <a:latin typeface="Times New Roman" pitchFamily="18" charset="0"/>
                <a:cs typeface="Times New Roman" pitchFamily="18" charset="0"/>
              </a:rPr>
              <a:t>e </a:t>
            </a:r>
            <a:r>
              <a:rPr lang="pt-BR" dirty="0" smtClean="0">
                <a:latin typeface="Times New Roman" pitchFamily="18" charset="0"/>
                <a:cs typeface="Times New Roman" pitchFamily="18" charset="0"/>
              </a:rPr>
              <a:t>customers.name%type</a:t>
            </a:r>
            <a:r>
              <a:rPr lang="pt-BR"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c_addr customers.address%type</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CURSOR</a:t>
            </a:r>
            <a:r>
              <a:rPr lang="en-US" dirty="0" smtClean="0">
                <a:latin typeface="Times New Roman" pitchFamily="18" charset="0"/>
                <a:cs typeface="Times New Roman" pitchFamily="18" charset="0"/>
              </a:rPr>
              <a:t> c_customers </a:t>
            </a:r>
            <a:r>
              <a:rPr lang="en-US" dirty="0">
                <a:latin typeface="Times New Roman" pitchFamily="18" charset="0"/>
                <a:cs typeface="Times New Roman" pitchFamily="18" charset="0"/>
              </a:rPr>
              <a:t>is</a:t>
            </a:r>
          </a:p>
          <a:p>
            <a:pPr marL="0" indent="0">
              <a:buNone/>
            </a:pPr>
            <a:r>
              <a:rPr lang="en-US" dirty="0" smtClean="0">
                <a:latin typeface="Times New Roman" pitchFamily="18" charset="0"/>
                <a:cs typeface="Times New Roman" pitchFamily="18" charset="0"/>
              </a:rPr>
              <a:t>		SELECT </a:t>
            </a:r>
            <a:r>
              <a:rPr lang="en-US" dirty="0">
                <a:latin typeface="Times New Roman" pitchFamily="18" charset="0"/>
                <a:cs typeface="Times New Roman" pitchFamily="18" charset="0"/>
              </a:rPr>
              <a:t>id, </a:t>
            </a:r>
            <a:r>
              <a:rPr lang="en-US" dirty="0" smtClean="0">
                <a:latin typeface="Times New Roman" pitchFamily="18" charset="0"/>
                <a:cs typeface="Times New Roman" pitchFamily="18" charset="0"/>
              </a:rPr>
              <a:t>name</a:t>
            </a:r>
            <a:r>
              <a:rPr lang="en-US" dirty="0">
                <a:latin typeface="Times New Roman" pitchFamily="18" charset="0"/>
                <a:cs typeface="Times New Roman" pitchFamily="18" charset="0"/>
              </a:rPr>
              <a:t>, address FROM </a:t>
            </a:r>
            <a:r>
              <a:rPr lang="en-US" dirty="0" smtClean="0">
                <a:latin typeface="Times New Roman" pitchFamily="18" charset="0"/>
                <a:cs typeface="Times New Roman" pitchFamily="18" charset="0"/>
              </a:rPr>
              <a:t>customers</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BEGIN</a:t>
            </a:r>
          </a:p>
          <a:p>
            <a:pPr marL="0" indent="0">
              <a:buNone/>
            </a:pPr>
            <a:r>
              <a:rPr lang="en-US" dirty="0" smtClean="0">
                <a:latin typeface="Times New Roman" pitchFamily="18" charset="0"/>
                <a:cs typeface="Times New Roman" pitchFamily="18" charset="0"/>
              </a:rPr>
              <a:t>	OPEN c_customers</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LOOP</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FETCH c_customers </a:t>
            </a:r>
            <a:r>
              <a:rPr lang="en-US" dirty="0">
                <a:latin typeface="Times New Roman" pitchFamily="18" charset="0"/>
                <a:cs typeface="Times New Roman" pitchFamily="18" charset="0"/>
              </a:rPr>
              <a:t>into c_id, </a:t>
            </a:r>
            <a:r>
              <a:rPr lang="en-US" dirty="0" smtClean="0">
                <a:latin typeface="Times New Roman" pitchFamily="18" charset="0"/>
                <a:cs typeface="Times New Roman" pitchFamily="18" charset="0"/>
              </a:rPr>
              <a:t>c_name</a:t>
            </a:r>
            <a:r>
              <a:rPr lang="en-US" dirty="0">
                <a:latin typeface="Times New Roman" pitchFamily="18" charset="0"/>
                <a:cs typeface="Times New Roman" pitchFamily="18" charset="0"/>
              </a:rPr>
              <a:t>, c_addr;</a:t>
            </a:r>
          </a:p>
          <a:p>
            <a:pPr marL="0" indent="0">
              <a:buNone/>
            </a:pPr>
            <a:r>
              <a:rPr lang="en-US" dirty="0" smtClean="0">
                <a:latin typeface="Times New Roman" pitchFamily="18" charset="0"/>
                <a:cs typeface="Times New Roman" pitchFamily="18" charset="0"/>
              </a:rPr>
              <a:t>		EXIT </a:t>
            </a:r>
            <a:r>
              <a:rPr lang="en-US" dirty="0">
                <a:latin typeface="Times New Roman" pitchFamily="18" charset="0"/>
                <a:cs typeface="Times New Roman" pitchFamily="18" charset="0"/>
              </a:rPr>
              <a:t>WHEN </a:t>
            </a:r>
            <a:r>
              <a:rPr lang="en-US" dirty="0" smtClean="0">
                <a:latin typeface="Times New Roman" pitchFamily="18" charset="0"/>
                <a:cs typeface="Times New Roman" pitchFamily="18" charset="0"/>
              </a:rPr>
              <a:t>c_customers%notfound</a:t>
            </a: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dbms_output.put_line(c_id </a:t>
            </a:r>
            <a:r>
              <a:rPr lang="en-US" dirty="0">
                <a:latin typeface="Times New Roman" pitchFamily="18" charset="0"/>
                <a:cs typeface="Times New Roman" pitchFamily="18" charset="0"/>
              </a:rPr>
              <a:t>|| ' ' || </a:t>
            </a:r>
            <a:r>
              <a:rPr lang="en-US" dirty="0" smtClean="0">
                <a:latin typeface="Times New Roman" pitchFamily="18" charset="0"/>
                <a:cs typeface="Times New Roman" pitchFamily="18" charset="0"/>
              </a:rPr>
              <a:t>c_name </a:t>
            </a:r>
            <a:r>
              <a:rPr lang="en-US" dirty="0">
                <a:latin typeface="Times New Roman" pitchFamily="18" charset="0"/>
                <a:cs typeface="Times New Roman" pitchFamily="18" charset="0"/>
              </a:rPr>
              <a:t>|| ' ' || c_addr);</a:t>
            </a:r>
          </a:p>
          <a:p>
            <a:pPr marL="0" indent="0">
              <a:buNone/>
            </a:pPr>
            <a:r>
              <a:rPr lang="en-US" dirty="0" smtClean="0">
                <a:latin typeface="Times New Roman" pitchFamily="18" charset="0"/>
                <a:cs typeface="Times New Roman" pitchFamily="18" charset="0"/>
              </a:rPr>
              <a:t>	END </a:t>
            </a:r>
            <a:r>
              <a:rPr lang="en-US" dirty="0">
                <a:latin typeface="Times New Roman" pitchFamily="18" charset="0"/>
                <a:cs typeface="Times New Roman" pitchFamily="18" charset="0"/>
              </a:rPr>
              <a:t>LOOP;</a:t>
            </a:r>
          </a:p>
          <a:p>
            <a:pPr marL="0" indent="0">
              <a:buNone/>
            </a:pPr>
            <a:r>
              <a:rPr lang="en-US" dirty="0" smtClean="0">
                <a:latin typeface="Times New Roman" pitchFamily="18" charset="0"/>
                <a:cs typeface="Times New Roman" pitchFamily="18" charset="0"/>
              </a:rPr>
              <a:t>	CLOSE c_customers</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END;</a:t>
            </a:r>
          </a:p>
          <a:p>
            <a:pPr marL="0" indent="0">
              <a:buNone/>
            </a:pP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xmlns="" val="166114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Example-Implicit Cursors</a:t>
            </a:r>
            <a:endParaRPr lang="en-IN"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65349103"/>
              </p:ext>
            </p:extLst>
          </p:nvPr>
        </p:nvGraphicFramePr>
        <p:xfrm>
          <a:off x="457200" y="1600200"/>
          <a:ext cx="7315201" cy="1854200"/>
        </p:xfrm>
        <a:graphic>
          <a:graphicData uri="http://schemas.openxmlformats.org/drawingml/2006/table">
            <a:tbl>
              <a:tblPr firstRow="1" bandRow="1">
                <a:tableStyleId>{5C22544A-7EE6-4342-B048-85BDC9FD1C3A}</a:tableStyleId>
              </a:tblPr>
              <a:tblGrid>
                <a:gridCol w="1066800"/>
                <a:gridCol w="1507067"/>
                <a:gridCol w="2150533"/>
                <a:gridCol w="2590801"/>
              </a:tblGrid>
              <a:tr h="370840">
                <a:tc>
                  <a:txBody>
                    <a:bodyPr/>
                    <a:lstStyle/>
                    <a:p>
                      <a:pPr algn="ctr" fontAlgn="ctr"/>
                      <a:r>
                        <a:rPr lang="en-IN" b="0" dirty="0">
                          <a:effectLst/>
                        </a:rPr>
                        <a:t>EMP_NO</a:t>
                      </a:r>
                    </a:p>
                  </a:txBody>
                  <a:tcPr marL="28575" marR="28575" marT="28575" marB="28575" anchor="ctr"/>
                </a:tc>
                <a:tc>
                  <a:txBody>
                    <a:bodyPr/>
                    <a:lstStyle/>
                    <a:p>
                      <a:pPr algn="ctr" fontAlgn="ctr"/>
                      <a:r>
                        <a:rPr lang="en-IN" b="0">
                          <a:effectLst/>
                        </a:rPr>
                        <a:t>EMP_NAME</a:t>
                      </a:r>
                    </a:p>
                  </a:txBody>
                  <a:tcPr marL="28575" marR="28575" marT="28575" marB="28575" anchor="ctr"/>
                </a:tc>
                <a:tc>
                  <a:txBody>
                    <a:bodyPr/>
                    <a:lstStyle/>
                    <a:p>
                      <a:pPr algn="ctr" fontAlgn="ctr"/>
                      <a:r>
                        <a:rPr lang="en-IN" b="0">
                          <a:effectLst/>
                        </a:rPr>
                        <a:t>EMP_DEPT</a:t>
                      </a:r>
                    </a:p>
                  </a:txBody>
                  <a:tcPr marL="28575" marR="28575" marT="28575" marB="28575" anchor="ctr"/>
                </a:tc>
                <a:tc>
                  <a:txBody>
                    <a:bodyPr/>
                    <a:lstStyle/>
                    <a:p>
                      <a:pPr algn="ctr" fontAlgn="ctr"/>
                      <a:r>
                        <a:rPr lang="en-IN" b="0">
                          <a:effectLst/>
                        </a:rPr>
                        <a:t>EMP_SALARY</a:t>
                      </a:r>
                    </a:p>
                  </a:txBody>
                  <a:tcPr marL="28575" marR="28575" marT="28575" marB="28575" anchor="ctr"/>
                </a:tc>
              </a:tr>
              <a:tr h="370840">
                <a:tc>
                  <a:txBody>
                    <a:bodyPr/>
                    <a:lstStyle/>
                    <a:p>
                      <a:pPr algn="ctr" fontAlgn="ctr"/>
                      <a:r>
                        <a:rPr lang="en-IN">
                          <a:effectLst/>
                        </a:rPr>
                        <a:t>1</a:t>
                      </a:r>
                    </a:p>
                  </a:txBody>
                  <a:tcPr marL="28575" marR="28575" marT="28575" marB="28575" anchor="ctr"/>
                </a:tc>
                <a:tc>
                  <a:txBody>
                    <a:bodyPr/>
                    <a:lstStyle/>
                    <a:p>
                      <a:pPr algn="ctr" fontAlgn="ctr"/>
                      <a:r>
                        <a:rPr lang="en-IN">
                          <a:effectLst/>
                        </a:rPr>
                        <a:t>Forbs ross</a:t>
                      </a:r>
                    </a:p>
                  </a:txBody>
                  <a:tcPr marL="28575" marR="28575" marT="28575" marB="28575" anchor="ctr"/>
                </a:tc>
                <a:tc>
                  <a:txBody>
                    <a:bodyPr/>
                    <a:lstStyle/>
                    <a:p>
                      <a:pPr algn="ctr" fontAlgn="ctr"/>
                      <a:r>
                        <a:rPr lang="en-IN">
                          <a:effectLst/>
                        </a:rPr>
                        <a:t>Web Developer</a:t>
                      </a:r>
                    </a:p>
                  </a:txBody>
                  <a:tcPr marL="28575" marR="28575" marT="28575" marB="28575" anchor="ctr"/>
                </a:tc>
                <a:tc>
                  <a:txBody>
                    <a:bodyPr/>
                    <a:lstStyle/>
                    <a:p>
                      <a:pPr algn="ctr" fontAlgn="ctr"/>
                      <a:r>
                        <a:rPr lang="en-IN">
                          <a:effectLst/>
                        </a:rPr>
                        <a:t>45k</a:t>
                      </a:r>
                    </a:p>
                  </a:txBody>
                  <a:tcPr marL="28575" marR="28575" marT="28575" marB="28575" anchor="ctr"/>
                </a:tc>
              </a:tr>
              <a:tr h="370840">
                <a:tc>
                  <a:txBody>
                    <a:bodyPr/>
                    <a:lstStyle/>
                    <a:p>
                      <a:pPr algn="ctr" fontAlgn="ctr"/>
                      <a:r>
                        <a:rPr lang="en-IN">
                          <a:effectLst/>
                        </a:rPr>
                        <a:t>2</a:t>
                      </a:r>
                    </a:p>
                  </a:txBody>
                  <a:tcPr marL="28575" marR="28575" marT="28575" marB="28575" anchor="ctr"/>
                </a:tc>
                <a:tc>
                  <a:txBody>
                    <a:bodyPr/>
                    <a:lstStyle/>
                    <a:p>
                      <a:pPr algn="ctr" fontAlgn="ctr"/>
                      <a:r>
                        <a:rPr lang="en-IN">
                          <a:effectLst/>
                        </a:rPr>
                        <a:t>marks jems</a:t>
                      </a:r>
                    </a:p>
                  </a:txBody>
                  <a:tcPr marL="28575" marR="28575" marT="28575" marB="28575" anchor="ctr"/>
                </a:tc>
                <a:tc>
                  <a:txBody>
                    <a:bodyPr/>
                    <a:lstStyle/>
                    <a:p>
                      <a:pPr algn="ctr" fontAlgn="ctr"/>
                      <a:r>
                        <a:rPr lang="en-IN">
                          <a:effectLst/>
                        </a:rPr>
                        <a:t>Program Developer</a:t>
                      </a:r>
                    </a:p>
                  </a:txBody>
                  <a:tcPr marL="28575" marR="28575" marT="28575" marB="28575" anchor="ctr"/>
                </a:tc>
                <a:tc>
                  <a:txBody>
                    <a:bodyPr/>
                    <a:lstStyle/>
                    <a:p>
                      <a:pPr algn="ctr" fontAlgn="ctr"/>
                      <a:r>
                        <a:rPr lang="en-IN">
                          <a:effectLst/>
                        </a:rPr>
                        <a:t>38k</a:t>
                      </a:r>
                    </a:p>
                  </a:txBody>
                  <a:tcPr marL="28575" marR="28575" marT="28575" marB="28575" anchor="ctr"/>
                </a:tc>
              </a:tr>
              <a:tr h="370840">
                <a:tc>
                  <a:txBody>
                    <a:bodyPr/>
                    <a:lstStyle/>
                    <a:p>
                      <a:pPr algn="ctr" fontAlgn="ctr"/>
                      <a:r>
                        <a:rPr lang="en-IN">
                          <a:effectLst/>
                        </a:rPr>
                        <a:t>3</a:t>
                      </a:r>
                    </a:p>
                  </a:txBody>
                  <a:tcPr marL="28575" marR="28575" marT="28575" marB="28575" anchor="ctr"/>
                </a:tc>
                <a:tc>
                  <a:txBody>
                    <a:bodyPr/>
                    <a:lstStyle/>
                    <a:p>
                      <a:pPr algn="ctr" fontAlgn="ctr"/>
                      <a:r>
                        <a:rPr lang="en-IN">
                          <a:effectLst/>
                        </a:rPr>
                        <a:t>Saulin</a:t>
                      </a:r>
                    </a:p>
                  </a:txBody>
                  <a:tcPr marL="28575" marR="28575" marT="28575" marB="28575" anchor="ctr"/>
                </a:tc>
                <a:tc>
                  <a:txBody>
                    <a:bodyPr/>
                    <a:lstStyle/>
                    <a:p>
                      <a:pPr algn="ctr" fontAlgn="ctr"/>
                      <a:r>
                        <a:rPr lang="en-IN">
                          <a:effectLst/>
                        </a:rPr>
                        <a:t>Program Developer</a:t>
                      </a:r>
                    </a:p>
                  </a:txBody>
                  <a:tcPr marL="28575" marR="28575" marT="28575" marB="28575" anchor="ctr"/>
                </a:tc>
                <a:tc>
                  <a:txBody>
                    <a:bodyPr/>
                    <a:lstStyle/>
                    <a:p>
                      <a:pPr algn="ctr" fontAlgn="ctr"/>
                      <a:r>
                        <a:rPr lang="en-IN">
                          <a:effectLst/>
                        </a:rPr>
                        <a:t>34k</a:t>
                      </a:r>
                    </a:p>
                  </a:txBody>
                  <a:tcPr marL="28575" marR="28575" marT="28575" marB="28575" anchor="ctr"/>
                </a:tc>
              </a:tr>
              <a:tr h="370840">
                <a:tc>
                  <a:txBody>
                    <a:bodyPr/>
                    <a:lstStyle/>
                    <a:p>
                      <a:pPr algn="ctr" fontAlgn="ctr"/>
                      <a:r>
                        <a:rPr lang="en-IN">
                          <a:effectLst/>
                        </a:rPr>
                        <a:t>4</a:t>
                      </a:r>
                    </a:p>
                  </a:txBody>
                  <a:tcPr marL="28575" marR="28575" marT="28575" marB="28575" anchor="ctr"/>
                </a:tc>
                <a:tc>
                  <a:txBody>
                    <a:bodyPr/>
                    <a:lstStyle/>
                    <a:p>
                      <a:pPr algn="ctr" fontAlgn="ctr"/>
                      <a:r>
                        <a:rPr lang="en-IN">
                          <a:effectLst/>
                        </a:rPr>
                        <a:t>Zenia Sroll</a:t>
                      </a:r>
                    </a:p>
                  </a:txBody>
                  <a:tcPr marL="28575" marR="28575" marT="28575" marB="28575" anchor="ctr"/>
                </a:tc>
                <a:tc>
                  <a:txBody>
                    <a:bodyPr/>
                    <a:lstStyle/>
                    <a:p>
                      <a:pPr algn="ctr" fontAlgn="ctr"/>
                      <a:r>
                        <a:rPr lang="en-IN">
                          <a:effectLst/>
                        </a:rPr>
                        <a:t>Web Developer</a:t>
                      </a:r>
                    </a:p>
                  </a:txBody>
                  <a:tcPr marL="28575" marR="28575" marT="28575" marB="28575" anchor="ctr"/>
                </a:tc>
                <a:tc>
                  <a:txBody>
                    <a:bodyPr/>
                    <a:lstStyle/>
                    <a:p>
                      <a:pPr algn="ctr" fontAlgn="ctr"/>
                      <a:r>
                        <a:rPr lang="en-IN" dirty="0">
                          <a:effectLst/>
                        </a:rPr>
                        <a:t>42k</a:t>
                      </a:r>
                    </a:p>
                  </a:txBody>
                  <a:tcPr marL="28575" marR="28575" marT="28575" marB="28575" anchor="ctr"/>
                </a:tc>
              </a:tr>
            </a:tbl>
          </a:graphicData>
        </a:graphic>
      </p:graphicFrame>
    </p:spTree>
    <p:extLst>
      <p:ext uri="{BB962C8B-B14F-4D97-AF65-F5344CB8AC3E}">
        <p14:creationId xmlns:p14="http://schemas.microsoft.com/office/powerpoint/2010/main" xmlns="" val="1835630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86800" cy="5791200"/>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SQL&gt;set </a:t>
            </a:r>
            <a:r>
              <a:rPr lang="en-IN" dirty="0" err="1">
                <a:latin typeface="Times New Roman" panose="02020603050405020304" pitchFamily="18" charset="0"/>
                <a:cs typeface="Times New Roman" panose="02020603050405020304" pitchFamily="18" charset="0"/>
              </a:rPr>
              <a:t>serveroutput</a:t>
            </a:r>
            <a:r>
              <a:rPr lang="en-IN" dirty="0">
                <a:latin typeface="Times New Roman" panose="02020603050405020304" pitchFamily="18" charset="0"/>
                <a:cs typeface="Times New Roman" panose="02020603050405020304" pitchFamily="18" charset="0"/>
              </a:rPr>
              <a:t> on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SQL&gt;edit </a:t>
            </a:r>
            <a:r>
              <a:rPr lang="en-IN" dirty="0" err="1" smtClean="0">
                <a:latin typeface="Times New Roman" panose="02020603050405020304" pitchFamily="18" charset="0"/>
                <a:cs typeface="Times New Roman" panose="02020603050405020304" pitchFamily="18" charset="0"/>
              </a:rPr>
              <a:t>implicit_cursor</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BEGIN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UPDATE </a:t>
            </a:r>
            <a:r>
              <a:rPr lang="en-IN" dirty="0" err="1">
                <a:latin typeface="Times New Roman" panose="02020603050405020304" pitchFamily="18" charset="0"/>
                <a:cs typeface="Times New Roman" panose="02020603050405020304" pitchFamily="18" charset="0"/>
              </a:rPr>
              <a:t>emp_information</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SET </a:t>
            </a:r>
            <a:r>
              <a:rPr lang="en-IN" dirty="0" err="1">
                <a:latin typeface="Times New Roman" panose="02020603050405020304" pitchFamily="18" charset="0"/>
                <a:cs typeface="Times New Roman" panose="02020603050405020304" pitchFamily="18" charset="0"/>
              </a:rPr>
              <a:t>emp_dept</a:t>
            </a:r>
            <a:r>
              <a:rPr lang="en-IN" dirty="0">
                <a:latin typeface="Times New Roman" panose="02020603050405020304" pitchFamily="18" charset="0"/>
                <a:cs typeface="Times New Roman" panose="02020603050405020304" pitchFamily="18" charset="0"/>
              </a:rPr>
              <a:t>='Web </a:t>
            </a:r>
            <a:r>
              <a:rPr lang="en-IN" dirty="0" smtClean="0">
                <a:latin typeface="Times New Roman" panose="02020603050405020304" pitchFamily="18" charset="0"/>
                <a:cs typeface="Times New Roman" panose="02020603050405020304" pitchFamily="18" charset="0"/>
              </a:rPr>
              <a:t>Developer‘</a:t>
            </a:r>
          </a:p>
          <a:p>
            <a:pPr marL="0" indent="0">
              <a:buNone/>
            </a:pPr>
            <a:r>
              <a:rPr lang="en-IN" dirty="0" smtClean="0">
                <a:latin typeface="Times New Roman" panose="02020603050405020304" pitchFamily="18" charset="0"/>
                <a:cs typeface="Times New Roman" panose="02020603050405020304" pitchFamily="18" charset="0"/>
              </a:rPr>
              <a:t> 	WHERE </a:t>
            </a:r>
            <a:r>
              <a:rPr lang="en-IN" dirty="0" err="1">
                <a:latin typeface="Times New Roman" panose="02020603050405020304" pitchFamily="18" charset="0"/>
                <a:cs typeface="Times New Roman" panose="02020603050405020304" pitchFamily="18" charset="0"/>
              </a:rPr>
              <a:t>emp_name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Saulin</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 	IF </a:t>
            </a:r>
            <a:r>
              <a:rPr lang="en-IN" dirty="0">
                <a:latin typeface="Times New Roman" panose="02020603050405020304" pitchFamily="18" charset="0"/>
                <a:cs typeface="Times New Roman" panose="02020603050405020304" pitchFamily="18" charset="0"/>
              </a:rPr>
              <a:t>SQL%FOUND </a:t>
            </a:r>
            <a:r>
              <a:rPr lang="en-IN" dirty="0" smtClean="0">
                <a:latin typeface="Times New Roman" panose="02020603050405020304" pitchFamily="18" charset="0"/>
                <a:cs typeface="Times New Roman" panose="02020603050405020304" pitchFamily="18" charset="0"/>
              </a:rPr>
              <a:t>THEN</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dbms_output.put_line</a:t>
            </a:r>
            <a:r>
              <a:rPr lang="en-IN" dirty="0">
                <a:latin typeface="Times New Roman" panose="02020603050405020304" pitchFamily="18" charset="0"/>
                <a:cs typeface="Times New Roman" panose="02020603050405020304" pitchFamily="18" charset="0"/>
              </a:rPr>
              <a:t>('Updated - If Found');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END </a:t>
            </a:r>
            <a:r>
              <a:rPr lang="en-IN" dirty="0">
                <a:latin typeface="Times New Roman" panose="02020603050405020304" pitchFamily="18" charset="0"/>
                <a:cs typeface="Times New Roman" panose="02020603050405020304" pitchFamily="18" charset="0"/>
              </a:rPr>
              <a:t>IF;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IF </a:t>
            </a:r>
            <a:r>
              <a:rPr lang="en-IN" dirty="0">
                <a:latin typeface="Times New Roman" panose="02020603050405020304" pitchFamily="18" charset="0"/>
                <a:cs typeface="Times New Roman" panose="02020603050405020304" pitchFamily="18" charset="0"/>
              </a:rPr>
              <a:t>SQL%NOTFOUND THEN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dbms_output.put_line</a:t>
            </a:r>
            <a:r>
              <a:rPr lang="en-IN" dirty="0">
                <a:latin typeface="Times New Roman" panose="02020603050405020304" pitchFamily="18" charset="0"/>
                <a:cs typeface="Times New Roman" panose="02020603050405020304" pitchFamily="18" charset="0"/>
              </a:rPr>
              <a:t>('NOT Updated - If NOT Found');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END </a:t>
            </a:r>
            <a:r>
              <a:rPr lang="en-IN" dirty="0">
                <a:latin typeface="Times New Roman" panose="02020603050405020304" pitchFamily="18" charset="0"/>
                <a:cs typeface="Times New Roman" panose="02020603050405020304" pitchFamily="18" charset="0"/>
              </a:rPr>
              <a:t>IF;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IF </a:t>
            </a:r>
            <a:r>
              <a:rPr lang="en-IN" dirty="0">
                <a:latin typeface="Times New Roman" panose="02020603050405020304" pitchFamily="18" charset="0"/>
                <a:cs typeface="Times New Roman" panose="02020603050405020304" pitchFamily="18" charset="0"/>
              </a:rPr>
              <a:t>SQL%ROWCOUNT&gt;0 </a:t>
            </a:r>
            <a:r>
              <a:rPr lang="en-IN" dirty="0" smtClean="0">
                <a:latin typeface="Times New Roman" panose="02020603050405020304" pitchFamily="18" charset="0"/>
                <a:cs typeface="Times New Roman" panose="02020603050405020304" pitchFamily="18" charset="0"/>
              </a:rPr>
              <a:t>THEN</a:t>
            </a:r>
          </a:p>
          <a:p>
            <a:pPr marL="0" indent="0">
              <a:buNone/>
            </a:pPr>
            <a:r>
              <a:rPr lang="en-IN" dirty="0" smtClean="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dbms_output.put_line</a:t>
            </a:r>
            <a:r>
              <a:rPr lang="en-IN" sz="2900" dirty="0" smtClean="0">
                <a:latin typeface="Times New Roman" panose="02020603050405020304" pitchFamily="18" charset="0"/>
                <a:cs typeface="Times New Roman" panose="02020603050405020304" pitchFamily="18" charset="0"/>
              </a:rPr>
              <a:t>(SQL%ROWCOUNT</a:t>
            </a:r>
            <a:r>
              <a:rPr lang="en-IN" sz="2900" dirty="0">
                <a:latin typeface="Times New Roman" panose="02020603050405020304" pitchFamily="18" charset="0"/>
                <a:cs typeface="Times New Roman" panose="02020603050405020304" pitchFamily="18" charset="0"/>
              </a:rPr>
              <a:t>||' Rows Updated</a:t>
            </a:r>
            <a:r>
              <a:rPr lang="en-IN" sz="2900" dirty="0" smtClean="0">
                <a:latin typeface="Times New Roman" panose="02020603050405020304" pitchFamily="18" charset="0"/>
                <a:cs typeface="Times New Roman" panose="02020603050405020304" pitchFamily="18" charset="0"/>
              </a:rPr>
              <a:t>');</a:t>
            </a:r>
          </a:p>
          <a:p>
            <a:pPr marL="0" indent="0">
              <a:buNone/>
            </a:pPr>
            <a:r>
              <a:rPr lang="en-IN" sz="2900" dirty="0" smtClean="0">
                <a:latin typeface="Times New Roman" panose="02020603050405020304" pitchFamily="18" charset="0"/>
                <a:cs typeface="Times New Roman" panose="02020603050405020304" pitchFamily="18" charset="0"/>
              </a:rPr>
              <a:t> </a:t>
            </a:r>
          </a:p>
          <a:p>
            <a:pPr marL="0" indent="0">
              <a:buNone/>
            </a:pPr>
            <a:r>
              <a:rPr lang="en-IN" dirty="0" smtClean="0">
                <a:latin typeface="Times New Roman" panose="02020603050405020304" pitchFamily="18" charset="0"/>
                <a:cs typeface="Times New Roman" panose="02020603050405020304" pitchFamily="18" charset="0"/>
              </a:rPr>
              <a:t>	ELSE </a:t>
            </a:r>
            <a:r>
              <a:rPr lang="en-IN" dirty="0" err="1">
                <a:latin typeface="Times New Roman" panose="02020603050405020304" pitchFamily="18" charset="0"/>
                <a:cs typeface="Times New Roman" panose="02020603050405020304" pitchFamily="18" charset="0"/>
              </a:rPr>
              <a:t>dbms_output.put_line</a:t>
            </a:r>
            <a:r>
              <a:rPr lang="en-IN" dirty="0">
                <a:latin typeface="Times New Roman" panose="02020603050405020304" pitchFamily="18" charset="0"/>
                <a:cs typeface="Times New Roman" panose="02020603050405020304" pitchFamily="18" charset="0"/>
              </a:rPr>
              <a:t>('NO Rows Updated Found');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END;</a:t>
            </a:r>
          </a:p>
          <a:p>
            <a:pPr marL="0" indent="0">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76579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subTitle" idx="1"/>
          </p:nvPr>
        </p:nvSpPr>
        <p:spPr>
          <a:xfrm>
            <a:off x="152400" y="990600"/>
            <a:ext cx="8763000" cy="5105400"/>
          </a:xfrm>
        </p:spPr>
        <p:txBody>
          <a:bodyPr/>
          <a:lstStyle/>
          <a:p>
            <a:pPr marL="781050" indent="-609600" algn="l" eaLnBrk="1" hangingPunct="1">
              <a:buFontTx/>
              <a:buChar char="•"/>
            </a:pPr>
            <a:r>
              <a:rPr lang="en-US" sz="2800" dirty="0" smtClean="0">
                <a:solidFill>
                  <a:schemeClr val="tx1"/>
                </a:solidFill>
                <a:effectLst/>
                <a:latin typeface="Times New Roman" pitchFamily="18" charset="0"/>
                <a:cs typeface="Times New Roman" pitchFamily="18" charset="0"/>
              </a:rPr>
              <a:t>A cursor is a handle, or pointer, to the context area.</a:t>
            </a:r>
          </a:p>
          <a:p>
            <a:pPr marL="781050" indent="-609600" algn="l" eaLnBrk="1" hangingPunct="1">
              <a:buFontTx/>
              <a:buChar char="•"/>
            </a:pPr>
            <a:r>
              <a:rPr lang="en-US" sz="2800" dirty="0" smtClean="0">
                <a:solidFill>
                  <a:schemeClr val="tx1"/>
                </a:solidFill>
                <a:effectLst/>
                <a:latin typeface="Times New Roman" pitchFamily="18" charset="0"/>
                <a:cs typeface="Times New Roman" pitchFamily="18" charset="0"/>
              </a:rPr>
              <a:t>Through the cursor, a PL/SQL program can control the context area and what happens to it as the statement is processed. </a:t>
            </a:r>
          </a:p>
          <a:p>
            <a:pPr marL="781050" indent="-609600" algn="l" eaLnBrk="1" hangingPunct="1">
              <a:buFontTx/>
              <a:buChar char="•"/>
            </a:pPr>
            <a:r>
              <a:rPr lang="en-US" sz="2800" dirty="0" smtClean="0">
                <a:solidFill>
                  <a:schemeClr val="tx1"/>
                </a:solidFill>
                <a:effectLst/>
                <a:latin typeface="Times New Roman" pitchFamily="18" charset="0"/>
                <a:cs typeface="Times New Roman" pitchFamily="18" charset="0"/>
              </a:rPr>
              <a:t>Two important features about the cursor are</a:t>
            </a: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Cursors allow you to fetch and process rows returned by a SELECT statement, one row at a time.</a:t>
            </a: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A cursor is named so that it can be referenced.</a:t>
            </a:r>
          </a:p>
          <a:p>
            <a:pPr marL="781050" indent="-609600" algn="l" eaLnBrk="1" hangingPunct="1">
              <a:buFontTx/>
              <a:buChar char="•"/>
            </a:pPr>
            <a:endParaRPr lang="en-US" sz="2800" dirty="0" smtClean="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4133546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SQL&gt;@implicit_cursor</a:t>
            </a:r>
            <a:r>
              <a:rPr lang="en-IN" dirty="0"/>
              <a:t/>
            </a:r>
            <a:br>
              <a:rPr lang="en-IN" dirty="0"/>
            </a:br>
            <a:r>
              <a:rPr lang="en-IN" dirty="0"/>
              <a:t>Updated - If Found</a:t>
            </a:r>
            <a:br>
              <a:rPr lang="en-IN" dirty="0"/>
            </a:br>
            <a:r>
              <a:rPr lang="en-IN" dirty="0"/>
              <a:t>1 Rows Updated</a:t>
            </a:r>
            <a:br>
              <a:rPr lang="en-IN" dirty="0"/>
            </a:br>
            <a:r>
              <a:rPr lang="en-IN" dirty="0"/>
              <a:t/>
            </a:r>
            <a:br>
              <a:rPr lang="en-IN" dirty="0"/>
            </a:br>
            <a:r>
              <a:rPr lang="en-IN" dirty="0"/>
              <a:t>PL/SQL procedure successfully </a:t>
            </a:r>
            <a:r>
              <a:rPr lang="en-IN" dirty="0" smtClean="0"/>
              <a:t>created.</a:t>
            </a:r>
            <a:endParaRPr lang="en-IN" dirty="0"/>
          </a:p>
        </p:txBody>
      </p:sp>
    </p:spTree>
    <p:extLst>
      <p:ext uri="{BB962C8B-B14F-4D97-AF65-F5344CB8AC3E}">
        <p14:creationId xmlns:p14="http://schemas.microsoft.com/office/powerpoint/2010/main" xmlns="" val="1578748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a:bodyPr>
          <a:lstStyle/>
          <a:p>
            <a:r>
              <a:rPr lang="en-US" sz="3000" b="1" dirty="0" smtClean="0">
                <a:solidFill>
                  <a:srgbClr val="FF0000"/>
                </a:solidFill>
                <a:latin typeface="Times New Roman" panose="02020603050405020304" pitchFamily="18" charset="0"/>
                <a:cs typeface="Times New Roman" panose="02020603050405020304" pitchFamily="18" charset="0"/>
              </a:rPr>
              <a:t>Example-Explicit Cursor</a:t>
            </a:r>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95400"/>
            <a:ext cx="8839200" cy="5257800"/>
          </a:xfrm>
        </p:spPr>
        <p:txBody>
          <a:bodyPr>
            <a:normAutofit lnSpcReduction="10000"/>
          </a:bodyPr>
          <a:lstStyle/>
          <a:p>
            <a:pPr marL="0" indent="0">
              <a:buNone/>
            </a:pPr>
            <a:r>
              <a:rPr lang="en-IN" sz="2000" dirty="0">
                <a:latin typeface="Times New Roman" panose="02020603050405020304" pitchFamily="18" charset="0"/>
                <a:cs typeface="Times New Roman" panose="02020603050405020304" pitchFamily="18" charset="0"/>
              </a:rPr>
              <a:t>SQL&gt;set </a:t>
            </a:r>
            <a:r>
              <a:rPr lang="en-IN" sz="2000" dirty="0" err="1">
                <a:latin typeface="Times New Roman" panose="02020603050405020304" pitchFamily="18" charset="0"/>
                <a:cs typeface="Times New Roman" panose="02020603050405020304" pitchFamily="18" charset="0"/>
              </a:rPr>
              <a:t>serveroutput</a:t>
            </a:r>
            <a:r>
              <a:rPr lang="en-IN" sz="2000" dirty="0">
                <a:latin typeface="Times New Roman" panose="02020603050405020304" pitchFamily="18" charset="0"/>
                <a:cs typeface="Times New Roman" panose="02020603050405020304" pitchFamily="18" charset="0"/>
              </a:rPr>
              <a:t> on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SQL&gt;edit </a:t>
            </a:r>
            <a:r>
              <a:rPr lang="en-IN" sz="2000" dirty="0" err="1" smtClean="0">
                <a:latin typeface="Times New Roman" panose="02020603050405020304" pitchFamily="18" charset="0"/>
                <a:cs typeface="Times New Roman" panose="02020603050405020304" pitchFamily="18" charset="0"/>
              </a:rPr>
              <a:t>cursor_for_loop</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DECLARE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cursor </a:t>
            </a:r>
            <a:r>
              <a:rPr lang="en-IN" sz="2000" dirty="0">
                <a:latin typeface="Times New Roman" panose="02020603050405020304" pitchFamily="18" charset="0"/>
                <a:cs typeface="Times New Roman" panose="02020603050405020304" pitchFamily="18" charset="0"/>
              </a:rPr>
              <a:t>c is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select </a:t>
            </a:r>
            <a:r>
              <a:rPr lang="en-IN" sz="2000" dirty="0">
                <a:latin typeface="Times New Roman" panose="02020603050405020304" pitchFamily="18" charset="0"/>
                <a:cs typeface="Times New Roman" panose="02020603050405020304" pitchFamily="18" charset="0"/>
              </a:rPr>
              <a:t>* from emp_information where emp_no &lt;=2</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tmp</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emp_information%rowtype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BEGIN </a:t>
            </a:r>
          </a:p>
          <a:p>
            <a:pPr marL="0" indent="0">
              <a:buNone/>
            </a:pPr>
            <a:r>
              <a:rPr lang="en-IN" sz="2000" dirty="0" smtClean="0">
                <a:latin typeface="Times New Roman" panose="02020603050405020304" pitchFamily="18" charset="0"/>
                <a:cs typeface="Times New Roman" panose="02020603050405020304" pitchFamily="18" charset="0"/>
              </a:rPr>
              <a:t>	OPEN </a:t>
            </a:r>
            <a:r>
              <a:rPr lang="en-IN" sz="2000" dirty="0">
                <a:latin typeface="Times New Roman" panose="02020603050405020304" pitchFamily="18" charset="0"/>
                <a:cs typeface="Times New Roman" panose="02020603050405020304" pitchFamily="18" charset="0"/>
              </a:rPr>
              <a:t>c;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tmp</a:t>
            </a:r>
            <a:r>
              <a:rPr lang="en-IN" sz="2000" dirty="0">
                <a:latin typeface="Times New Roman" panose="02020603050405020304" pitchFamily="18" charset="0"/>
                <a:cs typeface="Times New Roman" panose="02020603050405020304" pitchFamily="18" charset="0"/>
              </a:rPr>
              <a:t> IN c LOOP FETCH c into </a:t>
            </a:r>
            <a:r>
              <a:rPr lang="en-IN" sz="2000" dirty="0" err="1">
                <a:latin typeface="Times New Roman" panose="02020603050405020304" pitchFamily="18" charset="0"/>
                <a:cs typeface="Times New Roman" panose="02020603050405020304" pitchFamily="18" charset="0"/>
              </a:rPr>
              <a:t>tmp</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EMP_No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tmp.emp_no</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EMP_Name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tmp.emp_name</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EMP_Dept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tmp.emp_dept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dbms_output.put_line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EMP_Salary</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tmp.emp_salary</a:t>
            </a:r>
            <a:r>
              <a:rPr lang="en-IN" sz="2000" dirty="0">
                <a:latin typeface="Times New Roman" panose="02020603050405020304" pitchFamily="18" charset="0"/>
                <a:cs typeface="Times New Roman" panose="02020603050405020304" pitchFamily="18" charset="0"/>
              </a:rPr>
              <a:t>); END Loop;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CLOSE </a:t>
            </a:r>
            <a:r>
              <a:rPr lang="en-IN" sz="2000" dirty="0">
                <a:latin typeface="Times New Roman" panose="02020603050405020304" pitchFamily="18" charset="0"/>
                <a:cs typeface="Times New Roman" panose="02020603050405020304" pitchFamily="18" charset="0"/>
              </a:rPr>
              <a:t>c;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END</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4092408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fontScale="92500" lnSpcReduction="20000"/>
          </a:bodyPr>
          <a:lstStyle/>
          <a:p>
            <a:r>
              <a:rPr lang="en-IN" b="1" dirty="0"/>
              <a:t>SQL&gt;@</a:t>
            </a:r>
            <a:r>
              <a:rPr lang="en-IN" b="1" dirty="0" err="1"/>
              <a:t>cursor_for_loop</a:t>
            </a:r>
            <a:r>
              <a:rPr lang="en-IN" dirty="0"/>
              <a:t/>
            </a:r>
            <a:br>
              <a:rPr lang="en-IN" dirty="0"/>
            </a:br>
            <a:r>
              <a:rPr lang="en-IN" dirty="0" err="1"/>
              <a:t>EMP_No</a:t>
            </a:r>
            <a:r>
              <a:rPr lang="en-IN" dirty="0"/>
              <a:t>:    1</a:t>
            </a:r>
            <a:br>
              <a:rPr lang="en-IN" dirty="0"/>
            </a:br>
            <a:r>
              <a:rPr lang="en-IN" dirty="0" err="1"/>
              <a:t>EMP_Name</a:t>
            </a:r>
            <a:r>
              <a:rPr lang="en-IN" dirty="0"/>
              <a:t>:  Forbs ross</a:t>
            </a:r>
            <a:br>
              <a:rPr lang="en-IN" dirty="0"/>
            </a:br>
            <a:r>
              <a:rPr lang="en-IN" dirty="0" err="1"/>
              <a:t>EMP_Dept</a:t>
            </a:r>
            <a:r>
              <a:rPr lang="en-IN" dirty="0"/>
              <a:t>:  Web Developer</a:t>
            </a:r>
            <a:br>
              <a:rPr lang="en-IN" dirty="0"/>
            </a:br>
            <a:r>
              <a:rPr lang="en-IN" dirty="0"/>
              <a:t>EMP_Salary:45k</a:t>
            </a:r>
            <a:br>
              <a:rPr lang="en-IN" dirty="0"/>
            </a:br>
            <a:r>
              <a:rPr lang="en-IN" dirty="0"/>
              <a:t/>
            </a:r>
            <a:br>
              <a:rPr lang="en-IN" dirty="0"/>
            </a:br>
            <a:r>
              <a:rPr lang="en-IN" dirty="0" err="1"/>
              <a:t>EMP_No</a:t>
            </a:r>
            <a:r>
              <a:rPr lang="en-IN" dirty="0"/>
              <a:t>:    2</a:t>
            </a:r>
            <a:br>
              <a:rPr lang="en-IN" dirty="0"/>
            </a:br>
            <a:r>
              <a:rPr lang="en-IN" dirty="0" err="1"/>
              <a:t>EMP_Name</a:t>
            </a:r>
            <a:r>
              <a:rPr lang="en-IN" dirty="0"/>
              <a:t>:  marks </a:t>
            </a:r>
            <a:r>
              <a:rPr lang="en-IN" dirty="0" err="1"/>
              <a:t>jems</a:t>
            </a:r>
            <a:r>
              <a:rPr lang="en-IN" dirty="0"/>
              <a:t/>
            </a:r>
            <a:br>
              <a:rPr lang="en-IN" dirty="0"/>
            </a:br>
            <a:r>
              <a:rPr lang="en-IN" dirty="0" err="1"/>
              <a:t>EMP_Dept</a:t>
            </a:r>
            <a:r>
              <a:rPr lang="en-IN" dirty="0"/>
              <a:t>:  Program Developer</a:t>
            </a:r>
            <a:br>
              <a:rPr lang="en-IN" dirty="0"/>
            </a:br>
            <a:r>
              <a:rPr lang="en-IN" dirty="0"/>
              <a:t>EMP_Salary:38k</a:t>
            </a:r>
            <a:br>
              <a:rPr lang="en-IN" dirty="0"/>
            </a:br>
            <a:r>
              <a:rPr lang="en-IN" dirty="0"/>
              <a:t/>
            </a:r>
            <a:br>
              <a:rPr lang="en-IN" dirty="0"/>
            </a:br>
            <a:r>
              <a:rPr lang="en-IN" dirty="0"/>
              <a:t>PL/SQL procedure successfully completed.</a:t>
            </a:r>
          </a:p>
        </p:txBody>
      </p:sp>
    </p:spTree>
    <p:extLst>
      <p:ext uri="{BB962C8B-B14F-4D97-AF65-F5344CB8AC3E}">
        <p14:creationId xmlns:p14="http://schemas.microsoft.com/office/powerpoint/2010/main" xmlns="" val="405090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6000" b="1" dirty="0">
                <a:solidFill>
                  <a:srgbClr val="FF0000"/>
                </a:solidFill>
                <a:latin typeface="Times New Roman" pitchFamily="18" charset="0"/>
                <a:cs typeface="Times New Roman" pitchFamily="18" charset="0"/>
              </a:rPr>
              <a:t>Triggers</a:t>
            </a:r>
            <a:endParaRPr lang="en-US" sz="6000" b="1" dirty="0">
              <a:solidFill>
                <a:srgbClr val="FF0000"/>
              </a:solidFill>
            </a:endParaRPr>
          </a:p>
        </p:txBody>
      </p:sp>
      <p:sp>
        <p:nvSpPr>
          <p:cNvPr id="3" name="Content Placeholder 2"/>
          <p:cNvSpPr>
            <a:spLocks noGrp="1"/>
          </p:cNvSpPr>
          <p:nvPr>
            <p:ph idx="1"/>
          </p:nvPr>
        </p:nvSpPr>
        <p:spPr>
          <a:xfrm>
            <a:off x="228600" y="1219200"/>
            <a:ext cx="8763000" cy="5486400"/>
          </a:xfrm>
        </p:spPr>
        <p:txBody>
          <a:bodyPr>
            <a:normAutofit fontScale="92500" lnSpcReduction="20000"/>
          </a:bodyPr>
          <a:lstStyle/>
          <a:p>
            <a:r>
              <a:rPr lang="en-US" dirty="0">
                <a:latin typeface="Times New Roman" pitchFamily="18" charset="0"/>
                <a:cs typeface="Times New Roman" pitchFamily="18" charset="0"/>
              </a:rPr>
              <a:t>In programs sometimes it is required to execute certain code followed by certain events and this requirement can be achieved in PL/SQL through triggers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Triggers are stored programs that are fired automatically when some </a:t>
            </a:r>
            <a:r>
              <a:rPr lang="en-US" dirty="0" smtClean="0">
                <a:latin typeface="Times New Roman" pitchFamily="18" charset="0"/>
                <a:cs typeface="Times New Roman" pitchFamily="18" charset="0"/>
              </a:rPr>
              <a:t>event </a:t>
            </a:r>
            <a:r>
              <a:rPr lang="en-US" dirty="0">
                <a:latin typeface="Times New Roman" pitchFamily="18" charset="0"/>
                <a:cs typeface="Times New Roman" pitchFamily="18" charset="0"/>
              </a:rPr>
              <a:t>occurs. The code to be fired can be defined as per the requirement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Oracle has also provided the facility to mention the event upon which the trigger needs to be fire and the timing of the execution.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777095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00800"/>
          </a:xfrm>
        </p:spPr>
        <p:txBody>
          <a:bodyPr>
            <a:normAutofit/>
          </a:bodyPr>
          <a:lstStyle/>
          <a:p>
            <a:r>
              <a:rPr lang="en-US" sz="2400" dirty="0">
                <a:latin typeface="Times New Roman" pitchFamily="18" charset="0"/>
                <a:cs typeface="Times New Roman" pitchFamily="18" charset="0"/>
              </a:rPr>
              <a:t>Triggers are stored programs, which are automatically executed or fired when some events occur.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Triggers </a:t>
            </a:r>
            <a:r>
              <a:rPr lang="en-US" sz="2400" dirty="0">
                <a:latin typeface="Times New Roman" pitchFamily="18" charset="0"/>
                <a:cs typeface="Times New Roman" pitchFamily="18" charset="0"/>
              </a:rPr>
              <a:t>are, in fact, written to be executed in response to any of the following events −</a:t>
            </a:r>
          </a:p>
          <a:p>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database manipulation (DML)</a:t>
            </a:r>
            <a:r>
              <a:rPr lang="en-US" sz="2400" dirty="0">
                <a:latin typeface="Times New Roman" pitchFamily="18" charset="0"/>
                <a:cs typeface="Times New Roman" pitchFamily="18" charset="0"/>
              </a:rPr>
              <a:t> statement (DELETE, INSERT, or UPDATE)</a:t>
            </a:r>
          </a:p>
          <a:p>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database definition (DDL)</a:t>
            </a:r>
            <a:r>
              <a:rPr lang="en-US" sz="2400" dirty="0">
                <a:latin typeface="Times New Roman" pitchFamily="18" charset="0"/>
                <a:cs typeface="Times New Roman" pitchFamily="18" charset="0"/>
              </a:rPr>
              <a:t> statement (CREATE, ALTER, or DROP).</a:t>
            </a:r>
          </a:p>
          <a:p>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database operation</a:t>
            </a:r>
            <a:r>
              <a:rPr lang="en-US" sz="2400" dirty="0">
                <a:latin typeface="Times New Roman" pitchFamily="18" charset="0"/>
                <a:cs typeface="Times New Roman" pitchFamily="18" charset="0"/>
              </a:rPr>
              <a:t> (SERVERERROR, LOGON, LOGOFF, STARTUP, or SHUTDOWN</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Triggers can be defined on the table, view, schema, or database with which the event is associated.</a:t>
            </a:r>
          </a:p>
        </p:txBody>
      </p:sp>
    </p:spTree>
    <p:extLst>
      <p:ext uri="{BB962C8B-B14F-4D97-AF65-F5344CB8AC3E}">
        <p14:creationId xmlns:p14="http://schemas.microsoft.com/office/powerpoint/2010/main" xmlns="" val="175664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itchFamily="18" charset="0"/>
                <a:cs typeface="Times New Roman" pitchFamily="18" charset="0"/>
              </a:rPr>
              <a:t>Trigger Classification</a:t>
            </a:r>
            <a:br>
              <a:rPr lang="en-US" b="1" dirty="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763000" cy="5943600"/>
          </a:xfrm>
        </p:spPr>
        <p:txBody>
          <a:bodyPr>
            <a:noAutofit/>
          </a:bodyPr>
          <a:lstStyle/>
          <a:p>
            <a:r>
              <a:rPr lang="en-US" sz="2400" dirty="0" smtClean="0">
                <a:solidFill>
                  <a:srgbClr val="FF0000"/>
                </a:solidFill>
                <a:latin typeface="Times New Roman" pitchFamily="18" charset="0"/>
                <a:cs typeface="Times New Roman" pitchFamily="18" charset="0"/>
              </a:rPr>
              <a:t>Triggers </a:t>
            </a:r>
            <a:r>
              <a:rPr lang="en-US" sz="2400" dirty="0">
                <a:solidFill>
                  <a:srgbClr val="FF0000"/>
                </a:solidFill>
                <a:latin typeface="Times New Roman" pitchFamily="18" charset="0"/>
                <a:cs typeface="Times New Roman" pitchFamily="18" charset="0"/>
              </a:rPr>
              <a:t>can be classified based on the following parameters.</a:t>
            </a:r>
          </a:p>
          <a:p>
            <a:r>
              <a:rPr lang="en-US" sz="2400" dirty="0">
                <a:solidFill>
                  <a:srgbClr val="0000FF"/>
                </a:solidFill>
                <a:latin typeface="Times New Roman" pitchFamily="18" charset="0"/>
                <a:cs typeface="Times New Roman" pitchFamily="18" charset="0"/>
              </a:rPr>
              <a:t>Classification based on the timing</a:t>
            </a:r>
          </a:p>
          <a:p>
            <a:pPr lvl="1"/>
            <a:r>
              <a:rPr lang="en-US" sz="2400" b="1" dirty="0">
                <a:solidFill>
                  <a:srgbClr val="FF0066"/>
                </a:solidFill>
                <a:latin typeface="Times New Roman" pitchFamily="18" charset="0"/>
                <a:cs typeface="Times New Roman" pitchFamily="18" charset="0"/>
              </a:rPr>
              <a:t>BEFORE Trigger</a:t>
            </a:r>
            <a:r>
              <a:rPr lang="en-US" sz="2400" dirty="0">
                <a:latin typeface="Times New Roman" pitchFamily="18" charset="0"/>
                <a:cs typeface="Times New Roman" pitchFamily="18" charset="0"/>
              </a:rPr>
              <a:t>: It fires before the specified event has occurred.</a:t>
            </a:r>
          </a:p>
          <a:p>
            <a:pPr lvl="1"/>
            <a:r>
              <a:rPr lang="en-US" sz="2400" b="1" dirty="0">
                <a:solidFill>
                  <a:srgbClr val="FF0066"/>
                </a:solidFill>
                <a:latin typeface="Times New Roman" pitchFamily="18" charset="0"/>
                <a:cs typeface="Times New Roman" pitchFamily="18" charset="0"/>
              </a:rPr>
              <a:t>AFTER Trigger</a:t>
            </a:r>
            <a:r>
              <a:rPr lang="en-US" sz="2400" dirty="0">
                <a:latin typeface="Times New Roman" pitchFamily="18" charset="0"/>
                <a:cs typeface="Times New Roman" pitchFamily="18" charset="0"/>
              </a:rPr>
              <a:t>: It fires after the specified event has occurred.</a:t>
            </a:r>
          </a:p>
          <a:p>
            <a:pPr lvl="1"/>
            <a:r>
              <a:rPr lang="en-US" sz="2400" b="1" dirty="0">
                <a:solidFill>
                  <a:srgbClr val="FF0066"/>
                </a:solidFill>
                <a:latin typeface="Times New Roman" pitchFamily="18" charset="0"/>
                <a:cs typeface="Times New Roman" pitchFamily="18" charset="0"/>
              </a:rPr>
              <a:t>INSTEAD OF Trigger: </a:t>
            </a:r>
            <a:r>
              <a:rPr lang="en-US" sz="2400" dirty="0">
                <a:latin typeface="Times New Roman" pitchFamily="18" charset="0"/>
                <a:cs typeface="Times New Roman" pitchFamily="18" charset="0"/>
              </a:rPr>
              <a:t>A special type. </a:t>
            </a:r>
            <a:endParaRPr lang="en-US" sz="2400" dirty="0" smtClean="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Classification based on the level</a:t>
            </a:r>
          </a:p>
          <a:p>
            <a:pPr lvl="1"/>
            <a:r>
              <a:rPr lang="en-US" sz="2400" b="1" dirty="0">
                <a:solidFill>
                  <a:srgbClr val="FF0066"/>
                </a:solidFill>
                <a:latin typeface="Times New Roman" pitchFamily="18" charset="0"/>
                <a:cs typeface="Times New Roman" pitchFamily="18" charset="0"/>
              </a:rPr>
              <a:t>STATEMENT level Trigger</a:t>
            </a:r>
            <a:r>
              <a:rPr lang="en-US" sz="2400" dirty="0">
                <a:solidFill>
                  <a:srgbClr val="FF0066"/>
                </a:solidFill>
                <a:latin typeface="Times New Roman" pitchFamily="18" charset="0"/>
                <a:cs typeface="Times New Roman" pitchFamily="18" charset="0"/>
              </a:rPr>
              <a:t>: </a:t>
            </a:r>
            <a:r>
              <a:rPr lang="en-US" sz="2400" dirty="0">
                <a:latin typeface="Times New Roman" pitchFamily="18" charset="0"/>
                <a:cs typeface="Times New Roman" pitchFamily="18" charset="0"/>
              </a:rPr>
              <a:t>It fires one time for the specified event statement.</a:t>
            </a:r>
          </a:p>
          <a:p>
            <a:pPr lvl="1"/>
            <a:r>
              <a:rPr lang="en-US" sz="2400" b="1" dirty="0">
                <a:solidFill>
                  <a:srgbClr val="FF0066"/>
                </a:solidFill>
                <a:latin typeface="Times New Roman" pitchFamily="18" charset="0"/>
                <a:cs typeface="Times New Roman" pitchFamily="18" charset="0"/>
              </a:rPr>
              <a:t>ROW level Trigger: </a:t>
            </a:r>
            <a:r>
              <a:rPr lang="en-US" sz="2400" dirty="0">
                <a:latin typeface="Times New Roman" pitchFamily="18" charset="0"/>
                <a:cs typeface="Times New Roman" pitchFamily="18" charset="0"/>
              </a:rPr>
              <a:t>It fires for each record that got affected in the specified event. (only for DML)</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867232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a:solidFill>
                  <a:srgbClr val="0000FF"/>
                </a:solidFill>
                <a:latin typeface="Times New Roman" pitchFamily="18" charset="0"/>
                <a:cs typeface="Times New Roman" pitchFamily="18" charset="0"/>
              </a:rPr>
              <a:t>Classification based on the Event</a:t>
            </a:r>
          </a:p>
          <a:p>
            <a:pPr lvl="1"/>
            <a:r>
              <a:rPr lang="en-US" b="1" dirty="0">
                <a:solidFill>
                  <a:srgbClr val="FF0066"/>
                </a:solidFill>
                <a:latin typeface="Times New Roman" pitchFamily="18" charset="0"/>
                <a:cs typeface="Times New Roman" pitchFamily="18" charset="0"/>
              </a:rPr>
              <a:t>DML Trigger: </a:t>
            </a:r>
            <a:r>
              <a:rPr lang="en-US" dirty="0">
                <a:latin typeface="Times New Roman" pitchFamily="18" charset="0"/>
                <a:cs typeface="Times New Roman" pitchFamily="18" charset="0"/>
              </a:rPr>
              <a:t>It fires when the DML event is specified (INSERT/UPDATE/DELETE)</a:t>
            </a:r>
          </a:p>
          <a:p>
            <a:pPr lvl="1"/>
            <a:r>
              <a:rPr lang="en-US" b="1" dirty="0">
                <a:solidFill>
                  <a:srgbClr val="FF0066"/>
                </a:solidFill>
                <a:latin typeface="Times New Roman" pitchFamily="18" charset="0"/>
                <a:cs typeface="Times New Roman" pitchFamily="18" charset="0"/>
              </a:rPr>
              <a:t>DDL Trigger: </a:t>
            </a:r>
            <a:r>
              <a:rPr lang="en-US" dirty="0">
                <a:latin typeface="Times New Roman" pitchFamily="18" charset="0"/>
                <a:cs typeface="Times New Roman" pitchFamily="18" charset="0"/>
              </a:rPr>
              <a:t>It fires when the DDL event is specified (CREATE/ALTER)</a:t>
            </a:r>
          </a:p>
          <a:p>
            <a:pPr lvl="1"/>
            <a:r>
              <a:rPr lang="en-US" b="1" dirty="0">
                <a:solidFill>
                  <a:srgbClr val="FF0066"/>
                </a:solidFill>
                <a:latin typeface="Times New Roman" pitchFamily="18" charset="0"/>
                <a:cs typeface="Times New Roman" pitchFamily="18" charset="0"/>
              </a:rPr>
              <a:t>DATABASE Trigger: </a:t>
            </a:r>
            <a:r>
              <a:rPr lang="en-US" dirty="0">
                <a:latin typeface="Times New Roman" pitchFamily="18" charset="0"/>
                <a:cs typeface="Times New Roman" pitchFamily="18" charset="0"/>
              </a:rPr>
              <a:t>It fires when the database event is specified (LOGON/LOGOFF/STARTUP/SHUTDOWN</a:t>
            </a:r>
            <a:r>
              <a:rPr lang="en-US" dirty="0" smtClean="0">
                <a:latin typeface="Times New Roman" pitchFamily="18" charset="0"/>
                <a:cs typeface="Times New Roman" pitchFamily="18" charset="0"/>
              </a:rPr>
              <a:t>)</a:t>
            </a:r>
          </a:p>
          <a:p>
            <a:pPr lvl="1"/>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So each trigger is the combination of above parameters.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219732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latin typeface="Times New Roman" pitchFamily="18" charset="0"/>
                <a:cs typeface="Times New Roman" pitchFamily="18" charset="0"/>
              </a:rPr>
              <a:t>Creating Triggers</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685800"/>
            <a:ext cx="8610600" cy="6096000"/>
          </a:xfrm>
        </p:spPr>
        <p:txBody>
          <a:bodyPr>
            <a:normAutofit fontScale="70000" lnSpcReduction="20000"/>
          </a:bodyPr>
          <a:lstStyle/>
          <a:p>
            <a:r>
              <a:rPr lang="en-US" b="1" dirty="0" smtClean="0">
                <a:solidFill>
                  <a:srgbClr val="0000FF"/>
                </a:solidFill>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syntax for creating a trigger is −</a:t>
            </a:r>
          </a:p>
          <a:p>
            <a:pPr marL="0" indent="0">
              <a:buNone/>
            </a:pPr>
            <a:r>
              <a:rPr lang="en-US" dirty="0">
                <a:latin typeface="Times New Roman" pitchFamily="18" charset="0"/>
                <a:cs typeface="Times New Roman" pitchFamily="18" charset="0"/>
              </a:rPr>
              <a:t>CREATE [OR REPLACE ] TRIGGER </a:t>
            </a:r>
            <a:r>
              <a:rPr lang="en-US" dirty="0" err="1">
                <a:latin typeface="Times New Roman" pitchFamily="18" charset="0"/>
                <a:cs typeface="Times New Roman" pitchFamily="18" charset="0"/>
              </a:rPr>
              <a:t>trigger_name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BEFORE | AFTER | INSTEAD OF </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{INSERT [OR] | UPDATE [OR] | DELETE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[OF </a:t>
            </a:r>
            <a:r>
              <a:rPr lang="en-US" dirty="0" err="1">
                <a:latin typeface="Times New Roman" pitchFamily="18" charset="0"/>
                <a:cs typeface="Times New Roman" pitchFamily="18" charset="0"/>
              </a:rPr>
              <a:t>col_name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 </a:t>
            </a:r>
            <a:r>
              <a:rPr lang="en-US" dirty="0" err="1" smtClean="0">
                <a:latin typeface="Times New Roman" pitchFamily="18" charset="0"/>
                <a:cs typeface="Times New Roman" pitchFamily="18" charset="0"/>
              </a:rPr>
              <a:t>table_name</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[REFERENCING OLD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o NEW AS n</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EACH ROW</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WHEN (condition)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DECLARE </a:t>
            </a:r>
          </a:p>
          <a:p>
            <a:pPr marL="0" indent="0">
              <a:buNone/>
            </a:pPr>
            <a:r>
              <a:rPr lang="en-US" dirty="0" smtClean="0">
                <a:latin typeface="Times New Roman" pitchFamily="18" charset="0"/>
                <a:cs typeface="Times New Roman" pitchFamily="18" charset="0"/>
              </a:rPr>
              <a:t>	Declaration-statements </a:t>
            </a:r>
          </a:p>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	Executable-statements</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EXCEPTION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Exception-handling-statements </a:t>
            </a:r>
          </a:p>
          <a:p>
            <a:pPr marL="0" indent="0">
              <a:buNone/>
            </a:pPr>
            <a:r>
              <a:rPr lang="en-US" dirty="0" smtClean="0">
                <a:latin typeface="Times New Roman" pitchFamily="18" charset="0"/>
                <a:cs typeface="Times New Roman" pitchFamily="18" charset="0"/>
              </a:rPr>
              <a:t>END</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xmlns="" val="1450177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a:bodyPr>
          <a:lstStyle/>
          <a:p>
            <a:r>
              <a:rPr lang="en-US" sz="2500" dirty="0">
                <a:latin typeface="Times New Roman" pitchFamily="18" charset="0"/>
                <a:cs typeface="Times New Roman" pitchFamily="18" charset="0"/>
              </a:rPr>
              <a:t>Where,</a:t>
            </a:r>
          </a:p>
          <a:p>
            <a:r>
              <a:rPr lang="en-US" sz="2500" dirty="0">
                <a:solidFill>
                  <a:srgbClr val="0000FF"/>
                </a:solidFill>
                <a:latin typeface="Times New Roman" pitchFamily="18" charset="0"/>
                <a:cs typeface="Times New Roman" pitchFamily="18" charset="0"/>
              </a:rPr>
              <a:t>CREATE [OR REPLACE] TRIGGER </a:t>
            </a:r>
            <a:r>
              <a:rPr lang="en-US" sz="2500" dirty="0" err="1">
                <a:solidFill>
                  <a:srgbClr val="0000FF"/>
                </a:solidFill>
                <a:latin typeface="Times New Roman" pitchFamily="18" charset="0"/>
                <a:cs typeface="Times New Roman" pitchFamily="18" charset="0"/>
              </a:rPr>
              <a:t>trigger_name</a:t>
            </a:r>
            <a:r>
              <a:rPr lang="en-US" sz="2500" dirty="0">
                <a:solidFill>
                  <a:srgbClr val="0000FF"/>
                </a:solidFill>
                <a:latin typeface="Times New Roman" pitchFamily="18" charset="0"/>
                <a:cs typeface="Times New Roman" pitchFamily="18" charset="0"/>
              </a:rPr>
              <a:t> </a:t>
            </a:r>
            <a:r>
              <a:rPr lang="en-US" sz="2500" dirty="0">
                <a:latin typeface="Times New Roman" pitchFamily="18" charset="0"/>
                <a:cs typeface="Times New Roman" pitchFamily="18" charset="0"/>
              </a:rPr>
              <a:t>− Creates or replaces an existing trigger with the </a:t>
            </a:r>
            <a:r>
              <a:rPr lang="en-US" sz="2500" i="1" dirty="0" err="1">
                <a:latin typeface="Times New Roman" pitchFamily="18" charset="0"/>
                <a:cs typeface="Times New Roman" pitchFamily="18" charset="0"/>
              </a:rPr>
              <a:t>trigger_name</a:t>
            </a:r>
            <a:r>
              <a:rPr lang="en-US" sz="2500" dirty="0">
                <a:latin typeface="Times New Roman" pitchFamily="18" charset="0"/>
                <a:cs typeface="Times New Roman" pitchFamily="18" charset="0"/>
              </a:rPr>
              <a:t>.</a:t>
            </a:r>
          </a:p>
          <a:p>
            <a:r>
              <a:rPr lang="en-US" sz="2500" dirty="0">
                <a:solidFill>
                  <a:srgbClr val="0000FF"/>
                </a:solidFill>
                <a:latin typeface="Times New Roman" pitchFamily="18" charset="0"/>
                <a:cs typeface="Times New Roman" pitchFamily="18" charset="0"/>
              </a:rPr>
              <a:t>{BEFORE | AFTER | INSTEAD OF} − </a:t>
            </a:r>
            <a:r>
              <a:rPr lang="en-US" sz="2500" dirty="0">
                <a:latin typeface="Times New Roman" pitchFamily="18" charset="0"/>
                <a:cs typeface="Times New Roman" pitchFamily="18" charset="0"/>
              </a:rPr>
              <a:t>This specifies when the trigger will be executed. The INSTEAD OF clause is used for creating trigger on a view.</a:t>
            </a:r>
          </a:p>
          <a:p>
            <a:r>
              <a:rPr lang="en-US" sz="2500" dirty="0">
                <a:solidFill>
                  <a:srgbClr val="0000FF"/>
                </a:solidFill>
                <a:latin typeface="Times New Roman" pitchFamily="18" charset="0"/>
                <a:cs typeface="Times New Roman" pitchFamily="18" charset="0"/>
              </a:rPr>
              <a:t>{INSERT [OR] | UPDATE [OR] | DELETE} </a:t>
            </a:r>
            <a:r>
              <a:rPr lang="en-US" sz="2500" dirty="0">
                <a:latin typeface="Times New Roman" pitchFamily="18" charset="0"/>
                <a:cs typeface="Times New Roman" pitchFamily="18" charset="0"/>
              </a:rPr>
              <a:t>− This specifies the DML operation.</a:t>
            </a:r>
          </a:p>
          <a:p>
            <a:r>
              <a:rPr lang="en-US" sz="2500" dirty="0">
                <a:solidFill>
                  <a:srgbClr val="0000FF"/>
                </a:solidFill>
                <a:latin typeface="Times New Roman" pitchFamily="18" charset="0"/>
                <a:cs typeface="Times New Roman" pitchFamily="18" charset="0"/>
              </a:rPr>
              <a:t>[OF </a:t>
            </a:r>
            <a:r>
              <a:rPr lang="en-US" sz="2500" dirty="0" err="1">
                <a:solidFill>
                  <a:srgbClr val="0000FF"/>
                </a:solidFill>
                <a:latin typeface="Times New Roman" pitchFamily="18" charset="0"/>
                <a:cs typeface="Times New Roman" pitchFamily="18" charset="0"/>
              </a:rPr>
              <a:t>col_name</a:t>
            </a:r>
            <a:r>
              <a:rPr lang="en-US" sz="2500" dirty="0">
                <a:solidFill>
                  <a:srgbClr val="0000FF"/>
                </a:solidFill>
                <a:latin typeface="Times New Roman" pitchFamily="18" charset="0"/>
                <a:cs typeface="Times New Roman" pitchFamily="18" charset="0"/>
              </a:rPr>
              <a:t>] </a:t>
            </a:r>
            <a:r>
              <a:rPr lang="en-US" sz="2500" dirty="0">
                <a:latin typeface="Times New Roman" pitchFamily="18" charset="0"/>
                <a:cs typeface="Times New Roman" pitchFamily="18" charset="0"/>
              </a:rPr>
              <a:t>− This specifies the column name that will be updated.</a:t>
            </a:r>
          </a:p>
          <a:p>
            <a:r>
              <a:rPr lang="en-US" sz="2500" dirty="0">
                <a:solidFill>
                  <a:srgbClr val="0000FF"/>
                </a:solidFill>
                <a:latin typeface="Times New Roman" pitchFamily="18" charset="0"/>
                <a:cs typeface="Times New Roman" pitchFamily="18" charset="0"/>
              </a:rPr>
              <a:t>[ON </a:t>
            </a:r>
            <a:r>
              <a:rPr lang="en-US" sz="2500" dirty="0" err="1">
                <a:solidFill>
                  <a:srgbClr val="0000FF"/>
                </a:solidFill>
                <a:latin typeface="Times New Roman" pitchFamily="18" charset="0"/>
                <a:cs typeface="Times New Roman" pitchFamily="18" charset="0"/>
              </a:rPr>
              <a:t>table_name</a:t>
            </a:r>
            <a:r>
              <a:rPr lang="en-US" sz="2500" dirty="0">
                <a:solidFill>
                  <a:srgbClr val="0000FF"/>
                </a:solidFill>
                <a:latin typeface="Times New Roman" pitchFamily="18" charset="0"/>
                <a:cs typeface="Times New Roman" pitchFamily="18" charset="0"/>
              </a:rPr>
              <a:t>] </a:t>
            </a:r>
            <a:r>
              <a:rPr lang="en-US" sz="2500" dirty="0">
                <a:latin typeface="Times New Roman" pitchFamily="18" charset="0"/>
                <a:cs typeface="Times New Roman" pitchFamily="18" charset="0"/>
              </a:rPr>
              <a:t>− This specifies the name of the table associated with the trigger.</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8547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US" sz="2500" dirty="0">
                <a:solidFill>
                  <a:srgbClr val="0000FF"/>
                </a:solidFill>
                <a:latin typeface="Times New Roman" pitchFamily="18" charset="0"/>
                <a:cs typeface="Times New Roman" pitchFamily="18" charset="0"/>
              </a:rPr>
              <a:t>[REFERENCING OLD AS o NEW AS n] </a:t>
            </a:r>
            <a:r>
              <a:rPr lang="en-US" sz="2500" dirty="0">
                <a:latin typeface="Times New Roman" pitchFamily="18" charset="0"/>
                <a:cs typeface="Times New Roman" pitchFamily="18" charset="0"/>
              </a:rPr>
              <a:t>− This allows you to refer new and old values for various DML statements, such as INSERT, UPDATE, and DELETE</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dirty="0">
                <a:solidFill>
                  <a:srgbClr val="0000FF"/>
                </a:solidFill>
                <a:latin typeface="Times New Roman" pitchFamily="18" charset="0"/>
                <a:cs typeface="Times New Roman" pitchFamily="18" charset="0"/>
              </a:rPr>
              <a:t>[FOR EACH ROW] </a:t>
            </a:r>
            <a:r>
              <a:rPr lang="en-US" sz="2500" dirty="0">
                <a:latin typeface="Times New Roman" pitchFamily="18" charset="0"/>
                <a:cs typeface="Times New Roman" pitchFamily="18" charset="0"/>
              </a:rPr>
              <a:t>− This specifies a row-level trigger, i.e., the trigger will be executed for each row being affected. Otherwise the trigger will execute just once when the SQL statement is executed, which is called a table level trigger</a:t>
            </a: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a:p>
            <a:r>
              <a:rPr lang="en-US" sz="2500" dirty="0">
                <a:solidFill>
                  <a:srgbClr val="0000FF"/>
                </a:solidFill>
                <a:latin typeface="Times New Roman" pitchFamily="18" charset="0"/>
                <a:cs typeface="Times New Roman" pitchFamily="18" charset="0"/>
              </a:rPr>
              <a:t>WHEN (condition) </a:t>
            </a:r>
            <a:r>
              <a:rPr lang="en-US" sz="2500" dirty="0">
                <a:latin typeface="Times New Roman" pitchFamily="18" charset="0"/>
                <a:cs typeface="Times New Roman" pitchFamily="18" charset="0"/>
              </a:rPr>
              <a:t>− This provides a condition for rows for which the trigger would fire. This clause is valid only for row-level triggers.</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47914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latin typeface="Times New Roman" pitchFamily="18" charset="0"/>
                <a:cs typeface="Times New Roman" pitchFamily="18" charset="0"/>
              </a:rPr>
              <a:t>The set of rows the cursor holds </a:t>
            </a:r>
            <a:r>
              <a:rPr lang="en-US" dirty="0" smtClean="0">
                <a:latin typeface="Times New Roman" pitchFamily="18" charset="0"/>
                <a:cs typeface="Times New Roman" pitchFamily="18" charset="0"/>
              </a:rPr>
              <a:t>is referred </a:t>
            </a:r>
            <a:r>
              <a:rPr lang="en-US" dirty="0">
                <a:latin typeface="Times New Roman" pitchFamily="18" charset="0"/>
                <a:cs typeface="Times New Roman" pitchFamily="18" charset="0"/>
              </a:rPr>
              <a:t>to as the </a:t>
            </a:r>
            <a:r>
              <a:rPr lang="en-US" b="1" dirty="0">
                <a:latin typeface="Times New Roman" pitchFamily="18" charset="0"/>
                <a:cs typeface="Times New Roman" pitchFamily="18" charset="0"/>
              </a:rPr>
              <a:t>active set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You can name a cursor so that it could be referred to in a program to fetch and process the </a:t>
            </a:r>
            <a:r>
              <a:rPr lang="en-US" dirty="0" smtClean="0">
                <a:latin typeface="Times New Roman" pitchFamily="18" charset="0"/>
                <a:cs typeface="Times New Roman" pitchFamily="18" charset="0"/>
              </a:rPr>
              <a:t>rows returned </a:t>
            </a:r>
            <a:r>
              <a:rPr lang="en-US" dirty="0">
                <a:latin typeface="Times New Roman" pitchFamily="18" charset="0"/>
                <a:cs typeface="Times New Roman" pitchFamily="18" charset="0"/>
              </a:rPr>
              <a:t>by the SQL statement, one at a time.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There </a:t>
            </a:r>
            <a:r>
              <a:rPr lang="en-US" dirty="0">
                <a:solidFill>
                  <a:srgbClr val="FF0000"/>
                </a:solidFill>
                <a:latin typeface="Times New Roman" pitchFamily="18" charset="0"/>
                <a:cs typeface="Times New Roman" pitchFamily="18" charset="0"/>
              </a:rPr>
              <a:t>are two types of cursors:</a:t>
            </a:r>
          </a:p>
          <a:p>
            <a:pPr>
              <a:buFont typeface="Wingdings" pitchFamily="2" charset="2"/>
              <a:buChar char="ü"/>
            </a:pPr>
            <a:r>
              <a:rPr lang="en-US" dirty="0">
                <a:latin typeface="Times New Roman" pitchFamily="18" charset="0"/>
                <a:cs typeface="Times New Roman" pitchFamily="18" charset="0"/>
              </a:rPr>
              <a:t>Implicit cursors</a:t>
            </a:r>
          </a:p>
          <a:p>
            <a:pPr>
              <a:buFont typeface="Wingdings" pitchFamily="2" charset="2"/>
              <a:buChar char="ü"/>
            </a:pPr>
            <a:r>
              <a:rPr lang="en-US" dirty="0">
                <a:latin typeface="Times New Roman" pitchFamily="18" charset="0"/>
                <a:cs typeface="Times New Roman" pitchFamily="18" charset="0"/>
              </a:rPr>
              <a:t>Explicit cursors</a:t>
            </a:r>
          </a:p>
        </p:txBody>
      </p:sp>
    </p:spTree>
    <p:extLst>
      <p:ext uri="{BB962C8B-B14F-4D97-AF65-F5344CB8AC3E}">
        <p14:creationId xmlns:p14="http://schemas.microsoft.com/office/powerpoint/2010/main" xmlns="" val="2904594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110215_1121_TriggersinP1.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152400"/>
            <a:ext cx="8382000" cy="640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3741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lnSpcReduction="10000"/>
          </a:bodyPr>
          <a:lstStyle/>
          <a:p>
            <a:r>
              <a:rPr lang="en-US" sz="2300" b="1" dirty="0">
                <a:solidFill>
                  <a:srgbClr val="FF0000"/>
                </a:solidFill>
                <a:latin typeface="Times New Roman" pitchFamily="18" charset="0"/>
                <a:cs typeface="Times New Roman" pitchFamily="18" charset="0"/>
              </a:rPr>
              <a:t>Syntax Explanation:</a:t>
            </a:r>
            <a:endParaRPr lang="en-US" sz="2300" dirty="0">
              <a:solidFill>
                <a:srgbClr val="FF0000"/>
              </a:solidFill>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BEFORE</a:t>
            </a:r>
            <a:r>
              <a:rPr lang="en-US" sz="2300" b="1" dirty="0">
                <a:latin typeface="Times New Roman" pitchFamily="18" charset="0"/>
                <a:cs typeface="Times New Roman" pitchFamily="18" charset="0"/>
              </a:rPr>
              <a:t>/ AFTER </a:t>
            </a:r>
            <a:r>
              <a:rPr lang="en-US" sz="2300" dirty="0">
                <a:latin typeface="Times New Roman" pitchFamily="18" charset="0"/>
                <a:cs typeface="Times New Roman" pitchFamily="18" charset="0"/>
              </a:rPr>
              <a:t>will specify the event timings</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b="1" dirty="0">
                <a:latin typeface="Times New Roman" pitchFamily="18" charset="0"/>
                <a:cs typeface="Times New Roman" pitchFamily="18" charset="0"/>
              </a:rPr>
              <a:t>INSERT/UPDATE/LOGON/CREATE/etc. </a:t>
            </a:r>
            <a:r>
              <a:rPr lang="en-US" sz="2300" dirty="0">
                <a:latin typeface="Times New Roman" pitchFamily="18" charset="0"/>
                <a:cs typeface="Times New Roman" pitchFamily="18" charset="0"/>
              </a:rPr>
              <a:t>will specify the event for which the trigger needs to be fired</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b="1" dirty="0">
                <a:latin typeface="Times New Roman" pitchFamily="18" charset="0"/>
                <a:cs typeface="Times New Roman" pitchFamily="18" charset="0"/>
              </a:rPr>
              <a:t>ON clause </a:t>
            </a:r>
            <a:r>
              <a:rPr lang="en-US" sz="2300" dirty="0">
                <a:latin typeface="Times New Roman" pitchFamily="18" charset="0"/>
                <a:cs typeface="Times New Roman" pitchFamily="18" charset="0"/>
              </a:rPr>
              <a:t>will specify on which object the above mentioned event is valid. For example, this will be the table name on which the DML event may occur in the case of DML Trigger</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Command </a:t>
            </a:r>
            <a:r>
              <a:rPr lang="en-US" sz="2300" b="1" dirty="0">
                <a:latin typeface="Times New Roman" pitchFamily="18" charset="0"/>
                <a:cs typeface="Times New Roman" pitchFamily="18" charset="0"/>
              </a:rPr>
              <a:t>"FOR EACH ROW" </a:t>
            </a:r>
            <a:r>
              <a:rPr lang="en-US" sz="2300" dirty="0">
                <a:latin typeface="Times New Roman" pitchFamily="18" charset="0"/>
                <a:cs typeface="Times New Roman" pitchFamily="18" charset="0"/>
              </a:rPr>
              <a:t>will specify the ROW level trigger.</a:t>
            </a:r>
          </a:p>
          <a:p>
            <a:r>
              <a:rPr lang="en-US" sz="2300" b="1" dirty="0">
                <a:latin typeface="Times New Roman" pitchFamily="18" charset="0"/>
                <a:cs typeface="Times New Roman" pitchFamily="18" charset="0"/>
              </a:rPr>
              <a:t>WHEN clause </a:t>
            </a:r>
            <a:r>
              <a:rPr lang="en-US" sz="2300" dirty="0">
                <a:latin typeface="Times New Roman" pitchFamily="18" charset="0"/>
                <a:cs typeface="Times New Roman" pitchFamily="18" charset="0"/>
              </a:rPr>
              <a:t>will specify the additional condition in which the trigger needs to fire</a:t>
            </a:r>
            <a:r>
              <a:rPr lang="en-US" sz="2300" dirty="0" smtClean="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The </a:t>
            </a:r>
            <a:r>
              <a:rPr lang="en-US" sz="2300" b="1" dirty="0">
                <a:latin typeface="Times New Roman" pitchFamily="18" charset="0"/>
                <a:cs typeface="Times New Roman" pitchFamily="18" charset="0"/>
              </a:rPr>
              <a:t>declaration part, execution part, exception handling part </a:t>
            </a:r>
            <a:r>
              <a:rPr lang="en-US" sz="2300" dirty="0">
                <a:latin typeface="Times New Roman" pitchFamily="18" charset="0"/>
                <a:cs typeface="Times New Roman" pitchFamily="18" charset="0"/>
              </a:rPr>
              <a:t>is same as that of the other PL/SQL blocks. Declaration part and exception handling part are optional.</a:t>
            </a:r>
          </a:p>
          <a:p>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033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latin typeface="Times New Roman" pitchFamily="18" charset="0"/>
                <a:cs typeface="Times New Roman" pitchFamily="18" charset="0"/>
              </a:rPr>
              <a:t>Example</a:t>
            </a:r>
            <a:br>
              <a:rPr lang="en-US" b="1" dirty="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lstStyle/>
          <a:p>
            <a:r>
              <a:rPr lang="en-US" dirty="0" smtClean="0">
                <a:latin typeface="Times New Roman" pitchFamily="18" charset="0"/>
                <a:cs typeface="Times New Roman" pitchFamily="18" charset="0"/>
              </a:rPr>
              <a:t>Creates a</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row-level</a:t>
            </a:r>
            <a:r>
              <a:rPr lang="en-US" dirty="0">
                <a:latin typeface="Times New Roman" pitchFamily="18" charset="0"/>
                <a:cs typeface="Times New Roman" pitchFamily="18" charset="0"/>
              </a:rPr>
              <a:t> trigger for the customers table that would fire for INSERT or UPDATE or DELETE operations performed on the CUSTOMERS table.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trigger will display the salary difference between the old values and new values −</a:t>
            </a:r>
          </a:p>
        </p:txBody>
      </p:sp>
    </p:spTree>
    <p:extLst>
      <p:ext uri="{BB962C8B-B14F-4D97-AF65-F5344CB8AC3E}">
        <p14:creationId xmlns:p14="http://schemas.microsoft.com/office/powerpoint/2010/main" xmlns="" val="3000241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a:bodyPr>
          <a:lstStyle/>
          <a:p>
            <a:pPr marL="0" indent="0">
              <a:buNone/>
            </a:pPr>
            <a:r>
              <a:rPr lang="en-US" sz="2300" dirty="0">
                <a:latin typeface="Times New Roman" pitchFamily="18" charset="0"/>
                <a:cs typeface="Times New Roman" pitchFamily="18" charset="0"/>
              </a:rPr>
              <a:t>CREATE OR REPLACE TRIGGER </a:t>
            </a:r>
            <a:r>
              <a:rPr lang="en-US" sz="2300" dirty="0" err="1">
                <a:latin typeface="Times New Roman" pitchFamily="18" charset="0"/>
                <a:cs typeface="Times New Roman" pitchFamily="18" charset="0"/>
              </a:rPr>
              <a:t>display_salary_changes</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BEFORE </a:t>
            </a:r>
            <a:r>
              <a:rPr lang="en-US" sz="2300" dirty="0">
                <a:latin typeface="Times New Roman" pitchFamily="18" charset="0"/>
                <a:cs typeface="Times New Roman" pitchFamily="18" charset="0"/>
              </a:rPr>
              <a:t>DELETE OR INSERT OR UPDATE </a:t>
            </a:r>
            <a:r>
              <a:rPr lang="en-US" sz="2300" dirty="0" smtClean="0">
                <a:latin typeface="Times New Roman" pitchFamily="18" charset="0"/>
                <a:cs typeface="Times New Roman" pitchFamily="18" charset="0"/>
              </a:rPr>
              <a:t>ON </a:t>
            </a:r>
            <a:r>
              <a:rPr lang="en-US" sz="2300" dirty="0">
                <a:latin typeface="Times New Roman" pitchFamily="18" charset="0"/>
                <a:cs typeface="Times New Roman" pitchFamily="18" charset="0"/>
              </a:rPr>
              <a:t>customers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FOR </a:t>
            </a:r>
            <a:r>
              <a:rPr lang="en-US" sz="2300" dirty="0">
                <a:latin typeface="Times New Roman" pitchFamily="18" charset="0"/>
                <a:cs typeface="Times New Roman" pitchFamily="18" charset="0"/>
              </a:rPr>
              <a:t>EACH ROW WHEN (NEW.ID &gt; 0)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DECLARE </a:t>
            </a:r>
          </a:p>
          <a:p>
            <a:pPr marL="0" indent="0">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sal_diff</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number</a:t>
            </a:r>
            <a:r>
              <a:rPr lang="en-US" sz="2300" dirty="0" smtClean="0">
                <a:latin typeface="Times New Roman" pitchFamily="18" charset="0"/>
                <a:cs typeface="Times New Roman" pitchFamily="18" charset="0"/>
              </a:rPr>
              <a:t>;</a:t>
            </a:r>
          </a:p>
          <a:p>
            <a:pPr marL="0" indent="0">
              <a:buNone/>
            </a:pPr>
            <a:r>
              <a:rPr lang="en-US" sz="2300" dirty="0" smtClean="0">
                <a:latin typeface="Times New Roman" pitchFamily="18" charset="0"/>
                <a:cs typeface="Times New Roman" pitchFamily="18" charset="0"/>
              </a:rPr>
              <a:t>BEGIN</a:t>
            </a:r>
          </a:p>
          <a:p>
            <a:pPr marL="0" indent="0">
              <a:buNone/>
            </a:pP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err="1">
                <a:latin typeface="Times New Roman" pitchFamily="18" charset="0"/>
                <a:cs typeface="Times New Roman" pitchFamily="18" charset="0"/>
              </a:rPr>
              <a:t>sal_diff</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NEW.salary</a:t>
            </a:r>
            <a:r>
              <a:rPr lang="en-US" sz="2300" dirty="0">
                <a:latin typeface="Times New Roman" pitchFamily="18" charset="0"/>
                <a:cs typeface="Times New Roman" pitchFamily="18" charset="0"/>
              </a:rPr>
              <a:t> - :</a:t>
            </a:r>
            <a:r>
              <a:rPr lang="en-US" sz="2300" dirty="0" err="1">
                <a:latin typeface="Times New Roman" pitchFamily="18" charset="0"/>
                <a:cs typeface="Times New Roman" pitchFamily="18" charset="0"/>
              </a:rPr>
              <a:t>OLD.salary</a:t>
            </a: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dbms_output.put_line</a:t>
            </a:r>
            <a:r>
              <a:rPr lang="en-US" sz="2300" dirty="0">
                <a:latin typeface="Times New Roman" pitchFamily="18" charset="0"/>
                <a:cs typeface="Times New Roman" pitchFamily="18" charset="0"/>
              </a:rPr>
              <a:t>('Old salary: ' || :</a:t>
            </a:r>
            <a:r>
              <a:rPr lang="en-US" sz="2300" dirty="0" err="1">
                <a:latin typeface="Times New Roman" pitchFamily="18" charset="0"/>
                <a:cs typeface="Times New Roman" pitchFamily="18" charset="0"/>
              </a:rPr>
              <a:t>OLD.salary</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dbms_output.put_line</a:t>
            </a:r>
            <a:r>
              <a:rPr lang="en-US" sz="2300" dirty="0">
                <a:latin typeface="Times New Roman" pitchFamily="18" charset="0"/>
                <a:cs typeface="Times New Roman" pitchFamily="18" charset="0"/>
              </a:rPr>
              <a:t>('New salary: ' || :</a:t>
            </a:r>
            <a:r>
              <a:rPr lang="en-US" sz="2300" dirty="0" err="1">
                <a:latin typeface="Times New Roman" pitchFamily="18" charset="0"/>
                <a:cs typeface="Times New Roman" pitchFamily="18" charset="0"/>
              </a:rPr>
              <a:t>NEW.salary</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dbms_output.put_line</a:t>
            </a:r>
            <a:r>
              <a:rPr lang="en-US" sz="2300" dirty="0">
                <a:latin typeface="Times New Roman" pitchFamily="18" charset="0"/>
                <a:cs typeface="Times New Roman" pitchFamily="18" charset="0"/>
              </a:rPr>
              <a:t>('Salary difference: ' || </a:t>
            </a:r>
            <a:r>
              <a:rPr lang="en-US" sz="2300" dirty="0" err="1">
                <a:latin typeface="Times New Roman" pitchFamily="18" charset="0"/>
                <a:cs typeface="Times New Roman" pitchFamily="18" charset="0"/>
              </a:rPr>
              <a:t>sal_diff</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END</a:t>
            </a:r>
            <a:r>
              <a:rPr lang="en-US" sz="2300" dirty="0">
                <a:latin typeface="Times New Roman" pitchFamily="18" charset="0"/>
                <a:cs typeface="Times New Roman" pitchFamily="18" charset="0"/>
              </a:rPr>
              <a:t>; </a:t>
            </a:r>
            <a:endParaRPr lang="en-US" sz="2300" dirty="0" smtClean="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 </a:t>
            </a:r>
          </a:p>
          <a:p>
            <a:pPr marL="0" indent="0">
              <a:buNone/>
            </a:pPr>
            <a:r>
              <a:rPr lang="en-US" sz="2300" b="1" dirty="0" smtClean="0">
                <a:solidFill>
                  <a:srgbClr val="FF0000"/>
                </a:solidFill>
                <a:latin typeface="Times New Roman" pitchFamily="18" charset="0"/>
                <a:cs typeface="Times New Roman" pitchFamily="18" charset="0"/>
              </a:rPr>
              <a:t>Output:-</a:t>
            </a:r>
          </a:p>
          <a:p>
            <a:pPr marL="0" indent="0">
              <a:buNone/>
            </a:pPr>
            <a:r>
              <a:rPr lang="en-US" sz="2400" dirty="0">
                <a:latin typeface="Times New Roman" pitchFamily="18" charset="0"/>
                <a:cs typeface="Times New Roman" pitchFamily="18" charset="0"/>
              </a:rPr>
              <a:t>Trigger created.</a:t>
            </a:r>
          </a:p>
          <a:p>
            <a:pPr marL="0" indent="0">
              <a:buNone/>
            </a:pPr>
            <a:endParaRPr lang="en-US" sz="23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4037029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r>
              <a:rPr lang="en-US" sz="2500" dirty="0">
                <a:solidFill>
                  <a:srgbClr val="FF0000"/>
                </a:solidFill>
                <a:latin typeface="Times New Roman" pitchFamily="18" charset="0"/>
                <a:cs typeface="Times New Roman" pitchFamily="18" charset="0"/>
              </a:rPr>
              <a:t>The following points need to be considered here −</a:t>
            </a:r>
          </a:p>
          <a:p>
            <a:r>
              <a:rPr lang="en-US" sz="2500" dirty="0">
                <a:latin typeface="Times New Roman" pitchFamily="18" charset="0"/>
                <a:cs typeface="Times New Roman" pitchFamily="18" charset="0"/>
              </a:rPr>
              <a:t>OLD and NEW references are not available for table-level triggers, rather you can use them for record-level triggers.</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If </a:t>
            </a:r>
            <a:r>
              <a:rPr lang="en-US" sz="2500" dirty="0">
                <a:latin typeface="Times New Roman" pitchFamily="18" charset="0"/>
                <a:cs typeface="Times New Roman" pitchFamily="18" charset="0"/>
              </a:rPr>
              <a:t>you want to query the table in the same trigger, then you should use the AFTER keyword, because triggers can query the table or change it again only after the initial changes are applied and the table is back in a consistent state.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above trigger has been written in such a way that it will fire before any DELETE or INSERT or UPDATE operation on the table, but you can write your trigger on a single or multiple operations, for example BEFORE DELETE, which will fire whenever a record will be deleted using the DELETE operation on the table.</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705352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172200"/>
          </a:xfrm>
        </p:spPr>
        <p:txBody>
          <a:bodyPr>
            <a:norm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Triggering a Trigger</a:t>
            </a:r>
          </a:p>
          <a:p>
            <a:r>
              <a:rPr lang="en-US" sz="2400" dirty="0" smtClean="0">
                <a:latin typeface="Times New Roman" pitchFamily="18" charset="0"/>
                <a:cs typeface="Times New Roman" pitchFamily="18" charset="0"/>
              </a:rPr>
              <a:t>Consider DML </a:t>
            </a:r>
            <a:r>
              <a:rPr lang="en-US" sz="2400" dirty="0">
                <a:latin typeface="Times New Roman" pitchFamily="18" charset="0"/>
                <a:cs typeface="Times New Roman" pitchFamily="18" charset="0"/>
              </a:rPr>
              <a:t>operations on the CUSTOMERS table.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INSERT </a:t>
            </a:r>
            <a:r>
              <a:rPr lang="en-US" sz="2400" b="1" dirty="0">
                <a:latin typeface="Times New Roman" pitchFamily="18" charset="0"/>
                <a:cs typeface="Times New Roman" pitchFamily="18" charset="0"/>
              </a:rPr>
              <a:t>INTO CUSTOMERS </a:t>
            </a:r>
            <a:r>
              <a:rPr lang="en-US" sz="2400" dirty="0">
                <a:latin typeface="Times New Roman" pitchFamily="18" charset="0"/>
                <a:cs typeface="Times New Roman" pitchFamily="18" charset="0"/>
              </a:rPr>
              <a:t>(ID,NAME,AGE,ADDRESS,SALARY) </a:t>
            </a:r>
            <a:r>
              <a:rPr lang="en-US" sz="2400" b="1" dirty="0">
                <a:latin typeface="Times New Roman" pitchFamily="18" charset="0"/>
                <a:cs typeface="Times New Roman" pitchFamily="18" charset="0"/>
              </a:rPr>
              <a:t>VALUES</a:t>
            </a:r>
            <a:r>
              <a:rPr lang="en-US" sz="2400" dirty="0">
                <a:latin typeface="Times New Roman" pitchFamily="18" charset="0"/>
                <a:cs typeface="Times New Roman" pitchFamily="18" charset="0"/>
              </a:rPr>
              <a:t> (7, '</a:t>
            </a:r>
            <a:r>
              <a:rPr lang="en-US" sz="2400" dirty="0" err="1">
                <a:latin typeface="Times New Roman" pitchFamily="18" charset="0"/>
                <a:cs typeface="Times New Roman" pitchFamily="18" charset="0"/>
              </a:rPr>
              <a:t>Kriti</a:t>
            </a:r>
            <a:r>
              <a:rPr lang="en-US" sz="2400" dirty="0">
                <a:latin typeface="Times New Roman" pitchFamily="18" charset="0"/>
                <a:cs typeface="Times New Roman" pitchFamily="18" charset="0"/>
              </a:rPr>
              <a:t>', 22, 'HP', 7500.00 );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record is created in the CUSTOMERS table, the above create </a:t>
            </a:r>
            <a:r>
              <a:rPr lang="en-US" sz="2400" dirty="0" smtClean="0">
                <a:latin typeface="Times New Roman" pitchFamily="18" charset="0"/>
                <a:cs typeface="Times New Roman" pitchFamily="18" charset="0"/>
              </a:rPr>
              <a:t>trigger</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display_salary_changes</a:t>
            </a:r>
            <a:r>
              <a:rPr lang="en-US" sz="2400" dirty="0">
                <a:latin typeface="Times New Roman" pitchFamily="18" charset="0"/>
                <a:cs typeface="Times New Roman" pitchFamily="18" charset="0"/>
              </a:rPr>
              <a:t> will be fired and it will display the following result </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Old salary: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New </a:t>
            </a:r>
            <a:r>
              <a:rPr lang="en-US" sz="2400" dirty="0">
                <a:latin typeface="Times New Roman" pitchFamily="18" charset="0"/>
                <a:cs typeface="Times New Roman" pitchFamily="18" charset="0"/>
              </a:rPr>
              <a:t>salary: </a:t>
            </a:r>
            <a:r>
              <a:rPr lang="en-US" sz="2400" dirty="0" smtClean="0">
                <a:latin typeface="Times New Roman" pitchFamily="18" charset="0"/>
                <a:cs typeface="Times New Roman" pitchFamily="18" charset="0"/>
              </a:rPr>
              <a:t>7500</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Salary difference:</a:t>
            </a:r>
          </a:p>
        </p:txBody>
      </p:sp>
    </p:spTree>
    <p:extLst>
      <p:ext uri="{BB962C8B-B14F-4D97-AF65-F5344CB8AC3E}">
        <p14:creationId xmlns:p14="http://schemas.microsoft.com/office/powerpoint/2010/main" xmlns="" val="1107405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US" sz="2400" dirty="0">
                <a:latin typeface="Times New Roman" pitchFamily="18" charset="0"/>
                <a:cs typeface="Times New Roman" pitchFamily="18" charset="0"/>
              </a:rPr>
              <a:t>Because this is a new record, old salary is not available and the above result comes as null</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one more DML operation on the CUSTOMERS table.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UPDATE statement will update an existing record in the table −</a:t>
            </a:r>
          </a:p>
          <a:p>
            <a:r>
              <a:rPr lang="en-US" sz="2400" b="1" dirty="0">
                <a:latin typeface="Times New Roman" pitchFamily="18" charset="0"/>
                <a:cs typeface="Times New Roman" pitchFamily="18" charset="0"/>
              </a:rPr>
              <a:t>UPDATE </a:t>
            </a:r>
            <a:r>
              <a:rPr lang="en-US" sz="2400" dirty="0">
                <a:latin typeface="Times New Roman" pitchFamily="18" charset="0"/>
                <a:cs typeface="Times New Roman" pitchFamily="18" charset="0"/>
              </a:rPr>
              <a:t>customers </a:t>
            </a:r>
            <a:r>
              <a:rPr lang="en-US" sz="2400" b="1" dirty="0">
                <a:latin typeface="Times New Roman" pitchFamily="18" charset="0"/>
                <a:cs typeface="Times New Roman" pitchFamily="18" charset="0"/>
              </a:rPr>
              <a:t>SET </a:t>
            </a:r>
            <a:r>
              <a:rPr lang="en-US" sz="2400" dirty="0">
                <a:latin typeface="Times New Roman" pitchFamily="18" charset="0"/>
                <a:cs typeface="Times New Roman" pitchFamily="18" charset="0"/>
              </a:rPr>
              <a:t>salary = salary + 500 WHERE id = 2;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record is updated in the CUSTOMERS table, the above create trigger, </a:t>
            </a:r>
            <a:r>
              <a:rPr lang="en-US" sz="2400" b="1" dirty="0" err="1">
                <a:latin typeface="Times New Roman" pitchFamily="18" charset="0"/>
                <a:cs typeface="Times New Roman" pitchFamily="18" charset="0"/>
              </a:rPr>
              <a:t>display_salary_changes</a:t>
            </a:r>
            <a:r>
              <a:rPr lang="en-US" sz="2400" dirty="0">
                <a:latin typeface="Times New Roman" pitchFamily="18" charset="0"/>
                <a:cs typeface="Times New Roman" pitchFamily="18" charset="0"/>
              </a:rPr>
              <a:t> will be fired and it will display the following result −</a:t>
            </a:r>
          </a:p>
          <a:p>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Old </a:t>
            </a:r>
            <a:r>
              <a:rPr lang="en-US" sz="2400" dirty="0">
                <a:latin typeface="Times New Roman" pitchFamily="18" charset="0"/>
                <a:cs typeface="Times New Roman" pitchFamily="18" charset="0"/>
              </a:rPr>
              <a:t>salary: 1500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New </a:t>
            </a:r>
            <a:r>
              <a:rPr lang="en-US" sz="2400" dirty="0">
                <a:latin typeface="Times New Roman" pitchFamily="18" charset="0"/>
                <a:cs typeface="Times New Roman" pitchFamily="18" charset="0"/>
              </a:rPr>
              <a:t>salary: </a:t>
            </a:r>
            <a:r>
              <a:rPr lang="en-US" sz="2400" dirty="0" smtClean="0">
                <a:latin typeface="Times New Roman" pitchFamily="18" charset="0"/>
                <a:cs typeface="Times New Roman" pitchFamily="18" charset="0"/>
              </a:rPr>
              <a:t>2000</a:t>
            </a:r>
          </a:p>
          <a:p>
            <a:pPr marL="0" indent="0">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Salary difference: 500 </a:t>
            </a:r>
          </a:p>
        </p:txBody>
      </p:sp>
    </p:spTree>
    <p:extLst>
      <p:ext uri="{BB962C8B-B14F-4D97-AF65-F5344CB8AC3E}">
        <p14:creationId xmlns:p14="http://schemas.microsoft.com/office/powerpoint/2010/main" xmlns="" val="3771688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Benefits of Triggers</a:t>
            </a:r>
            <a:r>
              <a:rPr lang="en-US" dirty="0"/>
              <a:t/>
            </a:r>
            <a:br>
              <a:rPr lang="en-US" dirty="0"/>
            </a:br>
            <a:endParaRPr lang="en-US" dirty="0"/>
          </a:p>
        </p:txBody>
      </p:sp>
      <p:sp>
        <p:nvSpPr>
          <p:cNvPr id="3" name="Content Placeholder 2"/>
          <p:cNvSpPr>
            <a:spLocks noGrp="1"/>
          </p:cNvSpPr>
          <p:nvPr>
            <p:ph idx="1"/>
          </p:nvPr>
        </p:nvSpPr>
        <p:spPr>
          <a:xfrm>
            <a:off x="228600" y="1143000"/>
            <a:ext cx="8686800" cy="5486400"/>
          </a:xfrm>
        </p:spPr>
        <p:txBody>
          <a:bodyPr>
            <a:normAutofit/>
          </a:bodyPr>
          <a:lstStyle/>
          <a:p>
            <a:r>
              <a:rPr lang="en-US" sz="2500" b="1" dirty="0" smtClean="0">
                <a:solidFill>
                  <a:srgbClr val="0000FF"/>
                </a:solidFill>
                <a:latin typeface="Times New Roman" pitchFamily="18" charset="0"/>
                <a:cs typeface="Times New Roman" pitchFamily="18" charset="0"/>
              </a:rPr>
              <a:t>Triggers </a:t>
            </a:r>
            <a:r>
              <a:rPr lang="en-US" sz="2500" b="1" dirty="0">
                <a:solidFill>
                  <a:srgbClr val="0000FF"/>
                </a:solidFill>
                <a:latin typeface="Times New Roman" pitchFamily="18" charset="0"/>
                <a:cs typeface="Times New Roman" pitchFamily="18" charset="0"/>
              </a:rPr>
              <a:t>can be written for the following purposes </a:t>
            </a:r>
            <a:r>
              <a:rPr lang="en-US" sz="2500" dirty="0">
                <a:latin typeface="Times New Roman" pitchFamily="18" charset="0"/>
                <a:cs typeface="Times New Roman" pitchFamily="18" charset="0"/>
              </a:rPr>
              <a:t>−</a:t>
            </a:r>
          </a:p>
          <a:p>
            <a:r>
              <a:rPr lang="en-US" sz="2500" dirty="0">
                <a:latin typeface="Times New Roman" pitchFamily="18" charset="0"/>
                <a:cs typeface="Times New Roman" pitchFamily="18" charset="0"/>
              </a:rPr>
              <a:t>Generating some derived column values automatically</a:t>
            </a:r>
          </a:p>
          <a:p>
            <a:r>
              <a:rPr lang="en-US" sz="2500" dirty="0">
                <a:latin typeface="Times New Roman" pitchFamily="18" charset="0"/>
                <a:cs typeface="Times New Roman" pitchFamily="18" charset="0"/>
              </a:rPr>
              <a:t>Enforcing referential integrity</a:t>
            </a:r>
          </a:p>
          <a:p>
            <a:r>
              <a:rPr lang="en-US" sz="2500" dirty="0">
                <a:latin typeface="Times New Roman" pitchFamily="18" charset="0"/>
                <a:cs typeface="Times New Roman" pitchFamily="18" charset="0"/>
              </a:rPr>
              <a:t>Event logging and storing information on table access</a:t>
            </a:r>
          </a:p>
          <a:p>
            <a:r>
              <a:rPr lang="en-US" sz="2500" dirty="0">
                <a:latin typeface="Times New Roman" pitchFamily="18" charset="0"/>
                <a:cs typeface="Times New Roman" pitchFamily="18" charset="0"/>
              </a:rPr>
              <a:t>Auditing</a:t>
            </a:r>
          </a:p>
          <a:p>
            <a:r>
              <a:rPr lang="en-US" sz="2500" dirty="0">
                <a:latin typeface="Times New Roman" pitchFamily="18" charset="0"/>
                <a:cs typeface="Times New Roman" pitchFamily="18" charset="0"/>
              </a:rPr>
              <a:t>Synchronous replication of tables</a:t>
            </a:r>
          </a:p>
          <a:p>
            <a:r>
              <a:rPr lang="en-US" sz="2500" dirty="0">
                <a:latin typeface="Times New Roman" pitchFamily="18" charset="0"/>
                <a:cs typeface="Times New Roman" pitchFamily="18" charset="0"/>
              </a:rPr>
              <a:t>Imposing security authorizations</a:t>
            </a:r>
          </a:p>
          <a:p>
            <a:r>
              <a:rPr lang="en-US" sz="2500" dirty="0">
                <a:latin typeface="Times New Roman" pitchFamily="18" charset="0"/>
                <a:cs typeface="Times New Roman" pitchFamily="18" charset="0"/>
              </a:rPr>
              <a:t>Preventing invalid transactions</a:t>
            </a:r>
          </a:p>
          <a:p>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xmlns="" val="858657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rgbClr val="FF0000"/>
                </a:solidFill>
                <a:latin typeface="Times New Roman" pitchFamily="18" charset="0"/>
                <a:cs typeface="Times New Roman" pitchFamily="18" charset="0"/>
              </a:rPr>
              <a:t>References</a:t>
            </a:r>
            <a:endParaRPr lang="en-US" sz="4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www.tutorialspoint</a:t>
            </a:r>
            <a:r>
              <a:rPr lang="en-US" dirty="0" smtClean="0"/>
              <a:t>.com/plsql</a:t>
            </a:r>
            <a:r>
              <a:rPr lang="en-US" dirty="0" smtClean="0"/>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a:bodyPr>
          <a:lstStyle/>
          <a:p>
            <a:pPr marL="0" indent="0">
              <a:buNone/>
            </a:pPr>
            <a:r>
              <a:rPr lang="en-US" sz="6000" b="1" dirty="0" smtClean="0">
                <a:solidFill>
                  <a:srgbClr val="FF0000"/>
                </a:solidFill>
                <a:latin typeface="Times New Roman" pitchFamily="18" charset="0"/>
                <a:cs typeface="Times New Roman" pitchFamily="18" charset="0"/>
              </a:rPr>
              <a:t>			</a:t>
            </a:r>
          </a:p>
          <a:p>
            <a:pPr marL="0" indent="0">
              <a:buNone/>
            </a:pPr>
            <a:r>
              <a:rPr lang="en-US" sz="6000" b="1" dirty="0">
                <a:solidFill>
                  <a:srgbClr val="FF0000"/>
                </a:solidFill>
                <a:latin typeface="Times New Roman" pitchFamily="18" charset="0"/>
                <a:cs typeface="Times New Roman" pitchFamily="18" charset="0"/>
              </a:rPr>
              <a:t>	</a:t>
            </a:r>
            <a:r>
              <a:rPr lang="en-US" sz="6000" b="1" dirty="0" smtClean="0">
                <a:solidFill>
                  <a:srgbClr val="FF0000"/>
                </a:solidFill>
                <a:latin typeface="Times New Roman" pitchFamily="18" charset="0"/>
                <a:cs typeface="Times New Roman" pitchFamily="18" charset="0"/>
              </a:rPr>
              <a:t>		  END</a:t>
            </a:r>
            <a:endParaRPr lang="en-US" sz="6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8826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ctrTitle"/>
          </p:nvPr>
        </p:nvSpPr>
        <p:spPr>
          <a:xfrm>
            <a:off x="838200" y="228600"/>
            <a:ext cx="8001000" cy="609600"/>
          </a:xfrm>
        </p:spPr>
        <p:txBody>
          <a:bodyPr>
            <a:noAutofit/>
          </a:bodyPr>
          <a:lstStyle/>
          <a:p>
            <a:pPr eaLnBrk="1" hangingPunct="1"/>
            <a:r>
              <a:rPr lang="en-US" sz="4000" b="1" dirty="0" smtClean="0">
                <a:solidFill>
                  <a:srgbClr val="FF0000"/>
                </a:solidFill>
                <a:effectLst/>
                <a:latin typeface="Times New Roman" pitchFamily="18" charset="0"/>
                <a:cs typeface="Times New Roman" pitchFamily="18" charset="0"/>
              </a:rPr>
              <a:t>Types of Cursors</a:t>
            </a:r>
            <a:endParaRPr lang="en-US" sz="4000" dirty="0" smtClean="0">
              <a:solidFill>
                <a:srgbClr val="FF0000"/>
              </a:solidFill>
              <a:effectLst/>
              <a:latin typeface="Times New Roman" pitchFamily="18" charset="0"/>
              <a:cs typeface="Times New Roman" pitchFamily="18" charset="0"/>
            </a:endParaRPr>
          </a:p>
        </p:txBody>
      </p:sp>
      <p:sp>
        <p:nvSpPr>
          <p:cNvPr id="16388" name="Rectangle 3"/>
          <p:cNvSpPr>
            <a:spLocks noGrp="1" noChangeArrowheads="1"/>
          </p:cNvSpPr>
          <p:nvPr>
            <p:ph type="subTitle" idx="1"/>
          </p:nvPr>
        </p:nvSpPr>
        <p:spPr>
          <a:xfrm>
            <a:off x="152400" y="990600"/>
            <a:ext cx="8763000" cy="5486400"/>
          </a:xfrm>
        </p:spPr>
        <p:txBody>
          <a:bodyPr/>
          <a:lstStyle/>
          <a:p>
            <a:pPr marL="781050" indent="-609600" algn="l" eaLnBrk="1" hangingPunct="1">
              <a:buFontTx/>
              <a:buChar char="•"/>
            </a:pPr>
            <a:r>
              <a:rPr lang="en-US" b="1" dirty="0" smtClean="0">
                <a:solidFill>
                  <a:srgbClr val="0000FF"/>
                </a:solidFill>
                <a:effectLst/>
                <a:latin typeface="Times New Roman" pitchFamily="18" charset="0"/>
                <a:cs typeface="Times New Roman" pitchFamily="18" charset="0"/>
              </a:rPr>
              <a:t>There are two types of cursors: </a:t>
            </a: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An </a:t>
            </a:r>
            <a:r>
              <a:rPr lang="en-US" b="1" i="1" dirty="0" smtClean="0">
                <a:solidFill>
                  <a:srgbClr val="FF0000"/>
                </a:solidFill>
                <a:effectLst/>
                <a:latin typeface="Times New Roman" pitchFamily="18" charset="0"/>
                <a:cs typeface="Times New Roman" pitchFamily="18" charset="0"/>
              </a:rPr>
              <a:t>IMPLICIT</a:t>
            </a:r>
            <a:r>
              <a:rPr lang="en-US" i="1" dirty="0" smtClean="0">
                <a:solidFill>
                  <a:schemeClr val="tx1"/>
                </a:solidFill>
                <a:effectLst/>
                <a:latin typeface="Times New Roman" pitchFamily="18" charset="0"/>
                <a:cs typeface="Times New Roman" pitchFamily="18" charset="0"/>
              </a:rPr>
              <a:t> </a:t>
            </a:r>
            <a:r>
              <a:rPr lang="en-US" dirty="0" smtClean="0">
                <a:solidFill>
                  <a:schemeClr val="tx1"/>
                </a:solidFill>
                <a:effectLst/>
                <a:latin typeface="Times New Roman" pitchFamily="18" charset="0"/>
                <a:cs typeface="Times New Roman" pitchFamily="18" charset="0"/>
              </a:rPr>
              <a:t>cursor is automatically declared by Oracle every time an SQL statement is executed. The user will not be aware of this happening and will not be able to control or process the information in an implicit cursor.</a:t>
            </a:r>
          </a:p>
          <a:p>
            <a:pPr marL="996950" lvl="1" algn="l" eaLnBrk="1" hangingPunct="1"/>
            <a:endParaRPr lang="en-US" dirty="0" smtClean="0">
              <a:solidFill>
                <a:schemeClr val="tx1"/>
              </a:solidFill>
              <a:effectLst/>
              <a:latin typeface="Times New Roman" pitchFamily="18" charset="0"/>
              <a:cs typeface="Times New Roman" pitchFamily="18" charset="0"/>
            </a:endParaRPr>
          </a:p>
          <a:p>
            <a:pPr marL="1530350" lvl="1" indent="-533400" algn="l" eaLnBrk="1" hangingPunct="1">
              <a:buFontTx/>
              <a:buAutoNum type="arabicPeriod"/>
            </a:pPr>
            <a:r>
              <a:rPr lang="en-US" dirty="0" smtClean="0">
                <a:solidFill>
                  <a:schemeClr val="tx1"/>
                </a:solidFill>
                <a:effectLst/>
                <a:latin typeface="Times New Roman" pitchFamily="18" charset="0"/>
                <a:cs typeface="Times New Roman" pitchFamily="18" charset="0"/>
              </a:rPr>
              <a:t>An </a:t>
            </a:r>
            <a:r>
              <a:rPr lang="en-US" b="1" i="1" dirty="0" smtClean="0">
                <a:solidFill>
                  <a:srgbClr val="FF0000"/>
                </a:solidFill>
                <a:effectLst/>
                <a:latin typeface="Times New Roman" pitchFamily="18" charset="0"/>
                <a:cs typeface="Times New Roman" pitchFamily="18" charset="0"/>
              </a:rPr>
              <a:t>EXPLICIT</a:t>
            </a:r>
            <a:r>
              <a:rPr lang="en-US" i="1" dirty="0" smtClean="0">
                <a:solidFill>
                  <a:schemeClr val="tx1"/>
                </a:solidFill>
                <a:effectLst/>
                <a:latin typeface="Times New Roman" pitchFamily="18" charset="0"/>
                <a:cs typeface="Times New Roman" pitchFamily="18" charset="0"/>
              </a:rPr>
              <a:t> </a:t>
            </a:r>
            <a:r>
              <a:rPr lang="en-US" dirty="0" smtClean="0">
                <a:solidFill>
                  <a:schemeClr val="tx1"/>
                </a:solidFill>
                <a:effectLst/>
                <a:latin typeface="Times New Roman" pitchFamily="18" charset="0"/>
                <a:cs typeface="Times New Roman" pitchFamily="18" charset="0"/>
              </a:rPr>
              <a:t>cursor is defined by the program for any query that returns more than one row of data. That means the programmer has declared the cursor within the PL/SQL code block. </a:t>
            </a:r>
          </a:p>
          <a:p>
            <a:pPr marL="781050" indent="-609600" algn="l" eaLnBrk="1" hangingPunct="1">
              <a:lnSpc>
                <a:spcPct val="90000"/>
              </a:lnSpc>
              <a:buFontTx/>
              <a:buChar char="•"/>
            </a:pPr>
            <a:endParaRPr lang="en-US" sz="16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268927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a:xfrm>
            <a:off x="838200" y="228600"/>
            <a:ext cx="8001000" cy="609600"/>
          </a:xfrm>
        </p:spPr>
        <p:txBody>
          <a:bodyPr>
            <a:normAutofit fontScale="90000"/>
          </a:bodyPr>
          <a:lstStyle/>
          <a:p>
            <a:r>
              <a:rPr lang="en-US" sz="3600" b="1" dirty="0">
                <a:solidFill>
                  <a:srgbClr val="FF0000"/>
                </a:solidFill>
                <a:latin typeface="Times New Roman" pitchFamily="18" charset="0"/>
                <a:cs typeface="Times New Roman" pitchFamily="18" charset="0"/>
              </a:rPr>
              <a:t>Implicit Cursors</a:t>
            </a:r>
            <a:r>
              <a:rPr lang="en-US" sz="3600" b="1" dirty="0"/>
              <a:t/>
            </a:r>
            <a:br>
              <a:rPr lang="en-US" sz="3600" b="1" dirty="0"/>
            </a:br>
            <a:endParaRPr lang="en-US" sz="3600" b="1" u="sng" dirty="0" smtClean="0">
              <a:effectLst/>
            </a:endParaRPr>
          </a:p>
        </p:txBody>
      </p:sp>
      <p:sp>
        <p:nvSpPr>
          <p:cNvPr id="17412" name="Rectangle 3"/>
          <p:cNvSpPr>
            <a:spLocks noGrp="1" noChangeArrowheads="1"/>
          </p:cNvSpPr>
          <p:nvPr>
            <p:ph type="subTitle" idx="1"/>
          </p:nvPr>
        </p:nvSpPr>
        <p:spPr>
          <a:xfrm>
            <a:off x="228599" y="1219200"/>
            <a:ext cx="8846127" cy="5486400"/>
          </a:xfrm>
        </p:spPr>
        <p:txBody>
          <a:bodyPr>
            <a:normAutofit lnSpcReduction="10000"/>
          </a:bodyPr>
          <a:lstStyle/>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Any given PL/SQL block issues an implicit cursor whenever an SQL statement is executed, as long as an explicit cursor does not exist for that SQL statement.</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 cursor is automatically associated with every DML (Data Manipulation) statement (UPDATE, DELETE, INSERT).</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All UPDATE and DELETE statements have cursors that identify the set of rows that will be affected by the operation.</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An INSERT statement needs a place to receive the data that is to be inserted in the database; the implicit cursor fulfills this need.</a:t>
            </a:r>
          </a:p>
          <a:p>
            <a:pPr marL="742950" indent="-571500" algn="l" eaLnBrk="1" hangingPunct="1">
              <a:buFontTx/>
              <a:buChar char="•"/>
            </a:pPr>
            <a:endParaRPr lang="en-US" sz="2400" dirty="0" smtClean="0">
              <a:solidFill>
                <a:schemeClr val="tx1"/>
              </a:solidFill>
              <a:effectLst/>
              <a:latin typeface="Times New Roman" pitchFamily="18" charset="0"/>
              <a:cs typeface="Times New Roman" pitchFamily="18" charset="0"/>
            </a:endParaRPr>
          </a:p>
          <a:p>
            <a:pPr marL="742950" indent="-571500" algn="l" eaLnBrk="1" hangingPunct="1">
              <a:buFontTx/>
              <a:buChar char="•"/>
            </a:pPr>
            <a:r>
              <a:rPr lang="en-US" sz="2400" dirty="0" smtClean="0">
                <a:solidFill>
                  <a:schemeClr val="tx1"/>
                </a:solidFill>
                <a:effectLst/>
                <a:latin typeface="Times New Roman" pitchFamily="18" charset="0"/>
                <a:cs typeface="Times New Roman" pitchFamily="18" charset="0"/>
              </a:rPr>
              <a:t>The most recently opened cursor is called the “SQL%” Cursor.</a:t>
            </a:r>
          </a:p>
          <a:p>
            <a:pPr marL="742950" indent="-571500" algn="l" eaLnBrk="1" hangingPunct="1">
              <a:lnSpc>
                <a:spcPct val="90000"/>
              </a:lnSpc>
              <a:buFontTx/>
              <a:buChar char="•"/>
            </a:pPr>
            <a:endParaRPr lang="en-US" sz="24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889670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Implicit Cursors</a:t>
            </a:r>
            <a:r>
              <a:rPr lang="en-US" b="1" dirty="0"/>
              <a:t/>
            </a:r>
            <a:br>
              <a:rPr lang="en-US" b="1" dirty="0"/>
            </a:br>
            <a:endParaRPr lang="en-US" dirty="0"/>
          </a:p>
        </p:txBody>
      </p:sp>
      <p:sp>
        <p:nvSpPr>
          <p:cNvPr id="3" name="Content Placeholder 2"/>
          <p:cNvSpPr>
            <a:spLocks noGrp="1"/>
          </p:cNvSpPr>
          <p:nvPr>
            <p:ph idx="1"/>
          </p:nvPr>
        </p:nvSpPr>
        <p:spPr>
          <a:xfrm>
            <a:off x="152400" y="990600"/>
            <a:ext cx="8839200" cy="5638800"/>
          </a:xfrm>
        </p:spPr>
        <p:txBody>
          <a:bodyPr>
            <a:normAutofit fontScale="92500" lnSpcReduction="20000"/>
          </a:bodyPr>
          <a:lstStyle/>
          <a:p>
            <a:r>
              <a:rPr lang="en-US" sz="2700" dirty="0" smtClean="0">
                <a:latin typeface="Times New Roman" pitchFamily="18" charset="0"/>
                <a:cs typeface="Times New Roman" pitchFamily="18" charset="0"/>
              </a:rPr>
              <a:t>Implicit </a:t>
            </a:r>
            <a:r>
              <a:rPr lang="en-US" sz="2700" dirty="0">
                <a:latin typeface="Times New Roman" pitchFamily="18" charset="0"/>
                <a:cs typeface="Times New Roman" pitchFamily="18" charset="0"/>
              </a:rPr>
              <a:t>cursors are automatically created by Oracle whenever an SQL statement is </a:t>
            </a:r>
            <a:r>
              <a:rPr lang="en-US" sz="2700" dirty="0" smtClean="0">
                <a:latin typeface="Times New Roman" pitchFamily="18" charset="0"/>
                <a:cs typeface="Times New Roman" pitchFamily="18" charset="0"/>
              </a:rPr>
              <a:t>executed, when </a:t>
            </a:r>
            <a:r>
              <a:rPr lang="en-US" sz="2700" dirty="0">
                <a:latin typeface="Times New Roman" pitchFamily="18" charset="0"/>
                <a:cs typeface="Times New Roman" pitchFamily="18" charset="0"/>
              </a:rPr>
              <a:t>there is no explicit cursor for the statement. </a:t>
            </a:r>
            <a:endParaRPr lang="en-US" sz="27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Programmers </a:t>
            </a:r>
            <a:r>
              <a:rPr lang="en-US" sz="2700" dirty="0">
                <a:latin typeface="Times New Roman" pitchFamily="18" charset="0"/>
                <a:cs typeface="Times New Roman" pitchFamily="18" charset="0"/>
              </a:rPr>
              <a:t>cannot control the implicit </a:t>
            </a:r>
            <a:r>
              <a:rPr lang="en-US" sz="2700" dirty="0" smtClean="0">
                <a:latin typeface="Times New Roman" pitchFamily="18" charset="0"/>
                <a:cs typeface="Times New Roman" pitchFamily="18" charset="0"/>
              </a:rPr>
              <a:t>cursors and </a:t>
            </a:r>
            <a:r>
              <a:rPr lang="en-US" sz="2700" dirty="0">
                <a:latin typeface="Times New Roman" pitchFamily="18" charset="0"/>
                <a:cs typeface="Times New Roman" pitchFamily="18" charset="0"/>
              </a:rPr>
              <a:t>the information in it</a:t>
            </a:r>
            <a:r>
              <a:rPr lang="en-US" sz="2700" dirty="0" smtClean="0">
                <a:latin typeface="Times New Roman" pitchFamily="18" charset="0"/>
                <a:cs typeface="Times New Roman" pitchFamily="18" charset="0"/>
              </a:rPr>
              <a:t>.</a:t>
            </a: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Whenever a DML statement </a:t>
            </a:r>
            <a:r>
              <a:rPr lang="en-US" sz="2700" i="1" dirty="0">
                <a:latin typeface="Times New Roman" pitchFamily="18" charset="0"/>
                <a:cs typeface="Times New Roman" pitchFamily="18" charset="0"/>
              </a:rPr>
              <a:t>INSERT</a:t>
            </a:r>
            <a:r>
              <a:rPr lang="en-US" sz="2700" dirty="0">
                <a:latin typeface="Times New Roman" pitchFamily="18" charset="0"/>
                <a:cs typeface="Times New Roman" pitchFamily="18" charset="0"/>
              </a:rPr>
              <a:t>, </a:t>
            </a:r>
            <a:r>
              <a:rPr lang="en-US" sz="2700" i="1" dirty="0" smtClean="0">
                <a:latin typeface="Times New Roman" pitchFamily="18" charset="0"/>
                <a:cs typeface="Times New Roman" pitchFamily="18" charset="0"/>
              </a:rPr>
              <a:t>UPDATE and DELETE </a:t>
            </a:r>
            <a:r>
              <a:rPr lang="en-US" sz="2700" dirty="0">
                <a:latin typeface="Times New Roman" pitchFamily="18" charset="0"/>
                <a:cs typeface="Times New Roman" pitchFamily="18" charset="0"/>
              </a:rPr>
              <a:t>is issued, an implicit cursor is </a:t>
            </a:r>
            <a:r>
              <a:rPr lang="en-US" sz="2700" dirty="0" smtClean="0">
                <a:latin typeface="Times New Roman" pitchFamily="18" charset="0"/>
                <a:cs typeface="Times New Roman" pitchFamily="18" charset="0"/>
              </a:rPr>
              <a:t>associated with </a:t>
            </a:r>
            <a:r>
              <a:rPr lang="en-US" sz="2700" dirty="0">
                <a:latin typeface="Times New Roman" pitchFamily="18" charset="0"/>
                <a:cs typeface="Times New Roman" pitchFamily="18" charset="0"/>
              </a:rPr>
              <a:t>this statement</a:t>
            </a:r>
            <a:r>
              <a:rPr lang="en-US" sz="2700" dirty="0" smtClean="0">
                <a:latin typeface="Times New Roman" pitchFamily="18" charset="0"/>
                <a:cs typeface="Times New Roman" pitchFamily="18" charset="0"/>
              </a:rPr>
              <a:t>.</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For INSERT operations, the cursor holds the data that needs to be inserted</a:t>
            </a:r>
            <a:r>
              <a:rPr lang="en-US" sz="2700" dirty="0" smtClean="0">
                <a:latin typeface="Times New Roman" pitchFamily="18" charset="0"/>
                <a:cs typeface="Times New Roman" pitchFamily="18" charset="0"/>
              </a:rPr>
              <a:t>.</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 For UPDATE </a:t>
            </a:r>
            <a:r>
              <a:rPr lang="en-US" sz="2700" dirty="0">
                <a:latin typeface="Times New Roman" pitchFamily="18" charset="0"/>
                <a:cs typeface="Times New Roman" pitchFamily="18" charset="0"/>
              </a:rPr>
              <a:t>and DELETE operations, the cursor identifies the rows that would be affected</a:t>
            </a:r>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2651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a:bodyPr>
          <a:lstStyle/>
          <a:p>
            <a:r>
              <a:rPr lang="en-US" sz="2700" dirty="0">
                <a:latin typeface="Times New Roman" pitchFamily="18" charset="0"/>
                <a:cs typeface="Times New Roman" pitchFamily="18" charset="0"/>
              </a:rPr>
              <a:t>In PL/SQL, you can refer to the most recent implicit cursor as the </a:t>
            </a:r>
            <a:r>
              <a:rPr lang="en-US" sz="2700" b="1" dirty="0">
                <a:latin typeface="Times New Roman" pitchFamily="18" charset="0"/>
                <a:cs typeface="Times New Roman" pitchFamily="18" charset="0"/>
              </a:rPr>
              <a:t>SQL cursor</a:t>
            </a:r>
            <a:r>
              <a:rPr lang="en-US" sz="2700" dirty="0">
                <a:latin typeface="Times New Roman" pitchFamily="18" charset="0"/>
                <a:cs typeface="Times New Roman" pitchFamily="18" charset="0"/>
              </a:rPr>
              <a:t>, which always has the attributes like %FOUND, %ISOPEN, %NOTFOUND, and %ROWCOUNT. </a:t>
            </a:r>
            <a:endParaRPr lang="en-US" sz="2700" dirty="0" smtClean="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The SQL cursor has additional attributes, %BULK_ROWCOUNT and %BULK_EXCEPTIONS, designed for use with the FORALL statement</a:t>
            </a:r>
            <a:r>
              <a:rPr lang="en-US" sz="2700" dirty="0" smtClean="0">
                <a:latin typeface="Times New Roman" pitchFamily="18" charset="0"/>
                <a:cs typeface="Times New Roman" pitchFamily="18" charset="0"/>
              </a:rPr>
              <a:t>.</a:t>
            </a:r>
          </a:p>
          <a:p>
            <a:endParaRPr lang="en-US" sz="2700" dirty="0">
              <a:latin typeface="Times New Roman" pitchFamily="18" charset="0"/>
              <a:cs typeface="Times New Roman" pitchFamily="18" charset="0"/>
            </a:endParaRPr>
          </a:p>
          <a:p>
            <a:r>
              <a:rPr lang="en-US" sz="3000" dirty="0">
                <a:latin typeface="Times New Roman" pitchFamily="18" charset="0"/>
                <a:cs typeface="Times New Roman" pitchFamily="18" charset="0"/>
              </a:rPr>
              <a:t>Any SQL cursor attribute will be accessed as </a:t>
            </a:r>
            <a:r>
              <a:rPr lang="en-US" sz="3000" b="1" dirty="0" err="1" smtClean="0">
                <a:latin typeface="Times New Roman" pitchFamily="18" charset="0"/>
                <a:cs typeface="Times New Roman" pitchFamily="18" charset="0"/>
              </a:rPr>
              <a:t>sql%attribute_name</a:t>
            </a:r>
            <a:r>
              <a:rPr lang="en-US" sz="3000" b="1"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56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838200" y="152400"/>
            <a:ext cx="8001000" cy="838200"/>
          </a:xfrm>
        </p:spPr>
        <p:txBody>
          <a:bodyPr/>
          <a:lstStyle/>
          <a:p>
            <a:pPr eaLnBrk="1" hangingPunct="1"/>
            <a:r>
              <a:rPr lang="en-US" sz="3200" b="1" u="sng" dirty="0" smtClean="0">
                <a:solidFill>
                  <a:srgbClr val="FF0000"/>
                </a:solidFill>
                <a:effectLst/>
                <a:latin typeface="Times New Roman" pitchFamily="18" charset="0"/>
                <a:cs typeface="Times New Roman" pitchFamily="18" charset="0"/>
              </a:rPr>
              <a:t>The Processing of An Implicit Cursor</a:t>
            </a:r>
            <a:endParaRPr lang="en-US" sz="3200" u="sng" dirty="0" smtClean="0">
              <a:solidFill>
                <a:srgbClr val="FF0000"/>
              </a:solidFill>
              <a:effectLst/>
              <a:latin typeface="Times New Roman" pitchFamily="18" charset="0"/>
              <a:cs typeface="Times New Roman" pitchFamily="18" charset="0"/>
            </a:endParaRPr>
          </a:p>
        </p:txBody>
      </p:sp>
      <p:sp>
        <p:nvSpPr>
          <p:cNvPr id="18436" name="Rectangle 3"/>
          <p:cNvSpPr>
            <a:spLocks noGrp="1" noChangeArrowheads="1"/>
          </p:cNvSpPr>
          <p:nvPr>
            <p:ph type="subTitle" idx="1"/>
          </p:nvPr>
        </p:nvSpPr>
        <p:spPr>
          <a:xfrm>
            <a:off x="228600" y="990600"/>
            <a:ext cx="8686800" cy="5105400"/>
          </a:xfrm>
        </p:spPr>
        <p:txBody>
          <a:bodyPr>
            <a:normAutofit/>
          </a:bodyPr>
          <a:lstStyle/>
          <a:p>
            <a:pPr marL="742950" indent="-571500" algn="l" eaLnBrk="1" hangingPunct="1">
              <a:buFontTx/>
              <a:buChar char="•"/>
            </a:pPr>
            <a:r>
              <a:rPr lang="en-US" sz="2100" dirty="0" smtClean="0">
                <a:solidFill>
                  <a:schemeClr val="tx1"/>
                </a:solidFill>
                <a:effectLst/>
                <a:latin typeface="Times New Roman" pitchFamily="18" charset="0"/>
                <a:cs typeface="Times New Roman" pitchFamily="18" charset="0"/>
              </a:rPr>
              <a:t>The implicit cursor is used to process INSERT, UPDATE, DELETE, and SELECT INTO statements.</a:t>
            </a:r>
          </a:p>
          <a:p>
            <a:pPr marL="742950" indent="-571500" algn="l" eaLnBrk="1" hangingPunct="1">
              <a:buFontTx/>
              <a:buChar char="•"/>
            </a:pPr>
            <a:r>
              <a:rPr lang="en-US" sz="2100" dirty="0" smtClean="0">
                <a:solidFill>
                  <a:schemeClr val="tx1"/>
                </a:solidFill>
                <a:effectLst/>
                <a:latin typeface="Times New Roman" pitchFamily="18" charset="0"/>
                <a:cs typeface="Times New Roman" pitchFamily="18" charset="0"/>
              </a:rPr>
              <a:t>During the processing of an implicit cursor, Oracle automatically performs the OPEN, FETCH, and CLOSE operations.</a:t>
            </a:r>
          </a:p>
          <a:p>
            <a:pPr marL="742950" indent="-571500" algn="l" eaLnBrk="1" hangingPunct="1">
              <a:buFontTx/>
              <a:buChar char="•"/>
            </a:pPr>
            <a:r>
              <a:rPr lang="en-US" sz="2100" dirty="0" smtClean="0">
                <a:solidFill>
                  <a:schemeClr val="tx1"/>
                </a:solidFill>
                <a:effectLst/>
                <a:latin typeface="Times New Roman" pitchFamily="18" charset="0"/>
                <a:cs typeface="Times New Roman" pitchFamily="18" charset="0"/>
              </a:rPr>
              <a:t>An implicit cursor cannot tell you how many rows were affected by an update. SQL%ROWCOUNT returns numbers of rows updated. It can be used as follows:</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BEGIN</a:t>
            </a:r>
          </a:p>
          <a:p>
            <a:pPr marL="171450" algn="l" eaLnBrk="1" hangingPunct="1"/>
            <a:r>
              <a:rPr lang="en-US" sz="2100" b="1" dirty="0" smtClean="0">
                <a:solidFill>
                  <a:schemeClr val="tx1"/>
                </a:solidFill>
                <a:latin typeface="Times New Roman" pitchFamily="18" charset="0"/>
                <a:cs typeface="Times New Roman" pitchFamily="18" charset="0"/>
              </a:rPr>
              <a:t>		U</a:t>
            </a:r>
            <a:r>
              <a:rPr lang="en-US" sz="2100" b="1" dirty="0" smtClean="0">
                <a:solidFill>
                  <a:schemeClr val="tx1"/>
                </a:solidFill>
                <a:effectLst/>
                <a:latin typeface="Times New Roman" pitchFamily="18" charset="0"/>
                <a:cs typeface="Times New Roman" pitchFamily="18" charset="0"/>
              </a:rPr>
              <a:t>PDATE student</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SET </a:t>
            </a:r>
            <a:r>
              <a:rPr lang="en-US" sz="2100" b="1" dirty="0" err="1" smtClean="0">
                <a:solidFill>
                  <a:schemeClr val="tx1"/>
                </a:solidFill>
                <a:effectLst/>
                <a:latin typeface="Times New Roman" pitchFamily="18" charset="0"/>
                <a:cs typeface="Times New Roman" pitchFamily="18" charset="0"/>
              </a:rPr>
              <a:t>first_name</a:t>
            </a:r>
            <a:r>
              <a:rPr lang="en-US" sz="2100" b="1" dirty="0" smtClean="0">
                <a:solidFill>
                  <a:schemeClr val="tx1"/>
                </a:solidFill>
                <a:effectLst/>
                <a:latin typeface="Times New Roman" pitchFamily="18" charset="0"/>
                <a:cs typeface="Times New Roman" pitchFamily="18" charset="0"/>
              </a:rPr>
              <a:t> = 'B‘</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	WHERE </a:t>
            </a:r>
            <a:r>
              <a:rPr lang="en-US" sz="2100" b="1" dirty="0" err="1" smtClean="0">
                <a:solidFill>
                  <a:schemeClr val="tx1"/>
                </a:solidFill>
                <a:effectLst/>
                <a:latin typeface="Times New Roman" pitchFamily="18" charset="0"/>
                <a:cs typeface="Times New Roman" pitchFamily="18" charset="0"/>
              </a:rPr>
              <a:t>first_name</a:t>
            </a:r>
            <a:r>
              <a:rPr lang="en-US" sz="2100" b="1" dirty="0" smtClean="0">
                <a:solidFill>
                  <a:schemeClr val="tx1"/>
                </a:solidFill>
                <a:effectLst/>
                <a:latin typeface="Times New Roman" pitchFamily="18" charset="0"/>
                <a:cs typeface="Times New Roman" pitchFamily="18" charset="0"/>
              </a:rPr>
              <a:t> LIKE 'B%';			       	              DBMS_OUTPUT.PUT_LINE(</a:t>
            </a:r>
            <a:r>
              <a:rPr lang="en-US" sz="2100" b="1" dirty="0" smtClean="0">
                <a:solidFill>
                  <a:srgbClr val="FF0000"/>
                </a:solidFill>
                <a:effectLst/>
                <a:latin typeface="Times New Roman" pitchFamily="18" charset="0"/>
                <a:cs typeface="Times New Roman" pitchFamily="18" charset="0"/>
              </a:rPr>
              <a:t>SQL%ROWCOUNT</a:t>
            </a:r>
            <a:r>
              <a:rPr lang="en-US" sz="2100" b="1" dirty="0" smtClean="0">
                <a:solidFill>
                  <a:schemeClr val="tx1"/>
                </a:solidFill>
                <a:effectLst/>
                <a:latin typeface="Times New Roman" pitchFamily="18" charset="0"/>
                <a:cs typeface="Times New Roman" pitchFamily="18" charset="0"/>
              </a:rPr>
              <a:t>);</a:t>
            </a:r>
          </a:p>
          <a:p>
            <a:pPr marL="171450" algn="l" eaLnBrk="1" hangingPunct="1"/>
            <a:r>
              <a:rPr lang="en-US" sz="2100" b="1" dirty="0">
                <a:solidFill>
                  <a:schemeClr val="tx1"/>
                </a:solidFill>
                <a:latin typeface="Times New Roman" pitchFamily="18" charset="0"/>
                <a:cs typeface="Times New Roman" pitchFamily="18" charset="0"/>
              </a:rPr>
              <a:t> </a:t>
            </a:r>
            <a:r>
              <a:rPr lang="en-US" sz="2100" b="1" dirty="0" smtClean="0">
                <a:solidFill>
                  <a:schemeClr val="tx1"/>
                </a:solidFill>
                <a:latin typeface="Times New Roman" pitchFamily="18" charset="0"/>
                <a:cs typeface="Times New Roman" pitchFamily="18" charset="0"/>
              </a:rPr>
              <a:t>          </a:t>
            </a:r>
            <a:r>
              <a:rPr lang="en-US" sz="2100" b="1" dirty="0" smtClean="0">
                <a:solidFill>
                  <a:schemeClr val="tx1"/>
                </a:solidFill>
                <a:effectLst/>
                <a:latin typeface="Times New Roman" pitchFamily="18" charset="0"/>
                <a:cs typeface="Times New Roman" pitchFamily="18" charset="0"/>
              </a:rPr>
              <a:t>END;</a:t>
            </a:r>
            <a:endParaRPr lang="en-US" sz="2100" dirty="0" smtClean="0">
              <a:solidFill>
                <a:schemeClr val="tx1"/>
              </a:solidFill>
              <a:effectLst/>
              <a:latin typeface="Times New Roman" pitchFamily="18" charset="0"/>
              <a:cs typeface="Times New Roman" pitchFamily="18" charset="0"/>
            </a:endParaRPr>
          </a:p>
          <a:p>
            <a:pPr marL="742950" indent="-571500" algn="l" eaLnBrk="1" hangingPunct="1">
              <a:lnSpc>
                <a:spcPct val="90000"/>
              </a:lnSpc>
              <a:buFontTx/>
              <a:buChar char="•"/>
            </a:pPr>
            <a:endParaRPr lang="en-US" sz="2100" dirty="0" smtClean="0">
              <a:solidFill>
                <a:schemeClr val="tx1"/>
              </a:solidFill>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xmlns="" val="355199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2483</Words>
  <Application>Microsoft Office PowerPoint</Application>
  <PresentationFormat>On-screen Show (4:3)</PresentationFormat>
  <Paragraphs>476</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Cursors</vt:lpstr>
      <vt:lpstr>Cursors</vt:lpstr>
      <vt:lpstr>Slide 3</vt:lpstr>
      <vt:lpstr>Slide 4</vt:lpstr>
      <vt:lpstr>Types of Cursors</vt:lpstr>
      <vt:lpstr>Implicit Cursors </vt:lpstr>
      <vt:lpstr>Implicit Cursors </vt:lpstr>
      <vt:lpstr>Slide 8</vt:lpstr>
      <vt:lpstr>The Processing of An Implicit Cursor</vt:lpstr>
      <vt:lpstr>Slide 10</vt:lpstr>
      <vt:lpstr>Syntax for Cursors</vt:lpstr>
      <vt:lpstr>Cursors</vt:lpstr>
      <vt:lpstr>Slide 13</vt:lpstr>
      <vt:lpstr>Slide 14</vt:lpstr>
      <vt:lpstr>Slide 15</vt:lpstr>
      <vt:lpstr>Slide 16</vt:lpstr>
      <vt:lpstr>The %ISOPEN Attribute</vt:lpstr>
      <vt:lpstr>Slide 18</vt:lpstr>
      <vt:lpstr>Cursor FOR Loops</vt:lpstr>
      <vt:lpstr>Cursor FOR Loops: An Example</vt:lpstr>
      <vt:lpstr>Example</vt:lpstr>
      <vt:lpstr>Slide 22</vt:lpstr>
      <vt:lpstr>EXPLICIT CURSOR</vt:lpstr>
      <vt:lpstr>Slide 24</vt:lpstr>
      <vt:lpstr>Slide 25</vt:lpstr>
      <vt:lpstr>Slide 26</vt:lpstr>
      <vt:lpstr>Slide 27</vt:lpstr>
      <vt:lpstr>Example-Implicit Cursors</vt:lpstr>
      <vt:lpstr>Slide 29</vt:lpstr>
      <vt:lpstr>Slide 30</vt:lpstr>
      <vt:lpstr>Example-Explicit Cursor</vt:lpstr>
      <vt:lpstr>Slide 32</vt:lpstr>
      <vt:lpstr>Triggers</vt:lpstr>
      <vt:lpstr>Slide 34</vt:lpstr>
      <vt:lpstr>Trigger Classification </vt:lpstr>
      <vt:lpstr>Slide 36</vt:lpstr>
      <vt:lpstr>Creating Triggers </vt:lpstr>
      <vt:lpstr>Slide 38</vt:lpstr>
      <vt:lpstr>Slide 39</vt:lpstr>
      <vt:lpstr>Slide 40</vt:lpstr>
      <vt:lpstr>Slide 41</vt:lpstr>
      <vt:lpstr>Example </vt:lpstr>
      <vt:lpstr>Slide 43</vt:lpstr>
      <vt:lpstr>Slide 44</vt:lpstr>
      <vt:lpstr>Slide 45</vt:lpstr>
      <vt:lpstr>Slide 46</vt:lpstr>
      <vt:lpstr>Benefits of Triggers </vt:lpstr>
      <vt:lpstr>References</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Cursors</dc:title>
  <dc:creator>Student</dc:creator>
  <cp:lastModifiedBy>MPK</cp:lastModifiedBy>
  <cp:revision>30</cp:revision>
  <dcterms:created xsi:type="dcterms:W3CDTF">2006-08-16T00:00:00Z</dcterms:created>
  <dcterms:modified xsi:type="dcterms:W3CDTF">2019-10-10T08:04:15Z</dcterms:modified>
</cp:coreProperties>
</file>