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Lst>
  <p:notesMasterIdLst>
    <p:notesMasterId r:id="rId48"/>
  </p:notesMasterIdLst>
  <p:sldIdLst>
    <p:sldId id="256" r:id="rId3"/>
    <p:sldId id="257" r:id="rId4"/>
    <p:sldId id="258" r:id="rId5"/>
    <p:sldId id="259" r:id="rId6"/>
    <p:sldId id="260" r:id="rId7"/>
    <p:sldId id="261" r:id="rId8"/>
    <p:sldId id="262" r:id="rId9"/>
    <p:sldId id="263" r:id="rId10"/>
    <p:sldId id="264" r:id="rId11"/>
    <p:sldId id="265" r:id="rId12"/>
    <p:sldId id="286" r:id="rId13"/>
    <p:sldId id="287" r:id="rId14"/>
    <p:sldId id="288" r:id="rId15"/>
    <p:sldId id="289" r:id="rId16"/>
    <p:sldId id="290" r:id="rId17"/>
    <p:sldId id="306" r:id="rId18"/>
    <p:sldId id="291" r:id="rId19"/>
    <p:sldId id="292" r:id="rId20"/>
    <p:sldId id="293" r:id="rId21"/>
    <p:sldId id="294" r:id="rId22"/>
    <p:sldId id="295" r:id="rId23"/>
    <p:sldId id="296" r:id="rId24"/>
    <p:sldId id="304"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16" r:id="rId46"/>
    <p:sldId id="31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8" name="PlaceHolder 1"/>
          <p:cNvSpPr>
            <a:spLocks noGrp="1"/>
          </p:cNvSpPr>
          <p:nvPr>
            <p:ph type="body"/>
          </p:nvPr>
        </p:nvSpPr>
        <p:spPr>
          <a:xfrm>
            <a:off x="777240" y="4777560"/>
            <a:ext cx="6217560" cy="4525920"/>
          </a:xfrm>
          <a:prstGeom prst="rect">
            <a:avLst/>
          </a:prstGeom>
        </p:spPr>
        <p:txBody>
          <a:bodyPr wrap="none" lIns="0" tIns="0" rIns="0" bIns="0"/>
          <a:lstStyle/>
          <a:p>
            <a:r>
              <a:rPr lang="en-US"/>
              <a:t>Click to edit the notes format</a:t>
            </a:r>
            <a:endParaRPr/>
          </a:p>
        </p:txBody>
      </p:sp>
      <p:sp>
        <p:nvSpPr>
          <p:cNvPr id="109" name="PlaceHolder 2"/>
          <p:cNvSpPr>
            <a:spLocks noGrp="1"/>
          </p:cNvSpPr>
          <p:nvPr>
            <p:ph type="hdr"/>
          </p:nvPr>
        </p:nvSpPr>
        <p:spPr>
          <a:xfrm>
            <a:off x="0" y="0"/>
            <a:ext cx="3372840" cy="502560"/>
          </a:xfrm>
          <a:prstGeom prst="rect">
            <a:avLst/>
          </a:prstGeom>
        </p:spPr>
        <p:txBody>
          <a:bodyPr wrap="none" lIns="0" tIns="0" rIns="0" bIns="0"/>
          <a:lstStyle/>
          <a:p>
            <a:r>
              <a:rPr lang="en-US"/>
              <a:t>&lt;header&gt;</a:t>
            </a:r>
            <a:endParaRPr/>
          </a:p>
        </p:txBody>
      </p:sp>
      <p:sp>
        <p:nvSpPr>
          <p:cNvPr id="110" name="PlaceHolder 3"/>
          <p:cNvSpPr>
            <a:spLocks noGrp="1"/>
          </p:cNvSpPr>
          <p:nvPr>
            <p:ph type="dt"/>
          </p:nvPr>
        </p:nvSpPr>
        <p:spPr>
          <a:xfrm>
            <a:off x="4399200" y="0"/>
            <a:ext cx="3372840" cy="502560"/>
          </a:xfrm>
          <a:prstGeom prst="rect">
            <a:avLst/>
          </a:prstGeom>
        </p:spPr>
        <p:txBody>
          <a:bodyPr wrap="none" lIns="0" tIns="0" rIns="0" bIns="0"/>
          <a:lstStyle/>
          <a:p>
            <a:pPr algn="r"/>
            <a:r>
              <a:rPr lang="en-US"/>
              <a:t>&lt;date/time&gt;</a:t>
            </a:r>
            <a:endParaRPr/>
          </a:p>
        </p:txBody>
      </p:sp>
      <p:sp>
        <p:nvSpPr>
          <p:cNvPr id="111" name="PlaceHolder 4"/>
          <p:cNvSpPr>
            <a:spLocks noGrp="1"/>
          </p:cNvSpPr>
          <p:nvPr>
            <p:ph type="ftr"/>
          </p:nvPr>
        </p:nvSpPr>
        <p:spPr>
          <a:xfrm>
            <a:off x="0" y="9555480"/>
            <a:ext cx="3372840" cy="502560"/>
          </a:xfrm>
          <a:prstGeom prst="rect">
            <a:avLst/>
          </a:prstGeom>
        </p:spPr>
        <p:txBody>
          <a:bodyPr wrap="none" lIns="0" tIns="0" rIns="0" bIns="0" anchor="b"/>
          <a:lstStyle/>
          <a:p>
            <a:r>
              <a:rPr lang="en-US"/>
              <a:t>&lt;footer&gt;</a:t>
            </a:r>
            <a:endParaRPr/>
          </a:p>
        </p:txBody>
      </p:sp>
      <p:sp>
        <p:nvSpPr>
          <p:cNvPr id="112" name="PlaceHolder 5"/>
          <p:cNvSpPr>
            <a:spLocks noGrp="1"/>
          </p:cNvSpPr>
          <p:nvPr>
            <p:ph type="sldNum"/>
          </p:nvPr>
        </p:nvSpPr>
        <p:spPr>
          <a:xfrm>
            <a:off x="4399200" y="9555480"/>
            <a:ext cx="3372840" cy="502560"/>
          </a:xfrm>
          <a:prstGeom prst="rect">
            <a:avLst/>
          </a:prstGeom>
        </p:spPr>
        <p:txBody>
          <a:bodyPr wrap="none" lIns="0" tIns="0" rIns="0" bIns="0" anchor="b"/>
          <a:lstStyle/>
          <a:p>
            <a:pPr algn="r"/>
            <a:fld id="{69242715-C2F0-479A-A913-8EBA6FAE1F07}" type="slidenum">
              <a:rPr lang="en-US"/>
              <a:pPr algn="r"/>
              <a:t>‹#›</a:t>
            </a:fld>
            <a:endParaRPr/>
          </a:p>
        </p:txBody>
      </p:sp>
    </p:spTree>
    <p:extLst>
      <p:ext uri="{BB962C8B-B14F-4D97-AF65-F5344CB8AC3E}">
        <p14:creationId xmlns:p14="http://schemas.microsoft.com/office/powerpoint/2010/main" val="325903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685800" y="4343400"/>
            <a:ext cx="5484960" cy="4113360"/>
          </a:xfrm>
          <a:prstGeom prst="rect">
            <a:avLst/>
          </a:prstGeom>
        </p:spPr>
        <p:txBody>
          <a:bodyPr lIns="0" tIns="0" rIns="0" bIns="0"/>
          <a:lstStyle/>
          <a:p>
            <a:endParaRPr/>
          </a:p>
        </p:txBody>
      </p:sp>
      <p:sp>
        <p:nvSpPr>
          <p:cNvPr id="234" name="CustomShape 2"/>
          <p:cNvSpPr/>
          <p:nvPr/>
        </p:nvSpPr>
        <p:spPr>
          <a:xfrm>
            <a:off x="3884760" y="8685360"/>
            <a:ext cx="2970360" cy="455760"/>
          </a:xfrm>
          <a:prstGeom prst="rect">
            <a:avLst/>
          </a:prstGeom>
          <a:noFill/>
          <a:ln>
            <a:noFill/>
          </a:ln>
        </p:spPr>
        <p:txBody>
          <a:bodyPr lIns="90000" tIns="45000" rIns="90000" bIns="45000" anchor="b"/>
          <a:lstStyle/>
          <a:p>
            <a:pPr algn="r">
              <a:lnSpc>
                <a:spcPct val="100000"/>
              </a:lnSpc>
            </a:pPr>
            <a:fld id="{66E9C6F5-DFC8-475C-BC98-4D4CC6A5A6EB}" type="slidenum">
              <a:rPr lang="en-US" sz="1200">
                <a:solidFill>
                  <a:srgbClr val="000000"/>
                </a:solidFill>
                <a:latin typeface="+mn-lt"/>
                <a:ea typeface="+mn-ea"/>
              </a:rPr>
              <a:pPr algn="r">
                <a:lnSpc>
                  <a:spcPct val="100000"/>
                </a:lnSpc>
              </a:pPr>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25"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8"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9"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30"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3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34" name="Picture 33"/>
          <p:cNvPicPr/>
          <p:nvPr/>
        </p:nvPicPr>
        <p:blipFill>
          <a:blip r:embed="rId2"/>
          <a:stretch>
            <a:fillRect/>
          </a:stretch>
        </p:blipFill>
        <p:spPr>
          <a:xfrm>
            <a:off x="5492520" y="3681360"/>
            <a:ext cx="2377440" cy="1896840"/>
          </a:xfrm>
          <a:prstGeom prst="rect">
            <a:avLst/>
          </a:prstGeom>
          <a:ln>
            <a:noFill/>
          </a:ln>
        </p:spPr>
      </p:pic>
      <p:pic>
        <p:nvPicPr>
          <p:cNvPr id="35" name="Picture 34"/>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9"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3"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44"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4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49"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50"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229240" cy="397764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2"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53"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54"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6"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5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58"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wrap="none" lIns="0" tIns="0" rIns="0" bIns="0"/>
          <a:lstStyle/>
          <a:p>
            <a:endParaRPr/>
          </a:p>
        </p:txBody>
      </p:sp>
      <p:sp>
        <p:nvSpPr>
          <p:cNvPr id="61" name="PlaceHolder 3"/>
          <p:cNvSpPr>
            <a:spLocks noGrp="1"/>
          </p:cNvSpPr>
          <p:nvPr>
            <p:ph type="body"/>
          </p:nvPr>
        </p:nvSpPr>
        <p:spPr>
          <a:xfrm>
            <a:off x="457200" y="3681720"/>
            <a:ext cx="8229240" cy="189684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3"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4"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65"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
        <p:nvSpPr>
          <p:cNvPr id="66" name="PlaceHolder 5"/>
          <p:cNvSpPr>
            <a:spLocks noGrp="1"/>
          </p:cNvSpPr>
          <p:nvPr>
            <p:ph type="body"/>
          </p:nvPr>
        </p:nvSpPr>
        <p:spPr>
          <a:xfrm>
            <a:off x="457200" y="3681720"/>
            <a:ext cx="4015440" cy="189684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68"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69"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pic>
        <p:nvPicPr>
          <p:cNvPr id="70" name="Picture 69"/>
          <p:cNvPicPr/>
          <p:nvPr/>
        </p:nvPicPr>
        <p:blipFill>
          <a:blip r:embed="rId2"/>
          <a:stretch>
            <a:fillRect/>
          </a:stretch>
        </p:blipFill>
        <p:spPr>
          <a:xfrm>
            <a:off x="5492520" y="3681360"/>
            <a:ext cx="2377440" cy="1896840"/>
          </a:xfrm>
          <a:prstGeom prst="rect">
            <a:avLst/>
          </a:prstGeom>
          <a:ln>
            <a:noFill/>
          </a:ln>
        </p:spPr>
      </p:pic>
      <p:pic>
        <p:nvPicPr>
          <p:cNvPr id="71" name="Picture 70"/>
          <p:cNvPicPr/>
          <p:nvPr/>
        </p:nvPicPr>
        <p:blipFill>
          <a:blip r:embed="rId2"/>
          <a:stretch>
            <a:fillRect/>
          </a:stretch>
        </p:blipFill>
        <p:spPr>
          <a:xfrm>
            <a:off x="1276200" y="3681360"/>
            <a:ext cx="2377440" cy="18968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8" name="PlaceHolder 3"/>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820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13" name="PlaceHolder 3"/>
          <p:cNvSpPr>
            <a:spLocks noGrp="1"/>
          </p:cNvSpPr>
          <p:nvPr>
            <p:ph type="body"/>
          </p:nvPr>
        </p:nvSpPr>
        <p:spPr>
          <a:xfrm>
            <a:off x="457200" y="3681720"/>
            <a:ext cx="4015440" cy="1896840"/>
          </a:xfrm>
          <a:prstGeom prst="rect">
            <a:avLst/>
          </a:prstGeom>
        </p:spPr>
        <p:txBody>
          <a:bodyPr wrap="none" lIns="0" tIns="0" rIns="0" bIns="0"/>
          <a:lstStyle/>
          <a:p>
            <a:endParaRPr/>
          </a:p>
        </p:txBody>
      </p:sp>
      <p:sp>
        <p:nvSpPr>
          <p:cNvPr id="14" name="PlaceHolder 4"/>
          <p:cNvSpPr>
            <a:spLocks noGrp="1"/>
          </p:cNvSpPr>
          <p:nvPr>
            <p:ph type="body"/>
          </p:nvPr>
        </p:nvSpPr>
        <p:spPr>
          <a:xfrm>
            <a:off x="4673520" y="1604520"/>
            <a:ext cx="4015440" cy="397728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4015440" cy="3977280"/>
          </a:xfrm>
          <a:prstGeom prst="rect">
            <a:avLst/>
          </a:prstGeom>
        </p:spPr>
        <p:txBody>
          <a:bodyPr wrap="none" lIns="0" tIns="0" rIns="0" bIns="0"/>
          <a:lstStyle/>
          <a:p>
            <a:endParaRPr/>
          </a:p>
        </p:txBody>
      </p:sp>
      <p:sp>
        <p:nvSpPr>
          <p:cNvPr id="17"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18" name="PlaceHolder 4"/>
          <p:cNvSpPr>
            <a:spLocks noGrp="1"/>
          </p:cNvSpPr>
          <p:nvPr>
            <p:ph type="body"/>
          </p:nvPr>
        </p:nvSpPr>
        <p:spPr>
          <a:xfrm>
            <a:off x="4673520" y="3681720"/>
            <a:ext cx="4015440" cy="189684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4015440" cy="1896840"/>
          </a:xfrm>
          <a:prstGeom prst="rect">
            <a:avLst/>
          </a:prstGeom>
        </p:spPr>
        <p:txBody>
          <a:bodyPr wrap="none" lIns="0" tIns="0" rIns="0" bIns="0"/>
          <a:lstStyle/>
          <a:p>
            <a:endParaRPr/>
          </a:p>
        </p:txBody>
      </p:sp>
      <p:sp>
        <p:nvSpPr>
          <p:cNvPr id="21" name="PlaceHolder 3"/>
          <p:cNvSpPr>
            <a:spLocks noGrp="1"/>
          </p:cNvSpPr>
          <p:nvPr>
            <p:ph type="body"/>
          </p:nvPr>
        </p:nvSpPr>
        <p:spPr>
          <a:xfrm>
            <a:off x="4673520" y="1604520"/>
            <a:ext cx="4015440" cy="1896840"/>
          </a:xfrm>
          <a:prstGeom prst="rect">
            <a:avLst/>
          </a:prstGeom>
        </p:spPr>
        <p:txBody>
          <a:bodyPr wrap="none" lIns="0" tIns="0" rIns="0" bIns="0"/>
          <a:lstStyle/>
          <a:p>
            <a:endParaRPr/>
          </a:p>
        </p:txBody>
      </p:sp>
      <p:sp>
        <p:nvSpPr>
          <p:cNvPr id="22" name="PlaceHolder 4"/>
          <p:cNvSpPr>
            <a:spLocks noGrp="1"/>
          </p:cNvSpPr>
          <p:nvPr>
            <p:ph type="body"/>
          </p:nvPr>
        </p:nvSpPr>
        <p:spPr>
          <a:xfrm>
            <a:off x="457200" y="3681720"/>
            <a:ext cx="8228520" cy="189684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wrap="none" lIns="0" tIns="0" rIns="0" bIns="0" anchor="ctr"/>
          <a:lstStyle/>
          <a:p>
            <a:pPr algn="ctr"/>
            <a:r>
              <a:rPr lang="en-US"/>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Virtual_address_space" TargetMode="External"/><Relationship Id="rId2" Type="http://schemas.openxmlformats.org/officeDocument/2006/relationships/hyperlink" Target="https://en.wikipedia.org/wiki/Memory_page" TargetMode="External"/><Relationship Id="rId1" Type="http://schemas.openxmlformats.org/officeDocument/2006/relationships/slideLayout" Target="../slideLayouts/slideLayout15.xml"/><Relationship Id="rId4" Type="http://schemas.openxmlformats.org/officeDocument/2006/relationships/hyperlink" Target="https://en.wikipedia.org/wiki/Main_memory"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hyperlink" Target="https://www.wisdomjobs.com/e-university/database-system-concepts-tutorial-528/query-processing-15035.html" TargetMode="External"/><Relationship Id="rId2" Type="http://schemas.openxmlformats.org/officeDocument/2006/relationships/hyperlink" Target="https://www.youtube.com/watch?v=Sn_Wkf9KNEg" TargetMode="External"/><Relationship Id="rId1" Type="http://schemas.openxmlformats.org/officeDocument/2006/relationships/slideLayout" Target="../slideLayouts/slideLayout15.xml"/><Relationship Id="rId4" Type="http://schemas.openxmlformats.org/officeDocument/2006/relationships/hyperlink" Target="https://www.db-book.com/db4/slide-dir/ch18-2.pd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685800" y="2130480"/>
            <a:ext cx="7770960" cy="1468440"/>
          </a:xfrm>
          <a:prstGeom prst="rect">
            <a:avLst/>
          </a:prstGeom>
          <a:noFill/>
          <a:ln>
            <a:noFill/>
          </a:ln>
        </p:spPr>
        <p:txBody>
          <a:bodyPr lIns="90000" tIns="45000" rIns="90000" bIns="45000" anchor="ctr"/>
          <a:lstStyle/>
          <a:p>
            <a:pPr algn="ctr">
              <a:lnSpc>
                <a:spcPct val="100000"/>
              </a:lnSpc>
            </a:pPr>
            <a:r>
              <a:rPr lang="en-US" sz="4500" b="1">
                <a:solidFill>
                  <a:srgbClr val="FF0000"/>
                </a:solidFill>
                <a:latin typeface="Times New Roman"/>
              </a:rPr>
              <a:t>Query Processing and Optimization</a:t>
            </a:r>
            <a:endParaRPr/>
          </a:p>
        </p:txBody>
      </p:sp>
      <p:sp>
        <p:nvSpPr>
          <p:cNvPr id="114" name="CustomShape 2"/>
          <p:cNvSpPr/>
          <p:nvPr/>
        </p:nvSpPr>
        <p:spPr>
          <a:xfrm>
            <a:off x="1371600" y="3886200"/>
            <a:ext cx="6399360" cy="1751040"/>
          </a:xfrm>
          <a:prstGeom prst="rect">
            <a:avLst/>
          </a:prstGeom>
          <a:noFill/>
          <a:ln>
            <a:noFill/>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57200" y="380880"/>
            <a:ext cx="8228160" cy="6170760"/>
          </a:xfrm>
          <a:prstGeom prst="rect">
            <a:avLst/>
          </a:prstGeom>
          <a:noFill/>
          <a:ln>
            <a:noFill/>
          </a:ln>
        </p:spPr>
        <p:txBody>
          <a:bodyPr lIns="90000" tIns="45000" rIns="90000" bIns="45000"/>
          <a:lstStyle/>
          <a:p>
            <a:pPr>
              <a:lnSpc>
                <a:spcPct val="100000"/>
              </a:lnSpc>
              <a:buFont typeface="Arial"/>
              <a:buChar char="•"/>
            </a:pPr>
            <a:r>
              <a:rPr lang="en-US" sz="2500">
                <a:solidFill>
                  <a:srgbClr val="000000"/>
                </a:solidFill>
                <a:latin typeface="Times New Roman"/>
              </a:rPr>
              <a:t>We do not expect users to write their queries in a way that suggests the most efficient evaluation plan.</a:t>
            </a:r>
            <a:endParaRPr/>
          </a:p>
          <a:p>
            <a:pPr>
              <a:lnSpc>
                <a:spcPct val="100000"/>
              </a:lnSpc>
            </a:pPr>
            <a:endParaRPr/>
          </a:p>
          <a:p>
            <a:pPr>
              <a:lnSpc>
                <a:spcPct val="100000"/>
              </a:lnSpc>
              <a:buFont typeface="Arial"/>
              <a:buChar char="•"/>
            </a:pPr>
            <a:r>
              <a:rPr lang="en-US" sz="2500">
                <a:solidFill>
                  <a:srgbClr val="000000"/>
                </a:solidFill>
                <a:latin typeface="Times New Roman"/>
              </a:rPr>
              <a:t> Rather, it is the responsibility of the system to construct a query evaluation plan that minimizes the cost of query evaluation; this task is called </a:t>
            </a:r>
            <a:r>
              <a:rPr lang="en-US" sz="2500" b="1">
                <a:solidFill>
                  <a:srgbClr val="FF0000"/>
                </a:solidFill>
                <a:latin typeface="Times New Roman"/>
              </a:rPr>
              <a:t>query optimization.</a:t>
            </a:r>
            <a:endParaRPr/>
          </a:p>
          <a:p>
            <a:pPr>
              <a:lnSpc>
                <a:spcPct val="100000"/>
              </a:lnSpc>
            </a:pPr>
            <a:endParaRPr/>
          </a:p>
          <a:p>
            <a:pPr>
              <a:lnSpc>
                <a:spcPct val="100000"/>
              </a:lnSpc>
              <a:buFont typeface="Arial"/>
              <a:buChar char="•"/>
            </a:pPr>
            <a:r>
              <a:rPr lang="en-US" sz="2500" i="1">
                <a:solidFill>
                  <a:srgbClr val="000000"/>
                </a:solidFill>
                <a:latin typeface="Times New Roman"/>
              </a:rPr>
              <a:t> </a:t>
            </a:r>
            <a:r>
              <a:rPr lang="en-US" sz="2500">
                <a:solidFill>
                  <a:srgbClr val="000000"/>
                </a:solidFill>
                <a:latin typeface="Times New Roman"/>
              </a:rPr>
              <a:t>Once the query plan is chosen, the query is evaluated with that plan, and the result of the query is output.</a:t>
            </a:r>
            <a:endParaRPr/>
          </a:p>
          <a:p>
            <a:pPr>
              <a:lnSpc>
                <a:spcPct val="100000"/>
              </a:lnSpc>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274680"/>
            <a:ext cx="8228160" cy="333360"/>
          </a:xfrm>
          <a:prstGeom prst="rect">
            <a:avLst/>
          </a:prstGeom>
          <a:noFill/>
          <a:ln>
            <a:noFill/>
          </a:ln>
        </p:spPr>
        <p:txBody>
          <a:bodyPr lIns="90000" tIns="45000" rIns="90000" bIns="45000" anchor="ctr"/>
          <a:lstStyle/>
          <a:p>
            <a:pPr algn="ctr">
              <a:lnSpc>
                <a:spcPct val="100000"/>
              </a:lnSpc>
            </a:pPr>
            <a:r>
              <a:rPr lang="en-US" sz="3200" b="1">
                <a:solidFill>
                  <a:srgbClr val="FF0000"/>
                </a:solidFill>
                <a:latin typeface="Times New Roman"/>
              </a:rPr>
              <a:t>Query optimization</a:t>
            </a:r>
            <a:endParaRPr/>
          </a:p>
        </p:txBody>
      </p:sp>
      <p:sp>
        <p:nvSpPr>
          <p:cNvPr id="159" name="CustomShape 2"/>
          <p:cNvSpPr/>
          <p:nvPr/>
        </p:nvSpPr>
        <p:spPr>
          <a:xfrm>
            <a:off x="304920" y="914400"/>
            <a:ext cx="8609040" cy="5637240"/>
          </a:xfrm>
          <a:prstGeom prst="rect">
            <a:avLst/>
          </a:prstGeom>
          <a:noFill/>
          <a:ln>
            <a:noFill/>
          </a:ln>
        </p:spPr>
        <p:txBody>
          <a:bodyPr lIns="90000" tIns="45000" rIns="90000" bIns="45000"/>
          <a:lstStyle/>
          <a:p>
            <a:pPr>
              <a:lnSpc>
                <a:spcPct val="100000"/>
              </a:lnSpc>
              <a:buFont typeface="Arial"/>
              <a:buChar char="•"/>
            </a:pPr>
            <a:r>
              <a:rPr lang="en-US" sz="2500" b="1" dirty="0">
                <a:solidFill>
                  <a:srgbClr val="000000"/>
                </a:solidFill>
                <a:latin typeface="Times New Roman" pitchFamily="18" charset="0"/>
                <a:cs typeface="Times New Roman" pitchFamily="18" charset="0"/>
              </a:rPr>
              <a:t>Query optimization </a:t>
            </a:r>
            <a:r>
              <a:rPr lang="en-US" sz="2500" dirty="0">
                <a:solidFill>
                  <a:srgbClr val="000000"/>
                </a:solidFill>
                <a:latin typeface="Times New Roman" pitchFamily="18" charset="0"/>
                <a:cs typeface="Times New Roman" pitchFamily="18" charset="0"/>
              </a:rPr>
              <a:t>is the process of selecting the most efficient query-evaluation plan from among the many strategies usually possible for processing a given query, especially if the query is complex. </a:t>
            </a:r>
            <a:endParaRPr sz="2500">
              <a:latin typeface="Times New Roman" pitchFamily="18" charset="0"/>
              <a:cs typeface="Times New Roman" pitchFamily="18" charset="0"/>
            </a:endParaRPr>
          </a:p>
          <a:p>
            <a:pPr>
              <a:lnSpc>
                <a:spcPct val="100000"/>
              </a:lnSpc>
            </a:pPr>
            <a:endParaRPr sz="2500">
              <a:latin typeface="Times New Roman" pitchFamily="18" charset="0"/>
              <a:cs typeface="Times New Roman" pitchFamily="18" charset="0"/>
            </a:endParaRPr>
          </a:p>
          <a:p>
            <a:pPr>
              <a:lnSpc>
                <a:spcPct val="100000"/>
              </a:lnSpc>
              <a:buFont typeface="Arial"/>
              <a:buChar char="•"/>
            </a:pPr>
            <a:r>
              <a:rPr lang="en-US" sz="2500" dirty="0">
                <a:solidFill>
                  <a:srgbClr val="000000"/>
                </a:solidFill>
                <a:latin typeface="Times New Roman" pitchFamily="18" charset="0"/>
                <a:cs typeface="Times New Roman" pitchFamily="18" charset="0"/>
              </a:rPr>
              <a:t>We do not expect users to write their queries so that they can be processed efficiently. Rather, we expect the system to construct a query-evaluation plan that minimizes the cost of query evaluation.</a:t>
            </a:r>
            <a:endParaRPr sz="2500">
              <a:latin typeface="Times New Roman" pitchFamily="18" charset="0"/>
              <a:cs typeface="Times New Roman" pitchFamily="18" charset="0"/>
            </a:endParaRPr>
          </a:p>
          <a:p>
            <a:pPr>
              <a:lnSpc>
                <a:spcPct val="100000"/>
              </a:lnSpc>
            </a:pPr>
            <a:endParaRPr sz="2500">
              <a:latin typeface="Times New Roman" pitchFamily="18" charset="0"/>
              <a:cs typeface="Times New Roman" pitchFamily="18" charset="0"/>
            </a:endParaRPr>
          </a:p>
          <a:p>
            <a:pPr>
              <a:lnSpc>
                <a:spcPct val="100000"/>
              </a:lnSpc>
              <a:buFont typeface="Arial"/>
              <a:buChar char="•"/>
            </a:pPr>
            <a:r>
              <a:rPr lang="en-US" sz="2500" dirty="0">
                <a:solidFill>
                  <a:srgbClr val="000000"/>
                </a:solidFill>
                <a:latin typeface="Times New Roman" pitchFamily="18" charset="0"/>
                <a:cs typeface="Times New Roman" pitchFamily="18" charset="0"/>
              </a:rPr>
              <a:t>One aspect of optimization occurs at the relational-algebra level, where the system attempts to find an expression that is equivalent to the given expression, but more efficient to execute. </a:t>
            </a:r>
            <a:endParaRPr sz="25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457200" y="380880"/>
            <a:ext cx="8228160" cy="6170760"/>
          </a:xfrm>
          <a:prstGeom prst="rect">
            <a:avLst/>
          </a:prstGeom>
          <a:noFill/>
          <a:ln>
            <a:noFill/>
          </a:ln>
        </p:spPr>
        <p:txBody>
          <a:bodyPr lIns="90000" tIns="45000" rIns="90000" bIns="45000"/>
          <a:lstStyle/>
          <a:p>
            <a:pPr>
              <a:lnSpc>
                <a:spcPct val="100000"/>
              </a:lnSpc>
              <a:buFont typeface="Arial"/>
              <a:buChar char="•"/>
            </a:pPr>
            <a:r>
              <a:rPr lang="en-US" sz="2400">
                <a:solidFill>
                  <a:srgbClr val="000000"/>
                </a:solidFill>
                <a:latin typeface="Times New Roman"/>
              </a:rPr>
              <a:t>Other aspect is selecting a detailed strategy for processing the query, such as choosing the algorithm to use for executing an operation, choosing the specific indices to use, and so on.</a:t>
            </a:r>
            <a:endParaRPr/>
          </a:p>
          <a:p>
            <a:pPr>
              <a:lnSpc>
                <a:spcPct val="100000"/>
              </a:lnSpc>
            </a:pPr>
            <a:endParaRPr/>
          </a:p>
          <a:p>
            <a:pPr>
              <a:lnSpc>
                <a:spcPct val="100000"/>
              </a:lnSpc>
              <a:buFont typeface="Arial"/>
              <a:buChar char="•"/>
            </a:pPr>
            <a:r>
              <a:rPr lang="en-US" sz="2400">
                <a:solidFill>
                  <a:srgbClr val="000000"/>
                </a:solidFill>
                <a:latin typeface="Times New Roman"/>
              </a:rPr>
              <a:t>The difference in cost (in terms of evaluation time) between a good strategy and a bad strategy is often large, and may be several orders of magnitude.</a:t>
            </a:r>
            <a:endParaRPr/>
          </a:p>
          <a:p>
            <a:pPr>
              <a:lnSpc>
                <a:spcPct val="100000"/>
              </a:lnSpc>
            </a:pPr>
            <a:endParaRPr/>
          </a:p>
          <a:p>
            <a:pPr>
              <a:lnSpc>
                <a:spcPct val="100000"/>
              </a:lnSpc>
              <a:buFont typeface="Arial"/>
              <a:buChar char="•"/>
            </a:pPr>
            <a:r>
              <a:rPr lang="en-US" sz="2400">
                <a:solidFill>
                  <a:srgbClr val="000000"/>
                </a:solidFill>
                <a:latin typeface="Times New Roman"/>
              </a:rPr>
              <a:t>Hence, it is worthwhile for the system to spend a substantial amount of time on the selection of a good strategy for processing a query, even if the query is executed only once.</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457200" y="914400"/>
            <a:ext cx="8228160" cy="5210280"/>
          </a:xfrm>
          <a:prstGeom prst="rect">
            <a:avLst/>
          </a:prstGeom>
          <a:noFill/>
          <a:ln>
            <a:noFill/>
          </a:ln>
        </p:spPr>
        <p:txBody>
          <a:bodyPr lIns="90000" tIns="45000" rIns="90000" bIns="45000"/>
          <a:lstStyle/>
          <a:p>
            <a:pPr>
              <a:lnSpc>
                <a:spcPct val="100000"/>
              </a:lnSpc>
              <a:buFont typeface="Arial"/>
              <a:buChar char="•"/>
            </a:pPr>
            <a:r>
              <a:rPr lang="en-US" sz="2700" dirty="0">
                <a:solidFill>
                  <a:srgbClr val="000000"/>
                </a:solidFill>
                <a:latin typeface="Times New Roman"/>
              </a:rPr>
              <a:t>Consider the following relational-algebra expression, for the query,</a:t>
            </a:r>
            <a:endParaRPr dirty="0"/>
          </a:p>
          <a:p>
            <a:pPr>
              <a:lnSpc>
                <a:spcPct val="100000"/>
              </a:lnSpc>
            </a:pPr>
            <a:r>
              <a:rPr lang="en-US" sz="2700" dirty="0">
                <a:solidFill>
                  <a:srgbClr val="000000"/>
                </a:solidFill>
                <a:latin typeface="Times New Roman"/>
              </a:rPr>
              <a:t> </a:t>
            </a:r>
            <a:endParaRPr dirty="0"/>
          </a:p>
          <a:p>
            <a:pPr>
              <a:lnSpc>
                <a:spcPct val="100000"/>
              </a:lnSpc>
            </a:pPr>
            <a:r>
              <a:rPr lang="en-US" sz="2700" b="1" dirty="0">
                <a:solidFill>
                  <a:srgbClr val="FF0000"/>
                </a:solidFill>
                <a:latin typeface="Times New Roman"/>
              </a:rPr>
              <a:t>“Find the names of all instructors in the Music department together with the course title of all the courses that the instructors teach.”</a:t>
            </a:r>
            <a:endParaRPr b="1" dirty="0">
              <a:solidFill>
                <a:srgbClr val="FF0000"/>
              </a:solidFill>
            </a:endParaRPr>
          </a:p>
          <a:p>
            <a:pPr>
              <a:lnSpc>
                <a:spcPct val="100000"/>
              </a:lnSpc>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274680"/>
            <a:ext cx="8228160" cy="1141560"/>
          </a:xfrm>
          <a:prstGeom prst="rect">
            <a:avLst/>
          </a:prstGeom>
          <a:noFill/>
          <a:ln>
            <a:noFill/>
          </a:ln>
        </p:spPr>
      </p:sp>
      <p:sp>
        <p:nvSpPr>
          <p:cNvPr id="163" name="CustomShape 2"/>
          <p:cNvSpPr/>
          <p:nvPr/>
        </p:nvSpPr>
        <p:spPr>
          <a:xfrm rot="5400000">
            <a:off x="1135080" y="1227120"/>
            <a:ext cx="187560" cy="171720"/>
          </a:xfrm>
          <a:prstGeom prst="flowChartCollate">
            <a:avLst/>
          </a:prstGeom>
          <a:noFill/>
          <a:ln w="9360">
            <a:solidFill>
              <a:srgbClr val="000000"/>
            </a:solidFill>
            <a:miter/>
          </a:ln>
        </p:spPr>
      </p:sp>
      <p:sp>
        <p:nvSpPr>
          <p:cNvPr id="164" name="CustomShape 3"/>
          <p:cNvSpPr/>
          <p:nvPr/>
        </p:nvSpPr>
        <p:spPr>
          <a:xfrm>
            <a:off x="457200" y="533400"/>
            <a:ext cx="8228160" cy="5591280"/>
          </a:xfrm>
          <a:prstGeom prst="rect">
            <a:avLst/>
          </a:prstGeom>
          <a:noFill/>
          <a:ln>
            <a:noFill/>
          </a:ln>
        </p:spPr>
        <p:txBody>
          <a:bodyPr lIns="90000" tIns="45000" rIns="90000" bIns="45000"/>
          <a:lstStyle/>
          <a:p>
            <a:pPr>
              <a:lnSpc>
                <a:spcPct val="100000"/>
              </a:lnSpc>
              <a:buFont typeface="Arial"/>
              <a:buChar char="•"/>
            </a:pPr>
            <a:r>
              <a:rPr lang="en-US" sz="3200" dirty="0">
                <a:solidFill>
                  <a:srgbClr val="000000"/>
                </a:solidFill>
                <a:latin typeface="Symbol"/>
              </a:rPr>
              <a:t></a:t>
            </a:r>
            <a:r>
              <a:rPr lang="en-US" sz="3200" dirty="0" err="1">
                <a:solidFill>
                  <a:srgbClr val="000000"/>
                </a:solidFill>
                <a:latin typeface="Times New Roman"/>
              </a:rPr>
              <a:t>name,title</a:t>
            </a:r>
            <a:r>
              <a:rPr lang="en-US" sz="3200" dirty="0">
                <a:solidFill>
                  <a:srgbClr val="000000"/>
                </a:solidFill>
                <a:latin typeface="Times New Roman"/>
              </a:rPr>
              <a:t>(</a:t>
            </a:r>
            <a:r>
              <a:rPr lang="en-US" sz="2400" dirty="0">
                <a:solidFill>
                  <a:srgbClr val="000000"/>
                </a:solidFill>
                <a:latin typeface="Symbol"/>
              </a:rPr>
              <a:t></a:t>
            </a:r>
            <a:r>
              <a:rPr lang="en-US" sz="2400" dirty="0">
                <a:solidFill>
                  <a:srgbClr val="000000"/>
                </a:solidFill>
                <a:latin typeface="Times New Roman"/>
              </a:rPr>
              <a:t>dept-name=“Music</a:t>
            </a:r>
            <a:r>
              <a:rPr lang="en-US" sz="2400" dirty="0" smtClean="0">
                <a:solidFill>
                  <a:srgbClr val="000000"/>
                </a:solidFill>
                <a:latin typeface="Times New Roman"/>
              </a:rPr>
              <a:t>”(instructor  (                     	teaches       </a:t>
            </a:r>
            <a:r>
              <a:rPr lang="en-US" sz="4000" dirty="0" smtClean="0">
                <a:solidFill>
                  <a:srgbClr val="000000"/>
                </a:solidFill>
                <a:latin typeface="Symbol"/>
              </a:rPr>
              <a:t></a:t>
            </a:r>
            <a:r>
              <a:rPr lang="en-US" sz="2400" dirty="0" err="1" smtClean="0">
                <a:solidFill>
                  <a:srgbClr val="000000"/>
                </a:solidFill>
                <a:latin typeface="Times New Roman"/>
              </a:rPr>
              <a:t>course_id,title</a:t>
            </a:r>
            <a:r>
              <a:rPr lang="en-US" sz="2400" dirty="0" smtClean="0">
                <a:solidFill>
                  <a:srgbClr val="000000"/>
                </a:solidFill>
                <a:latin typeface="Times New Roman"/>
              </a:rPr>
              <a:t>(course</a:t>
            </a:r>
            <a:r>
              <a:rPr lang="en-US" sz="2400" dirty="0">
                <a:solidFill>
                  <a:srgbClr val="000000"/>
                </a:solidFill>
                <a:latin typeface="Times New Roman"/>
              </a:rPr>
              <a:t>))))</a:t>
            </a:r>
            <a:endParaRPr dirty="0"/>
          </a:p>
        </p:txBody>
      </p:sp>
      <p:sp>
        <p:nvSpPr>
          <p:cNvPr id="8" name="CustomShape 2"/>
          <p:cNvSpPr/>
          <p:nvPr/>
        </p:nvSpPr>
        <p:spPr>
          <a:xfrm rot="5400000">
            <a:off x="2506680" y="1227120"/>
            <a:ext cx="187560" cy="171720"/>
          </a:xfrm>
          <a:prstGeom prst="flowChartCollate">
            <a:avLst/>
          </a:prstGeom>
          <a:noFill/>
          <a:ln w="9360">
            <a:solidFill>
              <a:srgbClr val="000000"/>
            </a:solidFill>
            <a:miter/>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228600" y="380880"/>
            <a:ext cx="8610600" cy="6170760"/>
          </a:xfrm>
          <a:prstGeom prst="rect">
            <a:avLst/>
          </a:prstGeom>
          <a:noFill/>
          <a:ln>
            <a:noFill/>
          </a:ln>
        </p:spPr>
        <p:txBody>
          <a:bodyPr lIns="90000" tIns="45000" rIns="90000" bIns="45000"/>
          <a:lstStyle/>
          <a:p>
            <a:pPr>
              <a:lnSpc>
                <a:spcPct val="100000"/>
              </a:lnSpc>
              <a:buFont typeface="Arial"/>
              <a:buChar char="•"/>
            </a:pPr>
            <a:r>
              <a:rPr lang="en-US" sz="2700" dirty="0">
                <a:solidFill>
                  <a:srgbClr val="000000"/>
                </a:solidFill>
                <a:latin typeface="Times New Roman"/>
              </a:rPr>
              <a:t>The projection of course on (</a:t>
            </a:r>
            <a:r>
              <a:rPr lang="en-US" sz="2700" dirty="0" err="1">
                <a:solidFill>
                  <a:srgbClr val="000000"/>
                </a:solidFill>
                <a:latin typeface="Times New Roman"/>
              </a:rPr>
              <a:t>name,title</a:t>
            </a:r>
            <a:r>
              <a:rPr lang="en-US" sz="2700" dirty="0">
                <a:solidFill>
                  <a:srgbClr val="000000"/>
                </a:solidFill>
                <a:latin typeface="Times New Roman"/>
              </a:rPr>
              <a:t>) is required since course shares an attribute </a:t>
            </a:r>
            <a:r>
              <a:rPr lang="en-US" sz="2700" b="1" dirty="0">
                <a:solidFill>
                  <a:srgbClr val="000000"/>
                </a:solidFill>
                <a:latin typeface="Times New Roman"/>
              </a:rPr>
              <a:t>dept name </a:t>
            </a:r>
            <a:r>
              <a:rPr lang="en-US" sz="2700" dirty="0">
                <a:solidFill>
                  <a:srgbClr val="000000"/>
                </a:solidFill>
                <a:latin typeface="Times New Roman"/>
              </a:rPr>
              <a:t>with</a:t>
            </a:r>
            <a:r>
              <a:rPr lang="en-US" sz="2700" b="1" dirty="0">
                <a:solidFill>
                  <a:srgbClr val="000000"/>
                </a:solidFill>
                <a:latin typeface="Times New Roman"/>
              </a:rPr>
              <a:t> </a:t>
            </a:r>
            <a:r>
              <a:rPr lang="en-US" sz="2700" b="1" dirty="0" smtClean="0">
                <a:solidFill>
                  <a:srgbClr val="000000"/>
                </a:solidFill>
                <a:latin typeface="Times New Roman"/>
              </a:rPr>
              <a:t>instructor.</a:t>
            </a:r>
          </a:p>
          <a:p>
            <a:pPr>
              <a:lnSpc>
                <a:spcPct val="100000"/>
              </a:lnSpc>
              <a:buFont typeface="Arial"/>
              <a:buChar char="•"/>
            </a:pPr>
            <a:endParaRPr lang="en-US" sz="2700" b="1" dirty="0" smtClean="0">
              <a:solidFill>
                <a:srgbClr val="000000"/>
              </a:solidFill>
              <a:latin typeface="Times New Roman"/>
            </a:endParaRPr>
          </a:p>
          <a:p>
            <a:pPr>
              <a:lnSpc>
                <a:spcPct val="100000"/>
              </a:lnSpc>
              <a:buFont typeface="Arial"/>
              <a:buChar char="•"/>
            </a:pPr>
            <a:r>
              <a:rPr lang="en-US" sz="2700" dirty="0" smtClean="0">
                <a:solidFill>
                  <a:srgbClr val="000000"/>
                </a:solidFill>
                <a:latin typeface="Times New Roman"/>
              </a:rPr>
              <a:t>( </a:t>
            </a:r>
            <a:r>
              <a:rPr lang="en-US" sz="2700" dirty="0">
                <a:solidFill>
                  <a:srgbClr val="000000"/>
                </a:solidFill>
                <a:latin typeface="Times New Roman"/>
              </a:rPr>
              <a:t>if we did not remove this attribute using the projection, the above expression using natural joins would return only courses from the Music department, even if some Music department instructors taught courses in other departments</a:t>
            </a:r>
            <a:r>
              <a:rPr lang="en-US" sz="2700" dirty="0" smtClean="0">
                <a:solidFill>
                  <a:srgbClr val="000000"/>
                </a:solidFill>
                <a:latin typeface="Times New Roman"/>
              </a:rPr>
              <a:t>.)</a:t>
            </a:r>
          </a:p>
          <a:p>
            <a:pPr>
              <a:lnSpc>
                <a:spcPct val="100000"/>
              </a:lnSpc>
              <a:buFont typeface="Arial"/>
              <a:buChar char="•"/>
            </a:pPr>
            <a:endParaRPr sz="2700"/>
          </a:p>
          <a:p>
            <a:pPr>
              <a:lnSpc>
                <a:spcPct val="100000"/>
              </a:lnSpc>
              <a:buFont typeface="Arial"/>
              <a:buChar char="•"/>
            </a:pPr>
            <a:r>
              <a:rPr lang="en-US" sz="2700" dirty="0">
                <a:solidFill>
                  <a:srgbClr val="000000"/>
                </a:solidFill>
                <a:latin typeface="Times New Roman"/>
              </a:rPr>
              <a:t>The above expression constructs a large intermediate relation, </a:t>
            </a:r>
            <a:endParaRPr lang="en-US" sz="2700" dirty="0" smtClean="0">
              <a:solidFill>
                <a:srgbClr val="000000"/>
              </a:solidFill>
              <a:latin typeface="Times New Roman"/>
            </a:endParaRPr>
          </a:p>
          <a:p>
            <a:pPr>
              <a:lnSpc>
                <a:spcPct val="100000"/>
              </a:lnSpc>
              <a:buFont typeface="Arial"/>
              <a:buChar char="•"/>
            </a:pPr>
            <a:endParaRPr sz="2700"/>
          </a:p>
          <a:p>
            <a:pPr>
              <a:lnSpc>
                <a:spcPct val="100000"/>
              </a:lnSpc>
            </a:pPr>
            <a:r>
              <a:rPr lang="en-US" sz="2700" dirty="0">
                <a:solidFill>
                  <a:srgbClr val="000000"/>
                </a:solidFill>
                <a:latin typeface="Times New Roman"/>
              </a:rPr>
              <a:t>   </a:t>
            </a:r>
            <a:r>
              <a:rPr lang="en-US" sz="2700" b="1" dirty="0">
                <a:solidFill>
                  <a:srgbClr val="FF0000"/>
                </a:solidFill>
                <a:latin typeface="Times New Roman"/>
              </a:rPr>
              <a:t>  instructor     teaches     </a:t>
            </a:r>
            <a:r>
              <a:rPr lang="en-US" sz="2700" b="1" dirty="0">
                <a:solidFill>
                  <a:srgbClr val="FF0000"/>
                </a:solidFill>
                <a:latin typeface="Symbol"/>
              </a:rPr>
              <a:t></a:t>
            </a:r>
            <a:r>
              <a:rPr lang="en-US" sz="2700" b="1" dirty="0">
                <a:solidFill>
                  <a:srgbClr val="FF0000"/>
                </a:solidFill>
                <a:latin typeface="Times New Roman"/>
              </a:rPr>
              <a:t>course id ,title (course). </a:t>
            </a:r>
            <a:endParaRPr lang="en-US" sz="2700" b="1" dirty="0" smtClean="0">
              <a:solidFill>
                <a:srgbClr val="FF0000"/>
              </a:solidFill>
              <a:latin typeface="Times New Roman"/>
            </a:endParaRPr>
          </a:p>
          <a:p>
            <a:pPr>
              <a:lnSpc>
                <a:spcPct val="100000"/>
              </a:lnSpc>
            </a:pPr>
            <a:endParaRPr sz="2700"/>
          </a:p>
          <a:p>
            <a:pPr>
              <a:lnSpc>
                <a:spcPct val="100000"/>
              </a:lnSpc>
            </a:pPr>
            <a:endParaRPr sz="2700"/>
          </a:p>
        </p:txBody>
      </p:sp>
      <p:sp>
        <p:nvSpPr>
          <p:cNvPr id="168" name="CustomShape 2"/>
          <p:cNvSpPr/>
          <p:nvPr/>
        </p:nvSpPr>
        <p:spPr>
          <a:xfrm rot="5400000">
            <a:off x="2278080" y="5113320"/>
            <a:ext cx="187560" cy="171720"/>
          </a:xfrm>
          <a:prstGeom prst="flowChartCollate">
            <a:avLst/>
          </a:prstGeom>
          <a:noFill/>
          <a:ln w="9360">
            <a:solidFill>
              <a:srgbClr val="000000"/>
            </a:solidFill>
            <a:miter/>
          </a:ln>
        </p:spPr>
      </p:sp>
      <p:sp>
        <p:nvSpPr>
          <p:cNvPr id="169" name="CustomShape 3"/>
          <p:cNvSpPr/>
          <p:nvPr/>
        </p:nvSpPr>
        <p:spPr>
          <a:xfrm rot="5400000">
            <a:off x="3725880" y="5113320"/>
            <a:ext cx="187560" cy="171720"/>
          </a:xfrm>
          <a:prstGeom prst="flowChartCollate">
            <a:avLst/>
          </a:prstGeom>
          <a:noFill/>
          <a:ln w="9360">
            <a:solidFill>
              <a:srgbClr val="000000"/>
            </a:solidFill>
            <a:miter/>
          </a:ln>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457200" y="380880"/>
            <a:ext cx="8228160" cy="6170760"/>
          </a:xfrm>
          <a:prstGeom prst="rect">
            <a:avLst/>
          </a:prstGeom>
          <a:noFill/>
          <a:ln>
            <a:noFill/>
          </a:ln>
        </p:spPr>
        <p:txBody>
          <a:bodyPr lIns="90000" tIns="45000" rIns="90000" bIns="45000"/>
          <a:lstStyle/>
          <a:p>
            <a:pPr>
              <a:lnSpc>
                <a:spcPct val="100000"/>
              </a:lnSpc>
            </a:pPr>
            <a:endParaRPr sz="3200" dirty="0">
              <a:latin typeface="Times New Roman" pitchFamily="18" charset="0"/>
              <a:cs typeface="Times New Roman" pitchFamily="18" charset="0"/>
            </a:endParaRPr>
          </a:p>
          <a:p>
            <a:pPr>
              <a:lnSpc>
                <a:spcPct val="100000"/>
              </a:lnSpc>
              <a:buFont typeface="Arial"/>
              <a:buChar char="•"/>
            </a:pPr>
            <a:r>
              <a:rPr lang="en-US" sz="3200" dirty="0" smtClean="0">
                <a:solidFill>
                  <a:srgbClr val="000000"/>
                </a:solidFill>
                <a:latin typeface="Times New Roman" pitchFamily="18" charset="0"/>
                <a:cs typeface="Times New Roman" pitchFamily="18" charset="0"/>
              </a:rPr>
              <a:t>However, we are interested in only a few </a:t>
            </a:r>
            <a:r>
              <a:rPr lang="en-US" sz="3200" dirty="0" err="1" smtClean="0">
                <a:solidFill>
                  <a:srgbClr val="000000"/>
                </a:solidFill>
                <a:latin typeface="Times New Roman" pitchFamily="18" charset="0"/>
                <a:cs typeface="Times New Roman" pitchFamily="18" charset="0"/>
              </a:rPr>
              <a:t>tuples</a:t>
            </a:r>
            <a:r>
              <a:rPr lang="en-US" sz="3200" dirty="0" smtClean="0">
                <a:solidFill>
                  <a:srgbClr val="000000"/>
                </a:solidFill>
                <a:latin typeface="Times New Roman" pitchFamily="18" charset="0"/>
                <a:cs typeface="Times New Roman" pitchFamily="18" charset="0"/>
              </a:rPr>
              <a:t> of this relation (those pertaining to instructors in the Music department), and in only two of the ten attributes of this relation. </a:t>
            </a:r>
          </a:p>
          <a:p>
            <a:pPr>
              <a:lnSpc>
                <a:spcPct val="100000"/>
              </a:lnSpc>
              <a:buFont typeface="Arial"/>
              <a:buChar char="•"/>
            </a:pPr>
            <a:endParaRPr sz="3200" dirty="0" smtClean="0">
              <a:latin typeface="Times New Roman" pitchFamily="18" charset="0"/>
              <a:cs typeface="Times New Roman" pitchFamily="18" charset="0"/>
            </a:endParaRPr>
          </a:p>
          <a:p>
            <a:pPr>
              <a:lnSpc>
                <a:spcPct val="100000"/>
              </a:lnSpc>
              <a:buFont typeface="Arial"/>
              <a:buChar char="•"/>
            </a:pPr>
            <a:r>
              <a:rPr lang="en-US" sz="3200" dirty="0" smtClean="0">
                <a:solidFill>
                  <a:srgbClr val="000000"/>
                </a:solidFill>
                <a:latin typeface="Times New Roman" pitchFamily="18" charset="0"/>
                <a:cs typeface="Times New Roman" pitchFamily="18" charset="0"/>
              </a:rPr>
              <a:t>Since we are concerned with only those </a:t>
            </a:r>
            <a:r>
              <a:rPr lang="en-US" sz="3200" dirty="0" err="1" smtClean="0">
                <a:solidFill>
                  <a:srgbClr val="000000"/>
                </a:solidFill>
                <a:latin typeface="Times New Roman" pitchFamily="18" charset="0"/>
                <a:cs typeface="Times New Roman" pitchFamily="18" charset="0"/>
              </a:rPr>
              <a:t>tuples</a:t>
            </a:r>
            <a:r>
              <a:rPr lang="en-US" sz="3200" dirty="0" smtClean="0">
                <a:solidFill>
                  <a:srgbClr val="000000"/>
                </a:solidFill>
                <a:latin typeface="Times New Roman" pitchFamily="18" charset="0"/>
                <a:cs typeface="Times New Roman" pitchFamily="18" charset="0"/>
              </a:rPr>
              <a:t> in the instructor relation that pertain to the</a:t>
            </a:r>
            <a:r>
              <a:rPr lang="en-US" sz="3200" b="1" dirty="0" smtClean="0">
                <a:solidFill>
                  <a:srgbClr val="000000"/>
                </a:solidFill>
                <a:latin typeface="Times New Roman" pitchFamily="18" charset="0"/>
                <a:cs typeface="Times New Roman" pitchFamily="18" charset="0"/>
              </a:rPr>
              <a:t> Music </a:t>
            </a:r>
            <a:r>
              <a:rPr lang="en-US" sz="3200" dirty="0" smtClean="0">
                <a:solidFill>
                  <a:srgbClr val="000000"/>
                </a:solidFill>
                <a:latin typeface="Times New Roman" pitchFamily="18" charset="0"/>
                <a:cs typeface="Times New Roman" pitchFamily="18" charset="0"/>
              </a:rPr>
              <a:t>department, we do not need to consider those </a:t>
            </a:r>
            <a:r>
              <a:rPr lang="en-US" sz="3200" dirty="0" err="1" smtClean="0">
                <a:solidFill>
                  <a:srgbClr val="000000"/>
                </a:solidFill>
                <a:latin typeface="Times New Roman" pitchFamily="18" charset="0"/>
                <a:cs typeface="Times New Roman" pitchFamily="18" charset="0"/>
              </a:rPr>
              <a:t>tuples</a:t>
            </a:r>
            <a:r>
              <a:rPr lang="en-US" sz="3200" dirty="0" smtClean="0">
                <a:solidFill>
                  <a:srgbClr val="000000"/>
                </a:solidFill>
                <a:latin typeface="Times New Roman" pitchFamily="18" charset="0"/>
                <a:cs typeface="Times New Roman" pitchFamily="18" charset="0"/>
              </a:rPr>
              <a:t> that do not have dept name = “Music”. </a:t>
            </a:r>
            <a:endParaRPr sz="3200" dirty="0" smtClean="0">
              <a:latin typeface="Times New Roman" pitchFamily="18" charset="0"/>
              <a:cs typeface="Times New Roman" pitchFamily="18" charset="0"/>
            </a:endParaRPr>
          </a:p>
          <a:p>
            <a:pPr>
              <a:lnSpc>
                <a:spcPct val="100000"/>
              </a:lnSpc>
            </a:pPr>
            <a:endParaRPr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228600" y="380880"/>
            <a:ext cx="8609040" cy="574380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Times New Roman"/>
              </a:rPr>
              <a:t>By reducing the number of </a:t>
            </a:r>
            <a:r>
              <a:rPr lang="en-US" sz="2400" dirty="0" err="1">
                <a:solidFill>
                  <a:srgbClr val="000000"/>
                </a:solidFill>
                <a:latin typeface="Times New Roman"/>
              </a:rPr>
              <a:t>tuples</a:t>
            </a:r>
            <a:r>
              <a:rPr lang="en-US" sz="2400" dirty="0">
                <a:solidFill>
                  <a:srgbClr val="000000"/>
                </a:solidFill>
                <a:latin typeface="Times New Roman"/>
              </a:rPr>
              <a:t> of the instructor relation that we need to access, we reduce the size of the intermediate result. </a:t>
            </a:r>
            <a:endParaRPr/>
          </a:p>
          <a:p>
            <a:pPr>
              <a:lnSpc>
                <a:spcPct val="100000"/>
              </a:lnSpc>
            </a:pPr>
            <a:endParaRPr/>
          </a:p>
          <a:p>
            <a:pPr>
              <a:lnSpc>
                <a:spcPct val="100000"/>
              </a:lnSpc>
              <a:buFont typeface="Arial"/>
              <a:buChar char="•"/>
            </a:pPr>
            <a:r>
              <a:rPr lang="en-US" sz="2400" dirty="0">
                <a:solidFill>
                  <a:srgbClr val="000000"/>
                </a:solidFill>
                <a:latin typeface="Times New Roman"/>
              </a:rPr>
              <a:t>This query is now represented by the relational-algebra expression:</a:t>
            </a:r>
            <a:endParaRPr/>
          </a:p>
          <a:p>
            <a:pPr>
              <a:lnSpc>
                <a:spcPct val="100000"/>
              </a:lnSpc>
            </a:pPr>
            <a:endParaRPr/>
          </a:p>
          <a:p>
            <a:pPr>
              <a:lnSpc>
                <a:spcPct val="100000"/>
              </a:lnSpc>
              <a:buFont typeface="Arial"/>
              <a:buChar char="•"/>
            </a:pPr>
            <a:r>
              <a:rPr lang="en-US" sz="2400" i="1" dirty="0">
                <a:solidFill>
                  <a:srgbClr val="000000"/>
                </a:solidFill>
                <a:latin typeface="Symbol"/>
              </a:rPr>
              <a:t></a:t>
            </a:r>
            <a:r>
              <a:rPr lang="en-US" sz="2400" i="1" dirty="0" err="1">
                <a:solidFill>
                  <a:srgbClr val="000000"/>
                </a:solidFill>
                <a:latin typeface="Times New Roman"/>
              </a:rPr>
              <a:t>name,title</a:t>
            </a:r>
            <a:r>
              <a:rPr lang="en-US" sz="2400" i="1" dirty="0">
                <a:solidFill>
                  <a:srgbClr val="000000"/>
                </a:solidFill>
                <a:latin typeface="Times New Roman"/>
              </a:rPr>
              <a:t> ((</a:t>
            </a:r>
            <a:r>
              <a:rPr lang="en-US" sz="2400" i="1" dirty="0">
                <a:solidFill>
                  <a:srgbClr val="000000"/>
                </a:solidFill>
                <a:latin typeface="Symbol"/>
              </a:rPr>
              <a:t></a:t>
            </a:r>
            <a:r>
              <a:rPr lang="en-US" sz="1600" i="1" dirty="0">
                <a:solidFill>
                  <a:srgbClr val="000000"/>
                </a:solidFill>
                <a:latin typeface="Times New Roman"/>
              </a:rPr>
              <a:t>dept name </a:t>
            </a:r>
            <a:r>
              <a:rPr lang="en-US" sz="2400" i="1" dirty="0">
                <a:solidFill>
                  <a:srgbClr val="000000"/>
                </a:solidFill>
                <a:latin typeface="Times New Roman"/>
              </a:rPr>
              <a:t>=“Music” (instructor))    (teaches </a:t>
            </a:r>
            <a:endParaRPr/>
          </a:p>
          <a:p>
            <a:pPr>
              <a:lnSpc>
                <a:spcPct val="100000"/>
              </a:lnSpc>
            </a:pPr>
            <a:r>
              <a:rPr lang="en-US" sz="2400" i="1" dirty="0">
                <a:solidFill>
                  <a:srgbClr val="000000"/>
                </a:solidFill>
                <a:latin typeface="Times New Roman"/>
              </a:rPr>
              <a:t>                                                             </a:t>
            </a:r>
            <a:r>
              <a:rPr lang="en-US" sz="2400" i="1" dirty="0">
                <a:solidFill>
                  <a:srgbClr val="000000"/>
                </a:solidFill>
                <a:latin typeface="Symbol"/>
              </a:rPr>
              <a:t></a:t>
            </a:r>
            <a:r>
              <a:rPr lang="en-US" sz="1600" i="1" dirty="0">
                <a:solidFill>
                  <a:srgbClr val="000000"/>
                </a:solidFill>
                <a:latin typeface="Times New Roman"/>
              </a:rPr>
              <a:t>course id ,title </a:t>
            </a:r>
            <a:r>
              <a:rPr lang="en-US" sz="2400" i="1" dirty="0">
                <a:solidFill>
                  <a:srgbClr val="000000"/>
                </a:solidFill>
                <a:latin typeface="Times New Roman"/>
              </a:rPr>
              <a:t>(course</a:t>
            </a:r>
            <a:r>
              <a:rPr lang="en-US" sz="2400" i="1" dirty="0" smtClean="0">
                <a:solidFill>
                  <a:srgbClr val="000000"/>
                </a:solidFill>
                <a:latin typeface="Times New Roman"/>
              </a:rPr>
              <a:t>))).</a:t>
            </a:r>
          </a:p>
          <a:p>
            <a:pPr>
              <a:lnSpc>
                <a:spcPct val="100000"/>
              </a:lnSpc>
            </a:pPr>
            <a:endParaRPr/>
          </a:p>
          <a:p>
            <a:pPr>
              <a:lnSpc>
                <a:spcPct val="100000"/>
              </a:lnSpc>
              <a:buFont typeface="Arial"/>
              <a:buChar char="•"/>
            </a:pPr>
            <a:r>
              <a:rPr lang="en-US" sz="2400" dirty="0">
                <a:solidFill>
                  <a:srgbClr val="000000"/>
                </a:solidFill>
                <a:latin typeface="Times New Roman"/>
              </a:rPr>
              <a:t>which is equivalent to our original algebra expression, but which generates smaller intermediate relations. </a:t>
            </a:r>
            <a:endParaRPr/>
          </a:p>
        </p:txBody>
      </p:sp>
      <p:sp>
        <p:nvSpPr>
          <p:cNvPr id="171" name="CustomShape 2"/>
          <p:cNvSpPr/>
          <p:nvPr/>
        </p:nvSpPr>
        <p:spPr>
          <a:xfrm rot="5400000">
            <a:off x="6088080" y="2141520"/>
            <a:ext cx="187560" cy="171720"/>
          </a:xfrm>
          <a:prstGeom prst="flowChartCollate">
            <a:avLst/>
          </a:prstGeom>
          <a:noFill/>
          <a:ln w="9360">
            <a:solidFill>
              <a:srgbClr val="000000"/>
            </a:solidFill>
            <a:miter/>
          </a:ln>
        </p:spPr>
      </p:sp>
      <p:sp>
        <p:nvSpPr>
          <p:cNvPr id="5" name="CustomShape 2"/>
          <p:cNvSpPr/>
          <p:nvPr/>
        </p:nvSpPr>
        <p:spPr>
          <a:xfrm rot="5400000">
            <a:off x="7612080" y="2141520"/>
            <a:ext cx="187560" cy="171720"/>
          </a:xfrm>
          <a:prstGeom prst="flowChartCollate">
            <a:avLst/>
          </a:prstGeom>
          <a:noFill/>
          <a:ln w="9360">
            <a:solidFill>
              <a:srgbClr val="000000"/>
            </a:solidFill>
            <a:miter/>
          </a:ln>
        </p:spPr>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57200" y="274680"/>
            <a:ext cx="8228160" cy="714600"/>
          </a:xfrm>
          <a:prstGeom prst="rect">
            <a:avLst/>
          </a:prstGeom>
          <a:noFill/>
          <a:ln>
            <a:noFill/>
          </a:ln>
        </p:spPr>
        <p:txBody>
          <a:bodyPr lIns="90000" tIns="45000" rIns="90000" bIns="45000" anchor="ctr"/>
          <a:lstStyle/>
          <a:p>
            <a:pPr algn="ctr">
              <a:lnSpc>
                <a:spcPct val="100000"/>
              </a:lnSpc>
            </a:pPr>
            <a:r>
              <a:rPr lang="en-US" sz="3400" b="1">
                <a:solidFill>
                  <a:srgbClr val="FF0000"/>
                </a:solidFill>
                <a:latin typeface="Times New Roman"/>
              </a:rPr>
              <a:t>Equivalent expressions</a:t>
            </a:r>
            <a:endParaRPr/>
          </a:p>
        </p:txBody>
      </p:sp>
      <p:pic>
        <p:nvPicPr>
          <p:cNvPr id="174" name="Picture 2"/>
          <p:cNvPicPr/>
          <p:nvPr/>
        </p:nvPicPr>
        <p:blipFill>
          <a:blip r:embed="rId3"/>
          <a:stretch>
            <a:fillRect/>
          </a:stretch>
        </p:blipFill>
        <p:spPr>
          <a:xfrm>
            <a:off x="228600" y="1143000"/>
            <a:ext cx="8534400" cy="5181600"/>
          </a:xfrm>
          <a:prstGeom prst="rect">
            <a:avLst/>
          </a:prstGeom>
          <a:ln w="9360">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130320" y="548640"/>
            <a:ext cx="8556480" cy="1109880"/>
          </a:xfrm>
          <a:prstGeom prst="rect">
            <a:avLst/>
          </a:prstGeom>
        </p:spPr>
        <p:txBody>
          <a:bodyPr wrap="none" lIns="90000" tIns="45000" rIns="90000" bIns="45000"/>
          <a:lstStyle/>
          <a:p>
            <a:r>
              <a:rPr lang="en-US" sz="2400" dirty="0">
                <a:latin typeface="Times New Roman" pitchFamily="18" charset="0"/>
                <a:cs typeface="Times New Roman" pitchFamily="18" charset="0"/>
              </a:rPr>
              <a:t>Consider the relational-algebra expression for the </a:t>
            </a:r>
            <a:r>
              <a:rPr lang="en-US" sz="2400" dirty="0" smtClean="0">
                <a:latin typeface="Times New Roman" pitchFamily="18" charset="0"/>
                <a:cs typeface="Times New Roman" pitchFamily="18" charset="0"/>
              </a:rPr>
              <a:t>query</a:t>
            </a:r>
          </a:p>
          <a:p>
            <a:r>
              <a:rPr lang="en-US" sz="2400" dirty="0" smtClean="0">
                <a:latin typeface="Times New Roman" pitchFamily="18" charset="0"/>
                <a:cs typeface="Times New Roman" pitchFamily="18" charset="0"/>
              </a:rPr>
              <a:t> </a:t>
            </a:r>
          </a:p>
          <a:p>
            <a:r>
              <a:rPr lang="en-US" sz="2400" b="1" dirty="0" smtClean="0">
                <a:solidFill>
                  <a:srgbClr val="FF0000"/>
                </a:solidFill>
                <a:latin typeface="Times New Roman" pitchFamily="18" charset="0"/>
                <a:cs typeface="Times New Roman" pitchFamily="18" charset="0"/>
              </a:rPr>
              <a:t>“</a:t>
            </a:r>
            <a:r>
              <a:rPr lang="en-US" sz="2400" b="1" dirty="0">
                <a:solidFill>
                  <a:srgbClr val="FF0000"/>
                </a:solidFill>
                <a:latin typeface="Times New Roman" pitchFamily="18" charset="0"/>
                <a:cs typeface="Times New Roman" pitchFamily="18" charset="0"/>
              </a:rPr>
              <a:t>Find the names of all customers who have an account </a:t>
            </a:r>
            <a:r>
              <a:rPr lang="en-US" sz="2400" b="1" dirty="0" smtClean="0">
                <a:solidFill>
                  <a:srgbClr val="FF0000"/>
                </a:solidFill>
                <a:latin typeface="Times New Roman" pitchFamily="18" charset="0"/>
                <a:cs typeface="Times New Roman" pitchFamily="18" charset="0"/>
              </a:rPr>
              <a:t>at</a:t>
            </a:r>
          </a:p>
          <a:p>
            <a:r>
              <a:rPr lang="en-US" sz="2400" b="1" dirty="0" smtClean="0">
                <a:solidFill>
                  <a:srgbClr val="FF0000"/>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any branch located in Brooklyn.”</a:t>
            </a:r>
            <a:endParaRPr b="1" dirty="0">
              <a:solidFill>
                <a:srgbClr val="FF0000"/>
              </a:solidFill>
              <a:latin typeface="Times New Roman" pitchFamily="18" charset="0"/>
              <a:cs typeface="Times New Roman" pitchFamily="18" charset="0"/>
            </a:endParaRPr>
          </a:p>
        </p:txBody>
      </p:sp>
      <p:pic>
        <p:nvPicPr>
          <p:cNvPr id="176" name="Picture 175"/>
          <p:cNvPicPr/>
          <p:nvPr/>
        </p:nvPicPr>
        <p:blipFill>
          <a:blip r:embed="rId2"/>
          <a:stretch>
            <a:fillRect/>
          </a:stretch>
        </p:blipFill>
        <p:spPr>
          <a:xfrm>
            <a:off x="304800" y="3124200"/>
            <a:ext cx="8138160" cy="853200"/>
          </a:xfrm>
          <a:prstGeom prst="rect">
            <a:avLst/>
          </a:prstGeom>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152280" y="304920"/>
            <a:ext cx="8761680" cy="5819760"/>
          </a:xfrm>
          <a:prstGeom prst="rect">
            <a:avLst/>
          </a:prstGeom>
          <a:noFill/>
          <a:ln>
            <a:noFill/>
          </a:ln>
        </p:spPr>
        <p:txBody>
          <a:bodyPr lIns="90000" tIns="45000" rIns="90000" bIns="45000"/>
          <a:lstStyle/>
          <a:p>
            <a:pPr>
              <a:lnSpc>
                <a:spcPct val="100000"/>
              </a:lnSpc>
              <a:buFont typeface="Arial"/>
              <a:buChar char="•"/>
            </a:pPr>
            <a:r>
              <a:rPr lang="en-US" sz="2500" b="1" dirty="0">
                <a:solidFill>
                  <a:srgbClr val="000000"/>
                </a:solidFill>
                <a:latin typeface="Times New Roman"/>
              </a:rPr>
              <a:t>Query processing </a:t>
            </a:r>
            <a:r>
              <a:rPr lang="en-US" sz="2500" dirty="0">
                <a:solidFill>
                  <a:srgbClr val="000000"/>
                </a:solidFill>
                <a:latin typeface="Times New Roman"/>
              </a:rPr>
              <a:t>refers to the range of activities involved in extracting data from a database.</a:t>
            </a:r>
            <a:endParaRPr/>
          </a:p>
          <a:p>
            <a:pPr>
              <a:lnSpc>
                <a:spcPct val="100000"/>
              </a:lnSpc>
            </a:pPr>
            <a:endParaRPr/>
          </a:p>
          <a:p>
            <a:pPr>
              <a:lnSpc>
                <a:spcPct val="100000"/>
              </a:lnSpc>
              <a:buFont typeface="Arial"/>
              <a:buChar char="•"/>
            </a:pPr>
            <a:r>
              <a:rPr lang="en-US" sz="2500" dirty="0">
                <a:solidFill>
                  <a:srgbClr val="000000"/>
                </a:solidFill>
                <a:latin typeface="Times New Roman"/>
              </a:rPr>
              <a:t>The activities include translation of queries in high-level database languages into expressions that can be used at the physical level of the file system, a variety of query-optimizing transformations, and actual evaluation of queries.</a:t>
            </a:r>
            <a:endParaRPr/>
          </a:p>
          <a:p>
            <a:pPr>
              <a:lnSpc>
                <a:spcPct val="100000"/>
              </a:lnSpc>
            </a:pPr>
            <a:endParaRPr/>
          </a:p>
          <a:p>
            <a:pPr>
              <a:lnSpc>
                <a:spcPct val="100000"/>
              </a:lnSpc>
              <a:buFont typeface="Arial"/>
              <a:buChar char="•"/>
            </a:pPr>
            <a:r>
              <a:rPr lang="en-US" sz="2500" dirty="0">
                <a:solidFill>
                  <a:srgbClr val="000000"/>
                </a:solidFill>
                <a:latin typeface="Times New Roman"/>
              </a:rPr>
              <a:t>The steps involved in processing a query are:</a:t>
            </a:r>
            <a:endParaRPr/>
          </a:p>
          <a:p>
            <a:pPr>
              <a:lnSpc>
                <a:spcPct val="100000"/>
              </a:lnSpc>
            </a:pPr>
            <a:r>
              <a:rPr lang="en-US" sz="2500" b="1" dirty="0">
                <a:solidFill>
                  <a:srgbClr val="000000"/>
                </a:solidFill>
                <a:latin typeface="Times New Roman"/>
              </a:rPr>
              <a:t>1. Parsing and translation.</a:t>
            </a:r>
            <a:endParaRPr/>
          </a:p>
          <a:p>
            <a:pPr>
              <a:lnSpc>
                <a:spcPct val="100000"/>
              </a:lnSpc>
            </a:pPr>
            <a:r>
              <a:rPr lang="en-US" sz="2500" b="1" dirty="0">
                <a:solidFill>
                  <a:srgbClr val="000000"/>
                </a:solidFill>
                <a:latin typeface="Times New Roman"/>
              </a:rPr>
              <a:t>2. </a:t>
            </a:r>
            <a:r>
              <a:rPr lang="en-US" sz="2500" b="1" dirty="0" smtClean="0">
                <a:solidFill>
                  <a:srgbClr val="000000"/>
                </a:solidFill>
                <a:latin typeface="Times New Roman"/>
              </a:rPr>
              <a:t>Optimization.</a:t>
            </a:r>
            <a:endParaRPr/>
          </a:p>
          <a:p>
            <a:pPr>
              <a:lnSpc>
                <a:spcPct val="100000"/>
              </a:lnSpc>
            </a:pPr>
            <a:r>
              <a:rPr lang="en-US" sz="2500" b="1" dirty="0">
                <a:solidFill>
                  <a:srgbClr val="000000"/>
                </a:solidFill>
                <a:latin typeface="Times New Roman"/>
              </a:rPr>
              <a:t>3. Evaluation.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182160" y="228600"/>
            <a:ext cx="8892000" cy="6400800"/>
          </a:xfrm>
          <a:prstGeom prst="rect">
            <a:avLst/>
          </a:prstGeom>
        </p:spPr>
        <p:txBody>
          <a:bodyPr wrap="none" lIns="90000" tIns="45000" rIns="90000" bIns="45000"/>
          <a:lstStyle/>
          <a:p>
            <a:pPr>
              <a:buFont typeface="Arial" pitchFamily="34" charset="0"/>
              <a:buChar char="•"/>
            </a:pPr>
            <a:r>
              <a:rPr lang="en-US" sz="2400" dirty="0">
                <a:latin typeface="Times New Roman" pitchFamily="18" charset="0"/>
                <a:cs typeface="Times New Roman" pitchFamily="18" charset="0"/>
              </a:rPr>
              <a:t>This expression constructs a large intermediate relation, branch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account          </a:t>
            </a:r>
            <a:r>
              <a:rPr lang="en-US" sz="2400" dirty="0" smtClean="0">
                <a:latin typeface="Times New Roman" pitchFamily="18" charset="0"/>
                <a:cs typeface="Times New Roman" pitchFamily="18" charset="0"/>
              </a:rPr>
              <a:t>depositor</a:t>
            </a:r>
            <a:r>
              <a:rPr lang="en-US" sz="2400" dirty="0">
                <a:latin typeface="Times New Roman" pitchFamily="18" charset="0"/>
                <a:cs typeface="Times New Roman" pitchFamily="18" charset="0"/>
              </a:rPr>
              <a:t>.</a:t>
            </a:r>
            <a:endParaRPr sz="2400">
              <a:latin typeface="Times New Roman" pitchFamily="18" charset="0"/>
              <a:cs typeface="Times New Roman" pitchFamily="18" charset="0"/>
            </a:endParaRPr>
          </a:p>
          <a:p>
            <a:endParaRPr sz="240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However, </a:t>
            </a:r>
            <a:r>
              <a:rPr lang="en-US" sz="2400" dirty="0">
                <a:latin typeface="Times New Roman" pitchFamily="18" charset="0"/>
                <a:cs typeface="Times New Roman" pitchFamily="18" charset="0"/>
              </a:rPr>
              <a:t>we are interested in only a few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of this </a:t>
            </a:r>
            <a:r>
              <a:rPr lang="en-US" sz="2400" dirty="0" smtClean="0">
                <a:latin typeface="Times New Roman" pitchFamily="18" charset="0"/>
                <a:cs typeface="Times New Roman" pitchFamily="18" charset="0"/>
              </a:rPr>
              <a:t>relation</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(those pertaining to branches located in Brooklyn), and in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only </a:t>
            </a:r>
            <a:r>
              <a:rPr lang="en-US" sz="2400" dirty="0">
                <a:latin typeface="Times New Roman" pitchFamily="18" charset="0"/>
                <a:cs typeface="Times New Roman" pitchFamily="18" charset="0"/>
              </a:rPr>
              <a:t>one of the six attributes of this relation.</a:t>
            </a:r>
            <a:endParaRPr sz="2400">
              <a:latin typeface="Times New Roman" pitchFamily="18" charset="0"/>
              <a:cs typeface="Times New Roman" pitchFamily="18" charset="0"/>
            </a:endParaRPr>
          </a:p>
          <a:p>
            <a:endParaRPr sz="240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Since we are concerned with only those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in the branch </a:t>
            </a:r>
            <a:r>
              <a:rPr lang="en-US" sz="2400" dirty="0" smtClean="0">
                <a:latin typeface="Times New Roman" pitchFamily="18" charset="0"/>
                <a:cs typeface="Times New Roman" pitchFamily="18" charset="0"/>
              </a:rPr>
              <a:t>relation </a:t>
            </a:r>
          </a:p>
          <a:p>
            <a:r>
              <a:rPr lang="en-US" sz="2400" dirty="0" smtClean="0">
                <a:latin typeface="Times New Roman" pitchFamily="18" charset="0"/>
                <a:cs typeface="Times New Roman" pitchFamily="18" charset="0"/>
              </a:rPr>
              <a:t>that </a:t>
            </a:r>
            <a:r>
              <a:rPr lang="en-US" sz="2400" dirty="0">
                <a:latin typeface="Times New Roman" pitchFamily="18" charset="0"/>
                <a:cs typeface="Times New Roman" pitchFamily="18" charset="0"/>
              </a:rPr>
              <a:t>pertain to branches located in Brooklyn, we do </a:t>
            </a:r>
            <a:r>
              <a:rPr lang="en-US" sz="2400" dirty="0" smtClean="0">
                <a:latin typeface="Times New Roman" pitchFamily="18" charset="0"/>
                <a:cs typeface="Times New Roman" pitchFamily="18" charset="0"/>
              </a:rPr>
              <a:t>not </a:t>
            </a:r>
            <a:r>
              <a:rPr lang="en-US" sz="2400" dirty="0">
                <a:latin typeface="Times New Roman" pitchFamily="18" charset="0"/>
                <a:cs typeface="Times New Roman" pitchFamily="18" charset="0"/>
              </a:rPr>
              <a:t>need to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those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that do not </a:t>
            </a:r>
            <a:r>
              <a:rPr lang="en-US" sz="2400" dirty="0" smtClean="0">
                <a:latin typeface="Times New Roman" pitchFamily="18" charset="0"/>
                <a:cs typeface="Times New Roman" pitchFamily="18" charset="0"/>
              </a:rPr>
              <a:t>have branch-city </a:t>
            </a:r>
            <a:r>
              <a:rPr lang="en-US" sz="2400" dirty="0">
                <a:latin typeface="Times New Roman" pitchFamily="18" charset="0"/>
                <a:cs typeface="Times New Roman" pitchFamily="18" charset="0"/>
              </a:rPr>
              <a:t>= “Brooklyn”. </a:t>
            </a:r>
            <a:endParaRPr sz="2400">
              <a:latin typeface="Times New Roman" pitchFamily="18" charset="0"/>
              <a:cs typeface="Times New Roman" pitchFamily="18" charset="0"/>
            </a:endParaRPr>
          </a:p>
          <a:p>
            <a:endParaRPr sz="240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By reducing the number of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of the branch </a:t>
            </a:r>
            <a:r>
              <a:rPr lang="en-US" sz="2400" dirty="0" smtClean="0">
                <a:latin typeface="Times New Roman" pitchFamily="18" charset="0"/>
                <a:cs typeface="Times New Roman" pitchFamily="18" charset="0"/>
              </a:rPr>
              <a:t>relation that </a:t>
            </a:r>
            <a:r>
              <a:rPr lang="en-US" sz="2400" dirty="0">
                <a:latin typeface="Times New Roman" pitchFamily="18" charset="0"/>
                <a:cs typeface="Times New Roman" pitchFamily="18" charset="0"/>
              </a:rPr>
              <a:t>we </a:t>
            </a:r>
            <a:r>
              <a:rPr lang="en-US" sz="2400" dirty="0" smtClean="0">
                <a:latin typeface="Times New Roman" pitchFamily="18" charset="0"/>
                <a:cs typeface="Times New Roman" pitchFamily="18" charset="0"/>
              </a:rPr>
              <a:t>need</a:t>
            </a:r>
          </a:p>
          <a:p>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to access, we reduce the size of the </a:t>
            </a:r>
            <a:r>
              <a:rPr lang="en-US" sz="2400" dirty="0" smtClean="0">
                <a:latin typeface="Times New Roman" pitchFamily="18" charset="0"/>
                <a:cs typeface="Times New Roman" pitchFamily="18" charset="0"/>
              </a:rPr>
              <a:t>intermediate </a:t>
            </a:r>
            <a:r>
              <a:rPr lang="en-US" sz="2400" dirty="0">
                <a:latin typeface="Times New Roman" pitchFamily="18" charset="0"/>
                <a:cs typeface="Times New Roman" pitchFamily="18" charset="0"/>
              </a:rPr>
              <a:t>result.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query is now represented by the relational-algebra </a:t>
            </a:r>
            <a:r>
              <a:rPr lang="en-US" sz="2400" dirty="0" smtClean="0">
                <a:latin typeface="Times New Roman" pitchFamily="18" charset="0"/>
                <a:cs typeface="Times New Roman" pitchFamily="18" charset="0"/>
              </a:rPr>
              <a:t>expression,</a:t>
            </a:r>
            <a:endParaRPr sz="2400">
              <a:latin typeface="Times New Roman" pitchFamily="18" charset="0"/>
              <a:cs typeface="Times New Roman" pitchFamily="18" charset="0"/>
            </a:endParaRPr>
          </a:p>
        </p:txBody>
      </p:sp>
      <p:sp>
        <p:nvSpPr>
          <p:cNvPr id="7" name="CustomShape 2"/>
          <p:cNvSpPr/>
          <p:nvPr/>
        </p:nvSpPr>
        <p:spPr>
          <a:xfrm rot="5400000">
            <a:off x="449280" y="769920"/>
            <a:ext cx="187560" cy="171720"/>
          </a:xfrm>
          <a:prstGeom prst="flowChartCollate">
            <a:avLst/>
          </a:prstGeom>
          <a:noFill/>
          <a:ln w="9360">
            <a:solidFill>
              <a:srgbClr val="000000"/>
            </a:solidFill>
            <a:miter/>
          </a:ln>
        </p:spPr>
      </p:sp>
      <p:sp>
        <p:nvSpPr>
          <p:cNvPr id="8" name="CustomShape 2"/>
          <p:cNvSpPr/>
          <p:nvPr/>
        </p:nvSpPr>
        <p:spPr>
          <a:xfrm rot="5400000">
            <a:off x="2278080" y="769920"/>
            <a:ext cx="187560" cy="171720"/>
          </a:xfrm>
          <a:prstGeom prst="flowChartCollate">
            <a:avLst/>
          </a:prstGeom>
          <a:noFill/>
          <a:ln w="9360">
            <a:solidFill>
              <a:srgbClr val="000000"/>
            </a:solidFill>
            <a:miter/>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Picture 180"/>
          <p:cNvPicPr/>
          <p:nvPr/>
        </p:nvPicPr>
        <p:blipFill>
          <a:blip r:embed="rId2"/>
          <a:stretch>
            <a:fillRect/>
          </a:stretch>
        </p:blipFill>
        <p:spPr>
          <a:xfrm>
            <a:off x="274320" y="914400"/>
            <a:ext cx="8412480" cy="731520"/>
          </a:xfrm>
          <a:prstGeom prst="rect">
            <a:avLst/>
          </a:prstGeom>
          <a:ln>
            <a:noFill/>
          </a:ln>
        </p:spPr>
      </p:pic>
      <p:sp>
        <p:nvSpPr>
          <p:cNvPr id="182" name="TextShape 1"/>
          <p:cNvSpPr txBox="1"/>
          <p:nvPr/>
        </p:nvSpPr>
        <p:spPr>
          <a:xfrm>
            <a:off x="357120" y="3455280"/>
            <a:ext cx="8483400" cy="2129400"/>
          </a:xfrm>
          <a:prstGeom prst="rect">
            <a:avLst/>
          </a:prstGeom>
        </p:spPr>
        <p:txBody>
          <a:bodyPr wrap="none" lIns="90000" tIns="45000" rIns="90000" bIns="45000"/>
          <a:lstStyle/>
          <a:p>
            <a:r>
              <a:rPr lang="en-US" sz="2500" dirty="0">
                <a:latin typeface="Times New Roman" pitchFamily="18" charset="0"/>
                <a:cs typeface="Times New Roman" pitchFamily="18" charset="0"/>
              </a:rPr>
              <a:t>which is equivalent to our original algebra expression, </a:t>
            </a:r>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but </a:t>
            </a:r>
            <a:r>
              <a:rPr lang="en-US" sz="2500" dirty="0">
                <a:latin typeface="Times New Roman" pitchFamily="18" charset="0"/>
                <a:cs typeface="Times New Roman" pitchFamily="18" charset="0"/>
              </a:rPr>
              <a:t>which generates smaller intermediate relations.</a:t>
            </a:r>
            <a:endParaRPr sz="2500">
              <a:latin typeface="Times New Roman" pitchFamily="18" charset="0"/>
              <a:cs typeface="Times New Roman" pitchFamily="18" charset="0"/>
            </a:endParaRPr>
          </a:p>
          <a:p>
            <a:endParaRPr sz="2500">
              <a:latin typeface="Times New Roman" pitchFamily="18" charset="0"/>
              <a:cs typeface="Times New Roman" pitchFamily="18" charset="0"/>
            </a:endParaRPr>
          </a:p>
          <a:p>
            <a:pPr>
              <a:buFont typeface="Arial" pitchFamily="34" charset="0"/>
              <a:buChar char="•"/>
            </a:pPr>
            <a:r>
              <a:rPr lang="en-US" sz="2500" dirty="0">
                <a:latin typeface="Times New Roman" pitchFamily="18" charset="0"/>
                <a:cs typeface="Times New Roman" pitchFamily="18" charset="0"/>
              </a:rPr>
              <a:t>Following figure shows the initial and transformed expressions.</a:t>
            </a:r>
            <a:endParaRPr sz="2500">
              <a:latin typeface="Times New Roman" pitchFamily="18" charset="0"/>
              <a:cs typeface="Times New Roman" pitchFamily="18" charset="0"/>
            </a:endParaRPr>
          </a:p>
          <a:p>
            <a:endParaRPr sz="2500">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182"/>
          <p:cNvPicPr/>
          <p:nvPr/>
        </p:nvPicPr>
        <p:blipFill>
          <a:blip r:embed="rId2"/>
          <a:stretch>
            <a:fillRect/>
          </a:stretch>
        </p:blipFill>
        <p:spPr>
          <a:xfrm>
            <a:off x="640080" y="731520"/>
            <a:ext cx="8138160" cy="5852160"/>
          </a:xfrm>
          <a:prstGeom prst="rect">
            <a:avLst/>
          </a:prstGeom>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838080" y="228600"/>
            <a:ext cx="7770960" cy="455760"/>
          </a:xfrm>
          <a:prstGeom prst="rect">
            <a:avLst/>
          </a:prstGeom>
          <a:noFill/>
          <a:ln>
            <a:noFill/>
          </a:ln>
        </p:spPr>
        <p:txBody>
          <a:bodyPr lIns="90000" tIns="45000" rIns="90000" bIns="45000" anchor="ctr"/>
          <a:lstStyle/>
          <a:p>
            <a:pPr algn="ctr">
              <a:lnSpc>
                <a:spcPct val="100000"/>
              </a:lnSpc>
            </a:pPr>
            <a:r>
              <a:rPr lang="en-US" sz="3200" b="1">
                <a:solidFill>
                  <a:srgbClr val="FF0000"/>
                </a:solidFill>
                <a:latin typeface="Times New Roman"/>
              </a:rPr>
              <a:t>Heuristic Optimization</a:t>
            </a:r>
            <a:endParaRPr/>
          </a:p>
        </p:txBody>
      </p:sp>
      <p:sp>
        <p:nvSpPr>
          <p:cNvPr id="228" name="CustomShape 2"/>
          <p:cNvSpPr/>
          <p:nvPr/>
        </p:nvSpPr>
        <p:spPr>
          <a:xfrm>
            <a:off x="380880" y="990720"/>
            <a:ext cx="8533080" cy="571356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Times New Roman"/>
              </a:rPr>
              <a:t>Cost-based optimization is expensive, even with dynamic programming</a:t>
            </a:r>
            <a:r>
              <a:rPr lang="en-US" sz="2400" dirty="0" smtClean="0">
                <a:solidFill>
                  <a:srgbClr val="000000"/>
                </a:solidFill>
                <a:latin typeface="Times New Roman"/>
              </a:rPr>
              <a:t>.</a:t>
            </a:r>
          </a:p>
          <a:p>
            <a:pPr>
              <a:lnSpc>
                <a:spcPct val="100000"/>
              </a:lnSpc>
              <a:buFont typeface="Arial"/>
              <a:buChar char="•"/>
            </a:pPr>
            <a:endParaRPr/>
          </a:p>
          <a:p>
            <a:pPr>
              <a:lnSpc>
                <a:spcPct val="100000"/>
              </a:lnSpc>
              <a:buFont typeface="Arial"/>
              <a:buChar char="•"/>
            </a:pPr>
            <a:r>
              <a:rPr lang="en-US" sz="2400" dirty="0">
                <a:solidFill>
                  <a:srgbClr val="000000"/>
                </a:solidFill>
                <a:latin typeface="Times New Roman"/>
              </a:rPr>
              <a:t>Systems may use heuristics to reduce the number of choices that must be made in a cost-based fashion</a:t>
            </a:r>
            <a:r>
              <a:rPr lang="en-US" sz="2400" dirty="0" smtClean="0">
                <a:solidFill>
                  <a:srgbClr val="000000"/>
                </a:solidFill>
                <a:latin typeface="Times New Roman"/>
              </a:rPr>
              <a:t>.</a:t>
            </a:r>
          </a:p>
          <a:p>
            <a:pPr>
              <a:lnSpc>
                <a:spcPct val="100000"/>
              </a:lnSpc>
              <a:buFont typeface="Arial"/>
              <a:buChar char="•"/>
            </a:pPr>
            <a:endParaRPr/>
          </a:p>
          <a:p>
            <a:pPr>
              <a:lnSpc>
                <a:spcPct val="100000"/>
              </a:lnSpc>
              <a:buFont typeface="Arial"/>
              <a:buChar char="•"/>
            </a:pPr>
            <a:r>
              <a:rPr lang="en-US" sz="2400" dirty="0">
                <a:solidFill>
                  <a:srgbClr val="000000"/>
                </a:solidFill>
                <a:latin typeface="Times New Roman"/>
              </a:rPr>
              <a:t>Heuristic optimization transforms the query-tree by using a set of rules that typically (but not in all cases) improve execution performance:</a:t>
            </a:r>
            <a:endParaRPr/>
          </a:p>
          <a:p>
            <a:pPr lvl="1">
              <a:lnSpc>
                <a:spcPct val="100000"/>
              </a:lnSpc>
              <a:buFont typeface="Arial"/>
              <a:buChar char="–"/>
            </a:pPr>
            <a:r>
              <a:rPr lang="en-US" sz="2400" dirty="0">
                <a:solidFill>
                  <a:srgbClr val="000000"/>
                </a:solidFill>
                <a:latin typeface="Times New Roman"/>
              </a:rPr>
              <a:t>Perform selection early (reduces the number of </a:t>
            </a:r>
            <a:r>
              <a:rPr lang="en-US" sz="2400" dirty="0" err="1">
                <a:solidFill>
                  <a:srgbClr val="000000"/>
                </a:solidFill>
                <a:latin typeface="Times New Roman"/>
              </a:rPr>
              <a:t>tuples</a:t>
            </a:r>
            <a:r>
              <a:rPr lang="en-US" sz="2400" dirty="0">
                <a:solidFill>
                  <a:srgbClr val="000000"/>
                </a:solidFill>
                <a:latin typeface="Times New Roman"/>
              </a:rPr>
              <a:t>)</a:t>
            </a:r>
            <a:endParaRPr/>
          </a:p>
          <a:p>
            <a:pPr lvl="1">
              <a:lnSpc>
                <a:spcPct val="100000"/>
              </a:lnSpc>
              <a:buFont typeface="Arial"/>
              <a:buChar char="–"/>
            </a:pPr>
            <a:r>
              <a:rPr lang="en-US" sz="2400" dirty="0">
                <a:solidFill>
                  <a:srgbClr val="000000"/>
                </a:solidFill>
                <a:latin typeface="Times New Roman"/>
              </a:rPr>
              <a:t>Perform projection early (reduces the number of attributes)</a:t>
            </a:r>
            <a:endParaRPr/>
          </a:p>
          <a:p>
            <a:pPr lvl="1">
              <a:lnSpc>
                <a:spcPct val="100000"/>
              </a:lnSpc>
              <a:buFont typeface="Arial"/>
              <a:buChar char="–"/>
            </a:pPr>
            <a:r>
              <a:rPr lang="en-US" sz="2400" dirty="0">
                <a:solidFill>
                  <a:srgbClr val="000000"/>
                </a:solidFill>
                <a:latin typeface="Times New Roman"/>
              </a:rPr>
              <a:t>Perform most restrictive selection and join operations before other similar operations.</a:t>
            </a:r>
            <a:endParaRPr/>
          </a:p>
          <a:p>
            <a:pPr lvl="1">
              <a:lnSpc>
                <a:spcPct val="100000"/>
              </a:lnSpc>
              <a:buFont typeface="Arial"/>
              <a:buChar char="–"/>
            </a:pPr>
            <a:r>
              <a:rPr lang="en-US" sz="2400" dirty="0">
                <a:solidFill>
                  <a:srgbClr val="000000"/>
                </a:solidFill>
                <a:latin typeface="Times New Roman"/>
              </a:rPr>
              <a:t>Some systems use only heuristics, others combine heuristics with partial cost-based optimization.</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0425"/>
            <a:ext cx="8534400" cy="1470025"/>
          </a:xfrm>
        </p:spPr>
        <p:txBody>
          <a:bodyPr>
            <a:noAutofit/>
          </a:bodyPr>
          <a:lstStyle/>
          <a:p>
            <a:r>
              <a:rPr lang="en-US" sz="5600" b="1" dirty="0" smtClean="0">
                <a:solidFill>
                  <a:srgbClr val="FF0000"/>
                </a:solidFill>
                <a:latin typeface="Times New Roman" pitchFamily="18" charset="0"/>
                <a:cs typeface="Times New Roman" pitchFamily="18" charset="0"/>
              </a:rPr>
              <a:t>Performance Tuning in SQL</a:t>
            </a:r>
            <a:endParaRPr lang="en-US" sz="5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68263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304800"/>
            <a:ext cx="8229600" cy="6248400"/>
          </a:xfrm>
        </p:spPr>
        <p:txBody>
          <a:bodyPr>
            <a:normAutofit/>
          </a:bodyPr>
          <a:lstStyle/>
          <a:p>
            <a:pPr algn="just"/>
            <a:r>
              <a:rPr lang="en-US" sz="2400" dirty="0" smtClean="0">
                <a:latin typeface="Times New Roman" pitchFamily="18" charset="0"/>
                <a:cs typeface="Times New Roman" pitchFamily="18" charset="0"/>
              </a:rPr>
              <a:t>Tuning the performance of a system involves </a:t>
            </a:r>
            <a:r>
              <a:rPr lang="en-US" sz="2400" b="1" dirty="0" smtClean="0">
                <a:solidFill>
                  <a:srgbClr val="FF0000"/>
                </a:solidFill>
                <a:latin typeface="Times New Roman" pitchFamily="18" charset="0"/>
                <a:cs typeface="Times New Roman" pitchFamily="18" charset="0"/>
              </a:rPr>
              <a:t>adjusting </a:t>
            </a:r>
          </a:p>
          <a:p>
            <a:pPr algn="just"/>
            <a:r>
              <a:rPr lang="en-US" sz="2400" b="1" dirty="0" smtClean="0">
                <a:solidFill>
                  <a:srgbClr val="FF0000"/>
                </a:solidFill>
                <a:latin typeface="Times New Roman" pitchFamily="18" charset="0"/>
                <a:cs typeface="Times New Roman" pitchFamily="18" charset="0"/>
              </a:rPr>
              <a:t>various parameters and design choices </a:t>
            </a:r>
            <a:r>
              <a:rPr lang="en-US" sz="2400" dirty="0" smtClean="0">
                <a:latin typeface="Times New Roman" pitchFamily="18" charset="0"/>
                <a:cs typeface="Times New Roman" pitchFamily="18" charset="0"/>
              </a:rPr>
              <a:t>to improve </a:t>
            </a:r>
          </a:p>
          <a:p>
            <a:pPr algn="just"/>
            <a:r>
              <a:rPr lang="en-US" sz="2400" dirty="0" smtClean="0">
                <a:latin typeface="Times New Roman" pitchFamily="18" charset="0"/>
                <a:cs typeface="Times New Roman" pitchFamily="18" charset="0"/>
              </a:rPr>
              <a:t>its performance for a specific application.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Various aspects of a database-system design—</a:t>
            </a:r>
          </a:p>
          <a:p>
            <a:pPr algn="just"/>
            <a:r>
              <a:rPr lang="en-US" sz="2400" dirty="0" smtClean="0">
                <a:latin typeface="Times New Roman" pitchFamily="18" charset="0"/>
                <a:cs typeface="Times New Roman" pitchFamily="18" charset="0"/>
              </a:rPr>
              <a:t>ranging from high-level aspects such as the schema and </a:t>
            </a:r>
          </a:p>
          <a:p>
            <a:pPr algn="just"/>
            <a:r>
              <a:rPr lang="en-US" sz="2400" dirty="0" smtClean="0">
                <a:latin typeface="Times New Roman" pitchFamily="18" charset="0"/>
                <a:cs typeface="Times New Roman" pitchFamily="18" charset="0"/>
              </a:rPr>
              <a:t>transaction design to database parameters such as buffer sizes, </a:t>
            </a:r>
          </a:p>
          <a:p>
            <a:pPr algn="just"/>
            <a:r>
              <a:rPr lang="en-US" sz="2400" dirty="0" smtClean="0">
                <a:latin typeface="Times New Roman" pitchFamily="18" charset="0"/>
                <a:cs typeface="Times New Roman" pitchFamily="18" charset="0"/>
              </a:rPr>
              <a:t>down to hardware issues such as number of disks—affect </a:t>
            </a:r>
          </a:p>
          <a:p>
            <a:pPr algn="just"/>
            <a:r>
              <a:rPr lang="en-US" sz="2400" dirty="0" smtClean="0">
                <a:latin typeface="Times New Roman" pitchFamily="18" charset="0"/>
                <a:cs typeface="Times New Roman" pitchFamily="18" charset="0"/>
              </a:rPr>
              <a:t>the performance of an application.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Each of these aspects can be adjusted so that performance </a:t>
            </a:r>
          </a:p>
          <a:p>
            <a:pPr algn="just"/>
            <a:r>
              <a:rPr lang="en-US" sz="2400" dirty="0" smtClean="0">
                <a:latin typeface="Times New Roman" pitchFamily="18" charset="0"/>
                <a:cs typeface="Times New Roman" pitchFamily="18" charset="0"/>
              </a:rPr>
              <a:t>is improved.</a:t>
            </a:r>
          </a:p>
        </p:txBody>
      </p:sp>
    </p:spTree>
    <p:extLst>
      <p:ext uri="{BB962C8B-B14F-4D97-AF65-F5344CB8AC3E}">
        <p14:creationId xmlns:p14="http://schemas.microsoft.com/office/powerpoint/2010/main" val="42797597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762000"/>
          </a:xfrm>
        </p:spPr>
        <p:txBody>
          <a:bodyPr>
            <a:normAutofit/>
          </a:bodyPr>
          <a:lstStyle/>
          <a:p>
            <a:r>
              <a:rPr lang="en-US" sz="3200" b="1" dirty="0">
                <a:solidFill>
                  <a:srgbClr val="FF0000"/>
                </a:solidFill>
                <a:latin typeface="Times New Roman" pitchFamily="18" charset="0"/>
                <a:cs typeface="Times New Roman" pitchFamily="18" charset="0"/>
              </a:rPr>
              <a:t>Database Tuning Options</a:t>
            </a:r>
          </a:p>
        </p:txBody>
      </p:sp>
      <p:sp>
        <p:nvSpPr>
          <p:cNvPr id="3075" name="Rectangle 3"/>
          <p:cNvSpPr>
            <a:spLocks noGrp="1" noChangeArrowheads="1"/>
          </p:cNvSpPr>
          <p:nvPr>
            <p:ph type="body" idx="4294967295"/>
          </p:nvPr>
        </p:nvSpPr>
        <p:spPr>
          <a:xfrm>
            <a:off x="304800" y="1066800"/>
            <a:ext cx="8534400" cy="5029200"/>
          </a:xfrm>
        </p:spPr>
        <p:txBody>
          <a:bodyPr>
            <a:normAutofit/>
          </a:bodyPr>
          <a:lstStyle/>
          <a:p>
            <a:r>
              <a:rPr lang="en-US" sz="2400" b="1" dirty="0">
                <a:solidFill>
                  <a:srgbClr val="FF0000"/>
                </a:solidFill>
                <a:latin typeface="Times New Roman" pitchFamily="18" charset="0"/>
                <a:cs typeface="Times New Roman" pitchFamily="18" charset="0"/>
              </a:rPr>
              <a:t>Hardware Solution </a:t>
            </a:r>
            <a:endParaRPr lang="en-US" sz="2400" b="1" dirty="0" smtClean="0">
              <a:solidFill>
                <a:srgbClr val="FF0000"/>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Faster </a:t>
            </a:r>
            <a:r>
              <a:rPr lang="en-US" sz="2400" dirty="0">
                <a:latin typeface="Times New Roman" pitchFamily="18" charset="0"/>
                <a:cs typeface="Times New Roman" pitchFamily="18" charset="0"/>
              </a:rPr>
              <a:t>or additional Processors</a:t>
            </a:r>
          </a:p>
          <a:p>
            <a:pPr lvl="1"/>
            <a:r>
              <a:rPr lang="en-US" sz="2400" dirty="0">
                <a:latin typeface="Times New Roman" pitchFamily="18" charset="0"/>
                <a:cs typeface="Times New Roman" pitchFamily="18" charset="0"/>
              </a:rPr>
              <a:t>Faster Disk IO (possibly via RAID)</a:t>
            </a:r>
          </a:p>
          <a:p>
            <a:pPr lvl="1"/>
            <a:r>
              <a:rPr lang="en-US" sz="2400" dirty="0">
                <a:latin typeface="Times New Roman" pitchFamily="18" charset="0"/>
                <a:cs typeface="Times New Roman" pitchFamily="18" charset="0"/>
              </a:rPr>
              <a:t>More Network </a:t>
            </a:r>
            <a:r>
              <a:rPr lang="en-US" sz="2400" dirty="0" smtClean="0">
                <a:latin typeface="Times New Roman" pitchFamily="18" charset="0"/>
                <a:cs typeface="Times New Roman" pitchFamily="18" charset="0"/>
              </a:rPr>
              <a:t>Bandwidth</a:t>
            </a:r>
          </a:p>
          <a:p>
            <a:pPr lvl="1"/>
            <a:r>
              <a:rPr lang="en-US" sz="2400" dirty="0" smtClean="0">
                <a:latin typeface="Times New Roman" pitchFamily="18" charset="0"/>
                <a:cs typeface="Times New Roman" pitchFamily="18" charset="0"/>
              </a:rPr>
              <a:t>More Memory</a:t>
            </a:r>
          </a:p>
          <a:p>
            <a:pPr lvl="1">
              <a:buNone/>
            </a:pPr>
            <a:endParaRPr lang="en-US" sz="2400" dirty="0">
              <a:latin typeface="Times New Roman" pitchFamily="18" charset="0"/>
              <a:cs typeface="Times New Roman" pitchFamily="18" charset="0"/>
            </a:endParaRPr>
          </a:p>
          <a:p>
            <a:endParaRPr lang="en-US" sz="2400" b="1" dirty="0" smtClean="0">
              <a:solidFill>
                <a:srgbClr val="FF0000"/>
              </a:solidFill>
              <a:latin typeface="Times New Roman" pitchFamily="18" charset="0"/>
              <a:cs typeface="Times New Roman" pitchFamily="18" charset="0"/>
            </a:endParaRPr>
          </a:p>
          <a:p>
            <a:r>
              <a:rPr lang="en-US" sz="2400" b="1" dirty="0" smtClean="0">
                <a:solidFill>
                  <a:srgbClr val="FF0000"/>
                </a:solidFill>
                <a:latin typeface="Times New Roman" pitchFamily="18" charset="0"/>
                <a:cs typeface="Times New Roman" pitchFamily="18" charset="0"/>
              </a:rPr>
              <a:t>Software </a:t>
            </a:r>
            <a:r>
              <a:rPr lang="en-US" sz="2400" b="1" dirty="0">
                <a:solidFill>
                  <a:srgbClr val="FF0000"/>
                </a:solidFill>
                <a:latin typeface="Times New Roman" pitchFamily="18" charset="0"/>
                <a:cs typeface="Times New Roman" pitchFamily="18" charset="0"/>
              </a:rPr>
              <a:t>Solution</a:t>
            </a:r>
          </a:p>
          <a:p>
            <a:pPr lvl="1"/>
            <a:r>
              <a:rPr lang="en-US" sz="2400" dirty="0">
                <a:latin typeface="Times New Roman" pitchFamily="18" charset="0"/>
                <a:cs typeface="Times New Roman" pitchFamily="18" charset="0"/>
              </a:rPr>
              <a:t>Database/Instance Tuning(Location of files, block size, </a:t>
            </a:r>
            <a:endParaRPr lang="en-US" sz="2400" dirty="0" smtClean="0">
              <a:latin typeface="Times New Roman" pitchFamily="18" charset="0"/>
              <a:cs typeface="Times New Roman" pitchFamily="18" charset="0"/>
            </a:endParaRPr>
          </a:p>
          <a:p>
            <a:pPr lvl="1"/>
            <a:r>
              <a:rPr lang="en-US" sz="2400" dirty="0" err="1" smtClean="0">
                <a:latin typeface="Times New Roman" pitchFamily="18" charset="0"/>
                <a:cs typeface="Times New Roman" pitchFamily="18" charset="0"/>
              </a:rPr>
              <a:t>db</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buffer cache size, etc)</a:t>
            </a:r>
          </a:p>
          <a:p>
            <a:pPr lvl="1"/>
            <a:r>
              <a:rPr lang="en-US" sz="2400" dirty="0">
                <a:latin typeface="Times New Roman" pitchFamily="18" charset="0"/>
                <a:cs typeface="Times New Roman" pitchFamily="18" charset="0"/>
              </a:rPr>
              <a:t>Object Tuning  (Index creation, table reorganization, etc)</a:t>
            </a:r>
          </a:p>
          <a:p>
            <a:pPr lvl="1"/>
            <a:r>
              <a:rPr lang="en-US" sz="2400" dirty="0">
                <a:latin typeface="Times New Roman" pitchFamily="18" charset="0"/>
                <a:cs typeface="Times New Roman" pitchFamily="18" charset="0"/>
              </a:rPr>
              <a:t>SQL Tuning (application tuning)</a:t>
            </a:r>
          </a:p>
        </p:txBody>
      </p:sp>
    </p:spTree>
    <p:extLst>
      <p:ext uri="{BB962C8B-B14F-4D97-AF65-F5344CB8AC3E}">
        <p14:creationId xmlns:p14="http://schemas.microsoft.com/office/powerpoint/2010/main" val="13495189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81000"/>
            <a:ext cx="8229600" cy="6172200"/>
          </a:xfrm>
        </p:spPr>
        <p:txBody>
          <a:bodyPr>
            <a:normAutofit/>
          </a:bodyPr>
          <a:lstStyle/>
          <a:p>
            <a:pPr algn="just">
              <a:buNone/>
            </a:pPr>
            <a:r>
              <a:rPr lang="en-US" sz="2400" b="1" dirty="0" smtClean="0">
                <a:solidFill>
                  <a:srgbClr val="FF0000"/>
                </a:solidFill>
                <a:latin typeface="Times New Roman" pitchFamily="18" charset="0"/>
                <a:cs typeface="Times New Roman" pitchFamily="18" charset="0"/>
              </a:rPr>
              <a:t>(A)Location of Bottlenecks</a:t>
            </a:r>
          </a:p>
          <a:p>
            <a:pPr algn="just"/>
            <a:r>
              <a:rPr lang="en-US" sz="2400" dirty="0" smtClean="0">
                <a:latin typeface="Times New Roman" pitchFamily="18" charset="0"/>
                <a:cs typeface="Times New Roman" pitchFamily="18" charset="0"/>
              </a:rPr>
              <a:t>The performance of most systems (at least before they are tuned)</a:t>
            </a:r>
          </a:p>
          <a:p>
            <a:pPr algn="just"/>
            <a:r>
              <a:rPr lang="en-US" sz="2400" dirty="0" smtClean="0">
                <a:latin typeface="Times New Roman" pitchFamily="18" charset="0"/>
                <a:cs typeface="Times New Roman" pitchFamily="18" charset="0"/>
              </a:rPr>
              <a:t> is usually limited primarily by the performance of one or a few </a:t>
            </a:r>
          </a:p>
          <a:p>
            <a:pPr algn="just"/>
            <a:r>
              <a:rPr lang="en-US" sz="2400" dirty="0" smtClean="0">
                <a:latin typeface="Times New Roman" pitchFamily="18" charset="0"/>
                <a:cs typeface="Times New Roman" pitchFamily="18" charset="0"/>
              </a:rPr>
              <a:t>components, called </a:t>
            </a:r>
            <a:r>
              <a:rPr lang="en-US" sz="2400" b="1" dirty="0" smtClean="0">
                <a:latin typeface="Times New Roman" pitchFamily="18" charset="0"/>
                <a:cs typeface="Times New Roman" pitchFamily="18" charset="0"/>
              </a:rPr>
              <a:t>bottlenecks.</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instance, a program may spend 80 percent of its time in a </a:t>
            </a:r>
          </a:p>
          <a:p>
            <a:pPr algn="just"/>
            <a:r>
              <a:rPr lang="en-US" sz="2400" dirty="0" smtClean="0">
                <a:latin typeface="Times New Roman" pitchFamily="18" charset="0"/>
                <a:cs typeface="Times New Roman" pitchFamily="18" charset="0"/>
              </a:rPr>
              <a:t>small loop deep in the code, and the remaining 20 percent of the</a:t>
            </a:r>
          </a:p>
          <a:p>
            <a:pPr algn="just"/>
            <a:r>
              <a:rPr lang="en-US" sz="2400" dirty="0" smtClean="0">
                <a:latin typeface="Times New Roman" pitchFamily="18" charset="0"/>
                <a:cs typeface="Times New Roman" pitchFamily="18" charset="0"/>
              </a:rPr>
              <a:t> time on the rest of the code; the </a:t>
            </a:r>
            <a:r>
              <a:rPr lang="en-US" sz="2400" dirty="0" smtClean="0">
                <a:solidFill>
                  <a:srgbClr val="FF0000"/>
                </a:solidFill>
                <a:latin typeface="Times New Roman" pitchFamily="18" charset="0"/>
                <a:cs typeface="Times New Roman" pitchFamily="18" charset="0"/>
              </a:rPr>
              <a:t>small loop then is a bottleneck.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Improving the performance of a component that is not a bottleneck</a:t>
            </a:r>
          </a:p>
          <a:p>
            <a:pPr algn="just"/>
            <a:r>
              <a:rPr lang="en-US" sz="2400" dirty="0" smtClean="0">
                <a:latin typeface="Times New Roman" pitchFamily="18" charset="0"/>
                <a:cs typeface="Times New Roman" pitchFamily="18" charset="0"/>
              </a:rPr>
              <a:t> does little to improve the overall speed of the system; in the </a:t>
            </a:r>
          </a:p>
          <a:p>
            <a:pPr algn="just"/>
            <a:r>
              <a:rPr lang="en-US" sz="2400" dirty="0" smtClean="0">
                <a:latin typeface="Times New Roman" pitchFamily="18" charset="0"/>
                <a:cs typeface="Times New Roman" pitchFamily="18" charset="0"/>
              </a:rPr>
              <a:t>example, improving the speed of the rest of the code cannot </a:t>
            </a:r>
          </a:p>
          <a:p>
            <a:pPr algn="just"/>
            <a:r>
              <a:rPr lang="en-US" sz="2400" dirty="0" smtClean="0">
                <a:latin typeface="Times New Roman" pitchFamily="18" charset="0"/>
                <a:cs typeface="Times New Roman" pitchFamily="18" charset="0"/>
              </a:rPr>
              <a:t>lead to more than a 20 percent improvement overall, </a:t>
            </a:r>
          </a:p>
          <a:p>
            <a:pPr algn="just"/>
            <a:r>
              <a:rPr lang="en-US" sz="2400" dirty="0" smtClean="0">
                <a:latin typeface="Times New Roman" pitchFamily="18" charset="0"/>
                <a:cs typeface="Times New Roman" pitchFamily="18" charset="0"/>
              </a:rPr>
              <a:t>whereas improving the speed of the bottleneck</a:t>
            </a:r>
          </a:p>
          <a:p>
            <a:pPr algn="just">
              <a:buNone/>
            </a:pPr>
            <a:r>
              <a:rPr lang="en-US" sz="2400" dirty="0" smtClean="0">
                <a:latin typeface="Times New Roman" pitchFamily="18" charset="0"/>
                <a:cs typeface="Times New Roman" pitchFamily="18" charset="0"/>
              </a:rPr>
              <a:t>loop could result in an improvement of nearly 80 percent </a:t>
            </a:r>
          </a:p>
          <a:p>
            <a:pPr algn="just">
              <a:buNone/>
            </a:pPr>
            <a:r>
              <a:rPr lang="en-US" sz="2400" dirty="0" smtClean="0">
                <a:latin typeface="Times New Roman" pitchFamily="18" charset="0"/>
                <a:cs typeface="Times New Roman" pitchFamily="18" charset="0"/>
              </a:rPr>
              <a:t>overall, in the best case.</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371812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610600" cy="6324600"/>
          </a:xfrm>
        </p:spPr>
        <p:txBody>
          <a:bodyPr>
            <a:normAutofit/>
          </a:bodyPr>
          <a:lstStyle/>
          <a:p>
            <a:r>
              <a:rPr lang="en-US" sz="2400" dirty="0" smtClean="0">
                <a:latin typeface="Times New Roman" pitchFamily="18" charset="0"/>
                <a:cs typeface="Times New Roman" pitchFamily="18" charset="0"/>
              </a:rPr>
              <a:t>Hence, when tuning a system, we must first try to discover what the</a:t>
            </a:r>
          </a:p>
          <a:p>
            <a:r>
              <a:rPr lang="en-US" sz="2400" dirty="0" smtClean="0">
                <a:latin typeface="Times New Roman" pitchFamily="18" charset="0"/>
                <a:cs typeface="Times New Roman" pitchFamily="18" charset="0"/>
              </a:rPr>
              <a:t> bottlenecks are and then eliminate them by improving the </a:t>
            </a:r>
          </a:p>
          <a:p>
            <a:r>
              <a:rPr lang="en-US" sz="2400" dirty="0" smtClean="0">
                <a:latin typeface="Times New Roman" pitchFamily="18" charset="0"/>
                <a:cs typeface="Times New Roman" pitchFamily="18" charset="0"/>
              </a:rPr>
              <a:t>performance of system components causing the bottlenecks.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one bottleneck is removed, it may turn out that another </a:t>
            </a:r>
          </a:p>
          <a:p>
            <a:r>
              <a:rPr lang="en-US" sz="2400" dirty="0" smtClean="0">
                <a:latin typeface="Times New Roman" pitchFamily="18" charset="0"/>
                <a:cs typeface="Times New Roman" pitchFamily="18" charset="0"/>
              </a:rPr>
              <a:t>component becomes the bottleneck.</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a well-balanced system, no single component is the bottleneck. </a:t>
            </a:r>
          </a:p>
          <a:p>
            <a:r>
              <a:rPr lang="en-US" sz="2400" dirty="0" smtClean="0">
                <a:latin typeface="Times New Roman" pitchFamily="18" charset="0"/>
                <a:cs typeface="Times New Roman" pitchFamily="18" charset="0"/>
              </a:rPr>
              <a:t>If the system contains bottlenecks, components that are not part of </a:t>
            </a:r>
          </a:p>
          <a:p>
            <a:r>
              <a:rPr lang="en-US" sz="2400" dirty="0" smtClean="0">
                <a:latin typeface="Times New Roman" pitchFamily="18" charset="0"/>
                <a:cs typeface="Times New Roman" pitchFamily="18" charset="0"/>
              </a:rPr>
              <a:t>the bottleneck are under utilized ,and could perhaps have been</a:t>
            </a:r>
          </a:p>
          <a:p>
            <a:r>
              <a:rPr lang="en-US" sz="2400" dirty="0" smtClean="0">
                <a:latin typeface="Times New Roman" pitchFamily="18" charset="0"/>
                <a:cs typeface="Times New Roman" pitchFamily="18" charset="0"/>
              </a:rPr>
              <a:t> replaced by cheaper components with lower performance.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simple programs, the time spent in each region of the</a:t>
            </a:r>
          </a:p>
          <a:p>
            <a:r>
              <a:rPr lang="en-US" sz="2400" dirty="0" smtClean="0">
                <a:latin typeface="Times New Roman" pitchFamily="18" charset="0"/>
                <a:cs typeface="Times New Roman" pitchFamily="18" charset="0"/>
              </a:rPr>
              <a:t> code determines the overall execution time.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543455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28600"/>
            <a:ext cx="8229600" cy="6248400"/>
          </a:xfrm>
        </p:spPr>
        <p:txBody>
          <a:bodyPr>
            <a:normAutofit/>
          </a:bodyPr>
          <a:lstStyle/>
          <a:p>
            <a:r>
              <a:rPr lang="en-US" sz="2500" dirty="0" smtClean="0">
                <a:latin typeface="Times New Roman" pitchFamily="18" charset="0"/>
                <a:cs typeface="Times New Roman" pitchFamily="18" charset="0"/>
              </a:rPr>
              <a:t>However, database systems are much more complex, and can</a:t>
            </a:r>
          </a:p>
          <a:p>
            <a:r>
              <a:rPr lang="en-US" sz="2500" dirty="0" smtClean="0">
                <a:latin typeface="Times New Roman" pitchFamily="18" charset="0"/>
                <a:cs typeface="Times New Roman" pitchFamily="18" charset="0"/>
              </a:rPr>
              <a:t> be modeled as </a:t>
            </a:r>
            <a:r>
              <a:rPr lang="en-US" sz="2500" b="1" dirty="0" smtClean="0">
                <a:latin typeface="Times New Roman" pitchFamily="18" charset="0"/>
                <a:cs typeface="Times New Roman" pitchFamily="18" charset="0"/>
              </a:rPr>
              <a:t>queueing systems. </a:t>
            </a:r>
          </a:p>
          <a:p>
            <a:endParaRPr lang="en-US" sz="2500" b="1"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A transaction requests various services from the database </a:t>
            </a:r>
          </a:p>
          <a:p>
            <a:r>
              <a:rPr lang="en-US" sz="2500" dirty="0" smtClean="0">
                <a:latin typeface="Times New Roman" pitchFamily="18" charset="0"/>
                <a:cs typeface="Times New Roman" pitchFamily="18" charset="0"/>
              </a:rPr>
              <a:t>system, starting from entry into a server process, disk reads</a:t>
            </a:r>
          </a:p>
          <a:p>
            <a:r>
              <a:rPr lang="en-US" sz="2500" dirty="0" smtClean="0">
                <a:latin typeface="Times New Roman" pitchFamily="18" charset="0"/>
                <a:cs typeface="Times New Roman" pitchFamily="18" charset="0"/>
              </a:rPr>
              <a:t> during execution, CPU cycles, and locks for concurrency control.</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Each of these services has a queue associated with it, and </a:t>
            </a:r>
          </a:p>
          <a:p>
            <a:r>
              <a:rPr lang="en-US" sz="2500" dirty="0" smtClean="0">
                <a:latin typeface="Times New Roman" pitchFamily="18" charset="0"/>
                <a:cs typeface="Times New Roman" pitchFamily="18" charset="0"/>
              </a:rPr>
              <a:t>small transactions may spend most of their time waiting in </a:t>
            </a:r>
          </a:p>
          <a:p>
            <a:r>
              <a:rPr lang="en-US" sz="2500" dirty="0" smtClean="0">
                <a:latin typeface="Times New Roman" pitchFamily="18" charset="0"/>
                <a:cs typeface="Times New Roman" pitchFamily="18" charset="0"/>
              </a:rPr>
              <a:t>queues—especially in disk I/O queues—instead of executing code.</a:t>
            </a:r>
          </a:p>
          <a:p>
            <a:pPr>
              <a:buNone/>
            </a:pPr>
            <a:r>
              <a:rPr lang="en-US" sz="2500"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225434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228600" y="380880"/>
            <a:ext cx="8685360" cy="624708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Times New Roman"/>
              </a:rPr>
              <a:t>Before query processing can begin, the system must </a:t>
            </a:r>
            <a:r>
              <a:rPr lang="en-US" sz="2400" b="1" dirty="0">
                <a:solidFill>
                  <a:srgbClr val="000000"/>
                </a:solidFill>
                <a:latin typeface="Times New Roman"/>
              </a:rPr>
              <a:t>translate the query into a usable form.</a:t>
            </a:r>
            <a:endParaRPr dirty="0"/>
          </a:p>
          <a:p>
            <a:pPr>
              <a:lnSpc>
                <a:spcPct val="100000"/>
              </a:lnSpc>
            </a:pPr>
            <a:endParaRPr dirty="0"/>
          </a:p>
          <a:p>
            <a:pPr>
              <a:lnSpc>
                <a:spcPct val="100000"/>
              </a:lnSpc>
              <a:buFont typeface="Arial"/>
              <a:buChar char="•"/>
            </a:pPr>
            <a:r>
              <a:rPr lang="en-US" sz="2400" dirty="0">
                <a:solidFill>
                  <a:srgbClr val="000000"/>
                </a:solidFill>
                <a:latin typeface="Times New Roman"/>
              </a:rPr>
              <a:t>A more useful internal representation is one based on the extended relational algebra.</a:t>
            </a:r>
            <a:endParaRPr dirty="0"/>
          </a:p>
          <a:p>
            <a:pPr>
              <a:lnSpc>
                <a:spcPct val="100000"/>
              </a:lnSpc>
            </a:pPr>
            <a:endParaRPr dirty="0"/>
          </a:p>
          <a:p>
            <a:pPr>
              <a:lnSpc>
                <a:spcPct val="100000"/>
              </a:lnSpc>
              <a:buFont typeface="Arial"/>
              <a:buChar char="•"/>
            </a:pPr>
            <a:r>
              <a:rPr lang="en-US" sz="2400" dirty="0">
                <a:solidFill>
                  <a:srgbClr val="000000"/>
                </a:solidFill>
                <a:latin typeface="Times New Roman"/>
              </a:rPr>
              <a:t>Thus, the first action the system must take in query processing is to translate a given </a:t>
            </a:r>
            <a:r>
              <a:rPr lang="en-US" sz="2400" b="1" dirty="0">
                <a:solidFill>
                  <a:srgbClr val="000000"/>
                </a:solidFill>
                <a:latin typeface="Times New Roman"/>
              </a:rPr>
              <a:t>query into its internal form. </a:t>
            </a:r>
            <a:endParaRPr b="1" dirty="0"/>
          </a:p>
          <a:p>
            <a:pPr>
              <a:lnSpc>
                <a:spcPct val="100000"/>
              </a:lnSpc>
            </a:pPr>
            <a:endParaRPr dirty="0"/>
          </a:p>
          <a:p>
            <a:pPr>
              <a:lnSpc>
                <a:spcPct val="100000"/>
              </a:lnSpc>
              <a:buFont typeface="Arial"/>
              <a:buChar char="•"/>
            </a:pPr>
            <a:r>
              <a:rPr lang="en-US" sz="2400" dirty="0">
                <a:solidFill>
                  <a:srgbClr val="000000"/>
                </a:solidFill>
                <a:latin typeface="Times New Roman"/>
              </a:rPr>
              <a:t>This translation process is similar to the work performed by the </a:t>
            </a:r>
            <a:r>
              <a:rPr lang="en-US" sz="2400" b="1" dirty="0">
                <a:solidFill>
                  <a:srgbClr val="000000"/>
                </a:solidFill>
                <a:latin typeface="Times New Roman"/>
              </a:rPr>
              <a:t>parser of a compiler.</a:t>
            </a:r>
            <a:endParaRPr b="1" dirty="0"/>
          </a:p>
          <a:p>
            <a:pPr>
              <a:lnSpc>
                <a:spcPct val="100000"/>
              </a:lnSpc>
            </a:pPr>
            <a:r>
              <a:rPr lang="en-US" sz="2400" dirty="0">
                <a:solidFill>
                  <a:srgbClr val="000000"/>
                </a:solidFill>
                <a:latin typeface="Times New Roman"/>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srcRect/>
          <a:stretch>
            <a:fillRect/>
          </a:stretch>
        </p:blipFill>
        <p:spPr bwMode="auto">
          <a:xfrm>
            <a:off x="533400" y="304800"/>
            <a:ext cx="8153400" cy="6324600"/>
          </a:xfrm>
          <a:prstGeom prst="rect">
            <a:avLst/>
          </a:prstGeom>
          <a:noFill/>
          <a:ln w="9525">
            <a:noFill/>
            <a:miter lim="800000"/>
            <a:headEnd/>
            <a:tailEnd/>
          </a:ln>
          <a:effectLst/>
        </p:spPr>
      </p:pic>
    </p:spTree>
    <p:extLst>
      <p:ext uri="{BB962C8B-B14F-4D97-AF65-F5344CB8AC3E}">
        <p14:creationId xmlns:p14="http://schemas.microsoft.com/office/powerpoint/2010/main" val="208447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81000"/>
            <a:ext cx="8229600" cy="5745163"/>
          </a:xfrm>
        </p:spPr>
        <p:txBody>
          <a:bodyPr>
            <a:normAutofit lnSpcReduction="10000"/>
          </a:bodyPr>
          <a:lstStyle/>
          <a:p>
            <a:r>
              <a:rPr lang="en-US" sz="2400" dirty="0" smtClean="0">
                <a:latin typeface="Times New Roman" pitchFamily="18" charset="0"/>
                <a:cs typeface="Times New Roman" pitchFamily="18" charset="0"/>
              </a:rPr>
              <a:t>Figure illustrates some of the queues in a database system.</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As a result of the numerous queues in the database, bottlenecks </a:t>
            </a:r>
          </a:p>
          <a:p>
            <a:r>
              <a:rPr lang="en-US" sz="2400" dirty="0" smtClean="0">
                <a:latin typeface="Times New Roman" pitchFamily="18" charset="0"/>
                <a:cs typeface="Times New Roman" pitchFamily="18" charset="0"/>
              </a:rPr>
              <a:t>in a database system</a:t>
            </a:r>
          </a:p>
          <a:p>
            <a:r>
              <a:rPr lang="en-US" sz="2400" dirty="0" smtClean="0">
                <a:latin typeface="Times New Roman" pitchFamily="18" charset="0"/>
                <a:cs typeface="Times New Roman" pitchFamily="18" charset="0"/>
              </a:rPr>
              <a:t> typically show up in the form of long queues for a particular service.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requests are spaced exactly uniformly, and the time to service </a:t>
            </a:r>
          </a:p>
          <a:p>
            <a:r>
              <a:rPr lang="en-US" sz="2400" dirty="0" smtClean="0">
                <a:latin typeface="Times New Roman" pitchFamily="18" charset="0"/>
                <a:cs typeface="Times New Roman" pitchFamily="18" charset="0"/>
              </a:rPr>
              <a:t>a request is less than</a:t>
            </a:r>
          </a:p>
          <a:p>
            <a:r>
              <a:rPr lang="en-US" sz="2400" dirty="0" smtClean="0">
                <a:latin typeface="Times New Roman" pitchFamily="18" charset="0"/>
                <a:cs typeface="Times New Roman" pitchFamily="18" charset="0"/>
              </a:rPr>
              <a:t> or equal to the time before the next request arrives, then each </a:t>
            </a:r>
          </a:p>
          <a:p>
            <a:r>
              <a:rPr lang="en-US" sz="2400" dirty="0" smtClean="0">
                <a:latin typeface="Times New Roman" pitchFamily="18" charset="0"/>
                <a:cs typeface="Times New Roman" pitchFamily="18" charset="0"/>
              </a:rPr>
              <a:t>request will find the </a:t>
            </a:r>
          </a:p>
          <a:p>
            <a:r>
              <a:rPr lang="en-US" sz="2400" dirty="0" smtClean="0">
                <a:latin typeface="Times New Roman" pitchFamily="18" charset="0"/>
                <a:cs typeface="Times New Roman" pitchFamily="18" charset="0"/>
              </a:rPr>
              <a:t>resource idle and can therefore start execution immediately without</a:t>
            </a:r>
          </a:p>
          <a:p>
            <a:r>
              <a:rPr lang="en-US" sz="2400" dirty="0" smtClean="0">
                <a:latin typeface="Times New Roman" pitchFamily="18" charset="0"/>
                <a:cs typeface="Times New Roman" pitchFamily="18" charset="0"/>
              </a:rPr>
              <a:t> waiting.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Unfortunately, the arrival of requests in a database system is never</a:t>
            </a:r>
          </a:p>
          <a:p>
            <a:r>
              <a:rPr lang="en-US" sz="2400" dirty="0" smtClean="0">
                <a:latin typeface="Times New Roman" pitchFamily="18" charset="0"/>
                <a:cs typeface="Times New Roman" pitchFamily="18" charset="0"/>
              </a:rPr>
              <a:t> so uniform and is</a:t>
            </a:r>
          </a:p>
          <a:p>
            <a:r>
              <a:rPr lang="en-US" sz="2400" dirty="0" smtClean="0">
                <a:latin typeface="Times New Roman" pitchFamily="18" charset="0"/>
                <a:cs typeface="Times New Roman" pitchFamily="18" charset="0"/>
              </a:rPr>
              <a:t> instead random.</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317918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686800" cy="6400800"/>
          </a:xfrm>
        </p:spPr>
        <p:txBody>
          <a:bodyPr>
            <a:noAutofit/>
          </a:bodyPr>
          <a:lstStyle/>
          <a:p>
            <a:pPr>
              <a:buNone/>
            </a:pPr>
            <a:r>
              <a:rPr lang="en-US" sz="2400" b="1" dirty="0" smtClean="0">
                <a:solidFill>
                  <a:srgbClr val="FF0000"/>
                </a:solidFill>
                <a:latin typeface="Times New Roman" pitchFamily="18" charset="0"/>
                <a:cs typeface="Times New Roman" pitchFamily="18" charset="0"/>
              </a:rPr>
              <a:t>(B)Tunable Parameters</a:t>
            </a:r>
          </a:p>
          <a:p>
            <a:r>
              <a:rPr lang="en-US" sz="2400" dirty="0" smtClean="0">
                <a:latin typeface="Times New Roman" pitchFamily="18" charset="0"/>
                <a:cs typeface="Times New Roman" pitchFamily="18" charset="0"/>
              </a:rPr>
              <a:t>Database administrators can tune a database system at three levels. </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The lowest level is at the hardware level.</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Options for tuning systems at this level include adding disks or using </a:t>
            </a:r>
          </a:p>
          <a:p>
            <a:r>
              <a:rPr lang="en-US" sz="2400" dirty="0" smtClean="0">
                <a:latin typeface="Times New Roman" pitchFamily="18" charset="0"/>
                <a:cs typeface="Times New Roman" pitchFamily="18" charset="0"/>
              </a:rPr>
              <a:t>a RAID system if disk I/O is a bottleneck, adding more memory if the</a:t>
            </a:r>
          </a:p>
          <a:p>
            <a:r>
              <a:rPr lang="en-US" sz="2400" dirty="0" smtClean="0">
                <a:latin typeface="Times New Roman" pitchFamily="18" charset="0"/>
                <a:cs typeface="Times New Roman" pitchFamily="18" charset="0"/>
              </a:rPr>
              <a:t> disk buffer size is a bottleneck, or moving to a faster processor if </a:t>
            </a:r>
          </a:p>
          <a:p>
            <a:r>
              <a:rPr lang="en-US" sz="2400" dirty="0" smtClean="0">
                <a:latin typeface="Times New Roman" pitchFamily="18" charset="0"/>
                <a:cs typeface="Times New Roman" pitchFamily="18" charset="0"/>
              </a:rPr>
              <a:t>CPU use is a bottleneck.</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second level consists of the database-system parameters, </a:t>
            </a:r>
          </a:p>
          <a:p>
            <a:r>
              <a:rPr lang="en-US" sz="2400" dirty="0" smtClean="0">
                <a:latin typeface="Times New Roman" pitchFamily="18" charset="0"/>
                <a:cs typeface="Times New Roman" pitchFamily="18" charset="0"/>
              </a:rPr>
              <a:t>such as buffer size and </a:t>
            </a:r>
            <a:r>
              <a:rPr lang="en-US" sz="2400" dirty="0" err="1" smtClean="0">
                <a:latin typeface="Times New Roman" pitchFamily="18" charset="0"/>
                <a:cs typeface="Times New Roman" pitchFamily="18" charset="0"/>
              </a:rPr>
              <a:t>checkpointing</a:t>
            </a:r>
            <a:r>
              <a:rPr lang="en-US" sz="2400" dirty="0" smtClean="0">
                <a:latin typeface="Times New Roman" pitchFamily="18" charset="0"/>
                <a:cs typeface="Times New Roman" pitchFamily="18" charset="0"/>
              </a:rPr>
              <a:t> intervals.</a:t>
            </a:r>
          </a:p>
          <a:p>
            <a:pPr>
              <a:buNone/>
            </a:pP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The exact set of database-system parameters that can be tuned </a:t>
            </a:r>
          </a:p>
          <a:p>
            <a:r>
              <a:rPr lang="en-US" sz="2400" dirty="0" smtClean="0">
                <a:latin typeface="Times New Roman" pitchFamily="18" charset="0"/>
                <a:cs typeface="Times New Roman" pitchFamily="18" charset="0"/>
              </a:rPr>
              <a:t>depends on the specific database system.</a:t>
            </a:r>
          </a:p>
        </p:txBody>
      </p:sp>
    </p:spTree>
    <p:extLst>
      <p:ext uri="{BB962C8B-B14F-4D97-AF65-F5344CB8AC3E}">
        <p14:creationId xmlns:p14="http://schemas.microsoft.com/office/powerpoint/2010/main" val="3679540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304800"/>
            <a:ext cx="8610600" cy="6324600"/>
          </a:xfrm>
        </p:spPr>
        <p:txBody>
          <a:bodyPr>
            <a:noAutofit/>
          </a:bodyPr>
          <a:lstStyle/>
          <a:p>
            <a:r>
              <a:rPr lang="en-US" sz="2400" dirty="0" smtClean="0">
                <a:latin typeface="Times New Roman" pitchFamily="18" charset="0"/>
                <a:cs typeface="Times New Roman" pitchFamily="18" charset="0"/>
              </a:rPr>
              <a:t>Most database-system manuals provide information on what </a:t>
            </a:r>
          </a:p>
          <a:p>
            <a:r>
              <a:rPr lang="en-US" sz="2400" dirty="0" smtClean="0">
                <a:latin typeface="Times New Roman" pitchFamily="18" charset="0"/>
                <a:cs typeface="Times New Roman" pitchFamily="18" charset="0"/>
              </a:rPr>
              <a:t>database-system parameters can be adjusted, and how you should </a:t>
            </a:r>
          </a:p>
          <a:p>
            <a:r>
              <a:rPr lang="en-US" sz="2400" dirty="0" smtClean="0">
                <a:latin typeface="Times New Roman" pitchFamily="18" charset="0"/>
                <a:cs typeface="Times New Roman" pitchFamily="18" charset="0"/>
              </a:rPr>
              <a:t>choose values for the parameters.</a:t>
            </a:r>
          </a:p>
          <a:p>
            <a:pPr>
              <a:buNone/>
            </a:pP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Well-designed database systems perform as much tuning as possible</a:t>
            </a:r>
          </a:p>
          <a:p>
            <a:r>
              <a:rPr lang="en-US" sz="2400" dirty="0" smtClean="0">
                <a:latin typeface="Times New Roman" pitchFamily="18" charset="0"/>
                <a:cs typeface="Times New Roman" pitchFamily="18" charset="0"/>
              </a:rPr>
              <a:t> automatically, freeing the user or database administrator from the</a:t>
            </a:r>
          </a:p>
          <a:p>
            <a:r>
              <a:rPr lang="en-US" sz="2400" dirty="0" smtClean="0">
                <a:latin typeface="Times New Roman" pitchFamily="18" charset="0"/>
                <a:cs typeface="Times New Roman" pitchFamily="18" charset="0"/>
              </a:rPr>
              <a:t> burden. For instance, in many database systems the buffer size is </a:t>
            </a:r>
          </a:p>
          <a:p>
            <a:r>
              <a:rPr lang="en-US" sz="2400" dirty="0" smtClean="0">
                <a:latin typeface="Times New Roman" pitchFamily="18" charset="0"/>
                <a:cs typeface="Times New Roman" pitchFamily="18" charset="0"/>
              </a:rPr>
              <a:t>fixed but tunable.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If the system automatically adjusts the buffer size by observing</a:t>
            </a:r>
          </a:p>
          <a:p>
            <a:r>
              <a:rPr lang="en-US" sz="2400" dirty="0" smtClean="0">
                <a:latin typeface="Times New Roman" pitchFamily="18" charset="0"/>
                <a:cs typeface="Times New Roman" pitchFamily="18" charset="0"/>
              </a:rPr>
              <a:t> indicators such as page-fault rates, then the database administrator </a:t>
            </a:r>
          </a:p>
          <a:p>
            <a:r>
              <a:rPr lang="en-US" sz="2400" dirty="0" smtClean="0">
                <a:latin typeface="Times New Roman" pitchFamily="18" charset="0"/>
                <a:cs typeface="Times New Roman" pitchFamily="18" charset="0"/>
              </a:rPr>
              <a:t>will not have to worry about tuning the buffer size.</a:t>
            </a:r>
          </a:p>
          <a:p>
            <a:r>
              <a:rPr lang="en-US" sz="2400" dirty="0" smtClean="0">
                <a:latin typeface="Times New Roman" pitchFamily="18" charset="0"/>
                <a:cs typeface="Times New Roman" pitchFamily="18" charset="0"/>
              </a:rPr>
              <a:t>                -Page fault rate is raised </a:t>
            </a:r>
            <a:r>
              <a:rPr lang="en-US" sz="2400" dirty="0">
                <a:latin typeface="Times New Roman" pitchFamily="18" charset="0"/>
                <a:cs typeface="Times New Roman" pitchFamily="18" charset="0"/>
              </a:rPr>
              <a:t>by computer hardware when a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running </a:t>
            </a:r>
            <a:r>
              <a:rPr lang="en-US" sz="2400" dirty="0">
                <a:latin typeface="Times New Roman" pitchFamily="18" charset="0"/>
                <a:cs typeface="Times New Roman" pitchFamily="18" charset="0"/>
              </a:rPr>
              <a:t>program accesses a </a:t>
            </a:r>
            <a:r>
              <a:rPr lang="en-US" sz="2400" dirty="0">
                <a:latin typeface="Times New Roman" pitchFamily="18" charset="0"/>
                <a:cs typeface="Times New Roman" pitchFamily="18" charset="0"/>
                <a:hlinkClick r:id="rId2" tooltip="Memory page"/>
              </a:rPr>
              <a:t>memory page</a:t>
            </a:r>
            <a:r>
              <a:rPr lang="en-US" sz="2400" dirty="0">
                <a:latin typeface="Times New Roman" pitchFamily="18" charset="0"/>
                <a:cs typeface="Times New Roman" pitchFamily="18" charset="0"/>
              </a:rPr>
              <a:t> that is mapped into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3" tooltip="Virtual address space"/>
              </a:rPr>
              <a:t>virtual address space</a:t>
            </a:r>
            <a:r>
              <a:rPr lang="en-US" sz="2400" dirty="0">
                <a:latin typeface="Times New Roman" pitchFamily="18" charset="0"/>
                <a:cs typeface="Times New Roman" pitchFamily="18" charset="0"/>
              </a:rPr>
              <a:t>, but not actually loaded into </a:t>
            </a:r>
            <a:r>
              <a:rPr lang="en-US" sz="2400" dirty="0">
                <a:latin typeface="Times New Roman" pitchFamily="18" charset="0"/>
                <a:cs typeface="Times New Roman" pitchFamily="18" charset="0"/>
                <a:hlinkClick r:id="rId4" tooltip="Main memory"/>
              </a:rPr>
              <a:t>main memory</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600221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52400"/>
            <a:ext cx="8382000" cy="6477000"/>
          </a:xfrm>
        </p:spPr>
        <p:txBody>
          <a:bodyPr>
            <a:normAutofit/>
          </a:bodyPr>
          <a:lstStyle/>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The third level is the highest level. </a:t>
            </a:r>
            <a:r>
              <a:rPr lang="en-US" sz="2400" dirty="0" smtClean="0">
                <a:latin typeface="Times New Roman" pitchFamily="18" charset="0"/>
                <a:cs typeface="Times New Roman" pitchFamily="18" charset="0"/>
              </a:rPr>
              <a:t>It includes the schema </a:t>
            </a:r>
          </a:p>
          <a:p>
            <a:r>
              <a:rPr lang="en-US" sz="2400" dirty="0" smtClean="0">
                <a:latin typeface="Times New Roman" pitchFamily="18" charset="0"/>
                <a:cs typeface="Times New Roman" pitchFamily="18" charset="0"/>
              </a:rPr>
              <a:t>and transactions.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administrator can tune the design of the schema, the indices </a:t>
            </a:r>
          </a:p>
          <a:p>
            <a:r>
              <a:rPr lang="en-US" sz="2400" dirty="0" smtClean="0">
                <a:latin typeface="Times New Roman" pitchFamily="18" charset="0"/>
                <a:cs typeface="Times New Roman" pitchFamily="18" charset="0"/>
              </a:rPr>
              <a:t>that are created, and the transactions that are executed, to</a:t>
            </a:r>
          </a:p>
          <a:p>
            <a:r>
              <a:rPr lang="en-US" sz="2400" dirty="0" smtClean="0">
                <a:latin typeface="Times New Roman" pitchFamily="18" charset="0"/>
                <a:cs typeface="Times New Roman" pitchFamily="18" charset="0"/>
              </a:rPr>
              <a:t> improve performance.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Tuning at this level is comparatively system independent.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three levels of tuning interact with one another; we must </a:t>
            </a:r>
          </a:p>
          <a:p>
            <a:r>
              <a:rPr lang="en-US" sz="2400" dirty="0" smtClean="0">
                <a:latin typeface="Times New Roman" pitchFamily="18" charset="0"/>
                <a:cs typeface="Times New Roman" pitchFamily="18" charset="0"/>
              </a:rPr>
              <a:t>consider them together when tuning a system.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For example, tuning at a higher level may result in the hardware</a:t>
            </a:r>
          </a:p>
          <a:p>
            <a:r>
              <a:rPr lang="en-US" sz="2400" dirty="0" smtClean="0">
                <a:latin typeface="Times New Roman" pitchFamily="18" charset="0"/>
                <a:cs typeface="Times New Roman" pitchFamily="18" charset="0"/>
              </a:rPr>
              <a:t> bottleneck changing from the disk system to the CPU, or vice versa.</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66681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81000"/>
            <a:ext cx="8610600" cy="6172200"/>
          </a:xfrm>
        </p:spPr>
        <p:txBody>
          <a:bodyPr>
            <a:normAutofit/>
          </a:bodyPr>
          <a:lstStyle/>
          <a:p>
            <a:r>
              <a:rPr lang="en-US" sz="2700" b="1" dirty="0" smtClean="0">
                <a:solidFill>
                  <a:srgbClr val="FF0000"/>
                </a:solidFill>
                <a:latin typeface="Times New Roman" pitchFamily="18" charset="0"/>
                <a:cs typeface="Times New Roman" pitchFamily="18" charset="0"/>
              </a:rPr>
              <a:t>(C)Tuning of the Schema</a:t>
            </a:r>
          </a:p>
          <a:p>
            <a:r>
              <a:rPr lang="en-US" sz="2400" dirty="0" smtClean="0">
                <a:latin typeface="Times New Roman" pitchFamily="18" charset="0"/>
                <a:cs typeface="Times New Roman" pitchFamily="18" charset="0"/>
              </a:rPr>
              <a:t>Within the constraints of the chosen normal form, it is possible to</a:t>
            </a:r>
          </a:p>
          <a:p>
            <a:r>
              <a:rPr lang="en-US" sz="2400" dirty="0" smtClean="0">
                <a:latin typeface="Times New Roman" pitchFamily="18" charset="0"/>
                <a:cs typeface="Times New Roman" pitchFamily="18" charset="0"/>
              </a:rPr>
              <a:t> partition relations vertically.</a:t>
            </a:r>
          </a:p>
          <a:p>
            <a:r>
              <a:rPr lang="en-US" sz="2400" dirty="0" smtClean="0">
                <a:latin typeface="Times New Roman" pitchFamily="18" charset="0"/>
                <a:cs typeface="Times New Roman" pitchFamily="18" charset="0"/>
              </a:rPr>
              <a:t>For example, consider the </a:t>
            </a:r>
            <a:r>
              <a:rPr lang="en-US" sz="2400" i="1" dirty="0" smtClean="0">
                <a:latin typeface="Times New Roman" pitchFamily="18" charset="0"/>
                <a:cs typeface="Times New Roman" pitchFamily="18" charset="0"/>
              </a:rPr>
              <a:t>course relation, with the schema:</a:t>
            </a:r>
          </a:p>
          <a:p>
            <a:pPr>
              <a:buNone/>
            </a:pPr>
            <a:r>
              <a:rPr lang="en-US" sz="2400" i="1"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              course (course id, title, dept name, credits)</a:t>
            </a:r>
          </a:p>
          <a:p>
            <a:pPr>
              <a:buNone/>
            </a:pPr>
            <a:r>
              <a:rPr lang="en-US" sz="2400" dirty="0" smtClean="0">
                <a:latin typeface="Times New Roman" pitchFamily="18" charset="0"/>
                <a:cs typeface="Times New Roman" pitchFamily="18" charset="0"/>
              </a:rPr>
              <a:t>     for which </a:t>
            </a:r>
            <a:r>
              <a:rPr lang="en-US" sz="2400" dirty="0" smtClean="0">
                <a:solidFill>
                  <a:srgbClr val="FF0000"/>
                </a:solidFill>
                <a:latin typeface="Times New Roman" pitchFamily="18" charset="0"/>
                <a:cs typeface="Times New Roman" pitchFamily="18" charset="0"/>
              </a:rPr>
              <a:t>course id is a key.</a:t>
            </a:r>
          </a:p>
          <a:p>
            <a:r>
              <a:rPr lang="en-US" sz="2400" dirty="0" smtClean="0">
                <a:latin typeface="Times New Roman" pitchFamily="18" charset="0"/>
                <a:cs typeface="Times New Roman" pitchFamily="18" charset="0"/>
              </a:rPr>
              <a:t>Within the constraints of the normal forms </a:t>
            </a:r>
          </a:p>
          <a:p>
            <a:r>
              <a:rPr lang="en-US" sz="2400" dirty="0" smtClean="0">
                <a:latin typeface="Times New Roman" pitchFamily="18" charset="0"/>
                <a:cs typeface="Times New Roman" pitchFamily="18" charset="0"/>
              </a:rPr>
              <a:t>(BCNF and third normal forms), we can partition the course </a:t>
            </a:r>
          </a:p>
          <a:p>
            <a:r>
              <a:rPr lang="en-US" sz="2400" dirty="0" smtClean="0">
                <a:latin typeface="Times New Roman" pitchFamily="18" charset="0"/>
                <a:cs typeface="Times New Roman" pitchFamily="18" charset="0"/>
              </a:rPr>
              <a:t>relation into two relations:</a:t>
            </a:r>
          </a:p>
          <a:p>
            <a:pPr>
              <a:buNone/>
            </a:pPr>
            <a:r>
              <a:rPr lang="en-US" sz="2400" dirty="0" smtClean="0">
                <a:latin typeface="Times New Roman" pitchFamily="18" charset="0"/>
                <a:cs typeface="Times New Roman" pitchFamily="18" charset="0"/>
              </a:rPr>
              <a:t>			course credit (course id, credits)</a:t>
            </a:r>
          </a:p>
          <a:p>
            <a:pPr>
              <a:buNone/>
            </a:pPr>
            <a:r>
              <a:rPr lang="en-US" sz="2400" dirty="0" smtClean="0">
                <a:latin typeface="Times New Roman" pitchFamily="18" charset="0"/>
                <a:cs typeface="Times New Roman" pitchFamily="18" charset="0"/>
              </a:rPr>
              <a:t>			course title </a:t>
            </a:r>
            <a:r>
              <a:rPr lang="en-US" sz="2400" dirty="0" err="1" smtClean="0">
                <a:latin typeface="Times New Roman" pitchFamily="18" charset="0"/>
                <a:cs typeface="Times New Roman" pitchFamily="18" charset="0"/>
              </a:rPr>
              <a:t>dept</a:t>
            </a:r>
            <a:r>
              <a:rPr lang="en-US" sz="2400" dirty="0" smtClean="0">
                <a:latin typeface="Times New Roman" pitchFamily="18" charset="0"/>
                <a:cs typeface="Times New Roman" pitchFamily="18" charset="0"/>
              </a:rPr>
              <a:t> (course id, title, dept name)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two representations are logically equivalent, </a:t>
            </a:r>
          </a:p>
          <a:p>
            <a:r>
              <a:rPr lang="en-US" sz="2400" dirty="0" smtClean="0">
                <a:latin typeface="Times New Roman" pitchFamily="18" charset="0"/>
                <a:cs typeface="Times New Roman" pitchFamily="18" charset="0"/>
              </a:rPr>
              <a:t>since </a:t>
            </a:r>
            <a:r>
              <a:rPr lang="en-US" sz="2400" dirty="0" smtClean="0">
                <a:solidFill>
                  <a:srgbClr val="FF0000"/>
                </a:solidFill>
                <a:latin typeface="Times New Roman" pitchFamily="18" charset="0"/>
                <a:cs typeface="Times New Roman" pitchFamily="18" charset="0"/>
              </a:rPr>
              <a:t>course id is a key, </a:t>
            </a:r>
            <a:r>
              <a:rPr lang="en-US" sz="2400" i="1" dirty="0" smtClean="0">
                <a:latin typeface="Times New Roman" pitchFamily="18" charset="0"/>
                <a:cs typeface="Times New Roman" pitchFamily="18" charset="0"/>
              </a:rPr>
              <a:t>but they </a:t>
            </a:r>
            <a:r>
              <a:rPr lang="en-US" sz="2400" dirty="0" smtClean="0">
                <a:latin typeface="Times New Roman" pitchFamily="18" charset="0"/>
                <a:cs typeface="Times New Roman" pitchFamily="18" charset="0"/>
              </a:rPr>
              <a:t>have different performance</a:t>
            </a:r>
          </a:p>
          <a:p>
            <a:r>
              <a:rPr lang="en-US" sz="2400" dirty="0" smtClean="0">
                <a:latin typeface="Times New Roman" pitchFamily="18" charset="0"/>
                <a:cs typeface="Times New Roman" pitchFamily="18" charset="0"/>
              </a:rPr>
              <a:t> characteristics.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24805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228600"/>
            <a:ext cx="8305800" cy="6400800"/>
          </a:xfrm>
        </p:spPr>
        <p:txBody>
          <a:bodyPr>
            <a:normAutofit fontScale="92500" lnSpcReduction="10000"/>
          </a:bodyPr>
          <a:lstStyle/>
          <a:p>
            <a:pPr algn="just"/>
            <a:r>
              <a:rPr lang="en-US" sz="2400" dirty="0" smtClean="0">
                <a:latin typeface="Times New Roman" pitchFamily="18" charset="0"/>
                <a:cs typeface="Times New Roman" pitchFamily="18" charset="0"/>
              </a:rPr>
              <a:t>If most accesses to course information look at only the course id </a:t>
            </a:r>
          </a:p>
          <a:p>
            <a:pPr algn="just"/>
            <a:r>
              <a:rPr lang="en-US" sz="2400" dirty="0" smtClean="0">
                <a:latin typeface="Times New Roman" pitchFamily="18" charset="0"/>
                <a:cs typeface="Times New Roman" pitchFamily="18" charset="0"/>
              </a:rPr>
              <a:t>and credits, then they can be run against the course credit relation, </a:t>
            </a:r>
          </a:p>
          <a:p>
            <a:pPr algn="just"/>
            <a:r>
              <a:rPr lang="en-US" sz="2400" dirty="0" smtClean="0">
                <a:latin typeface="Times New Roman" pitchFamily="18" charset="0"/>
                <a:cs typeface="Times New Roman" pitchFamily="18" charset="0"/>
              </a:rPr>
              <a:t>and access is likely to be somewhat faster, since the title and </a:t>
            </a:r>
            <a:r>
              <a:rPr lang="en-US" sz="2400" dirty="0" err="1" smtClean="0">
                <a:latin typeface="Times New Roman" pitchFamily="18" charset="0"/>
                <a:cs typeface="Times New Roman" pitchFamily="18" charset="0"/>
              </a:rPr>
              <a:t>dept</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name attributes are not fetched.</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For the same reason, more tuples of course credit will fit in the </a:t>
            </a:r>
          </a:p>
          <a:p>
            <a:pPr algn="just"/>
            <a:r>
              <a:rPr lang="en-US" sz="2400" dirty="0" smtClean="0">
                <a:latin typeface="Times New Roman" pitchFamily="18" charset="0"/>
                <a:cs typeface="Times New Roman" pitchFamily="18" charset="0"/>
              </a:rPr>
              <a:t>buffer than corresponding tuples of course, again leading to faster </a:t>
            </a:r>
          </a:p>
          <a:p>
            <a:pPr algn="just"/>
            <a:r>
              <a:rPr lang="en-US" sz="2400" dirty="0" smtClean="0">
                <a:latin typeface="Times New Roman" pitchFamily="18" charset="0"/>
                <a:cs typeface="Times New Roman" pitchFamily="18" charset="0"/>
              </a:rPr>
              <a:t>performance.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effect would be particularly marked if the title and </a:t>
            </a:r>
            <a:r>
              <a:rPr lang="en-US" sz="2400" dirty="0" err="1" smtClean="0">
                <a:latin typeface="Times New Roman" pitchFamily="18" charset="0"/>
                <a:cs typeface="Times New Roman" pitchFamily="18" charset="0"/>
              </a:rPr>
              <a:t>dept</a:t>
            </a:r>
            <a:r>
              <a:rPr lang="en-US" sz="2400" dirty="0" smtClean="0">
                <a:latin typeface="Times New Roman" pitchFamily="18" charset="0"/>
                <a:cs typeface="Times New Roman" pitchFamily="18" charset="0"/>
              </a:rPr>
              <a:t> name</a:t>
            </a:r>
          </a:p>
          <a:p>
            <a:pPr algn="just"/>
            <a:r>
              <a:rPr lang="en-US" sz="2400" dirty="0" smtClean="0">
                <a:latin typeface="Times New Roman" pitchFamily="18" charset="0"/>
                <a:cs typeface="Times New Roman" pitchFamily="18" charset="0"/>
              </a:rPr>
              <a:t> attributes were large.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Hence, a schema consisting of course credit and course title </a:t>
            </a:r>
            <a:r>
              <a:rPr lang="en-US" sz="2400" dirty="0" err="1" smtClean="0">
                <a:latin typeface="Times New Roman" pitchFamily="18" charset="0"/>
                <a:cs typeface="Times New Roman" pitchFamily="18" charset="0"/>
              </a:rPr>
              <a:t>dept</a:t>
            </a:r>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would be preferable to a schema consisting of the course relation</a:t>
            </a:r>
          </a:p>
          <a:p>
            <a:pPr algn="just"/>
            <a:r>
              <a:rPr lang="en-US" sz="2400" dirty="0" smtClean="0">
                <a:latin typeface="Times New Roman" pitchFamily="18" charset="0"/>
                <a:cs typeface="Times New Roman" pitchFamily="18" charset="0"/>
              </a:rPr>
              <a:t> in this case.</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On the other hand, if most accesses to course information require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both </a:t>
            </a:r>
            <a:r>
              <a:rPr lang="en-US" sz="2400" dirty="0" err="1">
                <a:latin typeface="Times New Roman" pitchFamily="18" charset="0"/>
                <a:cs typeface="Times New Roman" pitchFamily="18" charset="0"/>
              </a:rPr>
              <a:t>dept</a:t>
            </a:r>
            <a:r>
              <a:rPr lang="en-US" sz="2400" dirty="0">
                <a:latin typeface="Times New Roman" pitchFamily="18" charset="0"/>
                <a:cs typeface="Times New Roman" pitchFamily="18" charset="0"/>
              </a:rPr>
              <a:t> name and credits, using the course relation would be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preferable</a:t>
            </a:r>
            <a:r>
              <a:rPr lang="en-US" sz="2400" dirty="0">
                <a:latin typeface="Times New Roman" pitchFamily="18" charset="0"/>
                <a:cs typeface="Times New Roman" pitchFamily="18" charset="0"/>
              </a:rPr>
              <a:t>, since the cost of the join of course credit and </a:t>
            </a:r>
            <a:r>
              <a:rPr lang="en-US" sz="2400" dirty="0" smtClean="0">
                <a:latin typeface="Times New Roman" pitchFamily="18" charset="0"/>
                <a:cs typeface="Times New Roman" pitchFamily="18" charset="0"/>
              </a:rPr>
              <a:t>course</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title </a:t>
            </a:r>
            <a:r>
              <a:rPr lang="en-US" sz="2400" dirty="0" err="1">
                <a:latin typeface="Times New Roman" pitchFamily="18" charset="0"/>
                <a:cs typeface="Times New Roman" pitchFamily="18" charset="0"/>
              </a:rPr>
              <a:t>dept</a:t>
            </a:r>
            <a:r>
              <a:rPr lang="en-US" sz="2400" dirty="0">
                <a:latin typeface="Times New Roman" pitchFamily="18" charset="0"/>
                <a:cs typeface="Times New Roman" pitchFamily="18" charset="0"/>
              </a:rPr>
              <a:t> would be avoided.</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895077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686800" cy="6400800"/>
          </a:xfrm>
        </p:spPr>
        <p:txBody>
          <a:bodyPr>
            <a:normAutofit/>
          </a:bodyPr>
          <a:lstStyle/>
          <a:p>
            <a:r>
              <a:rPr lang="en-US" b="1" dirty="0" smtClean="0">
                <a:solidFill>
                  <a:srgbClr val="FF0000"/>
                </a:solidFill>
                <a:latin typeface="Times New Roman" pitchFamily="18" charset="0"/>
                <a:cs typeface="Times New Roman" pitchFamily="18" charset="0"/>
              </a:rPr>
              <a:t>(D)Tuning of Indices</a:t>
            </a:r>
          </a:p>
          <a:p>
            <a:r>
              <a:rPr lang="en-US" sz="2500" dirty="0" smtClean="0">
                <a:latin typeface="Times New Roman" pitchFamily="18" charset="0"/>
                <a:cs typeface="Times New Roman" pitchFamily="18" charset="0"/>
              </a:rPr>
              <a:t>We can tune the indices in a database system to improve performance.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If queries are the bottleneck, we can often speed them up</a:t>
            </a:r>
          </a:p>
          <a:p>
            <a:r>
              <a:rPr lang="en-US" sz="2500" dirty="0" smtClean="0">
                <a:latin typeface="Times New Roman" pitchFamily="18" charset="0"/>
                <a:cs typeface="Times New Roman" pitchFamily="18" charset="0"/>
              </a:rPr>
              <a:t> by creating appropriate indices on relations.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If updates are the bottleneck, there may be too many indices, </a:t>
            </a:r>
          </a:p>
          <a:p>
            <a:r>
              <a:rPr lang="en-US" sz="2500" dirty="0" smtClean="0">
                <a:latin typeface="Times New Roman" pitchFamily="18" charset="0"/>
                <a:cs typeface="Times New Roman" pitchFamily="18" charset="0"/>
              </a:rPr>
              <a:t>which have to be updated when the relations are updated.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Removing indices may speed up certain updates.</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The choice of the type of index is also important.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Some database systems support different kinds of indices,</a:t>
            </a:r>
          </a:p>
          <a:p>
            <a:r>
              <a:rPr lang="en-US" sz="2500" dirty="0" smtClean="0">
                <a:latin typeface="Times New Roman" pitchFamily="18" charset="0"/>
                <a:cs typeface="Times New Roman" pitchFamily="18" charset="0"/>
              </a:rPr>
              <a:t> such as hash indices and B-tree indices.</a:t>
            </a:r>
          </a:p>
        </p:txBody>
      </p:sp>
    </p:spTree>
    <p:extLst>
      <p:ext uri="{BB962C8B-B14F-4D97-AF65-F5344CB8AC3E}">
        <p14:creationId xmlns:p14="http://schemas.microsoft.com/office/powerpoint/2010/main" val="20026424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458200" cy="5715000"/>
          </a:xfrm>
        </p:spPr>
        <p:txBody>
          <a:bodyPr>
            <a:normAutofit/>
          </a:bodyPr>
          <a:lstStyle/>
          <a:p>
            <a:r>
              <a:rPr lang="en-US" sz="2500" dirty="0" smtClean="0">
                <a:latin typeface="Times New Roman" pitchFamily="18" charset="0"/>
                <a:cs typeface="Times New Roman" pitchFamily="18" charset="0"/>
              </a:rPr>
              <a:t>If range queries are common, B-tree indices are preferable to</a:t>
            </a:r>
          </a:p>
          <a:p>
            <a:r>
              <a:rPr lang="en-US" sz="2500" dirty="0" smtClean="0">
                <a:latin typeface="Times New Roman" pitchFamily="18" charset="0"/>
                <a:cs typeface="Times New Roman" pitchFamily="18" charset="0"/>
              </a:rPr>
              <a:t> hash indices.</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Whether to make an index a clustered index is another tunable </a:t>
            </a:r>
          </a:p>
          <a:p>
            <a:r>
              <a:rPr lang="en-US" sz="2500" dirty="0" smtClean="0">
                <a:latin typeface="Times New Roman" pitchFamily="18" charset="0"/>
                <a:cs typeface="Times New Roman" pitchFamily="18" charset="0"/>
              </a:rPr>
              <a:t>parameter.</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 Only one index on a relation can be made clustered, by storing</a:t>
            </a:r>
          </a:p>
          <a:p>
            <a:r>
              <a:rPr lang="en-US" sz="2500" dirty="0" smtClean="0">
                <a:latin typeface="Times New Roman" pitchFamily="18" charset="0"/>
                <a:cs typeface="Times New Roman" pitchFamily="18" charset="0"/>
              </a:rPr>
              <a:t> the relation sorted on the index attributes. </a:t>
            </a:r>
          </a:p>
          <a:p>
            <a:endParaRPr lang="en-US" sz="2500" dirty="0" smtClean="0">
              <a:latin typeface="Times New Roman" pitchFamily="18" charset="0"/>
              <a:cs typeface="Times New Roman" pitchFamily="18" charset="0"/>
            </a:endParaRPr>
          </a:p>
          <a:p>
            <a:r>
              <a:rPr lang="en-US" sz="2500" dirty="0" smtClean="0">
                <a:latin typeface="Times New Roman" pitchFamily="18" charset="0"/>
                <a:cs typeface="Times New Roman" pitchFamily="18" charset="0"/>
              </a:rPr>
              <a:t>Generally, the index that benefits the greatest number of queries </a:t>
            </a:r>
          </a:p>
          <a:p>
            <a:r>
              <a:rPr lang="en-US" sz="2500" dirty="0" smtClean="0">
                <a:latin typeface="Times New Roman" pitchFamily="18" charset="0"/>
                <a:cs typeface="Times New Roman" pitchFamily="18" charset="0"/>
              </a:rPr>
              <a:t>and updates should be made clustered.</a:t>
            </a:r>
          </a:p>
          <a:p>
            <a:endParaRPr lang="en-US" sz="2500" dirty="0"/>
          </a:p>
        </p:txBody>
      </p:sp>
    </p:spTree>
    <p:extLst>
      <p:ext uri="{BB962C8B-B14F-4D97-AF65-F5344CB8AC3E}">
        <p14:creationId xmlns:p14="http://schemas.microsoft.com/office/powerpoint/2010/main" val="1513059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686800" cy="6324600"/>
          </a:xfrm>
        </p:spPr>
        <p:txBody>
          <a:bodyPr>
            <a:normAutofit lnSpcReduction="10000"/>
          </a:bodyPr>
          <a:lstStyle/>
          <a:p>
            <a:r>
              <a:rPr lang="en-US" sz="2400" b="1" dirty="0" smtClean="0">
                <a:solidFill>
                  <a:srgbClr val="FF0000"/>
                </a:solidFill>
                <a:latin typeface="Times New Roman" pitchFamily="18" charset="0"/>
                <a:cs typeface="Times New Roman" pitchFamily="18" charset="0"/>
              </a:rPr>
              <a:t>(E)Performance Simulation</a:t>
            </a:r>
          </a:p>
          <a:p>
            <a:r>
              <a:rPr lang="en-US" sz="2400" dirty="0" smtClean="0">
                <a:latin typeface="Times New Roman" pitchFamily="18" charset="0"/>
                <a:cs typeface="Times New Roman" pitchFamily="18" charset="0"/>
              </a:rPr>
              <a:t>To test the performance of a database system even before it is </a:t>
            </a:r>
          </a:p>
          <a:p>
            <a:r>
              <a:rPr lang="en-US" sz="2400" dirty="0" smtClean="0">
                <a:latin typeface="Times New Roman" pitchFamily="18" charset="0"/>
                <a:cs typeface="Times New Roman" pitchFamily="18" charset="0"/>
              </a:rPr>
              <a:t>installed, we can create a performance-simulation model of the </a:t>
            </a:r>
          </a:p>
          <a:p>
            <a:r>
              <a:rPr lang="en-US" sz="2400" dirty="0" smtClean="0">
                <a:latin typeface="Times New Roman" pitchFamily="18" charset="0"/>
                <a:cs typeface="Times New Roman" pitchFamily="18" charset="0"/>
              </a:rPr>
              <a:t>database system.</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Each service such as the CPU, disk, the buffer, and the concurrency </a:t>
            </a:r>
          </a:p>
          <a:p>
            <a:r>
              <a:rPr lang="en-US" sz="2400" dirty="0" smtClean="0">
                <a:latin typeface="Times New Roman" pitchFamily="18" charset="0"/>
                <a:cs typeface="Times New Roman" pitchFamily="18" charset="0"/>
              </a:rPr>
              <a:t>control, is modeled in the simulation.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Instead of modeling details of a service, the simulation model may </a:t>
            </a:r>
          </a:p>
          <a:p>
            <a:r>
              <a:rPr lang="en-US" sz="2400" dirty="0" smtClean="0">
                <a:latin typeface="Times New Roman" pitchFamily="18" charset="0"/>
                <a:cs typeface="Times New Roman" pitchFamily="18" charset="0"/>
              </a:rPr>
              <a:t>capture only some aspects of each service, such as the </a:t>
            </a:r>
          </a:p>
          <a:p>
            <a:r>
              <a:rPr lang="en-US" sz="2400" b="1" dirty="0" smtClean="0">
                <a:latin typeface="Times New Roman" pitchFamily="18" charset="0"/>
                <a:cs typeface="Times New Roman" pitchFamily="18" charset="0"/>
              </a:rPr>
              <a:t>service time—</a:t>
            </a:r>
            <a:r>
              <a:rPr lang="en-US" sz="2400" dirty="0" smtClean="0">
                <a:latin typeface="Times New Roman" pitchFamily="18" charset="0"/>
                <a:cs typeface="Times New Roman" pitchFamily="18" charset="0"/>
              </a:rPr>
              <a:t>that is, the time taken to finish processing a</a:t>
            </a:r>
          </a:p>
          <a:p>
            <a:r>
              <a:rPr lang="en-US" sz="2400" dirty="0" smtClean="0">
                <a:latin typeface="Times New Roman" pitchFamily="18" charset="0"/>
                <a:cs typeface="Times New Roman" pitchFamily="18" charset="0"/>
              </a:rPr>
              <a:t> request once processing has begun. </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Thus, the simulation can model a disk access from just the average </a:t>
            </a:r>
          </a:p>
          <a:p>
            <a:r>
              <a:rPr lang="en-US" sz="2400" dirty="0" smtClean="0">
                <a:latin typeface="Times New Roman" pitchFamily="18" charset="0"/>
                <a:cs typeface="Times New Roman" pitchFamily="18" charset="0"/>
              </a:rPr>
              <a:t>disk-access time.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Since requests for a service generally have to wait their turn, each </a:t>
            </a:r>
          </a:p>
          <a:p>
            <a:r>
              <a:rPr lang="en-US" sz="2400" dirty="0" smtClean="0">
                <a:latin typeface="Times New Roman" pitchFamily="18" charset="0"/>
                <a:cs typeface="Times New Roman" pitchFamily="18" charset="0"/>
              </a:rPr>
              <a:t>service has an associated queue in the simulation model.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74267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380880"/>
            <a:ext cx="8228160" cy="574380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Times New Roman"/>
              </a:rPr>
              <a:t>In generating the internal form of the query, the parser checks the syntax of the user’s query, verifies that the relation names appearing in the query are names of the relations in the database, and so on.</a:t>
            </a:r>
            <a:endParaRPr dirty="0"/>
          </a:p>
          <a:p>
            <a:pPr>
              <a:lnSpc>
                <a:spcPct val="100000"/>
              </a:lnSpc>
            </a:pPr>
            <a:endParaRPr dirty="0"/>
          </a:p>
          <a:p>
            <a:pPr>
              <a:lnSpc>
                <a:spcPct val="100000"/>
              </a:lnSpc>
              <a:buFont typeface="Arial"/>
              <a:buChar char="•"/>
            </a:pPr>
            <a:r>
              <a:rPr lang="en-US" sz="2400" dirty="0">
                <a:solidFill>
                  <a:srgbClr val="000000"/>
                </a:solidFill>
                <a:latin typeface="Times New Roman"/>
              </a:rPr>
              <a:t>The system constructs a </a:t>
            </a:r>
            <a:r>
              <a:rPr lang="en-US" sz="2400" b="1" dirty="0">
                <a:solidFill>
                  <a:srgbClr val="000000"/>
                </a:solidFill>
                <a:latin typeface="Times New Roman"/>
              </a:rPr>
              <a:t>parse-tree representation </a:t>
            </a:r>
            <a:r>
              <a:rPr lang="en-US" sz="2400" dirty="0">
                <a:solidFill>
                  <a:srgbClr val="000000"/>
                </a:solidFill>
                <a:latin typeface="Times New Roman"/>
              </a:rPr>
              <a:t>of the query, which it then translates into a </a:t>
            </a:r>
            <a:r>
              <a:rPr lang="en-US" sz="2400" b="1" dirty="0">
                <a:solidFill>
                  <a:srgbClr val="000000"/>
                </a:solidFill>
                <a:latin typeface="Times New Roman"/>
              </a:rPr>
              <a:t>relational-algebra expression. </a:t>
            </a:r>
            <a:endParaRPr b="1" dirty="0"/>
          </a:p>
          <a:p>
            <a:pPr>
              <a:lnSpc>
                <a:spcPct val="100000"/>
              </a:lnSpc>
            </a:pPr>
            <a:endParaRPr dirty="0"/>
          </a:p>
          <a:p>
            <a:pPr>
              <a:lnSpc>
                <a:spcPct val="100000"/>
              </a:lnSpc>
              <a:buFont typeface="Arial"/>
              <a:buChar char="•"/>
            </a:pPr>
            <a:r>
              <a:rPr lang="en-US" sz="2400" dirty="0">
                <a:solidFill>
                  <a:srgbClr val="000000"/>
                </a:solidFill>
                <a:latin typeface="Times New Roman"/>
              </a:rPr>
              <a:t>If the query was expressed in terms of a view, the translation phase also replaces all uses of the view by the relational-algebra expression that defines the view.</a:t>
            </a: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610600" cy="6400800"/>
          </a:xfrm>
        </p:spPr>
        <p:txBody>
          <a:bodyPr>
            <a:normAutofit/>
          </a:bodyPr>
          <a:lstStyle/>
          <a:p>
            <a:r>
              <a:rPr lang="en-US" sz="2700" dirty="0" smtClean="0">
                <a:latin typeface="Times New Roman" pitchFamily="18" charset="0"/>
                <a:cs typeface="Times New Roman" pitchFamily="18" charset="0"/>
              </a:rPr>
              <a:t>A transaction consists of a series of requests. The requests </a:t>
            </a:r>
          </a:p>
          <a:p>
            <a:r>
              <a:rPr lang="en-US" sz="2700" dirty="0" smtClean="0">
                <a:latin typeface="Times New Roman" pitchFamily="18" charset="0"/>
                <a:cs typeface="Times New Roman" pitchFamily="18" charset="0"/>
              </a:rPr>
              <a:t>are queued up as they arrive, and are serviced according to </a:t>
            </a:r>
          </a:p>
          <a:p>
            <a:r>
              <a:rPr lang="en-US" sz="2700" dirty="0" smtClean="0">
                <a:latin typeface="Times New Roman" pitchFamily="18" charset="0"/>
                <a:cs typeface="Times New Roman" pitchFamily="18" charset="0"/>
              </a:rPr>
              <a:t>the policy for that service, such as first come, first served.</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 The models for services such as CPU and the disks </a:t>
            </a:r>
          </a:p>
          <a:p>
            <a:r>
              <a:rPr lang="en-US" sz="2700" dirty="0" smtClean="0">
                <a:latin typeface="Times New Roman" pitchFamily="18" charset="0"/>
                <a:cs typeface="Times New Roman" pitchFamily="18" charset="0"/>
              </a:rPr>
              <a:t>conceptually operate in parallel, to account for the fact </a:t>
            </a:r>
          </a:p>
          <a:p>
            <a:r>
              <a:rPr lang="en-US" sz="2700" dirty="0" smtClean="0">
                <a:latin typeface="Times New Roman" pitchFamily="18" charset="0"/>
                <a:cs typeface="Times New Roman" pitchFamily="18" charset="0"/>
              </a:rPr>
              <a:t>that these subsystems operate in parallel in a real system.</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Once the simulation model for transaction processing is </a:t>
            </a:r>
          </a:p>
          <a:p>
            <a:r>
              <a:rPr lang="en-US" sz="2700" dirty="0" smtClean="0">
                <a:latin typeface="Times New Roman" pitchFamily="18" charset="0"/>
                <a:cs typeface="Times New Roman" pitchFamily="18" charset="0"/>
              </a:rPr>
              <a:t>built, the system administrator can run a number of </a:t>
            </a:r>
          </a:p>
          <a:p>
            <a:r>
              <a:rPr lang="en-US" sz="2700" dirty="0" smtClean="0">
                <a:latin typeface="Times New Roman" pitchFamily="18" charset="0"/>
                <a:cs typeface="Times New Roman" pitchFamily="18" charset="0"/>
              </a:rPr>
              <a:t>experiments on it. </a:t>
            </a: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5844614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28600"/>
            <a:ext cx="8229600" cy="6400800"/>
          </a:xfrm>
        </p:spPr>
        <p:txBody>
          <a:bodyPr>
            <a:normAutofit/>
          </a:bodyPr>
          <a:lstStyle/>
          <a:p>
            <a:r>
              <a:rPr lang="en-US" b="1" dirty="0" smtClean="0">
                <a:solidFill>
                  <a:srgbClr val="FF0000"/>
                </a:solidFill>
                <a:latin typeface="Times New Roman" pitchFamily="18" charset="0"/>
                <a:cs typeface="Times New Roman" pitchFamily="18" charset="0"/>
              </a:rPr>
              <a:t>(F)Automated Tuning of Physical Design</a:t>
            </a:r>
          </a:p>
          <a:p>
            <a:r>
              <a:rPr lang="en-US" sz="2700" dirty="0" smtClean="0">
                <a:latin typeface="Times New Roman" pitchFamily="18" charset="0"/>
                <a:cs typeface="Times New Roman" pitchFamily="18" charset="0"/>
              </a:rPr>
              <a:t>Most commercial database systems today provide tools </a:t>
            </a:r>
          </a:p>
          <a:p>
            <a:r>
              <a:rPr lang="en-US" sz="2700" dirty="0" smtClean="0">
                <a:latin typeface="Times New Roman" pitchFamily="18" charset="0"/>
                <a:cs typeface="Times New Roman" pitchFamily="18" charset="0"/>
              </a:rPr>
              <a:t>to help the database administrator with index and materialized</a:t>
            </a:r>
          </a:p>
          <a:p>
            <a:r>
              <a:rPr lang="en-US" sz="2700" dirty="0" smtClean="0">
                <a:latin typeface="Times New Roman" pitchFamily="18" charset="0"/>
                <a:cs typeface="Times New Roman" pitchFamily="18" charset="0"/>
              </a:rPr>
              <a:t>view selection, and other tasks related to physical database</a:t>
            </a:r>
          </a:p>
          <a:p>
            <a:r>
              <a:rPr lang="en-US" sz="2700" dirty="0" smtClean="0">
                <a:latin typeface="Times New Roman" pitchFamily="18" charset="0"/>
                <a:cs typeface="Times New Roman" pitchFamily="18" charset="0"/>
              </a:rPr>
              <a:t> design such as how to partition data in a parallel database </a:t>
            </a:r>
          </a:p>
          <a:p>
            <a:r>
              <a:rPr lang="en-US" sz="2700" dirty="0" smtClean="0">
                <a:latin typeface="Times New Roman" pitchFamily="18" charset="0"/>
                <a:cs typeface="Times New Roman" pitchFamily="18" charset="0"/>
              </a:rPr>
              <a:t>system.</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These tools examine the </a:t>
            </a:r>
            <a:r>
              <a:rPr lang="en-US" sz="2700" b="1" dirty="0" smtClean="0">
                <a:latin typeface="Times New Roman" pitchFamily="18" charset="0"/>
                <a:cs typeface="Times New Roman" pitchFamily="18" charset="0"/>
              </a:rPr>
              <a:t>workload </a:t>
            </a:r>
            <a:r>
              <a:rPr lang="en-US" sz="2700" dirty="0" smtClean="0">
                <a:latin typeface="Times New Roman" pitchFamily="18" charset="0"/>
                <a:cs typeface="Times New Roman" pitchFamily="18" charset="0"/>
              </a:rPr>
              <a:t>and suggest indices </a:t>
            </a:r>
          </a:p>
          <a:p>
            <a:r>
              <a:rPr lang="en-US" sz="2700" dirty="0" smtClean="0">
                <a:latin typeface="Times New Roman" pitchFamily="18" charset="0"/>
                <a:cs typeface="Times New Roman" pitchFamily="18" charset="0"/>
              </a:rPr>
              <a:t>and views to be materialized. </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The database administrator may specify the importance of </a:t>
            </a:r>
          </a:p>
          <a:p>
            <a:r>
              <a:rPr lang="en-US" sz="2700" dirty="0" smtClean="0">
                <a:latin typeface="Times New Roman" pitchFamily="18" charset="0"/>
                <a:cs typeface="Times New Roman" pitchFamily="18" charset="0"/>
              </a:rPr>
              <a:t>speeding up different queries, which the tool takes into </a:t>
            </a:r>
          </a:p>
          <a:p>
            <a:r>
              <a:rPr lang="en-US" sz="2700" dirty="0" smtClean="0">
                <a:latin typeface="Times New Roman" pitchFamily="18" charset="0"/>
                <a:cs typeface="Times New Roman" pitchFamily="18" charset="0"/>
              </a:rPr>
              <a:t>account when selecting views to materialize.</a:t>
            </a: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34704030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457200"/>
            <a:ext cx="8229600" cy="5668963"/>
          </a:xfrm>
        </p:spPr>
        <p:txBody>
          <a:bodyPr>
            <a:normAutofit/>
          </a:bodyPr>
          <a:lstStyle/>
          <a:p>
            <a:r>
              <a:rPr lang="en-US" sz="2700" dirty="0" smtClean="0">
                <a:latin typeface="Times New Roman" pitchFamily="18" charset="0"/>
                <a:cs typeface="Times New Roman" pitchFamily="18" charset="0"/>
              </a:rPr>
              <a:t> Often tuning must be done before the application is </a:t>
            </a:r>
          </a:p>
          <a:p>
            <a:r>
              <a:rPr lang="en-US" sz="2700" dirty="0" smtClean="0">
                <a:latin typeface="Times New Roman" pitchFamily="18" charset="0"/>
                <a:cs typeface="Times New Roman" pitchFamily="18" charset="0"/>
              </a:rPr>
              <a:t>fully developed, and the actual database contents may be</a:t>
            </a:r>
          </a:p>
          <a:p>
            <a:r>
              <a:rPr lang="en-US" sz="2700" dirty="0" smtClean="0">
                <a:latin typeface="Times New Roman" pitchFamily="18" charset="0"/>
                <a:cs typeface="Times New Roman" pitchFamily="18" charset="0"/>
              </a:rPr>
              <a:t> small on the development database, but expected to be </a:t>
            </a:r>
          </a:p>
          <a:p>
            <a:r>
              <a:rPr lang="en-US" sz="2700" dirty="0" smtClean="0">
                <a:latin typeface="Times New Roman" pitchFamily="18" charset="0"/>
                <a:cs typeface="Times New Roman" pitchFamily="18" charset="0"/>
              </a:rPr>
              <a:t>much larger on a production database. </a:t>
            </a:r>
          </a:p>
          <a:p>
            <a:endParaRPr lang="en-US" sz="2700" dirty="0" smtClean="0">
              <a:latin typeface="Times New Roman" pitchFamily="18" charset="0"/>
              <a:cs typeface="Times New Roman" pitchFamily="18" charset="0"/>
            </a:endParaRPr>
          </a:p>
          <a:p>
            <a:r>
              <a:rPr lang="en-US" sz="2700" dirty="0" smtClean="0">
                <a:latin typeface="Times New Roman" pitchFamily="18" charset="0"/>
                <a:cs typeface="Times New Roman" pitchFamily="18" charset="0"/>
              </a:rPr>
              <a:t>Thus, some tuning tools also allow the database </a:t>
            </a:r>
          </a:p>
          <a:p>
            <a:r>
              <a:rPr lang="en-US" sz="2700" dirty="0" smtClean="0">
                <a:latin typeface="Times New Roman" pitchFamily="18" charset="0"/>
                <a:cs typeface="Times New Roman" pitchFamily="18" charset="0"/>
              </a:rPr>
              <a:t>administrator to specify information about the expected </a:t>
            </a:r>
          </a:p>
          <a:p>
            <a:r>
              <a:rPr lang="en-US" sz="2700" dirty="0" smtClean="0">
                <a:latin typeface="Times New Roman" pitchFamily="18" charset="0"/>
                <a:cs typeface="Times New Roman" pitchFamily="18" charset="0"/>
              </a:rPr>
              <a:t>size of the database and related statistics.</a:t>
            </a:r>
          </a:p>
          <a:p>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27636909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28600"/>
            <a:ext cx="8229600" cy="6477000"/>
          </a:xfrm>
        </p:spPr>
        <p:txBody>
          <a:bodyPr>
            <a:normAutofit/>
          </a:bodyPr>
          <a:lstStyle/>
          <a:p>
            <a:r>
              <a:rPr lang="en-US" b="1" dirty="0" smtClean="0">
                <a:solidFill>
                  <a:srgbClr val="FF0000"/>
                </a:solidFill>
                <a:latin typeface="Times New Roman" pitchFamily="18" charset="0"/>
                <a:cs typeface="Times New Roman" pitchFamily="18" charset="0"/>
              </a:rPr>
              <a:t>(G) Tuning of Concurrent Transactions</a:t>
            </a:r>
          </a:p>
          <a:p>
            <a:r>
              <a:rPr lang="en-US" sz="2600" dirty="0" smtClean="0">
                <a:latin typeface="Times New Roman" pitchFamily="18" charset="0"/>
                <a:cs typeface="Times New Roman" pitchFamily="18" charset="0"/>
              </a:rPr>
              <a:t>Concurrent execution of different types of transactions can </a:t>
            </a:r>
          </a:p>
          <a:p>
            <a:r>
              <a:rPr lang="en-US" sz="2600" dirty="0" smtClean="0">
                <a:latin typeface="Times New Roman" pitchFamily="18" charset="0"/>
                <a:cs typeface="Times New Roman" pitchFamily="18" charset="0"/>
              </a:rPr>
              <a:t>sometimes lead to poor performance because of contention </a:t>
            </a:r>
          </a:p>
          <a:p>
            <a:r>
              <a:rPr lang="en-US" sz="2600" dirty="0" smtClean="0">
                <a:latin typeface="Times New Roman" pitchFamily="18" charset="0"/>
                <a:cs typeface="Times New Roman" pitchFamily="18" charset="0"/>
              </a:rPr>
              <a:t>on locks. </a:t>
            </a:r>
          </a:p>
          <a:p>
            <a:r>
              <a:rPr lang="en-US" sz="2600" dirty="0" smtClean="0">
                <a:latin typeface="Times New Roman" pitchFamily="18" charset="0"/>
                <a:cs typeface="Times New Roman" pitchFamily="18" charset="0"/>
              </a:rPr>
              <a:t>Long update transactions can cause performance problems </a:t>
            </a:r>
          </a:p>
          <a:p>
            <a:r>
              <a:rPr lang="en-US" sz="2600" dirty="0" smtClean="0">
                <a:latin typeface="Times New Roman" pitchFamily="18" charset="0"/>
                <a:cs typeface="Times New Roman" pitchFamily="18" charset="0"/>
              </a:rPr>
              <a:t>with system logs, and can increase the time taken to recover </a:t>
            </a:r>
          </a:p>
          <a:p>
            <a:r>
              <a:rPr lang="en-US" sz="2600" dirty="0" smtClean="0">
                <a:latin typeface="Times New Roman" pitchFamily="18" charset="0"/>
                <a:cs typeface="Times New Roman" pitchFamily="18" charset="0"/>
              </a:rPr>
              <a:t>from system crashes.</a:t>
            </a:r>
          </a:p>
          <a:p>
            <a:r>
              <a:rPr lang="en-US" sz="2600" dirty="0" smtClean="0">
                <a:latin typeface="Times New Roman" pitchFamily="18" charset="0"/>
                <a:cs typeface="Times New Roman" pitchFamily="18" charset="0"/>
              </a:rPr>
              <a:t> If a transaction performs many updates, the system log may </a:t>
            </a:r>
          </a:p>
          <a:p>
            <a:r>
              <a:rPr lang="en-US" sz="2600" dirty="0" smtClean="0">
                <a:latin typeface="Times New Roman" pitchFamily="18" charset="0"/>
                <a:cs typeface="Times New Roman" pitchFamily="18" charset="0"/>
              </a:rPr>
              <a:t>become full even before the transaction completes, in which </a:t>
            </a:r>
          </a:p>
          <a:p>
            <a:r>
              <a:rPr lang="en-US" sz="2600" dirty="0" smtClean="0">
                <a:latin typeface="Times New Roman" pitchFamily="18" charset="0"/>
                <a:cs typeface="Times New Roman" pitchFamily="18" charset="0"/>
              </a:rPr>
              <a:t>case the transaction will have to be rolled back.</a:t>
            </a:r>
          </a:p>
          <a:p>
            <a:r>
              <a:rPr lang="en-US" sz="2600" dirty="0" smtClean="0">
                <a:latin typeface="Times New Roman" pitchFamily="18" charset="0"/>
                <a:cs typeface="Times New Roman" pitchFamily="18" charset="0"/>
              </a:rPr>
              <a:t> To avoid such problems, many database systems impose</a:t>
            </a:r>
          </a:p>
          <a:p>
            <a:r>
              <a:rPr lang="en-US" sz="2600" dirty="0" smtClean="0">
                <a:latin typeface="Times New Roman" pitchFamily="18" charset="0"/>
                <a:cs typeface="Times New Roman" pitchFamily="18" charset="0"/>
              </a:rPr>
              <a:t> strict limits on the number of updates that a single transaction</a:t>
            </a:r>
          </a:p>
          <a:p>
            <a:r>
              <a:rPr lang="en-US" sz="2600" dirty="0" smtClean="0">
                <a:latin typeface="Times New Roman" pitchFamily="18" charset="0"/>
                <a:cs typeface="Times New Roman" pitchFamily="18" charset="0"/>
              </a:rPr>
              <a:t> can carry out. </a:t>
            </a:r>
          </a:p>
        </p:txBody>
      </p:sp>
    </p:spTree>
    <p:extLst>
      <p:ext uri="{BB962C8B-B14F-4D97-AF65-F5344CB8AC3E}">
        <p14:creationId xmlns:p14="http://schemas.microsoft.com/office/powerpoint/2010/main" val="23741875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p:nvPr>
        </p:nvSpPr>
        <p:spPr>
          <a:xfrm>
            <a:off x="152400" y="2895600"/>
            <a:ext cx="8229240" cy="1145160"/>
          </a:xfrm>
        </p:spPr>
        <p:txBody>
          <a:bodyPr/>
          <a:lstStyle/>
          <a:p>
            <a:r>
              <a:rPr lang="en-IN" dirty="0" smtClean="0">
                <a:hlinkClick r:id="rId2"/>
              </a:rPr>
              <a:t>https://www.youtube.com/watch?v=Sn_Wkf9KNEg</a:t>
            </a:r>
            <a:endParaRPr lang="en-IN" dirty="0" smtClean="0"/>
          </a:p>
          <a:p>
            <a:endParaRPr lang="en-US" dirty="0" smtClean="0">
              <a:hlinkClick r:id="rId3"/>
            </a:endParaRPr>
          </a:p>
          <a:p>
            <a:r>
              <a:rPr lang="en-US" dirty="0" smtClean="0">
                <a:hlinkClick r:id="rId3"/>
              </a:rPr>
              <a:t>https://www.wisdomjobs.com/e-university/database-system-concepts-tutorial-528/</a:t>
            </a:r>
          </a:p>
          <a:p>
            <a:r>
              <a:rPr lang="en-US" dirty="0" smtClean="0">
                <a:hlinkClick r:id="rId3"/>
              </a:rPr>
              <a:t>query-processing-15035.html</a:t>
            </a:r>
            <a:endParaRPr lang="en-US" dirty="0" smtClean="0"/>
          </a:p>
          <a:p>
            <a:endParaRPr lang="en-US" dirty="0"/>
          </a:p>
          <a:p>
            <a:r>
              <a:rPr lang="pt-BR" dirty="0" smtClean="0">
                <a:hlinkClick r:id="rId4"/>
              </a:rPr>
              <a:t>https://www.db-book.com › slide-dir</a:t>
            </a:r>
          </a:p>
          <a:p>
            <a:r>
              <a:rPr lang="pt-BR" dirty="0" smtClean="0">
                <a:hlinkClick r:id="rId4"/>
              </a:rPr>
              <a:t>Sixth Edition Avi Silberschatz Henry F. Korth</a:t>
            </a:r>
          </a:p>
          <a:p>
            <a:r>
              <a:rPr lang="pt-BR" dirty="0" smtClean="0">
                <a:hlinkClick r:id="rId4"/>
              </a:rPr>
              <a:t>S. Sudarshan</a:t>
            </a:r>
          </a:p>
          <a:p>
            <a:r>
              <a:rPr lang="pt-BR" dirty="0" smtClean="0"/>
              <a:t>Book-Database </a:t>
            </a:r>
            <a:r>
              <a:rPr lang="pt-BR" b="1" dirty="0" smtClean="0"/>
              <a:t>System</a:t>
            </a:r>
            <a:r>
              <a:rPr lang="pt-BR" dirty="0" smtClean="0"/>
              <a:t> Concepts.</a:t>
            </a:r>
          </a:p>
          <a:p>
            <a:endParaRPr lang="en-US" dirty="0"/>
          </a:p>
        </p:txBody>
      </p:sp>
      <p:sp>
        <p:nvSpPr>
          <p:cNvPr id="4" name="Title 3"/>
          <p:cNvSpPr>
            <a:spLocks noGrp="1"/>
          </p:cNvSpPr>
          <p:nvPr>
            <p:ph type="title"/>
          </p:nvPr>
        </p:nvSpPr>
        <p:spPr>
          <a:xfrm>
            <a:off x="381000" y="838200"/>
            <a:ext cx="8229240" cy="1145160"/>
          </a:xfrm>
        </p:spPr>
        <p:txBody>
          <a:bodyPr/>
          <a:lstStyle/>
          <a:p>
            <a:pPr algn="ctr"/>
            <a:r>
              <a:rPr lang="en-US" sz="3600" dirty="0" smtClean="0">
                <a:solidFill>
                  <a:schemeClr val="tx1"/>
                </a:solidFill>
              </a:rPr>
              <a:t>References</a:t>
            </a:r>
            <a:endParaRPr lang="en-US" sz="36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p:txBody>
          <a:bodyPr/>
          <a:lstStyle/>
          <a:p>
            <a:pPr algn="ctr"/>
            <a:endParaRPr lang="en-US" sz="6000" b="1" dirty="0" smtClean="0">
              <a:solidFill>
                <a:srgbClr val="FF0000"/>
              </a:solidFill>
              <a:latin typeface="Times New Roman" pitchFamily="18" charset="0"/>
              <a:cs typeface="Times New Roman" pitchFamily="18" charset="0"/>
            </a:endParaRPr>
          </a:p>
          <a:p>
            <a:pPr algn="ctr"/>
            <a:endParaRPr lang="en-US" sz="6000" b="1" dirty="0">
              <a:solidFill>
                <a:srgbClr val="FF0000"/>
              </a:solidFill>
              <a:latin typeface="Times New Roman" pitchFamily="18" charset="0"/>
              <a:cs typeface="Times New Roman" pitchFamily="18" charset="0"/>
            </a:endParaRPr>
          </a:p>
          <a:p>
            <a:pPr algn="ctr"/>
            <a:endParaRPr lang="en-US" sz="6000" b="1" dirty="0" smtClean="0">
              <a:solidFill>
                <a:srgbClr val="FF0000"/>
              </a:solidFill>
              <a:latin typeface="Times New Roman" pitchFamily="18" charset="0"/>
              <a:cs typeface="Times New Roman" pitchFamily="18" charset="0"/>
            </a:endParaRPr>
          </a:p>
          <a:p>
            <a:pPr algn="ctr"/>
            <a:endParaRPr lang="en-US" sz="6000" b="1" dirty="0">
              <a:solidFill>
                <a:srgbClr val="FF0000"/>
              </a:solidFill>
              <a:latin typeface="Times New Roman" pitchFamily="18" charset="0"/>
              <a:cs typeface="Times New Roman" pitchFamily="18" charset="0"/>
            </a:endParaRPr>
          </a:p>
          <a:p>
            <a:pPr algn="ctr"/>
            <a:endParaRPr lang="en-US" sz="6000" b="1" dirty="0" smtClean="0">
              <a:solidFill>
                <a:srgbClr val="FF0000"/>
              </a:solidFill>
              <a:latin typeface="Times New Roman" pitchFamily="18" charset="0"/>
              <a:cs typeface="Times New Roman" pitchFamily="18" charset="0"/>
            </a:endParaRPr>
          </a:p>
          <a:p>
            <a:pPr algn="ctr"/>
            <a:endParaRPr lang="en-US" sz="6000" b="1" dirty="0">
              <a:solidFill>
                <a:srgbClr val="FF0000"/>
              </a:solidFill>
              <a:latin typeface="Times New Roman" pitchFamily="18" charset="0"/>
              <a:cs typeface="Times New Roman" pitchFamily="18" charset="0"/>
            </a:endParaRPr>
          </a:p>
          <a:p>
            <a:pPr algn="ctr"/>
            <a:r>
              <a:rPr lang="en-US" sz="6000" b="1" dirty="0" smtClean="0">
                <a:solidFill>
                  <a:srgbClr val="FF0000"/>
                </a:solidFill>
                <a:latin typeface="Times New Roman" pitchFamily="18" charset="0"/>
                <a:cs typeface="Times New Roman" pitchFamily="18" charset="0"/>
              </a:rPr>
              <a:t>END</a:t>
            </a:r>
            <a:endParaRPr lang="en-US" sz="6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0466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274680"/>
            <a:ext cx="8228160" cy="486000"/>
          </a:xfrm>
          <a:prstGeom prst="rect">
            <a:avLst/>
          </a:prstGeom>
          <a:noFill/>
          <a:ln>
            <a:noFill/>
          </a:ln>
        </p:spPr>
        <p:txBody>
          <a:bodyPr lIns="90000" tIns="45000" rIns="90000" bIns="45000" anchor="ctr"/>
          <a:lstStyle/>
          <a:p>
            <a:pPr algn="ctr">
              <a:lnSpc>
                <a:spcPct val="100000"/>
              </a:lnSpc>
            </a:pPr>
            <a:r>
              <a:rPr lang="en-US" sz="3400" b="1">
                <a:solidFill>
                  <a:srgbClr val="FF0000"/>
                </a:solidFill>
                <a:latin typeface="Times New Roman"/>
              </a:rPr>
              <a:t>Steps in query processing</a:t>
            </a:r>
            <a:endParaRPr/>
          </a:p>
        </p:txBody>
      </p:sp>
      <p:pic>
        <p:nvPicPr>
          <p:cNvPr id="119" name="Picture 3"/>
          <p:cNvPicPr/>
          <p:nvPr/>
        </p:nvPicPr>
        <p:blipFill>
          <a:blip r:embed="rId2"/>
          <a:stretch>
            <a:fillRect/>
          </a:stretch>
        </p:blipFill>
        <p:spPr>
          <a:xfrm>
            <a:off x="685800" y="1295280"/>
            <a:ext cx="7770960" cy="5104080"/>
          </a:xfrm>
          <a:prstGeom prst="rect">
            <a:avLst/>
          </a:prstGeom>
          <a:ln w="9360">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304920"/>
            <a:ext cx="8228160" cy="5819760"/>
          </a:xfrm>
          <a:prstGeom prst="rect">
            <a:avLst/>
          </a:prstGeom>
          <a:noFill/>
          <a:ln>
            <a:noFill/>
          </a:ln>
        </p:spPr>
        <p:txBody>
          <a:bodyPr lIns="90000" tIns="45000" rIns="90000" bIns="45000"/>
          <a:lstStyle/>
          <a:p>
            <a:pPr>
              <a:lnSpc>
                <a:spcPct val="100000"/>
              </a:lnSpc>
              <a:buFont typeface="Arial"/>
              <a:buChar char="•"/>
            </a:pPr>
            <a:r>
              <a:rPr lang="en-US" sz="2500">
                <a:solidFill>
                  <a:srgbClr val="000000"/>
                </a:solidFill>
                <a:latin typeface="Times New Roman"/>
              </a:rPr>
              <a:t>Given a query, there are generally a variety of methods for computing the answer.</a:t>
            </a:r>
            <a:endParaRPr/>
          </a:p>
          <a:p>
            <a:pPr>
              <a:lnSpc>
                <a:spcPct val="100000"/>
              </a:lnSpc>
              <a:buFont typeface="Arial"/>
              <a:buChar char="•"/>
            </a:pPr>
            <a:r>
              <a:rPr lang="en-US" sz="2500">
                <a:solidFill>
                  <a:srgbClr val="000000"/>
                </a:solidFill>
                <a:latin typeface="Times New Roman"/>
              </a:rPr>
              <a:t> Each SQL query can itself be translated into a relational algebra expression in one of several ways.</a:t>
            </a:r>
            <a:endParaRPr/>
          </a:p>
          <a:p>
            <a:pPr>
              <a:lnSpc>
                <a:spcPct val="100000"/>
              </a:lnSpc>
              <a:buFont typeface="Arial"/>
              <a:buChar char="•"/>
            </a:pPr>
            <a:r>
              <a:rPr lang="en-US" sz="2500">
                <a:solidFill>
                  <a:srgbClr val="000000"/>
                </a:solidFill>
                <a:latin typeface="Times New Roman"/>
              </a:rPr>
              <a:t>Furthermore, the relational-algebra representation of a query specifies only partially how to evaluate a query; there are usually several ways to evaluate relational-algebra expressions. </a:t>
            </a:r>
            <a:endParaRPr/>
          </a:p>
          <a:p>
            <a:pPr>
              <a:lnSpc>
                <a:spcPct val="100000"/>
              </a:lnSpc>
              <a:buFont typeface="Arial"/>
              <a:buChar char="•"/>
            </a:pPr>
            <a:r>
              <a:rPr lang="en-US" sz="2500">
                <a:solidFill>
                  <a:srgbClr val="000000"/>
                </a:solidFill>
                <a:latin typeface="Times New Roman"/>
              </a:rPr>
              <a:t>consider the query:</a:t>
            </a:r>
            <a:endParaRPr/>
          </a:p>
          <a:p>
            <a:pPr>
              <a:lnSpc>
                <a:spcPct val="100000"/>
              </a:lnSpc>
            </a:pPr>
            <a:r>
              <a:rPr lang="en-US" sz="2800" b="1">
                <a:solidFill>
                  <a:srgbClr val="FF0000"/>
                </a:solidFill>
                <a:latin typeface="Times New Roman"/>
              </a:rPr>
              <a:t>select </a:t>
            </a:r>
            <a:r>
              <a:rPr lang="en-US" sz="2800" b="1">
                <a:solidFill>
                  <a:srgbClr val="000000"/>
                </a:solidFill>
                <a:latin typeface="Times New Roman"/>
              </a:rPr>
              <a:t>salary</a:t>
            </a:r>
            <a:endParaRPr/>
          </a:p>
          <a:p>
            <a:pPr>
              <a:lnSpc>
                <a:spcPct val="100000"/>
              </a:lnSpc>
            </a:pPr>
            <a:r>
              <a:rPr lang="en-US" sz="2800" b="1">
                <a:solidFill>
                  <a:srgbClr val="FF0000"/>
                </a:solidFill>
                <a:latin typeface="Times New Roman"/>
              </a:rPr>
              <a:t>from </a:t>
            </a:r>
            <a:r>
              <a:rPr lang="en-US" sz="2800" b="1">
                <a:solidFill>
                  <a:srgbClr val="000000"/>
                </a:solidFill>
                <a:latin typeface="Times New Roman"/>
              </a:rPr>
              <a:t>instructor</a:t>
            </a:r>
            <a:endParaRPr/>
          </a:p>
          <a:p>
            <a:pPr>
              <a:lnSpc>
                <a:spcPct val="100000"/>
              </a:lnSpc>
            </a:pPr>
            <a:r>
              <a:rPr lang="en-US" sz="2800" b="1">
                <a:solidFill>
                  <a:srgbClr val="FF0000"/>
                </a:solidFill>
                <a:latin typeface="Times New Roman"/>
              </a:rPr>
              <a:t>where </a:t>
            </a:r>
            <a:r>
              <a:rPr lang="en-US" sz="2800" b="1">
                <a:solidFill>
                  <a:srgbClr val="000000"/>
                </a:solidFill>
                <a:latin typeface="Times New Roman"/>
              </a:rPr>
              <a:t>salary &lt; 75000;</a:t>
            </a:r>
            <a:endParaRPr/>
          </a:p>
          <a:p>
            <a:pPr>
              <a:lnSpc>
                <a:spcPct val="100000"/>
              </a:lnSpc>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228600" y="457200"/>
            <a:ext cx="8761680" cy="617076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Times New Roman"/>
              </a:rPr>
              <a:t>This query can be translated into either of the following relational-algebra expressions:</a:t>
            </a:r>
            <a:endParaRPr dirty="0"/>
          </a:p>
          <a:p>
            <a:pPr>
              <a:lnSpc>
                <a:spcPct val="100000"/>
              </a:lnSpc>
            </a:pPr>
            <a:r>
              <a:rPr lang="en-US" sz="2400" i="1" dirty="0">
                <a:solidFill>
                  <a:srgbClr val="000000"/>
                </a:solidFill>
                <a:latin typeface="Times New Roman"/>
              </a:rPr>
              <a:t>                   </a:t>
            </a:r>
            <a:r>
              <a:rPr lang="en-US" sz="2400" i="1" dirty="0">
                <a:solidFill>
                  <a:srgbClr val="000000"/>
                </a:solidFill>
                <a:latin typeface="Symbol"/>
              </a:rPr>
              <a:t></a:t>
            </a:r>
            <a:r>
              <a:rPr lang="en-US" sz="2400" i="1" dirty="0">
                <a:solidFill>
                  <a:srgbClr val="000000"/>
                </a:solidFill>
                <a:latin typeface="Times New Roman"/>
              </a:rPr>
              <a:t>salary &lt;75000 (</a:t>
            </a:r>
            <a:r>
              <a:rPr lang="en-US" sz="2400" i="1" dirty="0">
                <a:solidFill>
                  <a:srgbClr val="000000"/>
                </a:solidFill>
                <a:latin typeface="Symbol"/>
              </a:rPr>
              <a:t></a:t>
            </a:r>
            <a:r>
              <a:rPr lang="en-US" sz="2400" i="1" dirty="0">
                <a:solidFill>
                  <a:srgbClr val="000000"/>
                </a:solidFill>
                <a:latin typeface="Times New Roman"/>
              </a:rPr>
              <a:t>salary (instructor))</a:t>
            </a:r>
            <a:endParaRPr dirty="0"/>
          </a:p>
          <a:p>
            <a:pPr>
              <a:lnSpc>
                <a:spcPct val="100000"/>
              </a:lnSpc>
            </a:pPr>
            <a:r>
              <a:rPr lang="en-US" sz="2400" i="1" dirty="0">
                <a:solidFill>
                  <a:srgbClr val="000000"/>
                </a:solidFill>
                <a:latin typeface="Times New Roman"/>
              </a:rPr>
              <a:t>                  </a:t>
            </a:r>
            <a:r>
              <a:rPr lang="en-US" sz="2400" i="1" dirty="0">
                <a:solidFill>
                  <a:srgbClr val="000000"/>
                </a:solidFill>
                <a:latin typeface="Symbol"/>
              </a:rPr>
              <a:t></a:t>
            </a:r>
            <a:r>
              <a:rPr lang="en-US" sz="2400" i="1" dirty="0">
                <a:solidFill>
                  <a:srgbClr val="000000"/>
                </a:solidFill>
                <a:latin typeface="Times New Roman"/>
              </a:rPr>
              <a:t> salary (</a:t>
            </a:r>
            <a:r>
              <a:rPr lang="en-US" sz="2400" i="1" dirty="0">
                <a:solidFill>
                  <a:srgbClr val="000000"/>
                </a:solidFill>
                <a:latin typeface="Symbol"/>
              </a:rPr>
              <a:t></a:t>
            </a:r>
            <a:r>
              <a:rPr lang="en-US" sz="2400" i="1" dirty="0">
                <a:solidFill>
                  <a:srgbClr val="000000"/>
                </a:solidFill>
                <a:latin typeface="Times New Roman"/>
              </a:rPr>
              <a:t> s</a:t>
            </a:r>
            <a:r>
              <a:rPr lang="en-US" sz="1600" i="1" dirty="0">
                <a:solidFill>
                  <a:srgbClr val="000000"/>
                </a:solidFill>
                <a:latin typeface="Times New Roman"/>
              </a:rPr>
              <a:t>alary&lt;75000 </a:t>
            </a:r>
            <a:r>
              <a:rPr lang="en-US" sz="2400" i="1" dirty="0">
                <a:solidFill>
                  <a:srgbClr val="000000"/>
                </a:solidFill>
                <a:latin typeface="Times New Roman"/>
              </a:rPr>
              <a:t>(instructor))</a:t>
            </a:r>
            <a:endParaRPr dirty="0"/>
          </a:p>
          <a:p>
            <a:pPr>
              <a:lnSpc>
                <a:spcPct val="100000"/>
              </a:lnSpc>
            </a:pPr>
            <a:endParaRPr dirty="0"/>
          </a:p>
          <a:p>
            <a:pPr>
              <a:lnSpc>
                <a:spcPct val="100000"/>
              </a:lnSpc>
              <a:buFont typeface="Arial"/>
              <a:buChar char="•"/>
            </a:pPr>
            <a:r>
              <a:rPr lang="en-US" sz="2400" dirty="0">
                <a:solidFill>
                  <a:srgbClr val="000000"/>
                </a:solidFill>
                <a:latin typeface="Times New Roman"/>
              </a:rPr>
              <a:t>Further, we can execute each relational-algebra operation by one of several different algorithms. </a:t>
            </a:r>
            <a:endParaRPr dirty="0"/>
          </a:p>
          <a:p>
            <a:pPr>
              <a:lnSpc>
                <a:spcPct val="100000"/>
              </a:lnSpc>
            </a:pPr>
            <a:endParaRPr dirty="0"/>
          </a:p>
          <a:p>
            <a:pPr>
              <a:lnSpc>
                <a:spcPct val="100000"/>
              </a:lnSpc>
              <a:buFont typeface="Arial"/>
              <a:buChar char="•"/>
            </a:pPr>
            <a:r>
              <a:rPr lang="en-US" sz="2400" dirty="0">
                <a:solidFill>
                  <a:srgbClr val="000000"/>
                </a:solidFill>
                <a:latin typeface="Times New Roman"/>
              </a:rPr>
              <a:t>For example, to implement this, we can search every tuple in instructor to find tuples with salary less than 75000. </a:t>
            </a:r>
            <a:endParaRPr dirty="0"/>
          </a:p>
          <a:p>
            <a:pPr>
              <a:lnSpc>
                <a:spcPct val="100000"/>
              </a:lnSpc>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457200" y="274680"/>
            <a:ext cx="8228160" cy="638280"/>
          </a:xfrm>
          <a:prstGeom prst="rect">
            <a:avLst/>
          </a:prstGeom>
          <a:noFill/>
          <a:ln>
            <a:noFill/>
          </a:ln>
        </p:spPr>
        <p:txBody>
          <a:bodyPr lIns="90000" tIns="45000" rIns="90000" bIns="45000" anchor="ctr"/>
          <a:lstStyle/>
          <a:p>
            <a:pPr algn="ctr">
              <a:lnSpc>
                <a:spcPct val="100000"/>
              </a:lnSpc>
            </a:pPr>
            <a:r>
              <a:rPr lang="en-US" sz="3400" b="1">
                <a:solidFill>
                  <a:srgbClr val="FF0000"/>
                </a:solidFill>
                <a:latin typeface="Times New Roman"/>
              </a:rPr>
              <a:t>Query evaluation plan</a:t>
            </a:r>
            <a:endParaRPr/>
          </a:p>
        </p:txBody>
      </p:sp>
      <p:pic>
        <p:nvPicPr>
          <p:cNvPr id="123" name="Picture 2"/>
          <p:cNvPicPr/>
          <p:nvPr/>
        </p:nvPicPr>
        <p:blipFill>
          <a:blip r:embed="rId2"/>
          <a:stretch>
            <a:fillRect/>
          </a:stretch>
        </p:blipFill>
        <p:spPr>
          <a:xfrm>
            <a:off x="1981080" y="1295280"/>
            <a:ext cx="5027760" cy="4799160"/>
          </a:xfrm>
          <a:prstGeom prst="rect">
            <a:avLst/>
          </a:prstGeom>
          <a:ln w="9360">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04920" y="304920"/>
            <a:ext cx="8380440" cy="6247080"/>
          </a:xfrm>
          <a:prstGeom prst="rect">
            <a:avLst/>
          </a:prstGeom>
          <a:noFill/>
          <a:ln>
            <a:noFill/>
          </a:ln>
        </p:spPr>
        <p:txBody>
          <a:bodyPr lIns="90000" tIns="45000" rIns="90000" bIns="45000"/>
          <a:lstStyle/>
          <a:p>
            <a:pPr>
              <a:lnSpc>
                <a:spcPct val="100000"/>
              </a:lnSpc>
              <a:buFont typeface="Arial"/>
              <a:buChar char="•"/>
            </a:pPr>
            <a:r>
              <a:rPr lang="en-US" sz="2400" dirty="0">
                <a:solidFill>
                  <a:srgbClr val="000000"/>
                </a:solidFill>
                <a:latin typeface="Times New Roman"/>
              </a:rPr>
              <a:t>A relational algebra operation </a:t>
            </a:r>
            <a:r>
              <a:rPr lang="en-US" sz="2400" dirty="0" smtClean="0">
                <a:solidFill>
                  <a:srgbClr val="000000"/>
                </a:solidFill>
                <a:latin typeface="Times New Roman"/>
              </a:rPr>
              <a:t>interpreted </a:t>
            </a:r>
            <a:r>
              <a:rPr lang="en-US" sz="2400" dirty="0">
                <a:solidFill>
                  <a:srgbClr val="000000"/>
                </a:solidFill>
                <a:latin typeface="Times New Roman"/>
              </a:rPr>
              <a:t>with instructions on how to evaluate it is called an </a:t>
            </a:r>
            <a:r>
              <a:rPr lang="en-US" sz="2400" b="1" dirty="0">
                <a:solidFill>
                  <a:srgbClr val="000000"/>
                </a:solidFill>
                <a:latin typeface="Times New Roman"/>
              </a:rPr>
              <a:t>evaluation primitive.</a:t>
            </a:r>
            <a:endParaRPr dirty="0"/>
          </a:p>
          <a:p>
            <a:pPr>
              <a:lnSpc>
                <a:spcPct val="100000"/>
              </a:lnSpc>
            </a:pPr>
            <a:endParaRPr dirty="0"/>
          </a:p>
          <a:p>
            <a:pPr>
              <a:lnSpc>
                <a:spcPct val="100000"/>
              </a:lnSpc>
              <a:buFont typeface="Arial"/>
              <a:buChar char="•"/>
            </a:pPr>
            <a:r>
              <a:rPr lang="en-US" sz="2400" b="1" dirty="0">
                <a:solidFill>
                  <a:srgbClr val="000000"/>
                </a:solidFill>
                <a:latin typeface="Times New Roman"/>
              </a:rPr>
              <a:t>A sequence of primitive operations</a:t>
            </a:r>
            <a:r>
              <a:rPr lang="en-US" sz="2400" dirty="0">
                <a:solidFill>
                  <a:srgbClr val="000000"/>
                </a:solidFill>
                <a:latin typeface="Times New Roman"/>
              </a:rPr>
              <a:t> that can be used to evaluate a query is a </a:t>
            </a:r>
            <a:r>
              <a:rPr lang="en-US" sz="2400" b="1" dirty="0">
                <a:solidFill>
                  <a:srgbClr val="FF0000"/>
                </a:solidFill>
                <a:latin typeface="Times New Roman"/>
              </a:rPr>
              <a:t>query-execution plan or query-evaluation plan. </a:t>
            </a:r>
            <a:endParaRPr dirty="0"/>
          </a:p>
          <a:p>
            <a:pPr>
              <a:lnSpc>
                <a:spcPct val="100000"/>
              </a:lnSpc>
            </a:pPr>
            <a:endParaRPr dirty="0"/>
          </a:p>
          <a:p>
            <a:pPr>
              <a:lnSpc>
                <a:spcPct val="100000"/>
              </a:lnSpc>
              <a:buFont typeface="Arial"/>
              <a:buChar char="•"/>
            </a:pPr>
            <a:r>
              <a:rPr lang="en-US" sz="2400" dirty="0">
                <a:solidFill>
                  <a:srgbClr val="000000"/>
                </a:solidFill>
                <a:latin typeface="Times New Roman"/>
              </a:rPr>
              <a:t>In previous figure the evaluation plan for given query, in which a particular index (denoted in the figure as “index 1”) is specified for the selection </a:t>
            </a:r>
            <a:r>
              <a:rPr lang="en-US" sz="2400" dirty="0" smtClean="0">
                <a:solidFill>
                  <a:srgbClr val="000000"/>
                </a:solidFill>
                <a:latin typeface="Times New Roman"/>
              </a:rPr>
              <a:t>operation</a:t>
            </a:r>
            <a:r>
              <a:rPr lang="en-US" sz="2400" dirty="0">
                <a:solidFill>
                  <a:srgbClr val="000000"/>
                </a:solidFill>
                <a:latin typeface="Times New Roman"/>
              </a:rPr>
              <a:t>. </a:t>
            </a:r>
            <a:endParaRPr dirty="0"/>
          </a:p>
          <a:p>
            <a:pPr>
              <a:lnSpc>
                <a:spcPct val="100000"/>
              </a:lnSpc>
            </a:pPr>
            <a:endParaRPr dirty="0"/>
          </a:p>
          <a:p>
            <a:pPr>
              <a:lnSpc>
                <a:spcPct val="100000"/>
              </a:lnSpc>
              <a:buFont typeface="Arial"/>
              <a:buChar char="•"/>
            </a:pPr>
            <a:r>
              <a:rPr lang="en-US" sz="2400" dirty="0">
                <a:solidFill>
                  <a:srgbClr val="000000"/>
                </a:solidFill>
                <a:latin typeface="Times New Roman"/>
              </a:rPr>
              <a:t>The </a:t>
            </a:r>
            <a:r>
              <a:rPr lang="en-US" sz="2400" b="1" dirty="0">
                <a:solidFill>
                  <a:srgbClr val="000000"/>
                </a:solidFill>
                <a:latin typeface="Times New Roman"/>
              </a:rPr>
              <a:t>query-execution engine takes a query-evaluation plan, </a:t>
            </a:r>
            <a:r>
              <a:rPr lang="en-US" sz="2400" dirty="0">
                <a:solidFill>
                  <a:srgbClr val="000000"/>
                </a:solidFill>
                <a:latin typeface="Times New Roman"/>
              </a:rPr>
              <a:t>executes that plan, and returns the answers to the query</a:t>
            </a:r>
            <a:r>
              <a:rPr lang="en-US" sz="2400" dirty="0" smtClean="0">
                <a:solidFill>
                  <a:srgbClr val="000000"/>
                </a:solidFill>
                <a:latin typeface="Times New Roman"/>
              </a:rPr>
              <a:t>.</a:t>
            </a:r>
          </a:p>
          <a:p>
            <a:pPr>
              <a:lnSpc>
                <a:spcPct val="100000"/>
              </a:lnSpc>
              <a:buFont typeface="Arial"/>
              <a:buChar char="•"/>
            </a:pPr>
            <a:endParaRPr dirty="0"/>
          </a:p>
          <a:p>
            <a:pPr>
              <a:lnSpc>
                <a:spcPct val="100000"/>
              </a:lnSpc>
              <a:buFont typeface="Arial"/>
              <a:buChar char="•"/>
            </a:pPr>
            <a:r>
              <a:rPr lang="en-US" sz="2400" dirty="0">
                <a:solidFill>
                  <a:srgbClr val="000000"/>
                </a:solidFill>
                <a:latin typeface="Times New Roman"/>
              </a:rPr>
              <a:t>The different evaluation plans for a given query can have different costs. </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3153</Words>
  <Application>Microsoft Office PowerPoint</Application>
  <PresentationFormat>On-screen Show (4:3)</PresentationFormat>
  <Paragraphs>390</Paragraphs>
  <Slides>45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Arial</vt:lpstr>
      <vt:lpstr>DejaVu Sans</vt:lpstr>
      <vt:lpstr>StarSymbol</vt:lpstr>
      <vt:lpst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Tuning in SQL</vt:lpstr>
      <vt:lpstr>PowerPoint Presentation</vt:lpstr>
      <vt:lpstr>Database Tuning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MPK</dc:creator>
  <cp:lastModifiedBy>sushantwankhede</cp:lastModifiedBy>
  <cp:revision>52</cp:revision>
  <dcterms:modified xsi:type="dcterms:W3CDTF">2020-03-26T14:27:40Z</dcterms:modified>
</cp:coreProperties>
</file>