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3" r:id="rId7"/>
    <p:sldId id="262" r:id="rId8"/>
    <p:sldId id="264" r:id="rId9"/>
    <p:sldId id="266" r:id="rId10"/>
    <p:sldId id="270" r:id="rId11"/>
    <p:sldId id="267" r:id="rId12"/>
    <p:sldId id="271" r:id="rId13"/>
    <p:sldId id="268" r:id="rId14"/>
    <p:sldId id="272" r:id="rId15"/>
    <p:sldId id="273" r:id="rId16"/>
    <p:sldId id="277" r:id="rId17"/>
    <p:sldId id="274" r:id="rId18"/>
    <p:sldId id="275" r:id="rId19"/>
    <p:sldId id="276" r:id="rId20"/>
    <p:sldId id="279" r:id="rId21"/>
    <p:sldId id="278" r:id="rId22"/>
    <p:sldId id="282" r:id="rId23"/>
    <p:sldId id="281" r:id="rId24"/>
    <p:sldId id="280" r:id="rId25"/>
    <p:sldId id="285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Concurrency control</a:t>
            </a:r>
            <a:endParaRPr lang="en-US" sz="5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 can avoid starvation of transactions by granting locks in the following manner: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transaction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requests a lock on a data item Q in a particular mode M,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concurrency-control manager grants the lock provided that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There is no other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transaction holding a lock on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 in a mode that conflicts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There is no other transaction that is waiting for a lock on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Q, and that made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lock request before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a lock request will never get blocked by a lock request that is made later.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protocol requires that each transaction issue lock and unlock requests in two phases: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Growing phase.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transaction may obtain locks, but may not release any lock.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Shrinking phase.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transaction may release locks, but may not obtain any new locks.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protocol assures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Initially, a transaction is in the growing phase. The transaction acquires locks as needed. Once the transaction releases a lock, it enters the shrinking phase, and it can issue no more lock requests.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Cascading rollback</a:t>
            </a:r>
            <a:r>
              <a:rPr lang="en-US" sz="2400" dirty="0" smtClean="0"/>
              <a:t> may occur under two-phase locking.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066801"/>
            <a:ext cx="81534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81000"/>
            <a:ext cx="632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Two Phase Locking Protocol 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4008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Cascading rollbacks can be avoided by a modification of two-phase locking called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strict two-phase locking protocol. This protocol requires not only that locking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two phase, but also that all exclusive-mode locks taken by a transaction be held until that transaction commits.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requirement ensures that any data written by an uncommitted transaction are locked in exclusive mode until the transaction commits, preventing any other transaction from reading the data.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Another variant of two-phase locking is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rigorous two-phase locking protocol,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which requires that all locks be held until the transaction commits.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can easily verify that, 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rigorous two-phase locking, transactions can be serialized in the order in which they commit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Most database systems implement either strict or rigorous two-phase locking.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24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following two transactions, for which we have shown only some of the significant read and write operations:</a:t>
            </a:r>
          </a:p>
          <a:p>
            <a:pPr lvl="1"/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T8: read(a1);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a2);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. 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a1).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T9: read(a1);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a2);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a1 + a2).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employ the two-phase locking protocol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T8 must lock a1 in exclusive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Therefore, any concurrent execution of both transactions amounts to a serial execution.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that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T8 needs an exclusive lock on a1 only at the end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execution, when it writes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a1. 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Thus, if T8 could initially lock a1 in shared mode,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could later change the lock to exclusive mode, we could get more concurrency, since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T8 and T9 could access a1 and a2 simultaneously.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observation leads us to a refinement of the basic two-phase locking protocol, in which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lock conversions are allowed.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 conversions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Two-phase locking with lock conversions: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–First Phase: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acquire a lock-S on item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acquire a lock-X on item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convert a lock-S to a lock-X (upgrade)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–Second Phase: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release a lock-S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release a lock-X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convert a lock-X to a lock-S (downgrade)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 Ordering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each transaction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 in the system, we associate a unique fixed timestamp, denoted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TS(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Ti). This timestamp is assigned by the database system before the transaction Ti starts execution. 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If a transaction Ti has been assigned timestamp TS(Ti),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new transaction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enters the system, then TS(Ti) &lt; TS(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). </a:t>
            </a:r>
          </a:p>
          <a:p>
            <a:r>
              <a:rPr 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There are two simple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methods for implementing this scheme: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Use the value of the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clock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as the timestamp; that is, a transaction’s timestamp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equal to the value of the clock when the transaction enters the system.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Use 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counter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that is incremented after a new timestamp has been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assigned; that is, a transaction’s timestamp is equal to the value of the counter when the transaction enters the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 Ordering Protocol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transaction is issued a timestamp when it enters the system. If an old transaction Ti has time-stamp TS(Ti), a new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assigned time-stamp 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such that TS(Ti) &lt;TS(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protocol manages concurrent execution such that the time-stamps determine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order.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to assure such behavior, the protocol maintains for each data Q two timestamp values: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W-timestamp(Q)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largest time-stamp of any transaction that executed write(Q) successfully.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R-timestamp(Q)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largest time-stamp of any transaction that executed read(Q) successfully.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timestamp ordering protocol ensures that any conflicting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readand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writeoperations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are executed in timestamp order.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Suppose a transaction Ti issues a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read(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1.If TS(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Ti) ≤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W-timestamp(Q), then Ti needs to read a value of Q that was already overwritten.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operation is rejected,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 is rolled back.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2.If TS(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Ti)≥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W-timestamp(Q), then the read operation is executed, and R-timestamp(Q) is set to max of R-timestamp(Q) and TS(Ti).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Suppose that transaction </a:t>
            </a:r>
            <a:r>
              <a:rPr lang="en-US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 issues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write(Q).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1.If TS(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Ti) &lt; R-timestamp(Q), then the value of Q that Ti is producing was needed previously, and the system assumed that the value would never be produced.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operation is rejected,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 is rolled back.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2.If TS(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Ti) &lt; W-timestamp(Q), then Ti is attempting to write an obsolete value of Q.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this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operation is rejected,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Ti is rolled back.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3.Otherwise,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 operation is executed, and W-timestamp(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Q) is set to TS(Ti).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Concurrency control</a:t>
            </a:r>
            <a:endParaRPr lang="en-US" sz="5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control is the procedure in DBMS for managing simultaneous operations without conflicting with each another.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Concurrency Control Protocols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concurrency control protocols offer different benefits between the amount of concurrency they allow and the amount of overhead that they impose.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Lock-Based Protocol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Phase Locking Protocol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Timestamp-Based Protocols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Validation-Based Protocol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Graph-Based Protocols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Tree-Based Protocols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transaction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is rolled back by the concurrency-control scheme as result of issuance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either a read or write operation, the system assigns it a new timestamp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restarts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timestamp-ordering protocol ensures conflict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conflicting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are processed in timestamp order.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Thomas’ Write Rule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3386137" cy="191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32004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T16 starts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T17, we shall assume that TS(T16) &lt; TS(T17). The read(Q) operation of T16 succeeds,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does the write(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Q) operation of T17.</a:t>
            </a:r>
          </a:p>
          <a:p>
            <a:pPr>
              <a:buFont typeface="Arial" pitchFamily="34" charset="0"/>
              <a:buChar char="•"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When T16 attempts its write(Q) operation,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find that TS(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T16) &lt; W-timestamp(Q), since W-timestamp(Q) = TS(T17).</a:t>
            </a:r>
          </a:p>
          <a:p>
            <a:pPr>
              <a:buFont typeface="Arial" pitchFamily="34" charset="0"/>
              <a:buChar char="•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Thus,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write(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Q) by T16 is rejected and transaction T16 must be rolled back.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57451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the rollback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T16 is required by the timestamp-ordering protocol,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unnecessary.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T17 has already written Q, the value that T16 is attempting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is one that will never need to be read.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Any transaction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with TS(Ti) &lt; TS(T17)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attempts a read(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Q) will be rolled back, since TS(Ti) &lt; W-timestamp(Q).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transaction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with TS(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) &gt; TS(T17) must read the value of Q written by T17, rather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 the value written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T16.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observation leads to a modified version of the timestamp-ordering protocol in which obsolete write operations can be ignored under certain circumstances.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protocol rules for read operations remain unchanged. The protocol rules for write operations, however, are slightly different from the timestamp-ordering protocol.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1722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modification to the timestamp-ordering protocol, called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Thomas’ write rule,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this: Suppose that transaction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 issues write(Q).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 If TS(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Ti) &lt; R-timestamp(Q), then the value of Q that Ti is producing was previously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needed, and it had been assumed that the value would never be produced.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the system rejects the write operation and rolls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Ti back.</a:t>
            </a:r>
          </a:p>
          <a:p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2. If TS(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Ti) &lt; W-timestamp(Q), then Ti is attempting to write an obsolete value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Hence, this write operation can be ignored.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3. Otherwise, the system executes the write operation and sets W-timestamp(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Q)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TS(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Ti).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timestamp-ordering protocol requires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 be rolled back if Ti issues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Q) and TS(Ti) &lt; W-timestamp(Q). 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However, here, in those cases where TS(Ti) ≥ R-timestamp(Q), we ignore the obsolete write.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Lock-Based Protocols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lock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mechanism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control concurrent 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Data items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be locked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modes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84200" marR="1435100" indent="-317500">
              <a:lnSpc>
                <a:spcPct val="102800"/>
              </a:lnSpc>
              <a:spcBef>
                <a:spcPts val="625"/>
              </a:spcBef>
              <a:buClr>
                <a:srgbClr val="000000"/>
              </a:buClr>
              <a:buFont typeface="Arial"/>
              <a:buAutoNum type="arabicPeriod"/>
              <a:tabLst>
                <a:tab pos="584835" algn="l"/>
                <a:tab pos="4063365" algn="l"/>
              </a:tabLst>
            </a:pPr>
            <a:r>
              <a:rPr lang="en-US" b="1" i="1" spc="-5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exclusive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en-US" b="1" i="1" spc="-5" dirty="0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 Data item can be both read as well as written. X-lock is</a:t>
            </a:r>
            <a:r>
              <a:rPr lang="en-US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requested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lock-X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instruction.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84200" marR="1776730" indent="-317500">
              <a:lnSpc>
                <a:spcPct val="102800"/>
              </a:lnSpc>
              <a:spcBef>
                <a:spcPts val="530"/>
              </a:spcBef>
              <a:buClr>
                <a:srgbClr val="000000"/>
              </a:buClr>
              <a:buFont typeface="Arial"/>
              <a:buAutoNum type="arabicPeriod"/>
              <a:tabLst>
                <a:tab pos="584835" algn="l"/>
                <a:tab pos="2336800" algn="l"/>
              </a:tabLst>
            </a:pPr>
            <a:r>
              <a:rPr lang="en-US" b="1" i="1" spc="-5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shared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(S) </a:t>
            </a:r>
            <a:r>
              <a:rPr lang="en-US" b="1" i="1" spc="-5" dirty="0" smtClean="0"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. Data item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only be read. S-lock is  requested</a:t>
            </a:r>
            <a:r>
              <a:rPr lang="en-US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using	 </a:t>
            </a: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lock-S i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nstruction.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lang="en-US" sz="2800" spc="1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Lock requests are made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concurrency-control</a:t>
            </a:r>
            <a:r>
              <a:rPr lang="en-US" b="1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>manager.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  <a:spcBef>
                <a:spcPts val="969"/>
              </a:spcBef>
              <a:tabLst>
                <a:tab pos="756285" algn="l"/>
              </a:tabLst>
            </a:pPr>
            <a:r>
              <a:rPr lang="en-US" sz="2800" spc="-5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Transaction do not access data items before having acquired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en-US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on  that data</a:t>
            </a:r>
            <a:r>
              <a:rPr lang="en-US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item.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56285" marR="374015" indent="-287020">
              <a:lnSpc>
                <a:spcPct val="110000"/>
              </a:lnSpc>
              <a:spcBef>
                <a:spcPts val="760"/>
              </a:spcBef>
              <a:tabLst>
                <a:tab pos="756285" algn="l"/>
              </a:tabLst>
            </a:pPr>
            <a:r>
              <a:rPr lang="en-US" sz="2800" spc="-5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Transactions release their locks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data item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after they have  accessed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item.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may be granted a lock on an item if the requested lock is compatible with locks already held on the item by other transactions.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number of transactions can hold shared locks on an item,  but if any transaction holds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exclusive 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item no other transaction may hold any lock on the item.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 lock cannot be granted, the requesting transaction is made to wait till all incompatible locks held by other transactions have been released. The lock is then granted.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05200"/>
            <a:ext cx="3276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00200" y="1600200"/>
            <a:ext cx="4724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Lock-compatibility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381000"/>
          </a:xfrm>
        </p:spPr>
        <p:txBody>
          <a:bodyPr>
            <a:noAutofit/>
          </a:bodyPr>
          <a:lstStyle/>
          <a:p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of a transaction performing locking:</a:t>
            </a:r>
            <a:br>
              <a:rPr lang="en-US" sz="27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7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T2 : lock-S(A); 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read (A);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unlock(A);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lock-S(B);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read (B);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unlock(B);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display(A+B) </a:t>
            </a:r>
          </a:p>
          <a:p>
            <a:pPr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Locking as above is not sufficient to guarantee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— if A and B get updated in-between the read of A and B, the displayed sum would be wrong. 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A locking protocol is a set of rules followed by all transactions while requesting and releasing locks. Locking protocols restrict the set of possible schedules.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Pitfalls of </a:t>
            </a:r>
            <a:r>
              <a:rPr lang="en-US" sz="3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Lock-Based</a:t>
            </a:r>
            <a:r>
              <a:rPr lang="en-US" sz="3400" b="1" spc="-1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90600"/>
            <a:ext cx="28194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371600"/>
            <a:ext cx="2667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Consider the partial schedule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8534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Neither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T3nor T4can make progress —executing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lock-S(B)causes T4to wait for T3to release its lock on B, while executing lock-X(A)causes T3to wait for T4to release its lock on A.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Such a situation is called a </a:t>
            </a:r>
            <a:r>
              <a:rPr lang="en-US" sz="2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deadlock. 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To handle a deadlock one of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T3or T4must be rolled back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and its locks released.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Pitfalls of </a:t>
            </a:r>
            <a:r>
              <a:rPr lang="en-US" sz="34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Lock-Based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  <a:r>
              <a:rPr lang="en-US" sz="3400" b="1" spc="-16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Starvation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 also possible if concurrency control manager is badly designed. For example: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transaction may be waiting for an X-lock on an item, while a sequence of other transactions request and are granted an S-lock on the same item.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same transaction is repeatedly rolled back due to deadlocks.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Concurrency control manager can be designed to prevent starvation.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810000" cy="258762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610600" cy="5867400"/>
          </a:xfrm>
        </p:spPr>
        <p:txBody>
          <a:bodyPr>
            <a:normAutofit lnSpcReduction="10000"/>
          </a:bodyPr>
          <a:lstStyle/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Suppose a transaction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T2 has a shared-mode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lock on a data item, and another transaction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requests an exclusive-mode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lock on the data item. Clearly,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T1 has to wait for T2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to release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shared-mode lock. Meanwhile, a transaction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T3 may request a shared-mode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lock on the same data item. </a:t>
            </a:r>
          </a:p>
          <a:p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lock request is compatible with the lock granted to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T2, so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T3 may be granted the shared-mode lock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. At this point T2 may release the lock,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but still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T1 has to wait for T3 to finish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1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But again, there may be a new transaction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T4 that requests a shared-mode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lock on the same data item, and is granted the lock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T3 releases it. </a:t>
            </a:r>
          </a:p>
          <a:p>
            <a:endParaRPr lang="en-US" sz="21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In fact, it is possible that there is a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sequence of transactions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each requests a shared-mode lock on the data item, and each transaction releases the lock a short while after it is granted, but 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T1 never gets the exclusive-mode lock on the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data item.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transaction </a:t>
            </a:r>
            <a:r>
              <a:rPr lang="en-US" sz="21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T1 may never make progress, and is said to be </a:t>
            </a:r>
            <a:r>
              <a:rPr lang="en-US" sz="21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starved.</a:t>
            </a:r>
            <a:endParaRPr lang="en-US" sz="21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2054</Words>
  <Application>Microsoft Office PowerPoint</Application>
  <PresentationFormat>On-screen Show (4:3)</PresentationFormat>
  <Paragraphs>166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Concurrency control</vt:lpstr>
      <vt:lpstr>Concurrency control</vt:lpstr>
      <vt:lpstr>Lock-Based Protocols</vt:lpstr>
      <vt:lpstr>Slide 4</vt:lpstr>
      <vt:lpstr>Slide 5</vt:lpstr>
      <vt:lpstr> Example of a transaction performing locking: </vt:lpstr>
      <vt:lpstr>Pitfalls of Lock-Based Protocols</vt:lpstr>
      <vt:lpstr>Pitfalls of Lock-Based Protocols (Cont.)</vt:lpstr>
      <vt:lpstr>Example</vt:lpstr>
      <vt:lpstr>Slide 10</vt:lpstr>
      <vt:lpstr>Slide 11</vt:lpstr>
      <vt:lpstr>Slide 12</vt:lpstr>
      <vt:lpstr>Slide 13</vt:lpstr>
      <vt:lpstr>Slide 14</vt:lpstr>
      <vt:lpstr>Lock conversions </vt:lpstr>
      <vt:lpstr>Timestamp Ordering Protocol</vt:lpstr>
      <vt:lpstr>Timestamp Ordering Protocol </vt:lpstr>
      <vt:lpstr>Slide 18</vt:lpstr>
      <vt:lpstr>Slide 19</vt:lpstr>
      <vt:lpstr>Slide 20</vt:lpstr>
      <vt:lpstr>Thomas’ Write Rule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</dc:title>
  <dc:creator>MPK</dc:creator>
  <cp:lastModifiedBy>MPK</cp:lastModifiedBy>
  <cp:revision>37</cp:revision>
  <dcterms:created xsi:type="dcterms:W3CDTF">2006-08-16T00:00:00Z</dcterms:created>
  <dcterms:modified xsi:type="dcterms:W3CDTF">2020-03-27T12:28:18Z</dcterms:modified>
</cp:coreProperties>
</file>