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316" r:id="rId4"/>
    <p:sldId id="258" r:id="rId5"/>
    <p:sldId id="259" r:id="rId6"/>
    <p:sldId id="268" r:id="rId7"/>
    <p:sldId id="317" r:id="rId8"/>
    <p:sldId id="269" r:id="rId9"/>
    <p:sldId id="270" r:id="rId10"/>
    <p:sldId id="271" r:id="rId11"/>
    <p:sldId id="272" r:id="rId12"/>
    <p:sldId id="274" r:id="rId13"/>
    <p:sldId id="329" r:id="rId14"/>
    <p:sldId id="275" r:id="rId15"/>
    <p:sldId id="276" r:id="rId16"/>
    <p:sldId id="277" r:id="rId17"/>
    <p:sldId id="278" r:id="rId18"/>
    <p:sldId id="320" r:id="rId19"/>
    <p:sldId id="321" r:id="rId20"/>
    <p:sldId id="324" r:id="rId21"/>
    <p:sldId id="319" r:id="rId22"/>
    <p:sldId id="279" r:id="rId23"/>
    <p:sldId id="280" r:id="rId24"/>
    <p:sldId id="281" r:id="rId25"/>
    <p:sldId id="282" r:id="rId26"/>
    <p:sldId id="283" r:id="rId27"/>
    <p:sldId id="303" r:id="rId28"/>
    <p:sldId id="304" r:id="rId29"/>
    <p:sldId id="305" r:id="rId30"/>
    <p:sldId id="326" r:id="rId31"/>
    <p:sldId id="327" r:id="rId32"/>
    <p:sldId id="328" r:id="rId33"/>
    <p:sldId id="296" r:id="rId34"/>
    <p:sldId id="297" r:id="rId35"/>
    <p:sldId id="330" r:id="rId36"/>
    <p:sldId id="331" r:id="rId37"/>
    <p:sldId id="298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12ED-0298-4B16-8638-36BD948A58FD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9358-D31E-4194-905F-45738DB28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BED3C-9566-4104-B9A5-22B2170FD804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90FCDA4-1DD6-48C1-B28C-3C5D12893DF9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6F037E4-7E02-4EB6-B13B-ED7EBE00F332}" type="slidenum">
              <a:rPr lang="en-US" sz="1200">
                <a:latin typeface="Times New Roman" pitchFamily="18" charset="0"/>
              </a:rPr>
              <a:pPr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63029"/>
            <a:fld id="{6ED872AB-7E50-44CE-927C-3B066150F6A0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863029"/>
              <a:t>13</a:t>
            </a:fld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8004471-D50E-4F97-8A74-A4A7D03A7E30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103249C-B84B-4AF2-B94B-BF000C9D5C34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18744D-6E95-4358-A6C4-0F34BE354F1D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4A55DC2-26DB-4C11-B03A-FD1CE571F529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AEDA27-DA08-4693-A1DA-43C5E294AF00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782798B-1F68-4733-ACAD-772F11445B5D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E6439B-5636-4C3C-981E-B8D243BF95A8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sz="4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767763" cy="6477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time.</a:t>
            </a: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20000"/>
              </a:lnSpc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(b)  redo(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since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(c) 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followed by redo(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		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commit&gt; are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present.</a:t>
            </a: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573213" y="1589088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log follows an actual database modification. That is, the database is modified immediately after every operation.</a:t>
            </a:r>
          </a:p>
          <a:p>
            <a:endParaRPr lang="en-US" altLang="ko-KR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allows database updates of an uncommitted transaction to be made as the writes are issued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since undoing may be needed, update logs must have both old value and new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value.</a:t>
            </a:r>
          </a:p>
          <a:p>
            <a:pPr lvl="1"/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 log record must be written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database item is written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that the log record is output directly to stable storage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Can be extended to postpone log record output, so long as prior to execution of an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for a data block B, all log records corresponding to items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must be flushed to stable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</a:p>
          <a:p>
            <a:pPr lvl="1">
              <a:buNone/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of updated blocks can take place at any time before or  after transaction commit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Order in which blocks are output can be different from the order in which they are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restores the value of all data items updated by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their old values, going backwards from the last log record for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endParaRPr lang="en-US" altLang="ko-KR" i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the new values, going forward from the first log record for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i.</a:t>
            </a:r>
          </a:p>
          <a:p>
            <a:pPr lvl="1">
              <a:lnSpc>
                <a:spcPct val="90000"/>
              </a:lnSpc>
            </a:pPr>
            <a:endParaRPr lang="en-US" altLang="ko-KR" i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Both operations must be </a:t>
            </a:r>
            <a:r>
              <a:rPr lang="en-US" altLang="ko-KR" b="1" dirty="0" smtClean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idempotent.</a:t>
            </a:r>
            <a:endParaRPr lang="en-US" altLang="ko-KR" b="1" dirty="0">
              <a:solidFill>
                <a:schemeClr val="tx2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That is, even if the operation is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multiple times the effect is the same as if it is executed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the record </a:t>
            </a:r>
            <a:b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but does not contain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both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 operations are performed first, then redo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Immediate Database Modification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b="1" smtClean="0">
                <a:ea typeface="ＭＳ Ｐゴシック" pitchFamily="34" charset="-128"/>
              </a:rPr>
              <a:t>Log                                  Write                              Output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0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0</a:t>
            </a:r>
            <a:r>
              <a:rPr lang="en-US" i="1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smtClean="0">
                <a:ea typeface="ＭＳ Ｐゴシック" pitchFamily="34" charset="-128"/>
              </a:rPr>
              <a:t>&lt;T</a:t>
            </a:r>
            <a:r>
              <a:rPr lang="en-US" baseline="-25000" smtClean="0">
                <a:ea typeface="ＭＳ Ｐゴシック" pitchFamily="34" charset="-128"/>
              </a:rPr>
              <a:t>o</a:t>
            </a:r>
            <a:r>
              <a:rPr lang="en-US" i="1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B, 2000, 2050&gt;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A</a:t>
            </a:r>
            <a:r>
              <a:rPr lang="en-US" smtClean="0">
                <a:ea typeface="ＭＳ Ｐゴシック" pitchFamily="34" charset="-128"/>
              </a:rPr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smtClean="0">
                <a:ea typeface="ＭＳ Ｐゴシック" pitchFamily="34" charset="-128"/>
              </a:rPr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0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B 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C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A</a:t>
            </a:r>
            <a:br>
              <a:rPr lang="en-US" i="1" baseline="-25000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Note: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X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denotes block containing </a:t>
            </a:r>
            <a:r>
              <a:rPr lang="en-US" i="1" smtClean="0">
                <a:ea typeface="ＭＳ Ｐゴシック" pitchFamily="34" charset="-128"/>
              </a:rPr>
              <a:t>X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4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6324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C</a:t>
            </a:r>
            <a:r>
              <a:rPr lang="en-US"/>
              <a:t> output before T</a:t>
            </a:r>
            <a:r>
              <a:rPr lang="en-US" baseline="-25000"/>
              <a:t>1 </a:t>
            </a:r>
            <a:r>
              <a:rPr lang="en-US"/>
              <a:t>commits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6264275" y="5273675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A</a:t>
            </a:r>
            <a:r>
              <a:rPr lang="en-US"/>
              <a:t> output after T</a:t>
            </a:r>
            <a:r>
              <a:rPr lang="en-US" baseline="-25000"/>
              <a:t>0 </a:t>
            </a:r>
            <a:r>
              <a:rPr lang="en-US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xmlns="" val="9817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2401"/>
            <a:ext cx="8210550" cy="5334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DB Modification Recovery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ko-KR" altLang="en-US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in each case above are: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(a)  undo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B is restored to 2000 and A to 1000.</a:t>
            </a:r>
          </a:p>
          <a:p>
            <a:pPr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(b)  undo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C is restored to 700, and then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are  </a:t>
            </a:r>
          </a:p>
          <a:p>
            <a:pPr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set to 950 and 2050 respectively.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(c) 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A and B are set to 950 and 2050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respectively. Then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set to 600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/>
          <a:srcRect l="893" t="28572" r="1785" b="28571"/>
          <a:stretch>
            <a:fillRect/>
          </a:stretch>
        </p:blipFill>
        <p:spPr bwMode="auto">
          <a:xfrm>
            <a:off x="1295400" y="1757363"/>
            <a:ext cx="6265863" cy="2070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77500" lnSpcReduction="20000"/>
          </a:bodyPr>
          <a:lstStyle/>
          <a:p>
            <a:pPr marL="381000" indent="-38100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mechanism where all the previous logs are removed from the system and stored permanently in a storage disk.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declares a point before which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in consistent state, and all the transactions were committed.</a:t>
            </a:r>
          </a:p>
          <a:p>
            <a:pPr marL="381000" indent="-381000"/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Problems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recovery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procedure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might unnecessarily redo transactions which have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already output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their updates to the database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800100" lvl="1" indent="-342900">
              <a:buNone/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Streamline recovery procedure by periodically performing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checkpointing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a log record &lt;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onto stable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we need to consider only the most recent transaction 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that started before the checkpoint, and transactions that started after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backwards from end of log to find the most recent &lt;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Continue scanning backwards till a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found.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only consider the part of log following above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 record. Earlier part of log can be ignored during recovery, and can be erased whenever desired.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all transactions (starting from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or later) with no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execute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(Done only in case of immediate modification.)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Scanning forward in the log, for all transactions starting 	from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 later with a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execute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Checkpoints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3650"/>
            <a:ext cx="8382000" cy="5289550"/>
          </a:xfrm>
        </p:spPr>
        <p:txBody>
          <a:bodyPr>
            <a:normAutofit fontScale="85000" lnSpcReduction="20000"/>
          </a:bodyPr>
          <a:lstStyle/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en-US" altLang="ko-KR" i="1" dirty="0" smtClean="0">
              <a:ea typeface="굴림" pitchFamily="50" charset="-127"/>
            </a:endParaRPr>
          </a:p>
          <a:p>
            <a:r>
              <a:rPr lang="en-US" altLang="ko-KR" i="1" dirty="0" smtClean="0">
                <a:ea typeface="굴림" pitchFamily="50" charset="-127"/>
              </a:rPr>
              <a:t>T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can be ignored (updates already output to disk due to checkpoint)</a:t>
            </a:r>
          </a:p>
          <a:p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 redone.</a:t>
            </a:r>
          </a:p>
          <a:p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4</a:t>
            </a:r>
            <a:r>
              <a:rPr lang="en-US" altLang="ko-KR" dirty="0">
                <a:ea typeface="굴림" pitchFamily="50" charset="-127"/>
              </a:rPr>
              <a:t> undone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i="1" baseline="-25000">
                <a:ea typeface="굴림" pitchFamily="50" charset="-127"/>
              </a:rPr>
              <a:t>c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f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1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2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3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4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checkpoint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system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recovery system reads the logs backwards from the end to the last checkpoint.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maintains two lists, an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 and a redo-list.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and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 or just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Commit&gt;, it puts the transaction in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redo-list.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but no commit or abort log found, it puts the transaction in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All the transactions in the undo-list are then undone and their logs are removed. All the transactions in the redo-list and their previous logs are removed and then redone before saving their logs.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 are performed as before, except that the checkpoint log record is now of the form 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&lt;</a:t>
            </a:r>
            <a:r>
              <a:rPr lang="en-US" altLang="ko-KR" sz="24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where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list of transactions active at the time of the checkpoint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no updates are in progress while the checkpoint is carried out.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system recovers from a crash, it first does the following: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Initialize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empty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the log backwards from the end, stopping when the first &lt;</a:t>
            </a:r>
            <a:r>
              <a:rPr lang="en-US" altLang="ko-KR" sz="24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is found.  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each record found during the backward scan: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add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redo-list</a:t>
            </a: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1200150" lvl="2" indent="-3429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then if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every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if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ko-KR" sz="4500" b="1" dirty="0">
                <a:solidFill>
                  <a:srgbClr val="FF0000"/>
                </a:solidFill>
                <a:ea typeface="굴림" pitchFamily="50" charset="-127"/>
              </a:rPr>
              <a:t>Storage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Volatile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does not survive system crashes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main memory, cache memory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Nonvolatile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survives system crashes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disk, tape, flash memory, </a:t>
            </a:r>
            <a:b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     non-volatile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RAM 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form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of storage that survives all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4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Recovery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Go over the steps of the recovery algorithm on the following log: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--stop backward for undo</a:t>
            </a:r>
            <a:endParaRPr lang="ko-KR" altLang="en-US" sz="22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                 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&lt;checkpoint {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}&gt; -- start forward for redo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Summary-Checkpoint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Keeping and maintaining logs in real time and in real environment may fill out all the memory space available in the system.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time passes, the log file may grow too big to be handled at all.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mechanism where all the previous logs are removed from the system and stored permanently in a storage disk.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declares a point before which the DBMS was in consistent state, and all the transactions were committed.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43963" cy="559911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an alternative to log-based recovery; this scheme is useful if  transactions execute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Idea: maintain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two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page tables during the lifetime of a transaction –the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current page table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Store the shadow page table in nonvolatile storage, such that state of the database prior to transaction execution may be recovered.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 is never modified during execution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start with, both the page tables are identical. Only current page table is used for data item accesses during execution of the transaction.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Whenever any page is about to be written for the first time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copy of this page is made onto an unused page. [to be a new current page]</a:t>
            </a:r>
            <a:endParaRPr lang="ko-KR" altLang="en-US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current page table is then made to point to the copy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update is performed on the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ko-KR" sz="34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Sample Page Table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23627" t="1099" r="23627" b="2930"/>
          <a:stretch>
            <a:fillRect/>
          </a:stretch>
        </p:blipFill>
        <p:spPr bwMode="auto">
          <a:xfrm>
            <a:off x="2819400" y="1295400"/>
            <a:ext cx="3624262" cy="4948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Example of Shadow Paging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5616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itchFamily="50" charset="-127"/>
              </a:rPr>
              <a:t>Shadow and current page tables after write to page 4 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/>
          <a:srcRect l="9027" t="1543" r="9723" b="618"/>
          <a:stretch>
            <a:fillRect/>
          </a:stretch>
        </p:blipFill>
        <p:spPr bwMode="auto">
          <a:xfrm>
            <a:off x="1617663" y="1231900"/>
            <a:ext cx="5638800" cy="50911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10600" cy="62484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commit a transaction :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1.  Flush all modified pages in main memory to disk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2.  Output current page table to disk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3.  Make the current page table the new shadow page table, as follows: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keep a pointer to the shadow page table at a fixed (known) location on disk.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make the current page table the new shadow page table, simply update the pointer to point to current page table on disk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 pointer to shadow page table has been written, transaction is committed.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recovery is needed after a crash — new transactions can start right away, using the shadow page table.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Pages not pointed to from current/shadow page table should be freed (garbage collected).</a:t>
            </a:r>
          </a:p>
          <a:p>
            <a:endParaRPr lang="ko-KR" altLang="en-US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66163" cy="624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Advantages of shadow-paging over log-based schemes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overhead of writing log records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</a:t>
            </a:r>
            <a:r>
              <a:rPr lang="en-US" altLang="ko-KR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faster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Disadvantages 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Copying the entire page table is very expensive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overhead is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high. 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to flush every updated page, and page table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gets fragmented (related pages get separated on disk)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every transaction completion, the database pages containing old versions of modified data need to be garbage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collected.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79500"/>
            <a:ext cx="8610600" cy="5473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Neither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nor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can make progress — executing 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lock-S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(B)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while executing 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lock-X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(A)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Such a situation is called a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 handle a deadlock one of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must be rolled back </a:t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its locks released.</a:t>
            </a:r>
          </a:p>
        </p:txBody>
      </p:sp>
      <p:pic>
        <p:nvPicPr>
          <p:cNvPr id="14340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02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10600" cy="64007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Two-phase locking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does not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ensure freedom from deadlocks.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 addition to deadlocks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there is a possibility of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occurs if the concurrency control manager is badly designed. For example: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same transaction is repeatedly rolled back due to deadlocks.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704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potential for deadlock exists in most locking protocols. 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a deadlock occurs there is a possibility of cascading roll-backs. 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Cascading roll-back is possible under two-phase locking. To avoid this, follow a modified protocol called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strict two-phase locking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Rigorous two-phase locking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even stricter. Here,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locks are held till commit/abort. In this protocol transactions can be serialized in the order in which they commit.</a:t>
            </a:r>
          </a:p>
        </p:txBody>
      </p:sp>
    </p:spTree>
    <p:extLst>
      <p:ext uri="{BB962C8B-B14F-4D97-AF65-F5344CB8AC3E}">
        <p14:creationId xmlns:p14="http://schemas.microsoft.com/office/powerpoint/2010/main" xmlns="" val="1728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Stable-Storage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Maintain multiple copies of each block on separate disks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copies can be at remote sites to protect against disasters such as fire or flooding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762000" lvl="1" indent="-304800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during data transfer can still result in inconsistent copies: Block transfer can result in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Successful completion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 failure: destination block has incorrect information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Total failure: destination block was never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updated.</a:t>
            </a:r>
          </a:p>
          <a:p>
            <a:pPr marL="762000" lvl="1" indent="-304800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Protecting storage media from failure during data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transfer:-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 output operation as follows (assuming two copies of each block):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the information onto the first physical block.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first write successfully completes, write the same information onto the second physical block.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output is completed only after the second write successfully completes.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Deadlocks can be described as a </a:t>
            </a:r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graph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which consists of a pair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= (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), </a:t>
            </a:r>
          </a:p>
          <a:p>
            <a:pPr lvl="1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vertices (all the transactions in the system)</a:t>
            </a:r>
          </a:p>
          <a:p>
            <a:pPr lvl="1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edges; each element is an ordered pair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</a:p>
          <a:p>
            <a:pPr lvl="1"/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in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there is a directed edge from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implying that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waiting for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a data item.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requests a data item currently being held by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 edge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inserted in the wait-for graph. This edge is removed only when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no longer holding a data item needed by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system is in a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state if and only if the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 graph has 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cycle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Must invoke a deadlock-detection algorithm periodically to look for cycles.</a:t>
            </a:r>
          </a:p>
        </p:txBody>
      </p:sp>
    </p:spTree>
    <p:extLst>
      <p:ext uri="{BB962C8B-B14F-4D97-AF65-F5344CB8AC3E}">
        <p14:creationId xmlns:p14="http://schemas.microsoft.com/office/powerpoint/2010/main" xmlns="" val="25195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081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(Cont.)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09638" y="421005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without a cycle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84788" y="42465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 a cycle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574800"/>
            <a:ext cx="28829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747838"/>
            <a:ext cx="25622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24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93788"/>
            <a:ext cx="8763000" cy="55356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deadlock is  detected 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Rollback -- determine how far to roll back transaction</a:t>
            </a:r>
          </a:p>
          <a:p>
            <a:pPr lvl="2"/>
            <a:r>
              <a:rPr lang="en-US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Total rollback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Abort the transaction and then restart it.</a:t>
            </a:r>
          </a:p>
          <a:p>
            <a:pPr lvl="2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More effective to roll back transaction only as far as necessary to break deadlock.</a:t>
            </a:r>
          </a:p>
          <a:p>
            <a:pPr lvl="1"/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happens if same transaction is always chosen as victim. Include the number of rollbacks in the cost factor to avoid starvation.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244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93788"/>
            <a:ext cx="8610600" cy="54594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System is deadlocked if there is a set of transactions such that every transaction in the set is waiting for another transaction in the set.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prevention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protocols ensure that the system will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never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enter into a deadlock state. Some prevention strategies 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Require that each transaction locks all its data items before it begins execution (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predeclaration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Impose partial ordering of all data items and require that a transaction can lock data items only in the order specified by the partial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35881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More Deadlock Prevention Strategies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Following schemes use transaction timestamps for the sake of deadlock prevention alone.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non-preemptive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may wait for younger one to release data item. (older means smaller timestamp).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Younger transactions never wait for older ones; they are rolled back instead.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die several times before acquiring needed data item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wound-wait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preemptive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wounds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may be fewer rollbacks than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xmlns="" val="2645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 algn="l"/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wait–die scheme is a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nonpreemptive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technique.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transaction 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 requests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data item currently held by </a:t>
            </a:r>
            <a:r>
              <a:rPr lang="en-US" sz="27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Ti is allowed to wait only if it has a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timestamp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smaller than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of </a:t>
            </a:r>
            <a:r>
              <a:rPr lang="en-US" sz="27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(that is, Ti is older than </a:t>
            </a:r>
            <a:r>
              <a:rPr lang="en-US" sz="27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). Otherwise, Ti is</a:t>
            </a:r>
          </a:p>
          <a:p>
            <a:pPr algn="l"/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rolled back (dies).</a:t>
            </a:r>
          </a:p>
          <a:p>
            <a:pPr algn="l"/>
            <a:endParaRPr lang="en-US" sz="2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that transactions 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T22, T23, and T24 have timestamps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5, 10, and 15, respectively. If 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T22 requests a data item held by T23, then T22 will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wait. If </a:t>
            </a:r>
            <a:r>
              <a:rPr lang="en-US" sz="27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T24 requests a data item held by T23, then T24 will be rolled back.</a:t>
            </a:r>
          </a:p>
          <a:p>
            <a:pPr algn="l"/>
            <a:endParaRPr lang="en-US" sz="27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7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The wound–wait scheme is a preemptive technique. It is a counterpart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wait–die scheme.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transaction Ti requests a data item currently held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Ti is allowed to wait only if it has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timestamp larger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(that is, Ti is younger than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). Otherwise,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rolled back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wounded by Ti).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transactions T22, T23, and T24, if T22 requests a data item held by T23, then the data item will be preempted from T23,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T23 will be rolled 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If T24 requests a data item held by T23, then T24 will wait.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04800"/>
            <a:ext cx="88392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Timeout-Based Schemes: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waits for a lock only for a specified amount of time. If the lock has not been granted within that time, the transaction is rolled back and restarted,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Thus, deadlocks are not possible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simple to implement; but starvation is possible. Also difficult to determine good value of the timeout interval.</a:t>
            </a:r>
          </a:p>
        </p:txBody>
      </p:sp>
    </p:spTree>
    <p:extLst>
      <p:ext uri="{BB962C8B-B14F-4D97-AF65-F5344CB8AC3E}">
        <p14:creationId xmlns:p14="http://schemas.microsoft.com/office/powerpoint/2010/main" xmlns="" val="34863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Classification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failure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Logical errors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transaction cannot complete due to some internal error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condition.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errors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the database system must terminate an active transaction due to an error condition (e.g., deadlock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b="1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power failure or other hardware or software failure causes the system to crash.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Fail-stop assumption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non-volatile storage contents are assumed to not be corrupted by system crash</a:t>
            </a:r>
          </a:p>
          <a:p>
            <a:endParaRPr lang="en-US" altLang="ko-KR" b="1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Disk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head crash or similar disk failure destroys all or part of disk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 are techniques to ensure database consistency and transaction atomicity and durability despite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</a:p>
          <a:p>
            <a:pPr marL="381000" indent="-381000"/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algorithms have two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parts:-</a:t>
            </a:r>
            <a:endParaRPr lang="en-US" altLang="ko-KR" b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during normal transaction processing to ensure enough information exists to recover from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after a failure to recover the database contents to a state that ensures atomicity, consistency and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durability.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Log-Based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39200" cy="5522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log is a sequence of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maintains a record of update activities on the database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starts, it registers itself by writing a </a:t>
            </a:r>
            <a:b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), a log record 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 V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V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written, where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value of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before the write, and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value to be written to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 notes that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has performed a write on data item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X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had value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the write, and will have value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the write.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finishes its last statement, the log record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written. </a:t>
            </a:r>
          </a:p>
          <a:p>
            <a:pPr algn="l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Two approaches using logs:-</a:t>
            </a:r>
          </a:p>
          <a:p>
            <a:pPr lvl="1" algn="l"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1)Deferred database modification</a:t>
            </a:r>
          </a:p>
          <a:p>
            <a:pPr lvl="1" algn="l"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2)Immediate database modification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(1)Deferred </a:t>
            </a:r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Database Modification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6488"/>
            <a:ext cx="8686799" cy="5599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logs are written on to the stable storage and the database is updated when a transaction commits.</a:t>
            </a:r>
          </a:p>
          <a:p>
            <a:endParaRPr lang="en-US" altLang="ko-KR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deferred database modification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records all modifications to the log, but defers all the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after partial commit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transactions execute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starts by writing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record to log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results in a log record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sz="2000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V&gt;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being written, where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new value for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Note: old value is not needed for this scheme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write is not performed 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 this time, but is deferred.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partially commits, &lt;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written to the log 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after a crash, a transaction 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and only if both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and&lt;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are there in the log.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Redoing a 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the transaction to the new values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Crashes can occur while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transaction is executing the original updates, or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while recovery action is being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taken.</a:t>
            </a:r>
          </a:p>
          <a:p>
            <a:pPr lvl="1"/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transactions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before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	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A: - A - 50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	     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:-C-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100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       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read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B:-  B + 50</a:t>
            </a: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2959</Words>
  <Application>Microsoft Office PowerPoint</Application>
  <PresentationFormat>On-screen Show (4:3)</PresentationFormat>
  <Paragraphs>343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Recovery System</vt:lpstr>
      <vt:lpstr>Storage Structure</vt:lpstr>
      <vt:lpstr>Stable-Storage Implementation</vt:lpstr>
      <vt:lpstr>Failure Classification</vt:lpstr>
      <vt:lpstr>Recovery Algorithms</vt:lpstr>
      <vt:lpstr>Log-Based Recovery</vt:lpstr>
      <vt:lpstr>Slide 7</vt:lpstr>
      <vt:lpstr>(1)Deferred Database Modification</vt:lpstr>
      <vt:lpstr>Slide 9</vt:lpstr>
      <vt:lpstr>Slide 10</vt:lpstr>
      <vt:lpstr>Immediate Database Modification</vt:lpstr>
      <vt:lpstr>Slide 12</vt:lpstr>
      <vt:lpstr>Immediate Database Modification Example</vt:lpstr>
      <vt:lpstr>Immediate DB Modification Recovery Example</vt:lpstr>
      <vt:lpstr>Checkpoints</vt:lpstr>
      <vt:lpstr>Slide 16</vt:lpstr>
      <vt:lpstr>Example of Checkpoints</vt:lpstr>
      <vt:lpstr>Slide 18</vt:lpstr>
      <vt:lpstr>Slide 19</vt:lpstr>
      <vt:lpstr>Example of Recovery</vt:lpstr>
      <vt:lpstr>Slide 21</vt:lpstr>
      <vt:lpstr>Shadow Paging</vt:lpstr>
      <vt:lpstr>Sample Page Table</vt:lpstr>
      <vt:lpstr>Example of Shadow Paging</vt:lpstr>
      <vt:lpstr>Slide 25</vt:lpstr>
      <vt:lpstr>Slide 26</vt:lpstr>
      <vt:lpstr>Deadlocks</vt:lpstr>
      <vt:lpstr>Slide 28</vt:lpstr>
      <vt:lpstr>Slide 29</vt:lpstr>
      <vt:lpstr>Deadlock Detection</vt:lpstr>
      <vt:lpstr>Deadlock Detection (Cont.)</vt:lpstr>
      <vt:lpstr>Deadlock Recovery</vt:lpstr>
      <vt:lpstr>Deadlock Handling</vt:lpstr>
      <vt:lpstr>More Deadlock Prevention Strategies</vt:lpstr>
      <vt:lpstr>Slide 35</vt:lpstr>
      <vt:lpstr>Slide 36</vt:lpstr>
      <vt:lpstr>Slide 37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System</dc:title>
  <dc:creator>comp</dc:creator>
  <cp:lastModifiedBy>MPK</cp:lastModifiedBy>
  <cp:revision>40</cp:revision>
  <dcterms:created xsi:type="dcterms:W3CDTF">2006-08-16T00:00:00Z</dcterms:created>
  <dcterms:modified xsi:type="dcterms:W3CDTF">2020-04-05T13:49:28Z</dcterms:modified>
</cp:coreProperties>
</file>