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0" r:id="rId3"/>
    <p:sldId id="316" r:id="rId4"/>
    <p:sldId id="258" r:id="rId5"/>
    <p:sldId id="259" r:id="rId6"/>
    <p:sldId id="268" r:id="rId7"/>
    <p:sldId id="317" r:id="rId8"/>
    <p:sldId id="269" r:id="rId9"/>
    <p:sldId id="270" r:id="rId10"/>
    <p:sldId id="271" r:id="rId11"/>
    <p:sldId id="272" r:id="rId12"/>
    <p:sldId id="274" r:id="rId13"/>
    <p:sldId id="329" r:id="rId14"/>
    <p:sldId id="275" r:id="rId15"/>
    <p:sldId id="276" r:id="rId16"/>
    <p:sldId id="277" r:id="rId17"/>
    <p:sldId id="278" r:id="rId18"/>
    <p:sldId id="320" r:id="rId19"/>
    <p:sldId id="321" r:id="rId20"/>
    <p:sldId id="324" r:id="rId21"/>
    <p:sldId id="319" r:id="rId22"/>
    <p:sldId id="279" r:id="rId23"/>
    <p:sldId id="280" r:id="rId24"/>
    <p:sldId id="281" r:id="rId25"/>
    <p:sldId id="332" r:id="rId26"/>
    <p:sldId id="282" r:id="rId27"/>
    <p:sldId id="283" r:id="rId28"/>
    <p:sldId id="303" r:id="rId29"/>
    <p:sldId id="304" r:id="rId30"/>
    <p:sldId id="305" r:id="rId31"/>
    <p:sldId id="326" r:id="rId32"/>
    <p:sldId id="327" r:id="rId33"/>
    <p:sldId id="328" r:id="rId34"/>
    <p:sldId id="296" r:id="rId35"/>
    <p:sldId id="297" r:id="rId36"/>
    <p:sldId id="298" r:id="rId37"/>
    <p:sldId id="331" r:id="rId38"/>
    <p:sldId id="28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>
      <p:cViewPr varScale="1">
        <p:scale>
          <a:sx n="70" d="100"/>
          <a:sy n="70" d="100"/>
        </p:scale>
        <p:origin x="101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112ED-0298-4B16-8638-36BD948A58FD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89358-D31E-4194-905F-45738DB28F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0BED3C-9566-4104-B9A5-22B2170FD804}" type="slidenum">
              <a:rPr lang="ko-KR" altLang="en-US"/>
              <a:pPr/>
              <a:t>1</a:t>
            </a:fld>
            <a:endParaRPr lang="en-US" altLang="ko-KR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090FCDA4-1DD6-48C1-B28C-3C5D12893DF9}" type="slidenum">
              <a:rPr lang="en-US" sz="1200">
                <a:latin typeface="Times New Roman" pitchFamily="18" charset="0"/>
              </a:rPr>
              <a:pPr/>
              <a:t>35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D6F037E4-7E02-4EB6-B13B-ED7EBE00F332}" type="slidenum">
              <a:rPr lang="en-US" sz="1200">
                <a:latin typeface="Times New Roman" pitchFamily="18" charset="0"/>
              </a:rPr>
              <a:pPr/>
              <a:t>36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63029"/>
            <a:fld id="{6ED872AB-7E50-44CE-927C-3B066150F6A0}" type="slidenum">
              <a:rPr lang="en-US" smtClean="0">
                <a:latin typeface="Times New Roman" pitchFamily="18" charset="0"/>
                <a:ea typeface="ＭＳ Ｐゴシック" pitchFamily="34" charset="-128"/>
              </a:rPr>
              <a:pPr defTabSz="863029"/>
              <a:t>13</a:t>
            </a:fld>
            <a:endParaRPr lang="en-US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98004471-D50E-4F97-8A74-A4A7D03A7E30}" type="slidenum">
              <a:rPr lang="en-US" sz="1200">
                <a:latin typeface="Times New Roman" pitchFamily="18" charset="0"/>
              </a:rPr>
              <a:pPr/>
              <a:t>28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C103249C-B84B-4AF2-B94B-BF000C9D5C34}" type="slidenum">
              <a:rPr lang="en-US" sz="1200">
                <a:latin typeface="Times New Roman" pitchFamily="18" charset="0"/>
              </a:rPr>
              <a:pPr/>
              <a:t>29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4018744D-6E95-4358-A6C4-0F34BE354F1D}" type="slidenum">
              <a:rPr lang="en-US" sz="1200">
                <a:latin typeface="Times New Roman" pitchFamily="18" charset="0"/>
              </a:rPr>
              <a:pPr/>
              <a:t>30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E4A55DC2-26DB-4C11-B03A-FD1CE571F529}" type="slidenum">
              <a:rPr lang="en-US" sz="1200">
                <a:latin typeface="Times New Roman" pitchFamily="18" charset="0"/>
              </a:rPr>
              <a:pPr/>
              <a:t>31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CBAEDA27-DA08-4693-A1DA-43C5E294AF00}" type="slidenum">
              <a:rPr lang="en-US" sz="1200">
                <a:latin typeface="Times New Roman" pitchFamily="18" charset="0"/>
              </a:rPr>
              <a:pPr/>
              <a:t>32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D782798B-1F68-4733-ACAD-772F11445B5D}" type="slidenum">
              <a:rPr lang="en-US" sz="1200">
                <a:latin typeface="Times New Roman" pitchFamily="18" charset="0"/>
              </a:rPr>
              <a:pPr/>
              <a:t>33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86302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86302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A3E6439B-5636-4C3C-981E-B8D243BF95A8}" type="slidenum">
              <a:rPr lang="en-US" sz="1200">
                <a:latin typeface="Times New Roman" pitchFamily="18" charset="0"/>
              </a:rPr>
              <a:pPr/>
              <a:t>34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b-book.com/db4/slide-dir/ch18-2.pdf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500" b="1" dirty="0" smtClean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Recovery </a:t>
            </a:r>
            <a:r>
              <a:rPr lang="en-US" altLang="ko-KR" sz="4500" b="1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228600"/>
            <a:ext cx="8767763" cy="6477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sz="24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Below we show the log as it appears at three instances of time</a:t>
            </a:r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Consider initial value of A=1000,B=2000 C=3000 in DB</a:t>
            </a:r>
            <a:endParaRPr lang="en-US" altLang="ko-KR" sz="24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endParaRPr lang="en-US" altLang="ko-KR" sz="24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endParaRPr lang="en-US" altLang="ko-KR" sz="24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endParaRPr lang="en-US" altLang="ko-KR" sz="24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endParaRPr lang="en-US" altLang="ko-KR" sz="24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endParaRPr lang="en-US" altLang="ko-KR" sz="24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endParaRPr lang="en-US" altLang="ko-KR" sz="24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endParaRPr lang="en-US" altLang="ko-KR" sz="24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20000"/>
              </a:lnSpc>
            </a:pPr>
            <a:endParaRPr lang="en-US" altLang="ko-KR" sz="24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endParaRPr lang="en-US" altLang="ko-KR" sz="2400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endParaRPr lang="en-US" altLang="ko-KR" sz="2400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If </a:t>
            </a:r>
            <a:r>
              <a:rPr lang="en-US" altLang="ko-KR" sz="24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log on stable storage at time of crash is as in case: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ko-KR" sz="24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	(a)  No redo actions need to be taken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24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	(b)  redo(</a:t>
            </a:r>
            <a:r>
              <a:rPr lang="en-US" altLang="ko-KR" sz="2400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400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</a:t>
            </a:r>
            <a:r>
              <a:rPr lang="en-US" altLang="ko-KR" sz="24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 must be performed since &lt;</a:t>
            </a:r>
            <a:r>
              <a:rPr lang="en-US" altLang="ko-KR" sz="2400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400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 </a:t>
            </a:r>
            <a:r>
              <a:rPr lang="en-US" altLang="ko-KR" sz="2400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commi</a:t>
            </a:r>
            <a:r>
              <a:rPr lang="en-US" altLang="ko-KR" sz="24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t&gt; is present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24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	(c)  </a:t>
            </a:r>
            <a:r>
              <a:rPr lang="en-US" altLang="ko-KR" sz="2400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redo</a:t>
            </a:r>
            <a:r>
              <a:rPr lang="en-US" altLang="ko-KR" sz="24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lang="en-US" altLang="ko-KR" sz="2400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400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</a:t>
            </a:r>
            <a:r>
              <a:rPr lang="en-US" altLang="ko-KR" sz="24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 must be performed followed by redo(</a:t>
            </a:r>
            <a:r>
              <a:rPr lang="en-US" altLang="ko-KR" sz="2400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400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lang="en-US" altLang="ko-KR" sz="24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 since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ko-KR" sz="24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   		 &lt;</a:t>
            </a:r>
            <a:r>
              <a:rPr lang="en-US" altLang="ko-KR" sz="2400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400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</a:t>
            </a:r>
            <a:r>
              <a:rPr lang="en-US" altLang="ko-KR" sz="24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sz="2400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commit</a:t>
            </a:r>
            <a:r>
              <a:rPr lang="en-US" altLang="ko-KR" sz="24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 and &lt;</a:t>
            </a:r>
            <a:r>
              <a:rPr lang="en-US" altLang="ko-KR" sz="2400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400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sz="24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commit&gt; are </a:t>
            </a:r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present.</a:t>
            </a:r>
            <a:endParaRPr lang="en-US" altLang="ko-KR" sz="24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pic>
        <p:nvPicPr>
          <p:cNvPr id="30731" name="Picture 11"/>
          <p:cNvPicPr>
            <a:picLocks noChangeAspect="1" noChangeArrowheads="1"/>
          </p:cNvPicPr>
          <p:nvPr/>
        </p:nvPicPr>
        <p:blipFill>
          <a:blip r:embed="rId2"/>
          <a:srcRect l="1190" t="22223" r="2380" b="22221"/>
          <a:stretch>
            <a:fillRect/>
          </a:stretch>
        </p:blipFill>
        <p:spPr bwMode="auto">
          <a:xfrm>
            <a:off x="1573213" y="1589088"/>
            <a:ext cx="5926137" cy="25606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altLang="ko-KR" sz="4000" b="1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Immediate Database Modification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7630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Each log follows an actual database modification. That is, the database is modified immediately after every operation.</a:t>
            </a:r>
          </a:p>
          <a:p>
            <a:endParaRPr lang="en-US" altLang="ko-KR" dirty="0" smtClean="0">
              <a:solidFill>
                <a:srgbClr val="0000FF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The </a:t>
            </a:r>
            <a:r>
              <a:rPr lang="en-US" altLang="ko-KR" b="1" dirty="0">
                <a:solidFill>
                  <a:schemeClr val="tx2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immediate database modification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scheme allows database updates of an uncommitted transaction to be made as the writes are issued</a:t>
            </a:r>
          </a:p>
          <a:p>
            <a:pPr lvl="1"/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since undoing may be needed, update logs must have both old value and new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value.</a:t>
            </a:r>
          </a:p>
          <a:p>
            <a:pPr lvl="1"/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Update log record must be written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before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database item is written</a:t>
            </a:r>
          </a:p>
          <a:p>
            <a:pPr lvl="1"/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We assume that the log record is output directly to stable storage</a:t>
            </a:r>
          </a:p>
          <a:p>
            <a:pPr lvl="1"/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Can be extended to postpone log record output, so long as prior to execution of an 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output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 operation for a data block B, all log records corresponding to items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must be flushed to stable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storage.</a:t>
            </a:r>
          </a:p>
          <a:p>
            <a:pPr lvl="1">
              <a:buNone/>
            </a:pPr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Output of updated blocks can take place at any time before or  after transaction commit</a:t>
            </a:r>
          </a:p>
          <a:p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Order in which blocks are output can be different from the order in which they are written.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304800"/>
            <a:ext cx="8686800" cy="63246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Recovery procedure has two operations instead of one:</a:t>
            </a:r>
          </a:p>
          <a:p>
            <a:pPr lvl="1">
              <a:lnSpc>
                <a:spcPct val="90000"/>
              </a:lnSpc>
            </a:pP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undo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 restores the value of all data items updated by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to their old values, going backwards from the last log record for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endParaRPr lang="en-US" altLang="ko-KR" i="1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redo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 sets the value of all data items updated by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to the new values, going forward from the first log record for </a:t>
            </a: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i.</a:t>
            </a:r>
          </a:p>
          <a:p>
            <a:pPr lvl="1">
              <a:lnSpc>
                <a:spcPct val="90000"/>
              </a:lnSpc>
            </a:pPr>
            <a:endParaRPr lang="en-US" altLang="ko-KR" i="1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Both operations must be </a:t>
            </a:r>
            <a:r>
              <a:rPr lang="en-US" altLang="ko-KR" b="1" dirty="0" smtClean="0">
                <a:solidFill>
                  <a:schemeClr val="tx2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idempotent.</a:t>
            </a:r>
            <a:endParaRPr lang="en-US" altLang="ko-KR" b="1" dirty="0">
              <a:solidFill>
                <a:schemeClr val="tx2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That is, even if the operation is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executed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multiple times the effect is the same as if it is executed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once</a:t>
            </a:r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ko-KR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When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recovering after failure: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Transaction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needs to be </a:t>
            </a:r>
            <a:r>
              <a:rPr lang="en-US" altLang="ko-KR" b="1" dirty="0">
                <a:solidFill>
                  <a:srgbClr val="0000F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undone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if the log contains the record </a:t>
            </a:r>
            <a:b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</a:b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start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but does not contain the record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commit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Transaction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needs to be </a:t>
            </a:r>
            <a:r>
              <a:rPr lang="en-US" altLang="ko-KR" b="1" dirty="0">
                <a:solidFill>
                  <a:srgbClr val="0000F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redone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if the log contains both the record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start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and the record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 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commit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Undo operations are performed first, then redo operations.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3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Immediate Database Modification Example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Monotype Sorts" pitchFamily="2" charset="2"/>
              <a:buNone/>
            </a:pPr>
            <a:r>
              <a:rPr lang="en-US" b="1" dirty="0" smtClean="0">
                <a:ea typeface="ＭＳ Ｐゴシック" pitchFamily="34" charset="-128"/>
              </a:rPr>
              <a:t>Log                                  Write                              Output</a:t>
            </a:r>
            <a:endParaRPr lang="en-US" dirty="0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dirty="0" smtClean="0">
              <a:ea typeface="ＭＳ Ｐゴシック" pitchFamily="34" charset="-128"/>
            </a:endParaRP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dirty="0" smtClean="0">
                <a:ea typeface="ＭＳ Ｐゴシック" pitchFamily="34" charset="-128"/>
              </a:rPr>
              <a:t>&lt;</a:t>
            </a:r>
            <a:r>
              <a:rPr lang="en-US" i="1" dirty="0" smtClean="0">
                <a:ea typeface="ＭＳ Ｐゴシック" pitchFamily="34" charset="-128"/>
              </a:rPr>
              <a:t>T</a:t>
            </a:r>
            <a:r>
              <a:rPr lang="en-US" baseline="-25000" dirty="0" smtClean="0">
                <a:ea typeface="ＭＳ Ｐゴシック" pitchFamily="34" charset="-128"/>
              </a:rPr>
              <a:t>0</a:t>
            </a:r>
            <a:r>
              <a:rPr lang="en-US" i="1" dirty="0" smtClean="0">
                <a:ea typeface="ＭＳ Ｐゴシック" pitchFamily="34" charset="-128"/>
              </a:rPr>
              <a:t> </a:t>
            </a:r>
            <a:r>
              <a:rPr lang="en-US" b="1" dirty="0" smtClean="0">
                <a:ea typeface="ＭＳ Ｐゴシック" pitchFamily="34" charset="-128"/>
              </a:rPr>
              <a:t>start</a:t>
            </a:r>
            <a:r>
              <a:rPr lang="en-US" dirty="0" smtClean="0">
                <a:ea typeface="ＭＳ Ｐゴシック" pitchFamily="34" charset="-128"/>
              </a:rPr>
              <a:t>&gt;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>
                <a:ea typeface="ＭＳ Ｐゴシック" pitchFamily="34" charset="-128"/>
              </a:rPr>
              <a:t>&lt;</a:t>
            </a:r>
            <a:r>
              <a:rPr lang="en-US" i="1" dirty="0" smtClean="0">
                <a:ea typeface="ＭＳ Ｐゴシック" pitchFamily="34" charset="-128"/>
              </a:rPr>
              <a:t>T</a:t>
            </a:r>
            <a:r>
              <a:rPr lang="en-US" i="1" baseline="-25000" dirty="0" smtClean="0">
                <a:ea typeface="ＭＳ Ｐゴシック" pitchFamily="34" charset="-128"/>
              </a:rPr>
              <a:t>0</a:t>
            </a:r>
            <a:r>
              <a:rPr lang="en-US" i="1" dirty="0" smtClean="0">
                <a:ea typeface="ＭＳ Ｐゴシック" pitchFamily="34" charset="-128"/>
              </a:rPr>
              <a:t>,</a:t>
            </a:r>
            <a:r>
              <a:rPr lang="en-US" dirty="0" smtClean="0">
                <a:ea typeface="ＭＳ Ｐゴシック" pitchFamily="34" charset="-128"/>
              </a:rPr>
              <a:t> A, 1000, 950&gt;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i="1" dirty="0" smtClean="0">
                <a:ea typeface="ＭＳ Ｐゴシック" pitchFamily="34" charset="-128"/>
              </a:rPr>
              <a:t>&lt;T</a:t>
            </a:r>
            <a:r>
              <a:rPr lang="en-US" baseline="-25000" dirty="0" smtClean="0">
                <a:ea typeface="ＭＳ Ｐゴシック" pitchFamily="34" charset="-128"/>
              </a:rPr>
              <a:t>o</a:t>
            </a:r>
            <a:r>
              <a:rPr lang="en-US" i="1" dirty="0" smtClean="0">
                <a:ea typeface="ＭＳ Ｐゴシック" pitchFamily="34" charset="-128"/>
              </a:rPr>
              <a:t>,</a:t>
            </a:r>
            <a:r>
              <a:rPr lang="en-US" dirty="0" smtClean="0">
                <a:ea typeface="ＭＳ Ｐゴシック" pitchFamily="34" charset="-128"/>
              </a:rPr>
              <a:t> B, 2000, 2050&gt;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dirty="0" smtClean="0">
                <a:ea typeface="ＭＳ Ｐゴシック" pitchFamily="34" charset="-128"/>
              </a:rPr>
              <a:t>                                    </a:t>
            </a:r>
            <a:r>
              <a:rPr lang="en-US" i="1" dirty="0" smtClean="0">
                <a:ea typeface="ＭＳ Ｐゴシック" pitchFamily="34" charset="-128"/>
              </a:rPr>
              <a:t>A</a:t>
            </a:r>
            <a:r>
              <a:rPr lang="en-US" dirty="0" smtClean="0">
                <a:ea typeface="ＭＳ Ｐゴシック" pitchFamily="34" charset="-128"/>
              </a:rPr>
              <a:t> = 950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dirty="0" smtClean="0">
                <a:ea typeface="ＭＳ Ｐゴシック" pitchFamily="34" charset="-128"/>
              </a:rPr>
              <a:t>                                    </a:t>
            </a:r>
            <a:r>
              <a:rPr lang="en-US" i="1" dirty="0" smtClean="0">
                <a:ea typeface="ＭＳ Ｐゴシック" pitchFamily="34" charset="-128"/>
              </a:rPr>
              <a:t>B</a:t>
            </a:r>
            <a:r>
              <a:rPr lang="en-US" dirty="0" smtClean="0">
                <a:ea typeface="ＭＳ Ｐゴシック" pitchFamily="34" charset="-128"/>
              </a:rPr>
              <a:t> = 2050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>
                <a:ea typeface="ＭＳ Ｐゴシック" pitchFamily="34" charset="-128"/>
              </a:rPr>
              <a:t>&lt;</a:t>
            </a:r>
            <a:r>
              <a:rPr lang="en-US" i="1" dirty="0" smtClean="0">
                <a:ea typeface="ＭＳ Ｐゴシック" pitchFamily="34" charset="-128"/>
              </a:rPr>
              <a:t>T</a:t>
            </a:r>
            <a:r>
              <a:rPr lang="en-US" baseline="-25000" dirty="0" smtClean="0">
                <a:ea typeface="ＭＳ Ｐゴシック" pitchFamily="34" charset="-128"/>
              </a:rPr>
              <a:t>0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b="1" dirty="0" smtClean="0">
                <a:ea typeface="ＭＳ Ｐゴシック" pitchFamily="34" charset="-128"/>
              </a:rPr>
              <a:t>commit</a:t>
            </a:r>
            <a:r>
              <a:rPr lang="en-US" dirty="0" smtClean="0">
                <a:ea typeface="ＭＳ Ｐゴシック" pitchFamily="34" charset="-128"/>
              </a:rPr>
              <a:t>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dirty="0" smtClean="0">
                <a:ea typeface="ＭＳ Ｐゴシック" pitchFamily="34" charset="-128"/>
              </a:rPr>
              <a:t>&lt;</a:t>
            </a:r>
            <a:r>
              <a:rPr lang="en-US" i="1" dirty="0" smtClean="0">
                <a:ea typeface="ＭＳ Ｐゴシック" pitchFamily="34" charset="-128"/>
              </a:rPr>
              <a:t>T</a:t>
            </a:r>
            <a:r>
              <a:rPr lang="en-US" baseline="-25000" dirty="0" smtClean="0">
                <a:ea typeface="ＭＳ Ｐゴシック" pitchFamily="34" charset="-128"/>
              </a:rPr>
              <a:t>1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b="1" dirty="0" smtClean="0">
                <a:ea typeface="ＭＳ Ｐゴシック" pitchFamily="34" charset="-128"/>
              </a:rPr>
              <a:t>start</a:t>
            </a:r>
            <a:r>
              <a:rPr lang="en-US" dirty="0" smtClean="0">
                <a:ea typeface="ＭＳ Ｐゴシック" pitchFamily="34" charset="-128"/>
              </a:rPr>
              <a:t>&gt;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dirty="0" smtClean="0">
                <a:ea typeface="ＭＳ Ｐゴシック" pitchFamily="34" charset="-128"/>
              </a:rPr>
              <a:t>&lt;</a:t>
            </a:r>
            <a:r>
              <a:rPr lang="en-US" i="1" dirty="0" smtClean="0">
                <a:ea typeface="ＭＳ Ｐゴシック" pitchFamily="34" charset="-128"/>
              </a:rPr>
              <a:t>T</a:t>
            </a:r>
            <a:r>
              <a:rPr lang="en-US" baseline="-25000" dirty="0" smtClean="0">
                <a:ea typeface="ＭＳ Ｐゴシック" pitchFamily="34" charset="-128"/>
              </a:rPr>
              <a:t>1</a:t>
            </a:r>
            <a:r>
              <a:rPr lang="en-US" dirty="0" smtClean="0">
                <a:ea typeface="ＭＳ Ｐゴシック" pitchFamily="34" charset="-128"/>
              </a:rPr>
              <a:t>, C, 700, 600&gt;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dirty="0" smtClean="0">
                <a:ea typeface="ＭＳ Ｐゴシック" pitchFamily="34" charset="-128"/>
              </a:rPr>
              <a:t>                                    </a:t>
            </a:r>
            <a:r>
              <a:rPr lang="en-US" i="1" dirty="0" smtClean="0">
                <a:ea typeface="ＭＳ Ｐゴシック" pitchFamily="34" charset="-128"/>
              </a:rPr>
              <a:t>C</a:t>
            </a:r>
            <a:r>
              <a:rPr lang="en-US" dirty="0" smtClean="0">
                <a:ea typeface="ＭＳ Ｐゴシック" pitchFamily="34" charset="-128"/>
              </a:rPr>
              <a:t> = 600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dirty="0" smtClean="0">
                <a:ea typeface="ＭＳ Ｐゴシック" pitchFamily="34" charset="-128"/>
              </a:rPr>
              <a:t>                                                                         </a:t>
            </a:r>
            <a:r>
              <a:rPr lang="en-US" i="1" dirty="0" smtClean="0">
                <a:ea typeface="ＭＳ Ｐゴシック" pitchFamily="34" charset="-128"/>
              </a:rPr>
              <a:t>B</a:t>
            </a:r>
            <a:r>
              <a:rPr lang="en-US" i="1" baseline="-25000" dirty="0" smtClean="0">
                <a:ea typeface="ＭＳ Ｐゴシック" pitchFamily="34" charset="-128"/>
              </a:rPr>
              <a:t>B 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i="1" dirty="0" smtClean="0">
                <a:ea typeface="ＭＳ Ｐゴシック" pitchFamily="34" charset="-128"/>
              </a:rPr>
              <a:t>B</a:t>
            </a:r>
            <a:r>
              <a:rPr lang="en-US" i="1" baseline="-25000" dirty="0" smtClean="0">
                <a:ea typeface="ＭＳ Ｐゴシック" pitchFamily="34" charset="-128"/>
              </a:rPr>
              <a:t>C</a:t>
            </a:r>
            <a:endParaRPr lang="en-US" dirty="0" smtClean="0">
              <a:ea typeface="ＭＳ Ｐゴシック" pitchFamily="34" charset="-128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dirty="0" smtClean="0">
                <a:ea typeface="ＭＳ Ｐゴシック" pitchFamily="34" charset="-128"/>
              </a:rPr>
              <a:t>&lt;</a:t>
            </a:r>
            <a:r>
              <a:rPr lang="en-US" i="1" dirty="0" smtClean="0">
                <a:ea typeface="ＭＳ Ｐゴシック" pitchFamily="34" charset="-128"/>
              </a:rPr>
              <a:t>T</a:t>
            </a:r>
            <a:r>
              <a:rPr lang="en-US" baseline="-25000" dirty="0" smtClean="0">
                <a:ea typeface="ＭＳ Ｐゴシック" pitchFamily="34" charset="-128"/>
              </a:rPr>
              <a:t>1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b="1" dirty="0" smtClean="0">
                <a:ea typeface="ＭＳ Ｐゴシック" pitchFamily="34" charset="-128"/>
              </a:rPr>
              <a:t>commit</a:t>
            </a:r>
            <a:r>
              <a:rPr lang="en-US" dirty="0" smtClean="0">
                <a:ea typeface="ＭＳ Ｐゴシック" pitchFamily="34" charset="-128"/>
              </a:rPr>
              <a:t>&gt;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dirty="0" smtClean="0">
                <a:ea typeface="ＭＳ Ｐゴシック" pitchFamily="34" charset="-128"/>
              </a:rPr>
              <a:t>                                                                         </a:t>
            </a:r>
            <a:r>
              <a:rPr lang="en-US" i="1" dirty="0" smtClean="0">
                <a:ea typeface="ＭＳ Ｐゴシック" pitchFamily="34" charset="-128"/>
              </a:rPr>
              <a:t>B</a:t>
            </a:r>
            <a:r>
              <a:rPr lang="en-US" i="1" baseline="-25000" dirty="0" smtClean="0">
                <a:ea typeface="ＭＳ Ｐゴシック" pitchFamily="34" charset="-128"/>
              </a:rPr>
              <a:t>A</a:t>
            </a:r>
            <a:br>
              <a:rPr lang="en-US" i="1" baseline="-25000" dirty="0" smtClean="0">
                <a:ea typeface="ＭＳ Ｐゴシック" pitchFamily="34" charset="-128"/>
              </a:rPr>
            </a:br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Note: </a:t>
            </a:r>
            <a:r>
              <a:rPr lang="en-US" i="1" dirty="0" smtClean="0">
                <a:ea typeface="ＭＳ Ｐゴシック" pitchFamily="34" charset="-128"/>
              </a:rPr>
              <a:t>B</a:t>
            </a:r>
            <a:r>
              <a:rPr lang="en-US" i="1" baseline="-25000" dirty="0" smtClean="0">
                <a:ea typeface="ＭＳ Ｐゴシック" pitchFamily="34" charset="-128"/>
              </a:rPr>
              <a:t>X</a:t>
            </a:r>
            <a:r>
              <a:rPr lang="en-US" i="1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denotes block containing </a:t>
            </a:r>
            <a:r>
              <a:rPr lang="en-US" i="1" dirty="0" smtClean="0">
                <a:ea typeface="ＭＳ Ｐゴシック" pitchFamily="34" charset="-128"/>
              </a:rPr>
              <a:t>X</a:t>
            </a:r>
            <a:r>
              <a:rPr lang="en-US" dirty="0" smtClean="0">
                <a:ea typeface="ＭＳ Ｐゴシック" pitchFamily="34" charset="-128"/>
              </a:rPr>
              <a:t>.</a:t>
            </a:r>
          </a:p>
          <a:p>
            <a:pPr lvl="4">
              <a:buFontTx/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914400" y="1592263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AutoShape 6"/>
          <p:cNvSpPr>
            <a:spLocks noChangeArrowheads="1"/>
          </p:cNvSpPr>
          <p:nvPr/>
        </p:nvSpPr>
        <p:spPr bwMode="auto">
          <a:xfrm>
            <a:off x="6324600" y="4008438"/>
            <a:ext cx="2179638" cy="563562"/>
          </a:xfrm>
          <a:prstGeom prst="wedgeRoundRectCallout">
            <a:avLst>
              <a:gd name="adj1" fmla="val -56847"/>
              <a:gd name="adj2" fmla="val 6746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B</a:t>
            </a:r>
            <a:r>
              <a:rPr lang="en-US" baseline="-25000"/>
              <a:t>C</a:t>
            </a:r>
            <a:r>
              <a:rPr lang="en-US"/>
              <a:t> output before T</a:t>
            </a:r>
            <a:r>
              <a:rPr lang="en-US" baseline="-25000"/>
              <a:t>1 </a:t>
            </a:r>
            <a:r>
              <a:rPr lang="en-US"/>
              <a:t>commits</a:t>
            </a:r>
          </a:p>
        </p:txBody>
      </p:sp>
      <p:sp>
        <p:nvSpPr>
          <p:cNvPr id="18438" name="AutoShape 7"/>
          <p:cNvSpPr>
            <a:spLocks noChangeArrowheads="1"/>
          </p:cNvSpPr>
          <p:nvPr/>
        </p:nvSpPr>
        <p:spPr bwMode="auto">
          <a:xfrm>
            <a:off x="6264275" y="5273675"/>
            <a:ext cx="2179638" cy="563563"/>
          </a:xfrm>
          <a:prstGeom prst="wedgeRoundRectCallout">
            <a:avLst>
              <a:gd name="adj1" fmla="val -70102"/>
              <a:gd name="adj2" fmla="val -4887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B</a:t>
            </a:r>
            <a:r>
              <a:rPr lang="en-US" baseline="-25000"/>
              <a:t>A</a:t>
            </a:r>
            <a:r>
              <a:rPr lang="en-US"/>
              <a:t> output after T</a:t>
            </a:r>
            <a:r>
              <a:rPr lang="en-US" baseline="-25000"/>
              <a:t>0 </a:t>
            </a:r>
            <a:r>
              <a:rPr lang="en-US"/>
              <a:t>commits</a:t>
            </a:r>
          </a:p>
        </p:txBody>
      </p:sp>
    </p:spTree>
    <p:extLst>
      <p:ext uri="{BB962C8B-B14F-4D97-AF65-F5344CB8AC3E}">
        <p14:creationId xmlns:p14="http://schemas.microsoft.com/office/powerpoint/2010/main" val="98170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52401"/>
            <a:ext cx="8210550" cy="5334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Immediate DB Modification Recovery Example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8686800" cy="56388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ko-KR" altLang="en-US" sz="22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</a:t>
            </a:r>
            <a:r>
              <a:rPr lang="en-US" altLang="ko-KR" sz="22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Below we show the log as it appears at three instances of time.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ko-KR" sz="22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ko-KR" sz="22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ko-KR" sz="22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ko-KR" sz="22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ko-KR" sz="22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ko-KR" sz="22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ko-KR" sz="22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30000"/>
              </a:lnSpc>
              <a:buFont typeface="Monotype Sorts" pitchFamily="2" charset="2"/>
              <a:buNone/>
            </a:pPr>
            <a:endParaRPr lang="en-US" altLang="ko-KR" sz="22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ko-KR" sz="22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Recovery </a:t>
            </a:r>
            <a:r>
              <a:rPr lang="en-US" altLang="ko-KR" sz="22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actions in each case above are: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22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(a)  undo (</a:t>
            </a:r>
            <a:r>
              <a:rPr lang="en-US" altLang="ko-KR" sz="2200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200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</a:t>
            </a:r>
            <a:r>
              <a:rPr lang="en-US" altLang="ko-KR" sz="22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): B is restored to 2000 and A to 1000.</a:t>
            </a:r>
          </a:p>
          <a:p>
            <a:pPr>
              <a:buFont typeface="Monotype Sorts" pitchFamily="2" charset="2"/>
              <a:buNone/>
            </a:pPr>
            <a:r>
              <a:rPr lang="en-US" altLang="ko-KR" sz="22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(b) 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undo (</a:t>
            </a:r>
            <a:r>
              <a:rPr lang="en-US" altLang="ko-KR" sz="22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200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lang="en-US" altLang="ko-KR" sz="22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 and redo (</a:t>
            </a:r>
            <a:r>
              <a:rPr lang="en-US" altLang="ko-KR" sz="2200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200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</a:t>
            </a:r>
            <a:r>
              <a:rPr lang="en-US" altLang="ko-KR" sz="22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): C is restored to 700, and then </a:t>
            </a:r>
            <a:r>
              <a:rPr lang="en-US" altLang="ko-KR" sz="2200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</a:t>
            </a:r>
            <a:r>
              <a:rPr lang="en-US" altLang="ko-KR" sz="22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and </a:t>
            </a:r>
            <a:r>
              <a:rPr lang="en-US" altLang="ko-KR" sz="2200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</a:t>
            </a:r>
            <a:r>
              <a:rPr lang="en-US" altLang="ko-KR" sz="22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are  </a:t>
            </a:r>
          </a:p>
          <a:p>
            <a:pPr>
              <a:buFont typeface="Monotype Sorts" pitchFamily="2" charset="2"/>
              <a:buNone/>
            </a:pPr>
            <a:r>
              <a:rPr lang="en-US" altLang="ko-KR" sz="22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     set to 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950 </a:t>
            </a:r>
            <a:r>
              <a:rPr lang="en-US" altLang="ko-KR" sz="22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and 2050 respectively.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22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(c)  redo (</a:t>
            </a:r>
            <a:r>
              <a:rPr lang="en-US" altLang="ko-KR" sz="2200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200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</a:t>
            </a:r>
            <a:r>
              <a:rPr lang="en-US" altLang="ko-KR" sz="22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 and redo (</a:t>
            </a:r>
            <a:r>
              <a:rPr lang="en-US" altLang="ko-KR" sz="2200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200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lang="en-US" altLang="ko-KR" sz="22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): A and B are set to 950 and 2050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ko-KR" sz="22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     respectively. Then </a:t>
            </a:r>
            <a:r>
              <a:rPr lang="en-US" altLang="ko-KR" sz="2200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</a:t>
            </a:r>
            <a:r>
              <a:rPr lang="en-US" altLang="ko-KR" sz="22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is set to 600</a:t>
            </a:r>
          </a:p>
        </p:txBody>
      </p:sp>
      <p:pic>
        <p:nvPicPr>
          <p:cNvPr id="40971" name="Picture 11"/>
          <p:cNvPicPr>
            <a:picLocks noChangeAspect="1" noChangeArrowheads="1"/>
          </p:cNvPicPr>
          <p:nvPr/>
        </p:nvPicPr>
        <p:blipFill>
          <a:blip r:embed="rId2"/>
          <a:srcRect l="893" t="28572" r="1785" b="28571"/>
          <a:stretch>
            <a:fillRect/>
          </a:stretch>
        </p:blipFill>
        <p:spPr bwMode="auto">
          <a:xfrm>
            <a:off x="1295400" y="1757363"/>
            <a:ext cx="6265863" cy="20701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Checkpoints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</p:spPr>
        <p:txBody>
          <a:bodyPr>
            <a:normAutofit fontScale="77500" lnSpcReduction="20000"/>
          </a:bodyPr>
          <a:lstStyle/>
          <a:p>
            <a:pPr marL="381000" indent="-38100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Checkpoint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 mechanism where all the previous logs are removed from the system and stored permanently in a storage disk.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Checkpoint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declares a point before which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DBMS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was in consistent state, and all the transactions were committed.</a:t>
            </a:r>
          </a:p>
          <a:p>
            <a:pPr marL="381000" indent="-381000"/>
            <a:endParaRPr lang="en-US" altLang="ko-KR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381000" indent="-381000"/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Problems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in recovery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procedure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: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searching the entire log is time-consuming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we might unnecessarily redo transactions which have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already output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their updates to the database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.</a:t>
            </a:r>
          </a:p>
          <a:p>
            <a:pPr marL="800100" lvl="1" indent="-342900">
              <a:buNone/>
            </a:pPr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381000" indent="-381000"/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Streamline recovery procedure by periodically performing </a:t>
            </a:r>
            <a:r>
              <a:rPr lang="en-US" altLang="ko-KR" b="1" dirty="0">
                <a:solidFill>
                  <a:schemeClr val="tx2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checkpointing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Output all log records currently residing in main memory onto stable storage.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Output all modified buffer blocks to the disk.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Write a log record &lt;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checkpoint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 onto stable storage.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304800"/>
            <a:ext cx="8686800" cy="6324600"/>
          </a:xfrm>
        </p:spPr>
        <p:txBody>
          <a:bodyPr>
            <a:normAutofit fontScale="92500" lnSpcReduction="10000"/>
          </a:bodyPr>
          <a:lstStyle/>
          <a:p>
            <a:pPr marL="381000" indent="-381000"/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During recovery we need to consider only the most recent transaction T</a:t>
            </a:r>
            <a:r>
              <a:rPr lang="en-US" altLang="ko-KR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that started before the checkpoint, and transactions that started after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. 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Scan backwards from end of log to find the most recent &lt;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checkpoint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 record 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Continue scanning backwards till a record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start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 is found. 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Need only consider the part of log following above 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star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 record. Earlier part of log can be ignored during recovery, and can be erased whenever desired.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For all transactions (starting from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or later) with no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commit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execute 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undo</a:t>
            </a:r>
            <a:r>
              <a:rPr lang="en-US" altLang="ko-KR" b="1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).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(Done only in case of immediate modification.)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Scanning forward in the log, for all transactions starting 	from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or later with a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b="1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commit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 execute 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redo</a:t>
            </a:r>
            <a:r>
              <a:rPr lang="en-US" altLang="ko-KR" b="1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).</a:t>
            </a:r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Example of Checkpoints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63650"/>
            <a:ext cx="8382000" cy="5289550"/>
          </a:xfrm>
        </p:spPr>
        <p:txBody>
          <a:bodyPr>
            <a:normAutofit fontScale="85000" lnSpcReduction="20000"/>
          </a:bodyPr>
          <a:lstStyle/>
          <a:p>
            <a:endParaRPr lang="ko-KR" altLang="en-US" dirty="0">
              <a:ea typeface="굴림" pitchFamily="50" charset="-127"/>
            </a:endParaRPr>
          </a:p>
          <a:p>
            <a:endParaRPr lang="ko-KR" altLang="en-US" dirty="0">
              <a:ea typeface="굴림" pitchFamily="50" charset="-127"/>
            </a:endParaRPr>
          </a:p>
          <a:p>
            <a:endParaRPr lang="ko-KR" altLang="en-US" dirty="0">
              <a:ea typeface="굴림" pitchFamily="50" charset="-127"/>
            </a:endParaRPr>
          </a:p>
          <a:p>
            <a:endParaRPr lang="ko-KR" altLang="en-US" dirty="0">
              <a:ea typeface="굴림" pitchFamily="50" charset="-127"/>
            </a:endParaRPr>
          </a:p>
          <a:p>
            <a:endParaRPr lang="ko-KR" altLang="en-US" dirty="0">
              <a:ea typeface="굴림" pitchFamily="50" charset="-127"/>
            </a:endParaRPr>
          </a:p>
          <a:p>
            <a:endParaRPr lang="ko-KR" altLang="en-US" dirty="0">
              <a:ea typeface="굴림" pitchFamily="50" charset="-127"/>
            </a:endParaRPr>
          </a:p>
          <a:p>
            <a:endParaRPr lang="ko-KR" altLang="en-US" dirty="0">
              <a:ea typeface="굴림" pitchFamily="50" charset="-127"/>
            </a:endParaRPr>
          </a:p>
          <a:p>
            <a:endParaRPr lang="ko-KR" altLang="en-US" dirty="0">
              <a:ea typeface="굴림" pitchFamily="50" charset="-127"/>
            </a:endParaRPr>
          </a:p>
          <a:p>
            <a:endParaRPr lang="en-US" altLang="ko-KR" i="1" dirty="0" smtClean="0">
              <a:ea typeface="굴림" pitchFamily="50" charset="-127"/>
            </a:endParaRPr>
          </a:p>
          <a:p>
            <a:r>
              <a:rPr lang="en-US" altLang="ko-KR" i="1" dirty="0" smtClean="0">
                <a:ea typeface="굴림" pitchFamily="50" charset="-127"/>
              </a:rPr>
              <a:t>T</a:t>
            </a:r>
            <a:r>
              <a:rPr lang="en-US" altLang="ko-KR" baseline="-25000" dirty="0" smtClean="0">
                <a:ea typeface="굴림" pitchFamily="50" charset="-127"/>
              </a:rPr>
              <a:t>1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can be ignored (updates already output to disk due to checkpoint)</a:t>
            </a:r>
          </a:p>
          <a:p>
            <a:r>
              <a:rPr lang="en-US" altLang="ko-KR" i="1" dirty="0">
                <a:ea typeface="굴림" pitchFamily="50" charset="-127"/>
              </a:rPr>
              <a:t>T</a:t>
            </a:r>
            <a:r>
              <a:rPr lang="en-US" altLang="ko-KR" baseline="-25000" dirty="0">
                <a:ea typeface="굴림" pitchFamily="50" charset="-127"/>
              </a:rPr>
              <a:t>2</a:t>
            </a:r>
            <a:r>
              <a:rPr lang="en-US" altLang="ko-KR" dirty="0">
                <a:ea typeface="굴림" pitchFamily="50" charset="-127"/>
              </a:rPr>
              <a:t> and </a:t>
            </a:r>
            <a:r>
              <a:rPr lang="en-US" altLang="ko-KR" i="1" dirty="0">
                <a:ea typeface="굴림" pitchFamily="50" charset="-127"/>
              </a:rPr>
              <a:t>T</a:t>
            </a:r>
            <a:r>
              <a:rPr lang="en-US" altLang="ko-KR" baseline="-25000" dirty="0">
                <a:ea typeface="굴림" pitchFamily="50" charset="-127"/>
              </a:rPr>
              <a:t>3</a:t>
            </a:r>
            <a:r>
              <a:rPr lang="en-US" altLang="ko-KR" dirty="0">
                <a:ea typeface="굴림" pitchFamily="50" charset="-127"/>
              </a:rPr>
              <a:t> redone.</a:t>
            </a:r>
          </a:p>
          <a:p>
            <a:r>
              <a:rPr lang="en-US" altLang="ko-KR" i="1" dirty="0">
                <a:ea typeface="굴림" pitchFamily="50" charset="-127"/>
              </a:rPr>
              <a:t>T</a:t>
            </a:r>
            <a:r>
              <a:rPr lang="en-US" altLang="ko-KR" baseline="-25000" dirty="0">
                <a:ea typeface="굴림" pitchFamily="50" charset="-127"/>
              </a:rPr>
              <a:t>4</a:t>
            </a:r>
            <a:r>
              <a:rPr lang="en-US" altLang="ko-KR" dirty="0">
                <a:ea typeface="굴림" pitchFamily="50" charset="-127"/>
              </a:rPr>
              <a:t> undone</a:t>
            </a:r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1600200" y="16002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2895600" y="1600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>
            <a:off x="5867400" y="1600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2803525" y="1230313"/>
            <a:ext cx="10357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i="1" dirty="0" err="1" smtClean="0">
                <a:ea typeface="굴림" pitchFamily="50" charset="-127"/>
              </a:rPr>
              <a:t>T</a:t>
            </a:r>
            <a:r>
              <a:rPr lang="en-US" altLang="ko-KR" sz="2000" i="1" baseline="-25000" dirty="0" err="1" smtClean="0">
                <a:ea typeface="굴림" pitchFamily="50" charset="-127"/>
              </a:rPr>
              <a:t>checkpoint</a:t>
            </a:r>
            <a:endParaRPr lang="en-US" altLang="ko-KR" sz="2000" i="1" dirty="0">
              <a:ea typeface="굴림" pitchFamily="50" charset="-127"/>
            </a:endParaRP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5645150" y="1206500"/>
            <a:ext cx="7497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i="1" dirty="0" err="1" smtClean="0">
                <a:ea typeface="굴림" pitchFamily="50" charset="-127"/>
              </a:rPr>
              <a:t>T</a:t>
            </a:r>
            <a:r>
              <a:rPr lang="en-US" altLang="ko-KR" sz="2000" baseline="-25000" dirty="0" err="1" smtClean="0">
                <a:ea typeface="굴림" pitchFamily="50" charset="-127"/>
              </a:rPr>
              <a:t>failure</a:t>
            </a:r>
            <a:endParaRPr lang="en-US" altLang="ko-KR" sz="2000" i="1" dirty="0">
              <a:ea typeface="굴림" pitchFamily="50" charset="-127"/>
            </a:endParaRPr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>
            <a:off x="167640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>
            <a:off x="1676400" y="2057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243840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>
            <a:off x="2743200" y="236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>
            <a:off x="2743200" y="2438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>
            <a:off x="3505200" y="236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>
            <a:off x="3962400" y="2743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>
            <a:off x="3962400" y="2819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>
            <a:off x="4724400" y="2743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>
            <a:off x="5105400" y="3200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>
            <a:off x="5105400" y="3276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>
            <a:off x="5867400" y="3200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5" name="Text Box 21"/>
          <p:cNvSpPr txBox="1">
            <a:spLocks noChangeArrowheads="1"/>
          </p:cNvSpPr>
          <p:nvPr/>
        </p:nvSpPr>
        <p:spPr bwMode="auto">
          <a:xfrm>
            <a:off x="1965325" y="1687513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i="1">
                <a:ea typeface="굴림" pitchFamily="50" charset="-127"/>
              </a:rPr>
              <a:t>T</a:t>
            </a:r>
            <a:r>
              <a:rPr lang="en-US" altLang="ko-KR" sz="2000" baseline="-25000">
                <a:ea typeface="굴림" pitchFamily="50" charset="-127"/>
              </a:rPr>
              <a:t>1</a:t>
            </a:r>
            <a:endParaRPr lang="en-US" altLang="ko-KR" sz="2000" i="1">
              <a:ea typeface="굴림" pitchFamily="50" charset="-127"/>
            </a:endParaRPr>
          </a:p>
        </p:txBody>
      </p:sp>
      <p:sp>
        <p:nvSpPr>
          <p:cNvPr id="47126" name="Text Box 22"/>
          <p:cNvSpPr txBox="1">
            <a:spLocks noChangeArrowheads="1"/>
          </p:cNvSpPr>
          <p:nvPr/>
        </p:nvSpPr>
        <p:spPr bwMode="auto">
          <a:xfrm>
            <a:off x="2898775" y="205105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i="1" dirty="0">
                <a:ea typeface="굴림" pitchFamily="50" charset="-127"/>
              </a:rPr>
              <a:t>T</a:t>
            </a:r>
            <a:r>
              <a:rPr lang="en-US" altLang="ko-KR" sz="2000" baseline="-25000" dirty="0">
                <a:ea typeface="굴림" pitchFamily="50" charset="-127"/>
              </a:rPr>
              <a:t>2</a:t>
            </a:r>
            <a:endParaRPr lang="en-US" altLang="ko-KR" sz="2000" i="1" dirty="0">
              <a:ea typeface="굴림" pitchFamily="50" charset="-127"/>
            </a:endParaRPr>
          </a:p>
        </p:txBody>
      </p:sp>
      <p:sp>
        <p:nvSpPr>
          <p:cNvPr id="47127" name="Text Box 23"/>
          <p:cNvSpPr txBox="1">
            <a:spLocks noChangeArrowheads="1"/>
          </p:cNvSpPr>
          <p:nvPr/>
        </p:nvSpPr>
        <p:spPr bwMode="auto">
          <a:xfrm>
            <a:off x="4117975" y="243205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i="1">
                <a:ea typeface="굴림" pitchFamily="50" charset="-127"/>
              </a:rPr>
              <a:t>T</a:t>
            </a:r>
            <a:r>
              <a:rPr lang="en-US" altLang="ko-KR" sz="2000" baseline="-25000">
                <a:ea typeface="굴림" pitchFamily="50" charset="-127"/>
              </a:rPr>
              <a:t>3</a:t>
            </a:r>
            <a:endParaRPr lang="en-US" altLang="ko-KR" sz="2000" i="1">
              <a:ea typeface="굴림" pitchFamily="50" charset="-127"/>
            </a:endParaRPr>
          </a:p>
        </p:txBody>
      </p:sp>
      <p:sp>
        <p:nvSpPr>
          <p:cNvPr id="47128" name="Text Box 24"/>
          <p:cNvSpPr txBox="1">
            <a:spLocks noChangeArrowheads="1"/>
          </p:cNvSpPr>
          <p:nvPr/>
        </p:nvSpPr>
        <p:spPr bwMode="auto">
          <a:xfrm>
            <a:off x="5337175" y="288925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i="1">
                <a:ea typeface="굴림" pitchFamily="50" charset="-127"/>
              </a:rPr>
              <a:t>T</a:t>
            </a:r>
            <a:r>
              <a:rPr lang="en-US" altLang="ko-KR" sz="2000" baseline="-25000">
                <a:ea typeface="굴림" pitchFamily="50" charset="-127"/>
              </a:rPr>
              <a:t>4</a:t>
            </a:r>
            <a:endParaRPr lang="en-US" altLang="ko-KR" sz="2000" i="1">
              <a:ea typeface="굴림" pitchFamily="50" charset="-127"/>
            </a:endParaRPr>
          </a:p>
        </p:txBody>
      </p:sp>
      <p:sp>
        <p:nvSpPr>
          <p:cNvPr id="47129" name="Text Box 25"/>
          <p:cNvSpPr txBox="1">
            <a:spLocks noChangeArrowheads="1"/>
          </p:cNvSpPr>
          <p:nvPr/>
        </p:nvSpPr>
        <p:spPr bwMode="auto">
          <a:xfrm>
            <a:off x="2362200" y="3821113"/>
            <a:ext cx="1398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checkpoint</a:t>
            </a:r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5105400" y="3797300"/>
            <a:ext cx="1749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ea typeface="굴림" pitchFamily="50" charset="-127"/>
              </a:rPr>
              <a:t>system failure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304800"/>
            <a:ext cx="8686800" cy="64008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recovery system reads the logs backwards from the end to the last checkpoint.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maintains two lists, an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undo-list and a redo-list.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the recovery system sees a log with &lt;T</a:t>
            </a:r>
            <a:r>
              <a:rPr lang="en-US" sz="24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Start&gt; and &lt;T</a:t>
            </a:r>
            <a:r>
              <a:rPr lang="en-US" sz="24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Commit&gt; or just &lt;T</a:t>
            </a:r>
            <a:r>
              <a:rPr lang="en-US" sz="24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Commit&gt;, it puts the transaction in the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redo-list.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the recovery system sees a log with &lt;T</a:t>
            </a:r>
            <a:r>
              <a:rPr lang="en-US" sz="24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Start&gt; but no commit or abort log found, it puts the transaction in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undo-list.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All the transactions in the undo-list are then undone and their logs are removed. All the transactions in the redo-list and their previous logs are removed and then redone before saving their logs.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00800"/>
          </a:xfrm>
        </p:spPr>
        <p:txBody>
          <a:bodyPr>
            <a:noAutofit/>
          </a:bodyPr>
          <a:lstStyle/>
          <a:p>
            <a:pPr marL="381000" indent="-381000">
              <a:lnSpc>
                <a:spcPct val="90000"/>
              </a:lnSpc>
            </a:pPr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Checkpoints are performed as before, except that the checkpoint log record is now of the form </a:t>
            </a:r>
            <a:b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</a:br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	&lt;</a:t>
            </a:r>
            <a:r>
              <a:rPr lang="en-US" altLang="ko-KR" sz="2400" b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checkpoint</a:t>
            </a:r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sz="24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L</a:t>
            </a:r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</a:t>
            </a:r>
            <a:b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</a:br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where </a:t>
            </a:r>
            <a:r>
              <a:rPr lang="en-US" altLang="ko-KR" sz="24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L</a:t>
            </a:r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is the list of transactions active at the time of the checkpoint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We assume no updates are in progress while the checkpoint is carried out.</a:t>
            </a:r>
          </a:p>
          <a:p>
            <a:pPr marL="800100" lvl="1" indent="-342900">
              <a:lnSpc>
                <a:spcPct val="90000"/>
              </a:lnSpc>
              <a:buNone/>
            </a:pPr>
            <a:endParaRPr lang="en-US" altLang="ko-KR" sz="2400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381000" indent="-381000">
              <a:lnSpc>
                <a:spcPct val="90000"/>
              </a:lnSpc>
            </a:pPr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When the system recovers from a crash, it first does the following:</a:t>
            </a: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Initialize </a:t>
            </a:r>
            <a:r>
              <a:rPr lang="en-US" altLang="ko-KR" sz="24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undo-list</a:t>
            </a:r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and </a:t>
            </a:r>
            <a:r>
              <a:rPr lang="en-US" altLang="ko-KR" sz="24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redo-list</a:t>
            </a:r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to empty</a:t>
            </a: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Scan the log backwards from the end, stopping when the first &lt;</a:t>
            </a:r>
            <a:r>
              <a:rPr lang="en-US" altLang="ko-KR" sz="2400" b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checkpoint</a:t>
            </a:r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sz="24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L</a:t>
            </a:r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 record is found.  </a:t>
            </a:r>
            <a:b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</a:br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For each record found during the backward scan:</a:t>
            </a:r>
          </a:p>
          <a:p>
            <a:pPr marL="1200150" lvl="2" indent="-342900">
              <a:lnSpc>
                <a:spcPct val="90000"/>
              </a:lnSpc>
            </a:pP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if the record is &lt;</a:t>
            </a: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b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commit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&gt;, add</a:t>
            </a: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T</a:t>
            </a:r>
            <a:r>
              <a:rPr lang="en-US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to </a:t>
            </a: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redo-list</a:t>
            </a:r>
            <a:endParaRPr lang="en-US" altLang="ko-KR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1200150" lvl="2" indent="-342900">
              <a:lnSpc>
                <a:spcPct val="90000"/>
              </a:lnSpc>
            </a:pP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if the record is &lt;</a:t>
            </a: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b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start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&gt;, then if </a:t>
            </a: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is not in </a:t>
            </a: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redo-list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add </a:t>
            </a: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to </a:t>
            </a: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undo-list</a:t>
            </a:r>
            <a:endParaRPr lang="en-US" altLang="ko-KR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For every </a:t>
            </a:r>
            <a:r>
              <a:rPr lang="en-US" altLang="ko-KR" sz="24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400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 </a:t>
            </a:r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in </a:t>
            </a:r>
            <a:r>
              <a:rPr lang="en-US" altLang="ko-KR" sz="24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L</a:t>
            </a:r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if </a:t>
            </a:r>
            <a:r>
              <a:rPr lang="en-US" altLang="ko-KR" sz="24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400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 </a:t>
            </a:r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is not in </a:t>
            </a:r>
            <a:r>
              <a:rPr lang="en-US" altLang="ko-KR" sz="24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redo-list</a:t>
            </a:r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add </a:t>
            </a:r>
            <a:r>
              <a:rPr lang="en-US" altLang="ko-KR" sz="24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400" i="1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sz="24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to </a:t>
            </a:r>
            <a:r>
              <a:rPr lang="en-US" altLang="ko-KR" sz="24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undo-list</a:t>
            </a:r>
            <a:endParaRPr lang="en-US" altLang="ko-KR" sz="2400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ko-KR" sz="4500" b="1" dirty="0">
                <a:solidFill>
                  <a:srgbClr val="FF0000"/>
                </a:solidFill>
                <a:ea typeface="굴림" pitchFamily="50" charset="-127"/>
              </a:rPr>
              <a:t>Storage Structure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610600" cy="5334000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Volatile storage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:</a:t>
            </a:r>
          </a:p>
          <a:p>
            <a:pPr lvl="1"/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does not survive system crashes</a:t>
            </a:r>
          </a:p>
          <a:p>
            <a:pPr lvl="1"/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examples: main memory, cache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memory , shared memory </a:t>
            </a:r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r>
              <a:rPr lang="en-US" altLang="ko-KR" b="1" dirty="0">
                <a:solidFill>
                  <a:schemeClr val="tx2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Nonvolatile storage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:</a:t>
            </a:r>
          </a:p>
          <a:p>
            <a:pPr lvl="1"/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survives system crashes</a:t>
            </a:r>
          </a:p>
          <a:p>
            <a:pPr lvl="1"/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examples: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hard disk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tape, flash memory, </a:t>
            </a:r>
            <a:b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</a:b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                non-volatile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RAM </a:t>
            </a:r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r>
              <a:rPr lang="en-US" altLang="ko-KR" b="1" dirty="0">
                <a:solidFill>
                  <a:schemeClr val="tx2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Stable storage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:</a:t>
            </a:r>
          </a:p>
          <a:p>
            <a:pPr lvl="1"/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 form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of storage that survives all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failures</a:t>
            </a:r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3400" b="1" dirty="0" smtClean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Example of Recovery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6868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Go over the steps of the recovery algorithm on the following log: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</a:t>
            </a:r>
            <a:r>
              <a:rPr lang="en-US" altLang="ko-KR" sz="22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200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</a:t>
            </a:r>
            <a:r>
              <a:rPr lang="en-US" altLang="ko-KR" sz="22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sz="2200" b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star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t&gt;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</a:t>
            </a:r>
            <a:r>
              <a:rPr lang="en-US" altLang="ko-KR" sz="22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200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</a:t>
            </a:r>
            <a:r>
              <a:rPr lang="en-US" altLang="ko-KR" sz="22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0, 10&gt;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</a:t>
            </a:r>
            <a:r>
              <a:rPr lang="en-US" altLang="ko-KR" sz="22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200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sz="2200" b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commit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</a:t>
            </a:r>
            <a:r>
              <a:rPr lang="en-US" altLang="ko-KR" sz="22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200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sz="2200" b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start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 --stop backward for undo</a:t>
            </a:r>
            <a:endParaRPr lang="ko-KR" altLang="en-US" sz="2200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</a:t>
            </a:r>
            <a:r>
              <a:rPr lang="en-US" altLang="ko-KR" sz="22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200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</a:t>
            </a:r>
            <a:r>
              <a:rPr lang="en-US" altLang="ko-KR" sz="22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0, 10&gt;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</a:t>
            </a:r>
            <a:r>
              <a:rPr lang="en-US" altLang="ko-KR" sz="22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200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sz="2200" b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start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                   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</a:t>
            </a:r>
            <a:r>
              <a:rPr lang="en-US" altLang="ko-KR" sz="22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200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</a:t>
            </a:r>
            <a:r>
              <a:rPr lang="en-US" altLang="ko-KR" sz="22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0, 10&gt;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</a:t>
            </a:r>
            <a:r>
              <a:rPr lang="en-US" altLang="ko-KR" sz="22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200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</a:t>
            </a:r>
            <a:r>
              <a:rPr lang="en-US" altLang="ko-KR" sz="22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10, 20&gt;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&lt;checkpoint {</a:t>
            </a:r>
            <a:r>
              <a:rPr lang="en-US" altLang="ko-KR" sz="22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200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</a:t>
            </a:r>
            <a:r>
              <a:rPr lang="en-US" altLang="ko-KR" sz="22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200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}&gt; -- start forward for redo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</a:t>
            </a:r>
            <a:r>
              <a:rPr lang="en-US" altLang="ko-KR" sz="22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200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3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sz="2200" b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start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</a:t>
            </a:r>
            <a:r>
              <a:rPr lang="en-US" altLang="ko-KR" sz="22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200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3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</a:t>
            </a:r>
            <a:r>
              <a:rPr lang="en-US" altLang="ko-KR" sz="22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A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10, 20&gt;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</a:t>
            </a:r>
            <a:r>
              <a:rPr lang="en-US" altLang="ko-KR" sz="22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200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3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</a:t>
            </a:r>
            <a:r>
              <a:rPr lang="en-US" altLang="ko-KR" sz="22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0, 10&gt;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</a:t>
            </a:r>
            <a:r>
              <a:rPr lang="en-US" altLang="ko-KR" sz="2200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sz="2200" baseline="-250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3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sz="2200" b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commit</a:t>
            </a:r>
            <a:r>
              <a:rPr lang="en-US" altLang="ko-KR" sz="22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Summary-Checkpoint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Keeping and maintaining logs in real time and in real environment may fill out all the memory space available in the system.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 time passes, the log file may grow too big to be handled at all.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Checkpoint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a mechanism where all the previous logs are removed from the system and stored permanently in a storage disk.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Checkpoint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declares a point before which the DBMS was in consistent state, and all the transactions were committed.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Shadow Paging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06488"/>
            <a:ext cx="8843963" cy="5599112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Shadow paging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is an alternative to log-based recovery; this scheme is useful if  transactions execute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serially.</a:t>
            </a:r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Idea: maintain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two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page tables during the lifetime of a transaction –the </a:t>
            </a:r>
            <a:r>
              <a:rPr lang="en-US" altLang="ko-KR" b="1" dirty="0">
                <a:solidFill>
                  <a:schemeClr val="tx2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current page table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and the </a:t>
            </a:r>
            <a:r>
              <a:rPr lang="en-US" altLang="ko-KR" b="1" dirty="0">
                <a:solidFill>
                  <a:schemeClr val="tx2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shadow page table</a:t>
            </a:r>
          </a:p>
          <a:p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Store the shadow page table in nonvolatile storage, such that state of the database prior to transaction execution may be recovered. </a:t>
            </a:r>
          </a:p>
          <a:p>
            <a:pPr lvl="1"/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Shadow page table is never modified during execution</a:t>
            </a:r>
          </a:p>
          <a:p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To start with, both the page tables are identical. Only current page table is used for data item accesses during execution of the transaction.</a:t>
            </a:r>
          </a:p>
          <a:p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Whenever any page is about to be written for the first time</a:t>
            </a:r>
          </a:p>
          <a:p>
            <a:pPr lvl="1"/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 copy of this page is made onto an unused page. [to be a new current page]</a:t>
            </a:r>
            <a:endParaRPr lang="ko-KR" altLang="en-US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lvl="1"/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The current page table is then made to point to the copy</a:t>
            </a:r>
          </a:p>
          <a:p>
            <a:pPr lvl="1"/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The update is performed on the copy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/>
          </a:bodyPr>
          <a:lstStyle/>
          <a:p>
            <a:r>
              <a:rPr lang="en-US" altLang="ko-KR" sz="3400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Sample Page Table</a:t>
            </a:r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2"/>
          <a:srcRect l="23627" t="1099" r="23627" b="2930"/>
          <a:stretch>
            <a:fillRect/>
          </a:stretch>
        </p:blipFill>
        <p:spPr bwMode="auto">
          <a:xfrm>
            <a:off x="2819400" y="1295400"/>
            <a:ext cx="3624262" cy="49482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08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FF0000"/>
                </a:solidFill>
                <a:ea typeface="굴림" pitchFamily="50" charset="-127"/>
              </a:rPr>
              <a:t>Example of Shadow Paging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838200" y="990600"/>
            <a:ext cx="5616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800" dirty="0">
                <a:ea typeface="굴림" pitchFamily="50" charset="-127"/>
              </a:rPr>
              <a:t>Shadow and current page tables after write to page 4 </a:t>
            </a:r>
          </a:p>
        </p:txBody>
      </p:sp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2"/>
          <a:srcRect l="9027" t="1543" r="9723" b="618"/>
          <a:stretch>
            <a:fillRect/>
          </a:stretch>
        </p:blipFill>
        <p:spPr bwMode="auto">
          <a:xfrm>
            <a:off x="1904999" y="1491328"/>
            <a:ext cx="5351463" cy="483168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9398"/>
            <a:ext cx="6858000" cy="32458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657600"/>
            <a:ext cx="69342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381000"/>
            <a:ext cx="8610600" cy="624840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To commit a transaction :</a:t>
            </a:r>
          </a:p>
          <a:p>
            <a:pPr>
              <a:buFont typeface="Monotype Sorts" pitchFamily="2" charset="2"/>
              <a:buNone/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1.  Flush all modified pages in main memory to disk</a:t>
            </a:r>
          </a:p>
          <a:p>
            <a:pPr>
              <a:buFont typeface="Monotype Sorts" pitchFamily="2" charset="2"/>
              <a:buNone/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2.  Output current page table to disk</a:t>
            </a:r>
          </a:p>
          <a:p>
            <a:pPr>
              <a:buFont typeface="Monotype Sorts" pitchFamily="2" charset="2"/>
              <a:buNone/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3.  Make the current page table the new shadow page table, as follows:</a:t>
            </a:r>
          </a:p>
          <a:p>
            <a:pPr lvl="1"/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keep a pointer to the shadow page table at a fixed (known) location on disk.</a:t>
            </a:r>
          </a:p>
          <a:p>
            <a:pPr lvl="1"/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to make the current page table the new shadow page table, simply update the pointer to point to current page table on disk</a:t>
            </a:r>
          </a:p>
          <a:p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Once pointer to shadow page table has been written, transaction is committed.</a:t>
            </a:r>
          </a:p>
          <a:p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No recovery is needed after a crash — new transactions can start right away, using the shadow page table.</a:t>
            </a:r>
          </a:p>
          <a:p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Pages not pointed to from current/shadow page table should be freed (garbage collected).</a:t>
            </a:r>
          </a:p>
          <a:p>
            <a:endParaRPr lang="ko-KR" altLang="en-US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381000"/>
            <a:ext cx="8666163" cy="62484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Advantages of shadow-paging over log-based schemes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no overhead of writing log records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recovery is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trivial-(No undo or redo ) directly replacing the page</a:t>
            </a:r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Disadvantages :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Copying the entire page table is very expensive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Commit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overhead is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high. </a:t>
            </a:r>
          </a:p>
          <a:p>
            <a:pPr lvl="2">
              <a:lnSpc>
                <a:spcPct val="90000"/>
              </a:lnSpc>
            </a:pP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Need to flush every updated page, and page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table</a:t>
            </a:r>
          </a:p>
          <a:p>
            <a:pPr lvl="2">
              <a:lnSpc>
                <a:spcPct val="90000"/>
              </a:lnSpc>
            </a:pP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For single transaction (actual block address, current P.T, Disk address of C.P.T)</a:t>
            </a:r>
            <a:endParaRPr lang="en-US" altLang="ko-KR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Data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gets fragmented (related pages get separated on disk)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After every transaction completion, the database pages containing old versions of modified data need to be garbage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collected.</a:t>
            </a:r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Deadlocks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79500"/>
            <a:ext cx="8610600" cy="54737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Consider the partial schedule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Neither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en-US" i="1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nor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en-US" i="1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can make progress — executing  </a:t>
            </a:r>
            <a:r>
              <a:rPr lang="en-US" b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lock-S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(B)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causes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en-US" i="1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to wait for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en-US" i="1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to release its lock on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B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, while executing  </a:t>
            </a:r>
            <a:r>
              <a:rPr lang="en-US" b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lock-X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(A)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causes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en-US" i="1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3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to wait for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en-US" i="1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to release its lock on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Such a situation is called a </a:t>
            </a:r>
            <a:r>
              <a:rPr lang="en-US" b="1" dirty="0" smtClean="0">
                <a:solidFill>
                  <a:srgbClr val="000099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deadlock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.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To handle a deadlock one of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en-US" i="1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or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en-US" i="1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must be rolled back </a:t>
            </a:r>
            <a:b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and its locks released.</a:t>
            </a:r>
          </a:p>
        </p:txBody>
      </p:sp>
      <p:pic>
        <p:nvPicPr>
          <p:cNvPr id="14340" name="Picture 14" descr="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1585913"/>
            <a:ext cx="2960688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27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228600"/>
            <a:ext cx="8610600" cy="640079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Two-phase locking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does not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ensure freedom from deadlocks.</a:t>
            </a:r>
          </a:p>
          <a:p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In addition to deadlocks</a:t>
            </a:r>
            <a:r>
              <a:rPr lang="en-US" b="1" dirty="0" smtClean="0">
                <a:solidFill>
                  <a:srgbClr val="000099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there is a possibility of </a:t>
            </a:r>
            <a:r>
              <a:rPr lang="en-US" b="1" dirty="0" smtClean="0">
                <a:solidFill>
                  <a:srgbClr val="000099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starvation.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Starvation 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occurs if the concurrency control manager is badly designed. For example:</a:t>
            </a:r>
          </a:p>
          <a:p>
            <a:pPr lvl="1"/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 transaction may be waiting for an X-lock on an item, while a sequence of other transactions request and are granted an S-lock on the same item.  </a:t>
            </a:r>
          </a:p>
          <a:p>
            <a:pPr lvl="1"/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The same transaction is repeatedly rolled back due to deadlocks.</a:t>
            </a:r>
          </a:p>
          <a:p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Concurrency control manager can be designed to prevent starvation.</a:t>
            </a:r>
          </a:p>
        </p:txBody>
      </p:sp>
    </p:spTree>
    <p:extLst>
      <p:ext uri="{BB962C8B-B14F-4D97-AF65-F5344CB8AC3E}">
        <p14:creationId xmlns:p14="http://schemas.microsoft.com/office/powerpoint/2010/main" val="70415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altLang="ko-KR" sz="4000" b="1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Stable-Storage Implementation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8610600" cy="5562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Maintain multiple copies of each block on separate disks</a:t>
            </a:r>
          </a:p>
          <a:p>
            <a:pPr marL="762000" lvl="1" indent="-304800">
              <a:lnSpc>
                <a:spcPct val="90000"/>
              </a:lnSpc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copies can be at remote sites to protect against disasters such as fire or flooding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.</a:t>
            </a:r>
          </a:p>
          <a:p>
            <a:pPr marL="762000" lvl="1" indent="-304800">
              <a:lnSpc>
                <a:spcPct val="90000"/>
              </a:lnSpc>
            </a:pPr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Failure during data transfer can still result in inconsistent copies: Block transfer can result in</a:t>
            </a:r>
          </a:p>
          <a:p>
            <a:pPr marL="762000" lvl="1" indent="-304800">
              <a:lnSpc>
                <a:spcPct val="90000"/>
              </a:lnSpc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Successful completion</a:t>
            </a:r>
          </a:p>
          <a:p>
            <a:pPr marL="762000" lvl="1" indent="-304800">
              <a:lnSpc>
                <a:spcPct val="90000"/>
              </a:lnSpc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Partial failure: destination block has incorrect information</a:t>
            </a:r>
          </a:p>
          <a:p>
            <a:pPr marL="762000" lvl="1" indent="-304800">
              <a:lnSpc>
                <a:spcPct val="90000"/>
              </a:lnSpc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Total failure: destination block was never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updated.</a:t>
            </a:r>
          </a:p>
          <a:p>
            <a:pPr marL="762000" lvl="1" indent="-304800">
              <a:lnSpc>
                <a:spcPct val="90000"/>
              </a:lnSpc>
            </a:pPr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Protecting storage media from failure during data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transfer:-</a:t>
            </a:r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762000" lvl="1" indent="-304800">
              <a:lnSpc>
                <a:spcPct val="90000"/>
              </a:lnSpc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Execute output operation as follows (assuming two copies of each block):</a:t>
            </a:r>
          </a:p>
          <a:p>
            <a:pPr marL="1162050" lvl="2" indent="-3048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Write the information onto the first physical block.</a:t>
            </a:r>
          </a:p>
          <a:p>
            <a:pPr marL="1162050" lvl="2" indent="-3048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When the first write successfully completes, write the same information onto the second physical block.</a:t>
            </a:r>
          </a:p>
          <a:p>
            <a:pPr marL="1162050" lvl="2" indent="-3048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The output is completed only after the second write successfully completes.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228600"/>
            <a:ext cx="8610600" cy="6324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The potential for deadlock exists in most locking protocols. </a:t>
            </a:r>
          </a:p>
          <a:p>
            <a:endParaRPr lang="en-US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When a deadlock occurs there is a possibility of cascading roll-backs. </a:t>
            </a:r>
          </a:p>
          <a:p>
            <a:endParaRPr lang="en-US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Cascading roll-back is possible under two-phase locking. To avoid this, follow a modified protocol called </a:t>
            </a:r>
            <a:r>
              <a:rPr lang="en-US" b="1" dirty="0" smtClean="0">
                <a:solidFill>
                  <a:srgbClr val="000099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strict two-phase locking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-- a transaction must hold all its exclusive locks till it commits/aborts.</a:t>
            </a:r>
          </a:p>
          <a:p>
            <a:pPr>
              <a:lnSpc>
                <a:spcPct val="110000"/>
              </a:lnSpc>
            </a:pPr>
            <a:endParaRPr lang="en-US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000099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Rigorous two-phase locking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is even stricter. Here,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all 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locks are held till commit/abort. In this protocol transactions can be serialized in the order in which they commit.</a:t>
            </a:r>
          </a:p>
        </p:txBody>
      </p:sp>
    </p:spTree>
    <p:extLst>
      <p:ext uri="{BB962C8B-B14F-4D97-AF65-F5344CB8AC3E}">
        <p14:creationId xmlns:p14="http://schemas.microsoft.com/office/powerpoint/2010/main" val="172848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Deadlock Detection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8763000" cy="5562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Deadlocks can be described as a </a:t>
            </a:r>
            <a:r>
              <a:rPr lang="en-US" b="1" i="1" dirty="0" smtClean="0">
                <a:solidFill>
                  <a:srgbClr val="000099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wait-for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graph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, which consists of a pair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G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= (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V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,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), </a:t>
            </a:r>
          </a:p>
          <a:p>
            <a:pPr lvl="1"/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V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is a set of vertices (all the transactions in the system)</a:t>
            </a:r>
          </a:p>
          <a:p>
            <a:pPr lvl="1"/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is a set of edges; each element is an ordered pair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en-US" i="1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</a:t>
            </a:r>
            <a:r>
              <a:rPr lang="en-US" i="1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en-US" i="1" baseline="-25000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.  </a:t>
            </a:r>
          </a:p>
          <a:p>
            <a:pPr lvl="1"/>
            <a:endParaRPr lang="en-US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If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en-US" i="1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 </a:t>
            </a:r>
            <a:r>
              <a:rPr lang="en-US" i="1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en-US" i="1" baseline="-25000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j</a:t>
            </a:r>
            <a:r>
              <a:rPr lang="en-US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is in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, then there is a directed edge from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en-US" i="1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to </a:t>
            </a:r>
            <a:r>
              <a:rPr lang="en-US" i="1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en-US" i="1" baseline="-25000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, implying that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en-US" i="1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is waiting for </a:t>
            </a:r>
            <a:r>
              <a:rPr lang="en-US" i="1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en-US" i="1" baseline="-25000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to release a data item.</a:t>
            </a:r>
          </a:p>
          <a:p>
            <a:endParaRPr lang="en-US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When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en-US" i="1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requests a data item currently being held by </a:t>
            </a:r>
            <a:r>
              <a:rPr lang="en-US" i="1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en-US" i="1" baseline="-25000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, then the edge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en-US" i="1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en-US" i="1" baseline="-25000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is inserted in the wait-for graph. This edge is removed only when </a:t>
            </a:r>
            <a:r>
              <a:rPr lang="en-US" i="1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en-US" i="1" baseline="-25000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is no longer holding a data item needed by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</a:t>
            </a:r>
            <a:r>
              <a:rPr lang="en-US" i="1" baseline="-25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.</a:t>
            </a:r>
          </a:p>
          <a:p>
            <a:endParaRPr lang="en-US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The system is in a </a:t>
            </a:r>
            <a:r>
              <a:rPr lang="en-US" b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deadlock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state if and only if the </a:t>
            </a:r>
            <a:r>
              <a:rPr lang="en-US" b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wait-for graph has a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cycle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.  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Must invoke a deadlock-detection algorithm periodically to look for cycles.</a:t>
            </a:r>
          </a:p>
        </p:txBody>
      </p:sp>
    </p:spTree>
    <p:extLst>
      <p:ext uri="{BB962C8B-B14F-4D97-AF65-F5344CB8AC3E}">
        <p14:creationId xmlns:p14="http://schemas.microsoft.com/office/powerpoint/2010/main" val="251952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50813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Deadlock Detection (Cont.)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909638" y="4210050"/>
            <a:ext cx="3521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sz="2000"/>
              <a:t>Wait-for graph without a cycle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284788" y="4246563"/>
            <a:ext cx="316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sz="2000"/>
              <a:t>Wait-for graph with a cycle</a:t>
            </a:r>
          </a:p>
        </p:txBody>
      </p:sp>
      <p:pic>
        <p:nvPicPr>
          <p:cNvPr id="235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63" y="1574800"/>
            <a:ext cx="2882900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113" y="1747838"/>
            <a:ext cx="2562225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42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Deadlock Recovery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93788"/>
            <a:ext cx="8763000" cy="55356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When deadlock is  detected :</a:t>
            </a:r>
          </a:p>
          <a:p>
            <a:pPr lvl="1"/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Some transaction will have to rolled back (made a victim) to break deadlock.  Select that transaction as victim that will incur minimum cost.</a:t>
            </a:r>
          </a:p>
          <a:p>
            <a:pPr lvl="1"/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Rollback -- determine how far to roll back transaction</a:t>
            </a:r>
          </a:p>
          <a:p>
            <a:pPr lvl="2"/>
            <a:r>
              <a:rPr lang="en-US" dirty="0" smtClean="0">
                <a:solidFill>
                  <a:srgbClr val="000099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Total rollback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: Abort the transaction and then restart it.</a:t>
            </a:r>
          </a:p>
          <a:p>
            <a:pPr lvl="2"/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More effective to roll back transaction only as far as necessary to break deadlock.</a:t>
            </a:r>
          </a:p>
          <a:p>
            <a:pPr lvl="1"/>
            <a:r>
              <a:rPr lang="en-US" b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Starvation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happens if same transaction is always chosen as victim. Include the number of rollbacks in the cost factor to avoid starvation.</a:t>
            </a:r>
          </a:p>
        </p:txBody>
      </p:sp>
    </p:spTree>
    <p:extLst>
      <p:ext uri="{BB962C8B-B14F-4D97-AF65-F5344CB8AC3E}">
        <p14:creationId xmlns:p14="http://schemas.microsoft.com/office/powerpoint/2010/main" val="122447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Deadlock Handling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093788"/>
            <a:ext cx="8610600" cy="545941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System is deadlocked if there is a set of transactions such that every transaction in the set is waiting for another transaction in the set.</a:t>
            </a:r>
          </a:p>
          <a:p>
            <a:endParaRPr lang="en-US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r>
              <a:rPr lang="en-US" b="1" i="1" dirty="0" smtClean="0">
                <a:solidFill>
                  <a:srgbClr val="000099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Deadlock prevention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protocols ensure that the system will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never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enter into a deadlock state. Some prevention strategies :</a:t>
            </a:r>
          </a:p>
          <a:p>
            <a:pPr lvl="1"/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Require that each transaction locks all its data items before it begins execution (</a:t>
            </a:r>
            <a:r>
              <a:rPr lang="en-US" dirty="0" err="1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predeclaration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).</a:t>
            </a:r>
          </a:p>
          <a:p>
            <a:pPr lvl="1"/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Impose partial ordering of all data items and require that a transaction can lock data items only in the order specified by the partial order.</a:t>
            </a:r>
          </a:p>
        </p:txBody>
      </p:sp>
    </p:spTree>
    <p:extLst>
      <p:ext uri="{BB962C8B-B14F-4D97-AF65-F5344CB8AC3E}">
        <p14:creationId xmlns:p14="http://schemas.microsoft.com/office/powerpoint/2010/main" val="358811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More Deadlock Prevention Strategies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6868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Following schemes use transaction timestamps for the sake of deadlock prevention alone.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wait-die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scheme — non-preemptive</a:t>
            </a:r>
          </a:p>
          <a:p>
            <a:pPr lvl="1"/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older transaction may wait for younger one to release data item. (older means smaller timestamp).</a:t>
            </a:r>
          </a:p>
          <a:p>
            <a:pPr lvl="1"/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Younger transactions never wait for older ones; they are rolled back instead.</a:t>
            </a:r>
          </a:p>
          <a:p>
            <a:pPr lvl="1"/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 transaction may die several times before acquiring needed data item</a:t>
            </a:r>
          </a:p>
          <a:p>
            <a:r>
              <a:rPr lang="en-US" b="1" dirty="0" smtClean="0">
                <a:solidFill>
                  <a:srgbClr val="000099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wound-wait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scheme — preemptive</a:t>
            </a:r>
          </a:p>
          <a:p>
            <a:pPr lvl="1"/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older transaction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wounds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(forces rollback) of younger transaction instead of waiting for it. Younger transactions may wait for older ones.</a:t>
            </a:r>
          </a:p>
          <a:p>
            <a:pPr lvl="1"/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may be fewer rollbacks than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wait-die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scheme.</a:t>
            </a:r>
          </a:p>
        </p:txBody>
      </p:sp>
    </p:spTree>
    <p:extLst>
      <p:ext uri="{BB962C8B-B14F-4D97-AF65-F5344CB8AC3E}">
        <p14:creationId xmlns:p14="http://schemas.microsoft.com/office/powerpoint/2010/main" val="264590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304800"/>
            <a:ext cx="8839200" cy="63246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Both in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wait-die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and in </a:t>
            </a:r>
            <a:r>
              <a:rPr lang="en-US" i="1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wound-wait</a:t>
            </a:r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schemes, a rolled back transactions is restarted with its original timestamp. Older transactions thus have precedence over newer ones, and starvation is hence avoided.</a:t>
            </a:r>
          </a:p>
          <a:p>
            <a:endParaRPr lang="en-US" dirty="0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r>
              <a:rPr lang="en-US" b="1" dirty="0" smtClean="0">
                <a:solidFill>
                  <a:srgbClr val="000099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Timeout-Based Schemes:</a:t>
            </a:r>
          </a:p>
          <a:p>
            <a:pPr lvl="1"/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 transaction waits for a lock only for a specified amount of time. If the lock has not been granted within that time, the transaction is rolled back and restarted,</a:t>
            </a:r>
          </a:p>
          <a:p>
            <a:pPr lvl="1"/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Thus, deadlocks are not possible</a:t>
            </a:r>
          </a:p>
          <a:p>
            <a:pPr lvl="1"/>
            <a:r>
              <a:rPr lang="en-US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simple to implement; but starvation is possible. Also difficult to determine good value of the timeout interval.</a:t>
            </a:r>
          </a:p>
        </p:txBody>
      </p:sp>
    </p:spTree>
    <p:extLst>
      <p:ext uri="{BB962C8B-B14F-4D97-AF65-F5344CB8AC3E}">
        <p14:creationId xmlns:p14="http://schemas.microsoft.com/office/powerpoint/2010/main" val="348632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https://www.db-book.com › slide-dir</a:t>
            </a:r>
          </a:p>
          <a:p>
            <a:r>
              <a:rPr lang="pt-BR" dirty="0">
                <a:hlinkClick r:id="rId2"/>
              </a:rPr>
              <a:t>Sixth Edition Avi Silberschatz Henry F. Korth</a:t>
            </a:r>
          </a:p>
          <a:p>
            <a:r>
              <a:rPr lang="pt-BR" dirty="0">
                <a:hlinkClick r:id="rId2"/>
              </a:rPr>
              <a:t>S. Sudarshan</a:t>
            </a:r>
          </a:p>
          <a:p>
            <a:r>
              <a:rPr lang="pt-BR" dirty="0"/>
              <a:t>Book-Database </a:t>
            </a:r>
            <a:r>
              <a:rPr lang="pt-BR" b="1" dirty="0"/>
              <a:t>System</a:t>
            </a:r>
            <a:r>
              <a:rPr lang="pt-BR" dirty="0"/>
              <a:t> Concepts.</a:t>
            </a:r>
          </a:p>
        </p:txBody>
      </p:sp>
    </p:spTree>
    <p:extLst>
      <p:ext uri="{BB962C8B-B14F-4D97-AF65-F5344CB8AC3E}">
        <p14:creationId xmlns:p14="http://schemas.microsoft.com/office/powerpoint/2010/main" val="34114583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en-US" sz="7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35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Failure Classification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Transaction failure</a:t>
            </a:r>
            <a:r>
              <a:rPr lang="en-US" altLang="ko-KR" dirty="0">
                <a:solidFill>
                  <a:srgbClr val="0000F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:</a:t>
            </a:r>
          </a:p>
          <a:p>
            <a:pPr lvl="1"/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Logical errors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: transaction cannot complete due to some internal error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condition.</a:t>
            </a:r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lvl="1"/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System errors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: the database system must terminate an active transaction due to an error condition (e.g., deadlock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).</a:t>
            </a:r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endParaRPr lang="en-US" altLang="ko-KR" b="1" dirty="0" smtClean="0">
              <a:solidFill>
                <a:srgbClr val="0000FF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r>
              <a:rPr lang="en-US" altLang="ko-KR" b="1" dirty="0" smtClean="0">
                <a:solidFill>
                  <a:srgbClr val="0000F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System </a:t>
            </a:r>
            <a:r>
              <a:rPr lang="en-US" altLang="ko-KR" b="1" dirty="0">
                <a:solidFill>
                  <a:srgbClr val="0000F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crash</a:t>
            </a:r>
            <a:r>
              <a:rPr lang="en-US" altLang="ko-KR" dirty="0">
                <a:solidFill>
                  <a:srgbClr val="0000F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: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 power failure or other hardware or software failure causes the system to crash.</a:t>
            </a:r>
          </a:p>
          <a:p>
            <a:pPr lvl="1"/>
            <a:r>
              <a:rPr lang="en-US" altLang="ko-KR" b="1" dirty="0">
                <a:solidFill>
                  <a:schemeClr val="tx2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Fail-stop assumption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: non-volatile storage contents are assumed to not be corrupted by system crash</a:t>
            </a:r>
          </a:p>
          <a:p>
            <a:endParaRPr lang="en-US" altLang="ko-KR" b="1" dirty="0" smtClean="0">
              <a:solidFill>
                <a:srgbClr val="0000FF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r>
              <a:rPr lang="en-US" altLang="ko-KR" b="1" dirty="0" smtClean="0">
                <a:solidFill>
                  <a:srgbClr val="0000F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Disk </a:t>
            </a:r>
            <a:r>
              <a:rPr lang="en-US" altLang="ko-KR" b="1" dirty="0">
                <a:solidFill>
                  <a:srgbClr val="0000F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failure</a:t>
            </a:r>
            <a:r>
              <a:rPr lang="en-US" altLang="ko-KR" dirty="0">
                <a:solidFill>
                  <a:srgbClr val="0000F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: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 head crash or similar disk failure destroys all or part of disk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storage.</a:t>
            </a:r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Recovery Algorithms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486400"/>
          </a:xfrm>
        </p:spPr>
        <p:txBody>
          <a:bodyPr>
            <a:normAutofit/>
          </a:bodyPr>
          <a:lstStyle/>
          <a:p>
            <a:pPr marL="381000" indent="-381000"/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Recovery algorithms are techniques to ensure database consistency and transaction atomicity and durability despite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failures.</a:t>
            </a:r>
          </a:p>
          <a:p>
            <a:pPr marL="381000" indent="-381000"/>
            <a:endParaRPr lang="en-US" altLang="ko-KR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381000" indent="-381000"/>
            <a:r>
              <a:rPr lang="en-US" altLang="ko-KR" b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Recovery 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algorithms have two </a:t>
            </a:r>
            <a:r>
              <a:rPr lang="en-US" altLang="ko-KR" b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parts:-</a:t>
            </a:r>
            <a:endParaRPr lang="en-US" altLang="ko-KR" b="1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Actions taken during normal transaction processing to ensure enough information exists to recover from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failures.</a:t>
            </a:r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Actions taken after a failure to recover the database contents to a state that ensures atomicity, consistency and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durability.</a:t>
            </a:r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Log-Based Recovery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06488"/>
            <a:ext cx="8839200" cy="5522912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90000"/>
              </a:lnSpc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  </a:t>
            </a:r>
            <a:r>
              <a:rPr lang="en-US" altLang="ko-KR" b="1" dirty="0">
                <a:solidFill>
                  <a:schemeClr val="tx2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log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is kept on stable storage. </a:t>
            </a:r>
          </a:p>
          <a:p>
            <a:pPr lvl="1" algn="just">
              <a:lnSpc>
                <a:spcPct val="90000"/>
              </a:lnSpc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The log is a sequence of </a:t>
            </a:r>
            <a:r>
              <a:rPr lang="en-US" altLang="ko-KR" b="1" dirty="0">
                <a:solidFill>
                  <a:schemeClr val="tx2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log records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and maintains a record of update activities on the database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.</a:t>
            </a:r>
          </a:p>
          <a:p>
            <a:pPr lvl="1" algn="just">
              <a:lnSpc>
                <a:spcPct val="90000"/>
              </a:lnSpc>
            </a:pPr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When transaction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starts, it registers itself by writing a </a:t>
            </a:r>
            <a:r>
              <a:rPr lang="en-US" altLang="ko-KR" i="1" dirty="0" smtClean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</a:t>
            </a:r>
            <a:r>
              <a:rPr lang="en-US" altLang="ko-KR" i="1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  </a:t>
            </a:r>
            <a:r>
              <a:rPr lang="en-US" altLang="ko-KR" b="1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start</a:t>
            </a:r>
            <a:r>
              <a:rPr lang="en-US" altLang="ko-KR" dirty="0" smtClean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log record</a:t>
            </a:r>
          </a:p>
          <a:p>
            <a:pPr algn="just">
              <a:lnSpc>
                <a:spcPct val="90000"/>
              </a:lnSpc>
            </a:pPr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Before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executes 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write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X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), a log record </a:t>
            </a:r>
            <a:r>
              <a:rPr lang="en-US" altLang="ko-KR" sz="2500" b="1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&lt;T</a:t>
            </a:r>
            <a:r>
              <a:rPr lang="en-US" altLang="ko-KR" sz="2500" b="1" baseline="-25000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sz="2500" b="1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X,  V</a:t>
            </a:r>
            <a:r>
              <a:rPr lang="en-US" altLang="ko-KR" sz="2500" b="1" baseline="-25000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lang="en-US" altLang="ko-KR" sz="2500" b="1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 V</a:t>
            </a:r>
            <a:r>
              <a:rPr lang="en-US" altLang="ko-KR" sz="2500" b="1" baseline="-25000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</a:t>
            </a:r>
            <a:r>
              <a:rPr lang="en-US" altLang="ko-KR" sz="2500" b="1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is written, where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V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is the value of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X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before the write, and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V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is the value to be written to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X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altLang="ko-KR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Log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record notes that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has performed a write on data item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X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j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X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j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had value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V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before the write, and will have value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V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after the write.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28600" y="304800"/>
            <a:ext cx="8763000" cy="63246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When </a:t>
            </a:r>
            <a:r>
              <a:rPr lang="en-US" altLang="ko-KR" i="1" dirty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finishes its last statement, the log record </a:t>
            </a:r>
            <a:r>
              <a:rPr lang="en-US" altLang="ko-KR" dirty="0" smtClean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</a:t>
            </a:r>
            <a:r>
              <a:rPr lang="en-US" altLang="ko-KR" i="1" dirty="0" smtClean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 smtClean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i="1" dirty="0" smtClean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b="1" i="1" dirty="0" smtClean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commi</a:t>
            </a:r>
            <a:r>
              <a:rPr lang="en-US" altLang="ko-KR" dirty="0" smtClean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t&gt; </a:t>
            </a:r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is written. </a:t>
            </a:r>
          </a:p>
          <a:p>
            <a:pPr algn="l">
              <a:lnSpc>
                <a:spcPct val="90000"/>
              </a:lnSpc>
            </a:pPr>
            <a:endParaRPr lang="en-US" altLang="ko-KR" dirty="0" smtClean="0">
              <a:solidFill>
                <a:schemeClr val="tx1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algn="l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ko-KR" dirty="0" smtClean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Two approaches using logs:-</a:t>
            </a:r>
          </a:p>
          <a:p>
            <a:pPr lvl="1" algn="l">
              <a:lnSpc>
                <a:spcPct val="9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1)Deferred database modification</a:t>
            </a:r>
          </a:p>
          <a:p>
            <a:pPr lvl="1" algn="l">
              <a:lnSpc>
                <a:spcPct val="9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2)Immediate database modification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(1)Deferred </a:t>
            </a:r>
            <a:r>
              <a:rPr lang="en-US" altLang="ko-KR" sz="3600" b="1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Database Modification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06488"/>
            <a:ext cx="8686799" cy="559911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All logs are written on to the stable storage and the database is updated when a transaction commits.</a:t>
            </a:r>
          </a:p>
          <a:p>
            <a:endParaRPr lang="en-US" altLang="ko-KR" dirty="0" smtClean="0">
              <a:solidFill>
                <a:srgbClr val="0000FF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The </a:t>
            </a:r>
            <a:r>
              <a:rPr lang="en-US" altLang="ko-KR" b="1" dirty="0">
                <a:solidFill>
                  <a:schemeClr val="tx2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deferred database modification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scheme records all modifications to the log, but defers all the </a:t>
            </a:r>
            <a:r>
              <a:rPr lang="en-US" altLang="ko-KR" b="1" dirty="0">
                <a:solidFill>
                  <a:srgbClr val="0000F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write</a:t>
            </a:r>
            <a:r>
              <a:rPr lang="en-US" altLang="ko-KR" dirty="0">
                <a:solidFill>
                  <a:srgbClr val="0000F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to after partial commit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.</a:t>
            </a:r>
          </a:p>
          <a:p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Assume that transactions execute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serially.</a:t>
            </a:r>
          </a:p>
          <a:p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Transaction starts by writing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</a:t>
            </a:r>
            <a:r>
              <a:rPr lang="en-US" altLang="ko-KR" b="1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start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record to log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  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write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X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 operation results in a log record 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&lt;T</a:t>
            </a:r>
            <a:r>
              <a:rPr lang="en-US" altLang="ko-KR" sz="2000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, X, V&gt;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being written, where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V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is the new value for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X</a:t>
            </a:r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lvl="1"/>
            <a:r>
              <a:rPr lang="en-US" altLang="ko-KR" b="1" dirty="0">
                <a:solidFill>
                  <a:srgbClr val="0000F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Note: old value is not needed for this scheme</a:t>
            </a:r>
          </a:p>
          <a:p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The write is not performed on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X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at this time, but is deferred.</a:t>
            </a:r>
          </a:p>
          <a:p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When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partially commits, &lt;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commit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 is written to the log </a:t>
            </a:r>
          </a:p>
          <a:p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Finally, the log records are read and used to actually execute the previously deferred writes.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228600"/>
            <a:ext cx="8610600" cy="640080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During recovery after a crash, a transaction needs to be </a:t>
            </a:r>
            <a:r>
              <a:rPr lang="en-US" altLang="ko-KR" b="1" dirty="0">
                <a:solidFill>
                  <a:srgbClr val="0000F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redone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if and only if both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&lt;T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b="1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start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 and&lt;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 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commit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&gt; are there in the log.</a:t>
            </a:r>
          </a:p>
          <a:p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Redoing a transaction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redo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 sets the value of all data items updated by the transaction to the new values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.</a:t>
            </a:r>
          </a:p>
          <a:p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Crashes can occur while </a:t>
            </a:r>
          </a:p>
          <a:p>
            <a:pPr lvl="1"/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the transaction is executing the original updates, or </a:t>
            </a:r>
          </a:p>
          <a:p>
            <a:pPr lvl="1"/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while recovery action is being </a:t>
            </a:r>
            <a:r>
              <a:rPr lang="en-US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taken.</a:t>
            </a:r>
          </a:p>
          <a:p>
            <a:pPr lvl="1"/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example transactions 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and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executes before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):</a:t>
            </a:r>
          </a:p>
          <a:p>
            <a:pPr>
              <a:buFont typeface="Monotype Sorts" pitchFamily="2" charset="2"/>
              <a:buNone/>
            </a:pP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	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0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: 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read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				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r>
              <a:rPr lang="en-US" altLang="ko-KR" i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: 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read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(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		A: - A - 50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			      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</a:t>
            </a:r>
            <a:r>
              <a:rPr lang="en-US" altLang="ko-KR" i="1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:-C- 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100</a:t>
            </a:r>
            <a:endParaRPr lang="en-US" altLang="ko-KR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		Write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			        </a:t>
            </a: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write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		read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		B:-  B + 50</a:t>
            </a:r>
          </a:p>
          <a:p>
            <a:pPr>
              <a:buFont typeface="Monotype Sorts" pitchFamily="2" charset="2"/>
              <a:buNone/>
            </a:pPr>
            <a:r>
              <a:rPr lang="en-US" altLang="ko-KR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		write 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</a:t>
            </a:r>
            <a:r>
              <a:rPr lang="en-US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8297</TotalTime>
  <Words>2892</Words>
  <Application>Microsoft Office PowerPoint</Application>
  <PresentationFormat>On-screen Show (4:3)</PresentationFormat>
  <Paragraphs>344</Paragraphs>
  <Slides>38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맑은 고딕</vt:lpstr>
      <vt:lpstr>ＭＳ Ｐゴシック</vt:lpstr>
      <vt:lpstr>Arial</vt:lpstr>
      <vt:lpstr>Calibri</vt:lpstr>
      <vt:lpstr>굴림</vt:lpstr>
      <vt:lpstr>Helvetica</vt:lpstr>
      <vt:lpstr>Monotype Sorts</vt:lpstr>
      <vt:lpstr>Symbol</vt:lpstr>
      <vt:lpstr>Times New Roman</vt:lpstr>
      <vt:lpstr>Wingdings</vt:lpstr>
      <vt:lpstr>Office Theme</vt:lpstr>
      <vt:lpstr>Recovery System</vt:lpstr>
      <vt:lpstr>Storage Structure</vt:lpstr>
      <vt:lpstr>Stable-Storage Implementation</vt:lpstr>
      <vt:lpstr>Failure Classification</vt:lpstr>
      <vt:lpstr>Recovery Algorithms</vt:lpstr>
      <vt:lpstr>Log-Based Recovery</vt:lpstr>
      <vt:lpstr>PowerPoint Presentation</vt:lpstr>
      <vt:lpstr>(1)Deferred Database Modification</vt:lpstr>
      <vt:lpstr>PowerPoint Presentation</vt:lpstr>
      <vt:lpstr>PowerPoint Presentation</vt:lpstr>
      <vt:lpstr>Immediate Database Modification</vt:lpstr>
      <vt:lpstr>PowerPoint Presentation</vt:lpstr>
      <vt:lpstr>Immediate Database Modification Example</vt:lpstr>
      <vt:lpstr>Immediate DB Modification Recovery Example</vt:lpstr>
      <vt:lpstr>Checkpoints</vt:lpstr>
      <vt:lpstr>PowerPoint Presentation</vt:lpstr>
      <vt:lpstr>Example of Checkpoints</vt:lpstr>
      <vt:lpstr>PowerPoint Presentation</vt:lpstr>
      <vt:lpstr>PowerPoint Presentation</vt:lpstr>
      <vt:lpstr>Example of Recovery</vt:lpstr>
      <vt:lpstr>PowerPoint Presentation</vt:lpstr>
      <vt:lpstr>Shadow Paging</vt:lpstr>
      <vt:lpstr>Sample Page Table</vt:lpstr>
      <vt:lpstr>Example of Shadow Paging</vt:lpstr>
      <vt:lpstr>PowerPoint Presentation</vt:lpstr>
      <vt:lpstr>PowerPoint Presentation</vt:lpstr>
      <vt:lpstr>PowerPoint Presentation</vt:lpstr>
      <vt:lpstr>Deadlocks</vt:lpstr>
      <vt:lpstr>PowerPoint Presentation</vt:lpstr>
      <vt:lpstr>PowerPoint Presentation</vt:lpstr>
      <vt:lpstr>Deadlock Detection</vt:lpstr>
      <vt:lpstr>Deadlock Detection (Cont.)</vt:lpstr>
      <vt:lpstr>Deadlock Recovery</vt:lpstr>
      <vt:lpstr>Deadlock Handling</vt:lpstr>
      <vt:lpstr>More Deadlock Prevention Strategies</vt:lpstr>
      <vt:lpstr>PowerPoint Presentation</vt:lpstr>
      <vt:lpstr>References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Recovery System</dc:title>
  <dc:creator>comp</dc:creator>
  <cp:lastModifiedBy>sushantwankhede</cp:lastModifiedBy>
  <cp:revision>53</cp:revision>
  <dcterms:created xsi:type="dcterms:W3CDTF">2006-08-16T00:00:00Z</dcterms:created>
  <dcterms:modified xsi:type="dcterms:W3CDTF">2020-04-07T17:45:27Z</dcterms:modified>
</cp:coreProperties>
</file>