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05" r:id="rId2"/>
    <p:sldId id="290" r:id="rId3"/>
    <p:sldId id="256" r:id="rId4"/>
    <p:sldId id="257" r:id="rId5"/>
    <p:sldId id="258" r:id="rId6"/>
    <p:sldId id="261" r:id="rId7"/>
    <p:sldId id="260" r:id="rId8"/>
    <p:sldId id="292" r:id="rId9"/>
    <p:sldId id="293" r:id="rId10"/>
    <p:sldId id="291" r:id="rId11"/>
    <p:sldId id="294" r:id="rId12"/>
    <p:sldId id="311" r:id="rId13"/>
    <p:sldId id="335" r:id="rId14"/>
    <p:sldId id="302" r:id="rId15"/>
    <p:sldId id="312" r:id="rId16"/>
    <p:sldId id="295" r:id="rId17"/>
    <p:sldId id="296" r:id="rId18"/>
    <p:sldId id="297" r:id="rId19"/>
    <p:sldId id="282" r:id="rId20"/>
    <p:sldId id="267" r:id="rId21"/>
    <p:sldId id="269" r:id="rId22"/>
    <p:sldId id="270" r:id="rId23"/>
    <p:sldId id="273" r:id="rId24"/>
    <p:sldId id="272" r:id="rId25"/>
    <p:sldId id="271" r:id="rId26"/>
    <p:sldId id="283" r:id="rId27"/>
    <p:sldId id="303" r:id="rId28"/>
    <p:sldId id="275" r:id="rId29"/>
    <p:sldId id="277" r:id="rId30"/>
    <p:sldId id="276" r:id="rId31"/>
    <p:sldId id="278" r:id="rId32"/>
    <p:sldId id="279" r:id="rId33"/>
    <p:sldId id="286" r:id="rId34"/>
    <p:sldId id="313" r:id="rId35"/>
    <p:sldId id="333" r:id="rId36"/>
    <p:sldId id="330" r:id="rId37"/>
    <p:sldId id="314" r:id="rId38"/>
    <p:sldId id="324" r:id="rId39"/>
    <p:sldId id="334" r:id="rId40"/>
    <p:sldId id="30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48F84E-1CEF-4F39-96C6-B70A2AE06B86}" type="datetimeFigureOut">
              <a:rPr lang="en-US" smtClean="0"/>
              <a:pPr/>
              <a:t>4/12/2020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B4D745-C81C-4EF0-B840-CB877859844C}" type="slidenum">
              <a:rPr lang="en-US" smtClean="0"/>
              <a:pPr/>
              <a:t>‹#›</a:t>
            </a:fld>
            <a:endParaRPr lang="en-US"/>
          </a:p>
        </p:txBody>
      </p:sp>
    </p:spTree>
    <p:extLst>
      <p:ext uri="{BB962C8B-B14F-4D97-AF65-F5344CB8AC3E}">
        <p14:creationId xmlns:p14="http://schemas.microsoft.com/office/powerpoint/2010/main" val="3105298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CB4D745-C81C-4EF0-B840-CB877859844C}" type="slidenum">
              <a:rPr lang="en-US" smtClean="0"/>
              <a:pPr/>
              <a:t>3</a:t>
            </a:fld>
            <a:endParaRPr lang="en-US"/>
          </a:p>
        </p:txBody>
      </p:sp>
    </p:spTree>
    <p:extLst>
      <p:ext uri="{BB962C8B-B14F-4D97-AF65-F5344CB8AC3E}">
        <p14:creationId xmlns:p14="http://schemas.microsoft.com/office/powerpoint/2010/main" val="435253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28D59FF0-00B0-4747-8955-B65CB75B959E}" type="slidenum">
              <a:rPr lang="en-CA"/>
              <a:pPr/>
              <a:t>6</a:t>
            </a:fld>
            <a:endParaRPr lang="en-CA"/>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376BB2-4026-4A7D-B31F-7DEECA5C671E}" type="datetime1">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7C060A-299D-44DB-BE47-6B0BFF8AF3D5}" type="datetime1">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F9406E-AE94-41E5-A44A-B88935DF86D7}" type="datetime1">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CD7C31-F921-4D3F-9856-24D9E12EA208}" type="datetime1">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FDF5D2-9555-4AC1-907F-BBFF4B857FB8}" type="datetime1">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091EB2-F893-49AC-A247-AA7575E64EEF}" type="datetime1">
              <a:rPr lang="en-US" smtClean="0"/>
              <a:pPr/>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04B3D0-2102-4E60-8EC6-AA19641DCF6F}" type="datetime1">
              <a:rPr lang="en-US" smtClean="0"/>
              <a:pPr/>
              <a:t>4/12/2020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A98B68-2481-4AB0-93A7-6037562D7847}" type="datetime1">
              <a:rPr lang="en-US" smtClean="0"/>
              <a:pPr/>
              <a:t>4/12/2020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7A0C22-2867-4F82-8B9B-7B49D67E5AB0}" type="datetime1">
              <a:rPr lang="en-US" smtClean="0"/>
              <a:pPr/>
              <a:t>4/12/2020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3C6D46-DC66-4F58-A779-70CB36F2BD83}" type="datetime1">
              <a:rPr lang="en-US" smtClean="0"/>
              <a:pPr/>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E7C5EF-3416-4C61-B149-E44EDF5EF18E}" type="datetime1">
              <a:rPr lang="en-US" smtClean="0"/>
              <a:pPr/>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540F1-512A-4275-BB4B-744D0418246C}" type="datetime1">
              <a:rPr lang="en-US" smtClean="0"/>
              <a:pPr/>
              <a:t>4/12/2020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mongodb.com/sca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Consistency_(database_systems)" TargetMode="External"/><Relationship Id="rId2" Type="http://schemas.openxmlformats.org/officeDocument/2006/relationships/hyperlink" Target="https://en.wikipedia.org/wiki/Distributed_computing" TargetMode="External"/><Relationship Id="rId1" Type="http://schemas.openxmlformats.org/officeDocument/2006/relationships/slideLayout" Target="../slideLayouts/slideLayout2.xml"/><Relationship Id="rId5" Type="http://schemas.openxmlformats.org/officeDocument/2006/relationships/hyperlink" Target="https://en.wikipedia.org/wiki/Network_partitioning" TargetMode="External"/><Relationship Id="rId4" Type="http://schemas.openxmlformats.org/officeDocument/2006/relationships/hyperlink" Target="https://en.wikipedia.org/wiki/Availability"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bigdata.black/infrastructure/storage/sql-nosql-differenc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Data_retrieval" TargetMode="External"/><Relationship Id="rId2" Type="http://schemas.openxmlformats.org/officeDocument/2006/relationships/hyperlink" Target="http://en.wikipedia.org/wiki/Computer_data_storage" TargetMode="External"/><Relationship Id="rId1" Type="http://schemas.openxmlformats.org/officeDocument/2006/relationships/slideLayout" Target="../slideLayouts/slideLayout2.xml"/><Relationship Id="rId6" Type="http://schemas.openxmlformats.org/officeDocument/2006/relationships/hyperlink" Target="http://en.wikipedia.org/wiki/Horizontal_scaling" TargetMode="External"/><Relationship Id="rId5" Type="http://schemas.openxmlformats.org/officeDocument/2006/relationships/hyperlink" Target="http://en.wikipedia.org/wiki/RDBMS" TargetMode="External"/><Relationship Id="rId4" Type="http://schemas.openxmlformats.org/officeDocument/2006/relationships/hyperlink" Target="http://en.wikipedia.org/wiki/Relational_databa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smtClean="0">
                <a:solidFill>
                  <a:srgbClr val="FF0000"/>
                </a:solidFill>
                <a:latin typeface="Times New Roman" pitchFamily="18" charset="0"/>
                <a:cs typeface="Times New Roman" pitchFamily="18" charset="0"/>
              </a:rPr>
              <a:t>Unit VI</a:t>
            </a:r>
            <a:endParaRPr lang="en-US" sz="6000" b="1"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7018"/>
    </mc:Choice>
    <mc:Fallback xmlns="">
      <p:transition spd="slow" advTm="701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Autofit/>
          </a:bodyPr>
          <a:lstStyle/>
          <a:p>
            <a:pPr>
              <a:buFont typeface="Wingdings" pitchFamily="2" charset="2"/>
              <a:buChar char="Ø"/>
            </a:pPr>
            <a:r>
              <a:rPr lang="en-US" sz="2700" b="1" dirty="0" smtClean="0">
                <a:solidFill>
                  <a:srgbClr val="FF0000"/>
                </a:solidFill>
                <a:latin typeface="Times New Roman" pitchFamily="18" charset="0"/>
                <a:cs typeface="Times New Roman" pitchFamily="18" charset="0"/>
              </a:rPr>
              <a:t>What is NoSQL database</a:t>
            </a:r>
          </a:p>
          <a:p>
            <a:r>
              <a:rPr lang="en-US" sz="2700" dirty="0" smtClean="0">
                <a:latin typeface="Times New Roman" pitchFamily="18" charset="0"/>
                <a:cs typeface="Times New Roman" pitchFamily="18" charset="0"/>
              </a:rPr>
              <a:t>Relational databases, on the other hand, were not designed to cope with the scale and the challenges that face modern applications.</a:t>
            </a:r>
          </a:p>
          <a:p>
            <a:endParaRPr lang="en-US" sz="2700" dirty="0" smtClean="0">
              <a:latin typeface="Times New Roman" pitchFamily="18" charset="0"/>
              <a:cs typeface="Times New Roman" pitchFamily="18" charset="0"/>
            </a:endParaRPr>
          </a:p>
          <a:p>
            <a:r>
              <a:rPr lang="en-US" sz="2700" dirty="0" smtClean="0">
                <a:latin typeface="Times New Roman" pitchFamily="18" charset="0"/>
                <a:cs typeface="Times New Roman" pitchFamily="18" charset="0"/>
              </a:rPr>
              <a:t>The basic quality of NoSQL is that, it </a:t>
            </a:r>
            <a:r>
              <a:rPr lang="en-US" sz="2700" b="1" dirty="0" smtClean="0">
                <a:latin typeface="Times New Roman" pitchFamily="18" charset="0"/>
                <a:cs typeface="Times New Roman" pitchFamily="18" charset="0"/>
              </a:rPr>
              <a:t>may not require fixed table schemas, usually avoid join operations</a:t>
            </a:r>
            <a:r>
              <a:rPr lang="en-US" sz="2700" dirty="0" smtClean="0">
                <a:latin typeface="Times New Roman" pitchFamily="18" charset="0"/>
                <a:cs typeface="Times New Roman" pitchFamily="18" charset="0"/>
              </a:rPr>
              <a:t>, and typically scale horizontally. </a:t>
            </a:r>
          </a:p>
          <a:p>
            <a:endParaRPr lang="en-US" sz="2700" dirty="0" smtClean="0">
              <a:latin typeface="Times New Roman" pitchFamily="18" charset="0"/>
              <a:cs typeface="Times New Roman" pitchFamily="18" charset="0"/>
            </a:endParaRPr>
          </a:p>
          <a:p>
            <a:r>
              <a:rPr lang="en-US" sz="2700" dirty="0" err="1" smtClean="0">
                <a:latin typeface="Times New Roman" pitchFamily="18" charset="0"/>
                <a:cs typeface="Times New Roman" pitchFamily="18" charset="0"/>
              </a:rPr>
              <a:t>NoSQL</a:t>
            </a:r>
            <a:r>
              <a:rPr lang="en-US" sz="2700" dirty="0" smtClean="0">
                <a:latin typeface="Times New Roman" pitchFamily="18" charset="0"/>
                <a:cs typeface="Times New Roman" pitchFamily="18" charset="0"/>
              </a:rPr>
              <a:t> includes a wide variety of different database technologies and were developed in response to a rise in the volume of data stored about users, objects and products, the frequency in which this data is accessed, and performance and processing needs. </a:t>
            </a:r>
          </a:p>
          <a:p>
            <a:endParaRPr lang="en-US" sz="27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Autofit/>
          </a:bodyPr>
          <a:lstStyle/>
          <a:p>
            <a:pPr>
              <a:buFont typeface="Wingdings" pitchFamily="2" charset="2"/>
              <a:buChar char="q"/>
            </a:pPr>
            <a:r>
              <a:rPr lang="en-US" sz="2200" b="1" dirty="0" smtClean="0">
                <a:solidFill>
                  <a:srgbClr val="FF0000"/>
                </a:solidFill>
                <a:latin typeface="Times New Roman" pitchFamily="18" charset="0"/>
                <a:cs typeface="Times New Roman" pitchFamily="18" charset="0"/>
              </a:rPr>
              <a:t>Four main types of </a:t>
            </a:r>
            <a:r>
              <a:rPr lang="en-US" sz="2200" b="1" dirty="0" err="1" smtClean="0">
                <a:solidFill>
                  <a:srgbClr val="FF0000"/>
                </a:solidFill>
                <a:latin typeface="Times New Roman" pitchFamily="18" charset="0"/>
                <a:cs typeface="Times New Roman" pitchFamily="18" charset="0"/>
              </a:rPr>
              <a:t>NoSQL</a:t>
            </a:r>
            <a:r>
              <a:rPr lang="en-US" sz="2200" b="1" dirty="0" smtClean="0">
                <a:solidFill>
                  <a:srgbClr val="FF0000"/>
                </a:solidFill>
                <a:latin typeface="Times New Roman" pitchFamily="18" charset="0"/>
                <a:cs typeface="Times New Roman" pitchFamily="18" charset="0"/>
              </a:rPr>
              <a:t> databases/Data Models</a:t>
            </a:r>
          </a:p>
          <a:p>
            <a:pPr>
              <a:buNone/>
            </a:pPr>
            <a:r>
              <a:rPr lang="en-US" sz="2400" b="1" dirty="0" smtClean="0">
                <a:solidFill>
                  <a:srgbClr val="FF0000"/>
                </a:solidFill>
                <a:latin typeface="Times New Roman" pitchFamily="18" charset="0"/>
                <a:cs typeface="Times New Roman" pitchFamily="18" charset="0"/>
              </a:rPr>
              <a:t>1)Key / Value databases</a:t>
            </a:r>
            <a:r>
              <a:rPr lang="en-US" sz="2400" dirty="0" smtClean="0">
                <a:solidFill>
                  <a:srgbClr val="FF0000"/>
                </a:solidFill>
                <a:latin typeface="Times New Roman" pitchFamily="18" charset="0"/>
                <a:cs typeface="Times New Roman" pitchFamily="18" charset="0"/>
              </a:rPr>
              <a:t>:</a:t>
            </a:r>
            <a:r>
              <a:rPr lang="en-US" sz="22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the model is reduced to a simple hash table which consists of key / value pairs.</a:t>
            </a:r>
          </a:p>
          <a:p>
            <a:r>
              <a:rPr lang="en-US" sz="2400" dirty="0" smtClean="0">
                <a:latin typeface="Times New Roman" pitchFamily="18" charset="0"/>
                <a:cs typeface="Times New Roman" pitchFamily="18" charset="0"/>
              </a:rPr>
              <a:t> It is often easily distributed across multiple servers. As the name implies, a key-value store is a system that stores values indexed for retrieval by keys. </a:t>
            </a:r>
          </a:p>
          <a:p>
            <a:r>
              <a:rPr lang="en-US" sz="2400" dirty="0" smtClean="0">
                <a:latin typeface="Times New Roman" pitchFamily="18" charset="0"/>
                <a:cs typeface="Times New Roman" pitchFamily="18" charset="0"/>
              </a:rPr>
              <a:t>These systems can hold structured or unstructured data. </a:t>
            </a:r>
          </a:p>
          <a:p>
            <a:r>
              <a:rPr lang="en-US" sz="2400" dirty="0" smtClean="0">
                <a:latin typeface="Times New Roman" pitchFamily="18" charset="0"/>
                <a:cs typeface="Times New Roman" pitchFamily="18" charset="0"/>
              </a:rPr>
              <a:t>The most famous products of this group include </a:t>
            </a:r>
            <a:r>
              <a:rPr lang="en-US" sz="2400" dirty="0" err="1" smtClean="0">
                <a:latin typeface="Times New Roman" pitchFamily="18" charset="0"/>
                <a:cs typeface="Times New Roman" pitchFamily="18" charset="0"/>
              </a:rPr>
              <a:t>Redis</a:t>
            </a:r>
            <a:r>
              <a:rPr lang="en-US" sz="2400" dirty="0" smtClean="0">
                <a:latin typeface="Times New Roman" pitchFamily="18" charset="0"/>
                <a:cs typeface="Times New Roman" pitchFamily="18" charset="0"/>
              </a:rPr>
              <a:t>, Dynamo, and </a:t>
            </a:r>
            <a:r>
              <a:rPr lang="en-US" sz="2400" dirty="0" err="1" smtClean="0">
                <a:latin typeface="Times New Roman" pitchFamily="18" charset="0"/>
                <a:cs typeface="Times New Roman" pitchFamily="18" charset="0"/>
              </a:rPr>
              <a:t>Riak,BerkeleyDB</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Key-value stores</a:t>
            </a:r>
            <a:r>
              <a:rPr lang="en-US" sz="2400" dirty="0" smtClean="0">
                <a:latin typeface="Times New Roman" pitchFamily="18" charset="0"/>
                <a:cs typeface="Times New Roman" pitchFamily="18" charset="0"/>
              </a:rPr>
              <a:t> are the simplest </a:t>
            </a:r>
            <a:r>
              <a:rPr lang="en-US" sz="2400" dirty="0" err="1" smtClean="0">
                <a:latin typeface="Times New Roman" pitchFamily="18" charset="0"/>
                <a:cs typeface="Times New Roman" pitchFamily="18" charset="0"/>
              </a:rPr>
              <a:t>NoSQL</a:t>
            </a:r>
            <a:r>
              <a:rPr lang="en-US" sz="2400" dirty="0" smtClean="0">
                <a:latin typeface="Times New Roman" pitchFamily="18" charset="0"/>
                <a:cs typeface="Times New Roman" pitchFamily="18" charset="0"/>
              </a:rPr>
              <a:t> databases. Every single item in the database is stored as an attribute name (or "key"), together with its value.</a:t>
            </a:r>
          </a:p>
          <a:p>
            <a:endParaRPr lang="en-US"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a:bodyPr>
          <a:lstStyle/>
          <a:p>
            <a:pPr>
              <a:buNone/>
            </a:pPr>
            <a:r>
              <a:rPr lang="en-US" b="1" dirty="0" smtClean="0">
                <a:latin typeface="Times New Roman" pitchFamily="18" charset="0"/>
                <a:cs typeface="Times New Roman" pitchFamily="18" charset="0"/>
              </a:rPr>
              <a:t>2)</a:t>
            </a:r>
            <a:r>
              <a:rPr lang="en-US" sz="2400" b="1" dirty="0" smtClean="0">
                <a:solidFill>
                  <a:srgbClr val="FF0000"/>
                </a:solidFill>
                <a:latin typeface="Times New Roman" pitchFamily="18" charset="0"/>
                <a:cs typeface="Times New Roman" pitchFamily="18" charset="0"/>
              </a:rPr>
              <a:t>Column-oriented databases</a:t>
            </a:r>
            <a:r>
              <a:rPr lang="en-US" sz="2400" dirty="0" smtClean="0">
                <a:solidFill>
                  <a:srgbClr val="FF0000"/>
                </a:solidFill>
                <a:latin typeface="Times New Roman" pitchFamily="18" charset="0"/>
                <a:cs typeface="Times New Roman" pitchFamily="18" charset="0"/>
              </a:rPr>
              <a:t>: </a:t>
            </a:r>
          </a:p>
          <a:p>
            <a:r>
              <a:rPr lang="en-US" sz="2400" dirty="0" smtClean="0">
                <a:latin typeface="Times New Roman" pitchFamily="18" charset="0"/>
                <a:cs typeface="Times New Roman" pitchFamily="18" charset="0"/>
              </a:rPr>
              <a:t>The data are stored in sections of columns which offers more flexibility and easy aggregation. </a:t>
            </a:r>
          </a:p>
          <a:p>
            <a:r>
              <a:rPr lang="en-US" sz="2400" dirty="0" smtClean="0">
                <a:latin typeface="Times New Roman" pitchFamily="18" charset="0"/>
                <a:cs typeface="Times New Roman" pitchFamily="18" charset="0"/>
              </a:rPr>
              <a:t>Rather than store sets of information in a heavily structured table of columns and rows with uniform sized fields for each record, as is the case with relational databases, column-oriented databases contain one extendable column of closely related data.</a:t>
            </a:r>
          </a:p>
          <a:p>
            <a:r>
              <a:rPr lang="en-US" sz="2400" dirty="0" smtClean="0">
                <a:latin typeface="Times New Roman" pitchFamily="18" charset="0"/>
                <a:cs typeface="Times New Roman" pitchFamily="18" charset="0"/>
              </a:rPr>
              <a:t> i.e. columns are logically grouped into column families.</a:t>
            </a:r>
          </a:p>
          <a:p>
            <a:r>
              <a:rPr lang="en-US" sz="2400" dirty="0" smtClean="0">
                <a:latin typeface="Times New Roman" pitchFamily="18" charset="0"/>
                <a:cs typeface="Times New Roman" pitchFamily="18" charset="0"/>
              </a:rPr>
              <a:t>RDBMS stores a single column as a  continous disk entry.</a:t>
            </a:r>
          </a:p>
          <a:p>
            <a:r>
              <a:rPr lang="en-US" sz="2400" dirty="0" smtClean="0">
                <a:latin typeface="Times New Roman" pitchFamily="18" charset="0"/>
                <a:cs typeface="Times New Roman" pitchFamily="18" charset="0"/>
              </a:rPr>
              <a:t>Different rows are stored in different places on disk while columnar databases store all the cells corresponding to a column as a continuous disk entry thus makes search/access faster.</a:t>
            </a:r>
          </a:p>
          <a:p>
            <a:r>
              <a:rPr lang="en-US" sz="2400" dirty="0" err="1" smtClean="0">
                <a:latin typeface="Times New Roman" pitchFamily="18" charset="0"/>
                <a:cs typeface="Times New Roman" pitchFamily="18" charset="0"/>
              </a:rPr>
              <a:t>Facebook's</a:t>
            </a:r>
            <a:r>
              <a:rPr lang="en-US" sz="2400" dirty="0" smtClean="0">
                <a:latin typeface="Times New Roman" pitchFamily="18" charset="0"/>
                <a:cs typeface="Times New Roman" pitchFamily="18" charset="0"/>
              </a:rPr>
              <a:t> Cassandra, </a:t>
            </a:r>
            <a:r>
              <a:rPr lang="en-US" sz="2400" dirty="0" err="1" smtClean="0">
                <a:latin typeface="Times New Roman" pitchFamily="18" charset="0"/>
                <a:cs typeface="Times New Roman" pitchFamily="18" charset="0"/>
              </a:rPr>
              <a:t>BigTable</a:t>
            </a:r>
            <a:r>
              <a:rPr lang="en-US" sz="2400" dirty="0" smtClean="0">
                <a:latin typeface="Times New Roman" pitchFamily="18" charset="0"/>
                <a:cs typeface="Times New Roman" pitchFamily="18" charset="0"/>
              </a:rPr>
              <a:t> from Google, and Amazon's </a:t>
            </a:r>
            <a:r>
              <a:rPr lang="en-US" sz="2400" dirty="0" err="1" smtClean="0">
                <a:latin typeface="Times New Roman" pitchFamily="18" charset="0"/>
                <a:cs typeface="Times New Roman" pitchFamily="18" charset="0"/>
              </a:rPr>
              <a:t>SimpleDB</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HBase</a:t>
            </a:r>
            <a:r>
              <a:rPr lang="en-US" sz="2400" dirty="0" smtClean="0">
                <a:latin typeface="Times New Roman" pitchFamily="18" charset="0"/>
                <a:cs typeface="Times New Roman" pitchFamily="18" charset="0"/>
              </a:rPr>
              <a:t> are the examples which belongs to this group.</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pic>
        <p:nvPicPr>
          <p:cNvPr id="1026" name="Picture 2" descr="Column-Oriented Database Technologies | DB Best Chronicl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6335" y="1600201"/>
            <a:ext cx="7739465" cy="4372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933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6172200"/>
          </a:xfrm>
        </p:spPr>
        <p:txBody>
          <a:bodyPr>
            <a:normAutofit lnSpcReduction="10000"/>
          </a:bodyPr>
          <a:lstStyle/>
          <a:p>
            <a:pPr>
              <a:buNone/>
            </a:pPr>
            <a:r>
              <a:rPr lang="en-US" b="1" dirty="0" smtClean="0">
                <a:latin typeface="Times New Roman" pitchFamily="18" charset="0"/>
                <a:cs typeface="Times New Roman" pitchFamily="18" charset="0"/>
              </a:rPr>
              <a:t>3)</a:t>
            </a:r>
            <a:r>
              <a:rPr lang="en-US" b="1" dirty="0" smtClean="0">
                <a:solidFill>
                  <a:srgbClr val="FF0000"/>
                </a:solidFill>
                <a:latin typeface="Times New Roman" pitchFamily="18" charset="0"/>
                <a:cs typeface="Times New Roman" pitchFamily="18" charset="0"/>
              </a:rPr>
              <a:t>Document databases</a:t>
            </a:r>
            <a:r>
              <a:rPr lang="en-US" dirty="0" smtClean="0">
                <a:solidFill>
                  <a:srgbClr val="FF0000"/>
                </a:solidFill>
                <a:latin typeface="Times New Roman" pitchFamily="18" charset="0"/>
                <a:cs typeface="Times New Roman" pitchFamily="18" charset="0"/>
              </a:rPr>
              <a:t>:</a:t>
            </a:r>
          </a:p>
          <a:p>
            <a:r>
              <a:rPr lang="en-US" sz="2700" dirty="0" smtClean="0">
                <a:latin typeface="Times New Roman" pitchFamily="18" charset="0"/>
                <a:cs typeface="Times New Roman" pitchFamily="18" charset="0"/>
              </a:rPr>
              <a:t>The data model consists of document collections where individual documents can have multiple fields, without necessarily defining a schema.</a:t>
            </a:r>
          </a:p>
          <a:p>
            <a:r>
              <a:rPr lang="en-US" sz="2700" dirty="0" smtClean="0">
                <a:latin typeface="Times New Roman" pitchFamily="18" charset="0"/>
                <a:cs typeface="Times New Roman" pitchFamily="18" charset="0"/>
              </a:rPr>
              <a:t>A document store is similar to a key value store in that stored objects are character string keys.</a:t>
            </a:r>
          </a:p>
          <a:p>
            <a:r>
              <a:rPr lang="en-US" sz="2700" dirty="0" smtClean="0">
                <a:latin typeface="Times New Roman" pitchFamily="18" charset="0"/>
                <a:cs typeface="Times New Roman" pitchFamily="18" charset="0"/>
              </a:rPr>
              <a:t>The difference is that the values being stored are referred to as </a:t>
            </a:r>
            <a:r>
              <a:rPr lang="en-US" sz="2700" b="1" dirty="0" smtClean="0">
                <a:latin typeface="Times New Roman" pitchFamily="18" charset="0"/>
                <a:cs typeface="Times New Roman" pitchFamily="18" charset="0"/>
              </a:rPr>
              <a:t>documents </a:t>
            </a:r>
            <a:r>
              <a:rPr lang="en-US" sz="2700" dirty="0" smtClean="0">
                <a:latin typeface="Times New Roman" pitchFamily="18" charset="0"/>
                <a:cs typeface="Times New Roman" pitchFamily="18" charset="0"/>
              </a:rPr>
              <a:t>provide some encodings like XML,  JSON,BSON</a:t>
            </a:r>
          </a:p>
          <a:p>
            <a:r>
              <a:rPr lang="en-US" sz="2700" b="1" dirty="0" smtClean="0">
                <a:latin typeface="Times New Roman" pitchFamily="18" charset="0"/>
                <a:cs typeface="Times New Roman" pitchFamily="18" charset="0"/>
              </a:rPr>
              <a:t>Document databases</a:t>
            </a:r>
            <a:r>
              <a:rPr lang="en-US" sz="2700" dirty="0" smtClean="0">
                <a:latin typeface="Times New Roman" pitchFamily="18" charset="0"/>
                <a:cs typeface="Times New Roman" pitchFamily="18" charset="0"/>
              </a:rPr>
              <a:t> pair each key with a complex data structure known as a document. </a:t>
            </a:r>
          </a:p>
          <a:p>
            <a:r>
              <a:rPr lang="en-US" sz="2700" dirty="0" smtClean="0">
                <a:latin typeface="Times New Roman" pitchFamily="18" charset="0"/>
                <a:cs typeface="Times New Roman" pitchFamily="18" charset="0"/>
              </a:rPr>
              <a:t>Documents can contain many different key-value pairs, or key-array pairs, or even nested documents.</a:t>
            </a:r>
          </a:p>
          <a:p>
            <a:r>
              <a:rPr lang="en-US" sz="2700" dirty="0" smtClean="0">
                <a:latin typeface="Times New Roman" pitchFamily="18" charset="0"/>
                <a:cs typeface="Times New Roman" pitchFamily="18" charset="0"/>
              </a:rPr>
              <a:t> The best known and used are </a:t>
            </a:r>
            <a:r>
              <a:rPr lang="en-US" sz="2700" b="1" dirty="0" err="1" smtClean="0">
                <a:solidFill>
                  <a:srgbClr val="FF0000"/>
                </a:solidFill>
                <a:latin typeface="Times New Roman" pitchFamily="18" charset="0"/>
                <a:cs typeface="Times New Roman" pitchFamily="18" charset="0"/>
              </a:rPr>
              <a:t>MongoDB</a:t>
            </a:r>
            <a:r>
              <a:rPr lang="en-US" sz="2700" b="1" dirty="0" smtClean="0">
                <a:solidFill>
                  <a:srgbClr val="FF0000"/>
                </a:solidFill>
                <a:latin typeface="Times New Roman" pitchFamily="18" charset="0"/>
                <a:cs typeface="Times New Roman" pitchFamily="18" charset="0"/>
              </a:rPr>
              <a:t> </a:t>
            </a:r>
            <a:r>
              <a:rPr lang="en-US" sz="2700" dirty="0" smtClean="0">
                <a:latin typeface="Times New Roman" pitchFamily="18" charset="0"/>
                <a:cs typeface="Times New Roman" pitchFamily="18" charset="0"/>
              </a:rPr>
              <a:t>and </a:t>
            </a:r>
            <a:r>
              <a:rPr lang="en-US" sz="2700" dirty="0" err="1" smtClean="0">
                <a:latin typeface="Times New Roman" pitchFamily="18" charset="0"/>
                <a:cs typeface="Times New Roman" pitchFamily="18" charset="0"/>
              </a:rPr>
              <a:t>CouchDB</a:t>
            </a:r>
            <a:r>
              <a:rPr lang="en-US" sz="2700" dirty="0" smtClean="0">
                <a:latin typeface="Times New Roman" pitchFamily="18" charset="0"/>
                <a:cs typeface="Times New Roman" pitchFamily="18" charset="0"/>
              </a:rPr>
              <a:t>.</a:t>
            </a:r>
          </a:p>
          <a:p>
            <a:endParaRPr lang="en-US" sz="2700" dirty="0" smtClean="0">
              <a:latin typeface="Times New Roman" pitchFamily="18" charset="0"/>
              <a:cs typeface="Times New Roman" pitchFamily="18" charset="0"/>
            </a:endParaRPr>
          </a:p>
          <a:p>
            <a:pPr>
              <a:buNone/>
            </a:pPr>
            <a:endParaRPr lang="en-US" sz="2700" dirty="0" smtClean="0">
              <a:latin typeface="Times New Roman" pitchFamily="18" charset="0"/>
              <a:cs typeface="Times New Roman" pitchFamily="18" charset="0"/>
            </a:endParaRPr>
          </a:p>
          <a:p>
            <a:endParaRPr lang="en-US" sz="27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6400800"/>
          </a:xfrm>
        </p:spPr>
        <p:txBody>
          <a:bodyPr>
            <a:normAutofit/>
          </a:bodyPr>
          <a:lstStyle/>
          <a:p>
            <a:pPr>
              <a:buNone/>
            </a:pPr>
            <a:r>
              <a:rPr lang="en-US" sz="2700" b="1" dirty="0" smtClean="0">
                <a:solidFill>
                  <a:srgbClr val="FF0000"/>
                </a:solidFill>
                <a:latin typeface="Times New Roman" pitchFamily="18" charset="0"/>
                <a:cs typeface="Times New Roman" pitchFamily="18" charset="0"/>
              </a:rPr>
              <a:t>4)Graph databases</a:t>
            </a:r>
            <a:r>
              <a:rPr lang="en-US" sz="2700" dirty="0" smtClean="0">
                <a:solidFill>
                  <a:srgbClr val="FF0000"/>
                </a:solidFill>
                <a:latin typeface="Times New Roman" pitchFamily="18" charset="0"/>
                <a:cs typeface="Times New Roman" pitchFamily="18" charset="0"/>
              </a:rPr>
              <a:t>: </a:t>
            </a:r>
          </a:p>
          <a:p>
            <a:r>
              <a:rPr lang="en-US" sz="2700" dirty="0" smtClean="0">
                <a:latin typeface="Times New Roman" pitchFamily="18" charset="0"/>
                <a:cs typeface="Times New Roman" pitchFamily="18" charset="0"/>
              </a:rPr>
              <a:t>The domain model consists of vertices interconnected by edges which creates a rich graph structure.</a:t>
            </a:r>
          </a:p>
          <a:p>
            <a:r>
              <a:rPr lang="en-US" sz="2700" b="1" dirty="0" smtClean="0">
                <a:latin typeface="Times New Roman" pitchFamily="18" charset="0"/>
                <a:cs typeface="Times New Roman" pitchFamily="18" charset="0"/>
              </a:rPr>
              <a:t>Graph stores</a:t>
            </a:r>
            <a:r>
              <a:rPr lang="en-US" sz="2700" dirty="0" smtClean="0">
                <a:latin typeface="Times New Roman" pitchFamily="18" charset="0"/>
                <a:cs typeface="Times New Roman" pitchFamily="18" charset="0"/>
              </a:rPr>
              <a:t> are used to store information about networks, such as social connections. Graph stores include Neo4J, </a:t>
            </a:r>
            <a:r>
              <a:rPr lang="en-US" sz="2700" dirty="0" err="1" smtClean="0">
                <a:latin typeface="Times New Roman" pitchFamily="18" charset="0"/>
                <a:cs typeface="Times New Roman" pitchFamily="18" charset="0"/>
              </a:rPr>
              <a:t>OrientDB</a:t>
            </a:r>
            <a:r>
              <a:rPr lang="en-US" sz="2700" dirty="0" smtClean="0">
                <a:latin typeface="Times New Roman" pitchFamily="18" charset="0"/>
                <a:cs typeface="Times New Roman" pitchFamily="18" charset="0"/>
              </a:rPr>
              <a:t> and </a:t>
            </a:r>
            <a:r>
              <a:rPr lang="en-US" sz="2700" dirty="0" err="1" smtClean="0">
                <a:latin typeface="Times New Roman" pitchFamily="18" charset="0"/>
                <a:cs typeface="Times New Roman" pitchFamily="18" charset="0"/>
              </a:rPr>
              <a:t>HyperGraphDB</a:t>
            </a:r>
            <a:r>
              <a:rPr lang="en-US" sz="2700" dirty="0" smtClean="0">
                <a:latin typeface="Times New Roman" pitchFamily="18" charset="0"/>
                <a:cs typeface="Times New Roman" pitchFamily="18" charset="0"/>
              </a:rPr>
              <a:t>.</a:t>
            </a:r>
          </a:p>
          <a:p>
            <a:r>
              <a:rPr lang="en-US" sz="2700" dirty="0" smtClean="0">
                <a:latin typeface="Times New Roman" pitchFamily="18" charset="0"/>
                <a:cs typeface="Times New Roman" pitchFamily="18" charset="0"/>
              </a:rPr>
              <a:t>Scalability concerns are perfectly address by Graph store.</a:t>
            </a:r>
          </a:p>
          <a:p>
            <a:endParaRPr lang="en-US" sz="2700" dirty="0" smtClean="0">
              <a:latin typeface="Times New Roman" pitchFamily="18" charset="0"/>
              <a:cs typeface="Times New Roman" pitchFamily="18" charset="0"/>
            </a:endParaRPr>
          </a:p>
          <a:p>
            <a:endParaRPr lang="en-US" sz="27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5821363"/>
          </a:xfrm>
        </p:spPr>
        <p:txBody>
          <a:bodyPr/>
          <a:lstStyle/>
          <a:p>
            <a:r>
              <a:rPr lang="en-US" sz="3000" b="1" dirty="0" smtClean="0">
                <a:solidFill>
                  <a:srgbClr val="FF0000"/>
                </a:solidFill>
                <a:latin typeface="Times New Roman" pitchFamily="18" charset="0"/>
                <a:cs typeface="Times New Roman" pitchFamily="18" charset="0"/>
              </a:rPr>
              <a:t>Categories of NoSQL database </a:t>
            </a:r>
          </a:p>
          <a:p>
            <a:endParaRPr lang="en-US" dirty="0"/>
          </a:p>
        </p:txBody>
      </p:sp>
      <p:graphicFrame>
        <p:nvGraphicFramePr>
          <p:cNvPr id="4" name="Table 3"/>
          <p:cNvGraphicFramePr>
            <a:graphicFrameLocks noGrp="1"/>
          </p:cNvGraphicFramePr>
          <p:nvPr/>
        </p:nvGraphicFramePr>
        <p:xfrm>
          <a:off x="381000" y="1295400"/>
          <a:ext cx="8610600" cy="4937760"/>
        </p:xfrm>
        <a:graphic>
          <a:graphicData uri="http://schemas.openxmlformats.org/drawingml/2006/table">
            <a:tbl>
              <a:tblPr firstRow="1" bandRow="1">
                <a:tableStyleId>{5C22544A-7EE6-4342-B048-85BDC9FD1C3A}</a:tableStyleId>
              </a:tblPr>
              <a:tblGrid>
                <a:gridCol w="1850877">
                  <a:extLst>
                    <a:ext uri="{9D8B030D-6E8A-4147-A177-3AD203B41FA5}">
                      <a16:colId xmlns:a16="http://schemas.microsoft.com/office/drawing/2014/main" val="20000"/>
                    </a:ext>
                  </a:extLst>
                </a:gridCol>
                <a:gridCol w="3330723">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370840">
                <a:tc>
                  <a:txBody>
                    <a:bodyPr/>
                    <a:lstStyle/>
                    <a:p>
                      <a:r>
                        <a:rPr lang="en-US" sz="2000" dirty="0" smtClean="0">
                          <a:latin typeface="Times New Roman" pitchFamily="18" charset="0"/>
                          <a:cs typeface="Times New Roman" pitchFamily="18" charset="0"/>
                        </a:rPr>
                        <a:t>Category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Description</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Name of the database</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r>
                        <a:rPr lang="en-US" sz="2000" dirty="0" smtClean="0">
                          <a:latin typeface="Times New Roman" pitchFamily="18" charset="0"/>
                          <a:cs typeface="Times New Roman" pitchFamily="18" charset="0"/>
                        </a:rPr>
                        <a:t>Document Oriented </a:t>
                      </a:r>
                    </a:p>
                    <a:p>
                      <a:r>
                        <a:rPr lang="en-US" sz="2000" dirty="0" smtClean="0">
                          <a:latin typeface="Times New Roman" pitchFamily="18" charset="0"/>
                          <a:cs typeface="Times New Roman" pitchFamily="18" charset="0"/>
                        </a:rPr>
                        <a:t>Data is stored as documents.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 An example format may be like - </a:t>
                      </a:r>
                      <a:r>
                        <a:rPr lang="en-US" sz="2000" dirty="0" err="1" smtClean="0">
                          <a:latin typeface="Times New Roman" pitchFamily="18" charset="0"/>
                          <a:cs typeface="Times New Roman" pitchFamily="18" charset="0"/>
                        </a:rPr>
                        <a:t>FirstName</a:t>
                      </a:r>
                      <a:r>
                        <a:rPr lang="en-US" sz="2000" dirty="0" smtClean="0">
                          <a:latin typeface="Times New Roman" pitchFamily="18" charset="0"/>
                          <a:cs typeface="Times New Roman" pitchFamily="18" charset="0"/>
                        </a:rPr>
                        <a:t>=“XYZ”, Address="St. Xavier's Road", Spouse=[{Name:"</a:t>
                      </a:r>
                      <a:r>
                        <a:rPr lang="en-US" sz="2000" dirty="0" err="1" smtClean="0">
                          <a:latin typeface="Times New Roman" pitchFamily="18" charset="0"/>
                          <a:cs typeface="Times New Roman" pitchFamily="18" charset="0"/>
                        </a:rPr>
                        <a:t>Kiran</a:t>
                      </a:r>
                      <a:r>
                        <a:rPr lang="en-US" sz="2000" dirty="0" smtClean="0">
                          <a:latin typeface="Times New Roman" pitchFamily="18" charset="0"/>
                          <a:cs typeface="Times New Roman" pitchFamily="18" charset="0"/>
                        </a:rPr>
                        <a:t>"}], Children=[{Name:"</a:t>
                      </a:r>
                      <a:r>
                        <a:rPr lang="en-US" sz="2000" dirty="0" err="1" smtClean="0">
                          <a:latin typeface="Times New Roman" pitchFamily="18" charset="0"/>
                          <a:cs typeface="Times New Roman" pitchFamily="18" charset="0"/>
                        </a:rPr>
                        <a:t>Rihit</a:t>
                      </a:r>
                      <a:r>
                        <a:rPr lang="en-US" sz="2000" dirty="0" smtClean="0">
                          <a:latin typeface="Times New Roman" pitchFamily="18" charset="0"/>
                          <a:cs typeface="Times New Roman" pitchFamily="18" charset="0"/>
                        </a:rPr>
                        <a:t>", Age:8}]</a:t>
                      </a:r>
                      <a:endParaRPr lang="en-US" sz="2000" dirty="0">
                        <a:latin typeface="Times New Roman" pitchFamily="18" charset="0"/>
                        <a:cs typeface="Times New Roman" pitchFamily="18" charset="0"/>
                      </a:endParaRPr>
                    </a:p>
                  </a:txBody>
                  <a:tcPr/>
                </a:tc>
                <a:tc>
                  <a:txBody>
                    <a:bodyPr/>
                    <a:lstStyle/>
                    <a:p>
                      <a:r>
                        <a:rPr lang="en-US" sz="2000" dirty="0" err="1" smtClean="0">
                          <a:latin typeface="Times New Roman" pitchFamily="18" charset="0"/>
                          <a:cs typeface="Times New Roman" pitchFamily="18" charset="0"/>
                        </a:rPr>
                        <a:t>MongoDB</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CouchDB</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RethinkDB</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RavenDB</a:t>
                      </a:r>
                      <a:r>
                        <a:rPr lang="en-US" sz="2000" dirty="0" smtClean="0">
                          <a:latin typeface="Times New Roman" pitchFamily="18" charset="0"/>
                          <a:cs typeface="Times New Roman" pitchFamily="18" charset="0"/>
                        </a:rPr>
                        <a:t> etc. </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XML database </a:t>
                      </a:r>
                    </a:p>
                    <a:p>
                      <a:endParaRPr lang="en-US" sz="2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Data is stored in XML format</a:t>
                      </a:r>
                    </a:p>
                    <a:p>
                      <a:endParaRPr lang="en-US" sz="2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err="1" smtClean="0">
                          <a:latin typeface="Times New Roman" pitchFamily="18" charset="0"/>
                          <a:cs typeface="Times New Roman" pitchFamily="18" charset="0"/>
                        </a:rPr>
                        <a:t>BaseX</a:t>
                      </a: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eXist</a:t>
                      </a: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MarkLogic</a:t>
                      </a:r>
                      <a:r>
                        <a:rPr lang="fr-FR" sz="2000" dirty="0" smtClean="0">
                          <a:latin typeface="Times New Roman" pitchFamily="18" charset="0"/>
                          <a:cs typeface="Times New Roman" pitchFamily="18" charset="0"/>
                        </a:rPr>
                        <a:t> Server etc.</a:t>
                      </a:r>
                    </a:p>
                    <a:p>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Graph databases</a:t>
                      </a:r>
                    </a:p>
                    <a:p>
                      <a:endParaRPr lang="en-US" sz="2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Data is stored as a collection of nodes, where nodes are analogous to objects in a programming language. Nodes are connected using edges. </a:t>
                      </a:r>
                      <a:endParaRPr lang="en-US" sz="2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Allegro, Neo4J, </a:t>
                      </a:r>
                      <a:r>
                        <a:rPr lang="en-US" sz="2000" dirty="0" err="1" smtClean="0">
                          <a:latin typeface="Times New Roman" pitchFamily="18" charset="0"/>
                          <a:cs typeface="Times New Roman" pitchFamily="18" charset="0"/>
                        </a:rPr>
                        <a:t>OrientDB</a:t>
                      </a:r>
                      <a:r>
                        <a:rPr lang="en-US" sz="2000" dirty="0" smtClean="0">
                          <a:latin typeface="Times New Roman" pitchFamily="18" charset="0"/>
                          <a:cs typeface="Times New Roman" pitchFamily="18" charset="0"/>
                        </a:rPr>
                        <a:t>, Virtuoso.</a:t>
                      </a:r>
                    </a:p>
                    <a:p>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304800"/>
          <a:ext cx="8686800" cy="4695035"/>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266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Key-value store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In Key-value-store category of NoSQL database, an user can store data in schema-less way. A key may be strings, hashes, lists, sets, sorted sets and values are stored against these keys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Dynamo, </a:t>
                      </a:r>
                      <a:r>
                        <a:rPr lang="en-US" sz="2200" dirty="0" err="1" smtClean="0">
                          <a:latin typeface="Times New Roman" pitchFamily="18" charset="0"/>
                          <a:cs typeface="Times New Roman" pitchFamily="18" charset="0"/>
                        </a:rPr>
                        <a:t>FoundationDB</a:t>
                      </a:r>
                      <a:r>
                        <a:rPr lang="en-US" sz="2200" dirty="0" smtClean="0">
                          <a:latin typeface="Times New Roman" pitchFamily="18" charset="0"/>
                          <a:cs typeface="Times New Roman" pitchFamily="18" charset="0"/>
                        </a:rPr>
                        <a:t>, MemcacheDB, </a:t>
                      </a:r>
                      <a:r>
                        <a:rPr lang="en-US" sz="2200" dirty="0" err="1" smtClean="0">
                          <a:latin typeface="Times New Roman" pitchFamily="18" charset="0"/>
                          <a:cs typeface="Times New Roman" pitchFamily="18" charset="0"/>
                        </a:rPr>
                        <a:t>Redis</a:t>
                      </a:r>
                      <a:r>
                        <a:rPr lang="en-US" sz="2200" dirty="0" smtClean="0">
                          <a:latin typeface="Times New Roman" pitchFamily="18" charset="0"/>
                          <a:cs typeface="Times New Roman" pitchFamily="18" charset="0"/>
                        </a:rPr>
                        <a:t>, Riak. etc. -</a:t>
                      </a:r>
                    </a:p>
                  </a:txBody>
                  <a:tcPr/>
                </a:tc>
                <a:extLst>
                  <a:ext uri="{0D108BD9-81ED-4DB2-BD59-A6C34878D82A}">
                    <a16:rowId xmlns:a16="http://schemas.microsoft.com/office/drawing/2014/main" val="10000"/>
                  </a:ext>
                </a:extLst>
              </a:tr>
              <a:tr h="20280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Column store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A column is a key value pair, where the key is an identifier and the value stores values related to the key (identifier). </a:t>
                      </a:r>
                      <a:endParaRPr lang="en-US" sz="22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Accumulo, Cassandra, HBase etc. </a:t>
                      </a:r>
                    </a:p>
                  </a:txBody>
                  <a:tcPr/>
                </a:tc>
                <a:extLst>
                  <a:ext uri="{0D108BD9-81ED-4DB2-BD59-A6C34878D82A}">
                    <a16:rowId xmlns:a16="http://schemas.microsoft.com/office/drawing/2014/main" val="10001"/>
                  </a:ext>
                </a:extLst>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a:bodyPr>
          <a:lstStyle/>
          <a:p>
            <a:pPr>
              <a:buFont typeface="Wingdings" pitchFamily="2" charset="2"/>
              <a:buChar char="ü"/>
            </a:pPr>
            <a:r>
              <a:rPr lang="en-US" dirty="0" smtClean="0">
                <a:solidFill>
                  <a:srgbClr val="FF0000"/>
                </a:solidFill>
                <a:latin typeface="Times New Roman" pitchFamily="18" charset="0"/>
                <a:cs typeface="Times New Roman" pitchFamily="18" charset="0"/>
              </a:rPr>
              <a:t>There is a large number of companies using NoSQL. To name a few : </a:t>
            </a:r>
          </a:p>
          <a:p>
            <a:r>
              <a:rPr lang="en-US" sz="3000" dirty="0" smtClean="0">
                <a:latin typeface="Times New Roman" pitchFamily="18" charset="0"/>
                <a:cs typeface="Times New Roman" pitchFamily="18" charset="0"/>
              </a:rPr>
              <a:t>Google</a:t>
            </a:r>
          </a:p>
          <a:p>
            <a:r>
              <a:rPr lang="en-US" sz="3000" dirty="0" smtClean="0">
                <a:latin typeface="Times New Roman" pitchFamily="18" charset="0"/>
                <a:cs typeface="Times New Roman" pitchFamily="18" charset="0"/>
              </a:rPr>
              <a:t>Facebook</a:t>
            </a:r>
          </a:p>
          <a:p>
            <a:r>
              <a:rPr lang="en-US" sz="3000" dirty="0" smtClean="0">
                <a:latin typeface="Times New Roman" pitchFamily="18" charset="0"/>
                <a:cs typeface="Times New Roman" pitchFamily="18" charset="0"/>
              </a:rPr>
              <a:t>Mozilla</a:t>
            </a:r>
          </a:p>
          <a:p>
            <a:r>
              <a:rPr lang="en-US" sz="3000" dirty="0" smtClean="0">
                <a:latin typeface="Times New Roman" pitchFamily="18" charset="0"/>
                <a:cs typeface="Times New Roman" pitchFamily="18" charset="0"/>
              </a:rPr>
              <a:t>Adobe</a:t>
            </a:r>
          </a:p>
          <a:p>
            <a:r>
              <a:rPr lang="en-US" sz="3000" dirty="0" smtClean="0">
                <a:latin typeface="Times New Roman" pitchFamily="18" charset="0"/>
                <a:cs typeface="Times New Roman" pitchFamily="18" charset="0"/>
              </a:rPr>
              <a:t>Foursquare</a:t>
            </a:r>
          </a:p>
          <a:p>
            <a:r>
              <a:rPr lang="en-US" sz="3000" dirty="0" smtClean="0">
                <a:latin typeface="Times New Roman" pitchFamily="18" charset="0"/>
                <a:cs typeface="Times New Roman" pitchFamily="18" charset="0"/>
              </a:rPr>
              <a:t>LinkedIn</a:t>
            </a:r>
          </a:p>
          <a:p>
            <a:r>
              <a:rPr lang="en-US" sz="3000" dirty="0" smtClean="0">
                <a:latin typeface="Times New Roman" pitchFamily="18" charset="0"/>
                <a:cs typeface="Times New Roman" pitchFamily="18" charset="0"/>
              </a:rPr>
              <a:t>McGraw-Hill Education</a:t>
            </a:r>
          </a:p>
          <a:p>
            <a:r>
              <a:rPr lang="en-US" sz="3000" dirty="0" smtClean="0">
                <a:latin typeface="Times New Roman" pitchFamily="18" charset="0"/>
                <a:cs typeface="Times New Roman" pitchFamily="18" charset="0"/>
              </a:rPr>
              <a:t>Vermont Public Radio</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763000" cy="6172200"/>
          </a:xfrm>
        </p:spPr>
        <p:txBody>
          <a:bodyPr>
            <a:normAutofit/>
          </a:bodyPr>
          <a:lstStyle/>
          <a:p>
            <a:pPr>
              <a:buFont typeface="Wingdings" pitchFamily="2" charset="2"/>
              <a:buChar char="v"/>
            </a:pPr>
            <a:r>
              <a:rPr lang="en-US" sz="3000" b="1" dirty="0" smtClean="0">
                <a:solidFill>
                  <a:srgbClr val="FF0000"/>
                </a:solidFill>
                <a:latin typeface="Times New Roman" pitchFamily="18" charset="0"/>
                <a:cs typeface="Times New Roman" pitchFamily="18" charset="0"/>
              </a:rPr>
              <a:t>The Benefits of NoSQL</a:t>
            </a:r>
          </a:p>
          <a:p>
            <a:r>
              <a:rPr lang="en-US" sz="2500" dirty="0" smtClean="0">
                <a:latin typeface="Times New Roman" pitchFamily="18" charset="0"/>
                <a:cs typeface="Times New Roman" pitchFamily="18" charset="0"/>
              </a:rPr>
              <a:t>When compared to relational databases, NoSQL databases are </a:t>
            </a:r>
            <a:r>
              <a:rPr lang="en-US" sz="2500" dirty="0" smtClean="0">
                <a:latin typeface="Times New Roman" pitchFamily="18" charset="0"/>
                <a:cs typeface="Times New Roman" pitchFamily="18" charset="0"/>
                <a:hlinkClick r:id="rId2"/>
              </a:rPr>
              <a:t>more scalable and provide superior performance</a:t>
            </a:r>
            <a:r>
              <a:rPr lang="en-US" sz="2500" dirty="0" smtClean="0">
                <a:latin typeface="Times New Roman" pitchFamily="18" charset="0"/>
                <a:cs typeface="Times New Roman" pitchFamily="18" charset="0"/>
              </a:rPr>
              <a:t>, and their data model addresses several issues that the relational model is not designed to address.</a:t>
            </a:r>
          </a:p>
          <a:p>
            <a:r>
              <a:rPr lang="en-US" sz="2500" dirty="0" smtClean="0">
                <a:latin typeface="Times New Roman" pitchFamily="18" charset="0"/>
                <a:cs typeface="Times New Roman" pitchFamily="18" charset="0"/>
              </a:rPr>
              <a:t>Large volumes of structured, semi-structured, and unstructured data. </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Object-oriented programming that is easy to use and flexible .</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Efficient, scale-out architecture.</a:t>
            </a:r>
            <a:endParaRPr lang="en-US" sz="25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755775"/>
          </a:xfrm>
        </p:spPr>
        <p:txBody>
          <a:bodyPr>
            <a:noAutofit/>
          </a:bodyPr>
          <a:lstStyle/>
          <a:p>
            <a:r>
              <a:rPr lang="en-US" sz="5000" b="1" dirty="0" smtClean="0">
                <a:solidFill>
                  <a:srgbClr val="FF0000"/>
                </a:solidFill>
                <a:latin typeface="Times New Roman" pitchFamily="18" charset="0"/>
                <a:cs typeface="Times New Roman" pitchFamily="18" charset="0"/>
              </a:rPr>
              <a:t>Structured/Unstructured Data</a:t>
            </a:r>
            <a:endParaRPr lang="en-US" sz="5000" b="1" dirty="0">
              <a:solidFill>
                <a:srgbClr val="FF000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143"/>
    </mc:Choice>
    <mc:Fallback xmlns="">
      <p:transition spd="slow" advTm="1143"/>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a:bodyPr>
          <a:lstStyle/>
          <a:p>
            <a:r>
              <a:rPr lang="en-US" sz="2500" dirty="0" smtClean="0">
                <a:latin typeface="Times New Roman" pitchFamily="18" charset="0"/>
                <a:cs typeface="Times New Roman" pitchFamily="18" charset="0"/>
              </a:rPr>
              <a:t>NoSQL database also trades off “ACID” (atomicity, consistency, isolation and durability).</a:t>
            </a:r>
          </a:p>
          <a:p>
            <a:endParaRPr lang="en-US" sz="2500" dirty="0" smtClean="0">
              <a:latin typeface="Times New Roman" pitchFamily="18" charset="0"/>
              <a:cs typeface="Times New Roman" pitchFamily="18" charset="0"/>
            </a:endParaRPr>
          </a:p>
          <a:p>
            <a:r>
              <a:rPr lang="en-US" sz="2500" b="1" dirty="0" smtClean="0">
                <a:latin typeface="Times New Roman" pitchFamily="18" charset="0"/>
                <a:cs typeface="Times New Roman" pitchFamily="18" charset="0"/>
              </a:rPr>
              <a:t>No schema required</a:t>
            </a:r>
            <a:r>
              <a:rPr lang="en-US" sz="2500" dirty="0" smtClean="0">
                <a:latin typeface="Times New Roman" pitchFamily="18" charset="0"/>
                <a:cs typeface="Times New Roman" pitchFamily="18" charset="0"/>
              </a:rPr>
              <a:t>: Data can be inserted in a NoSQL database without first defining a rigid database schema. This provides immense application flexibility.</a:t>
            </a:r>
          </a:p>
          <a:p>
            <a:endParaRPr lang="en-US" sz="2800" b="1"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Auto elasticity: </a:t>
            </a:r>
            <a:r>
              <a:rPr lang="en-US" sz="2800" dirty="0" err="1" smtClean="0">
                <a:latin typeface="Times New Roman" pitchFamily="18" charset="0"/>
                <a:cs typeface="Times New Roman" pitchFamily="18" charset="0"/>
              </a:rPr>
              <a:t>NoSQL</a:t>
            </a:r>
            <a:r>
              <a:rPr lang="en-US" sz="2800" dirty="0" smtClean="0">
                <a:latin typeface="Times New Roman" pitchFamily="18" charset="0"/>
                <a:cs typeface="Times New Roman" pitchFamily="18" charset="0"/>
              </a:rPr>
              <a:t> automatically spreads your data onto multiple servers without requiring application assistance. Servers can be added or removed from the data layer automatically.</a:t>
            </a:r>
          </a:p>
          <a:p>
            <a:endParaRPr lang="en-US" sz="2500" dirty="0" smtClean="0">
              <a:latin typeface="Times New Roman" pitchFamily="18" charset="0"/>
              <a:cs typeface="Times New Roman" pitchFamily="18" charset="0"/>
            </a:endParaRPr>
          </a:p>
          <a:p>
            <a:endParaRPr lang="en-US" sz="25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lstStyle/>
          <a:p>
            <a:pPr>
              <a:buFont typeface="Wingdings" pitchFamily="2" charset="2"/>
              <a:buChar char="v"/>
            </a:pPr>
            <a:r>
              <a:rPr lang="en-US" b="1" dirty="0" smtClean="0">
                <a:solidFill>
                  <a:srgbClr val="FF0000"/>
                </a:solidFill>
                <a:latin typeface="Times New Roman" pitchFamily="18" charset="0"/>
                <a:cs typeface="Times New Roman" pitchFamily="18" charset="0"/>
              </a:rPr>
              <a:t>Advantages of NoSQL database</a:t>
            </a:r>
          </a:p>
          <a:p>
            <a:pPr>
              <a:buNone/>
            </a:pPr>
            <a:r>
              <a:rPr lang="en-US" dirty="0" smtClean="0">
                <a:latin typeface="Times New Roman" pitchFamily="18" charset="0"/>
                <a:cs typeface="Times New Roman" pitchFamily="18" charset="0"/>
              </a:rPr>
              <a:t>1.)    NoSQL databases generally process data faster than relational databases.</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2.)    NoSQL databases are also often faster because their data models are simpler.</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3.)    Major NoSQL systems are flexible enough to better enable developers to use the applications in ways that meet their needs.</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248400"/>
          </a:xfrm>
        </p:spPr>
        <p:txBody>
          <a:bodyPr>
            <a:normAutofit fontScale="85000" lnSpcReduction="10000"/>
          </a:bodyPr>
          <a:lstStyle/>
          <a:p>
            <a:pPr>
              <a:buFont typeface="Wingdings" pitchFamily="2" charset="2"/>
              <a:buChar char="v"/>
            </a:pPr>
            <a:r>
              <a:rPr lang="en-US" b="1" dirty="0" smtClean="0">
                <a:solidFill>
                  <a:srgbClr val="FF0000"/>
                </a:solidFill>
                <a:latin typeface="Times New Roman" pitchFamily="18" charset="0"/>
                <a:cs typeface="Times New Roman" pitchFamily="18" charset="0"/>
              </a:rPr>
              <a:t>SQL </a:t>
            </a:r>
            <a:r>
              <a:rPr lang="en-US" b="1" dirty="0" err="1" smtClean="0">
                <a:solidFill>
                  <a:srgbClr val="FF0000"/>
                </a:solidFill>
                <a:latin typeface="Times New Roman" pitchFamily="18" charset="0"/>
                <a:cs typeface="Times New Roman" pitchFamily="18" charset="0"/>
              </a:rPr>
              <a:t>vs</a:t>
            </a:r>
            <a:r>
              <a:rPr lang="en-US" b="1" dirty="0" smtClean="0">
                <a:solidFill>
                  <a:srgbClr val="FF0000"/>
                </a:solidFill>
                <a:latin typeface="Times New Roman" pitchFamily="18" charset="0"/>
                <a:cs typeface="Times New Roman" pitchFamily="18" charset="0"/>
              </a:rPr>
              <a:t> NoSQL: High-Level Differences</a:t>
            </a:r>
          </a:p>
          <a:p>
            <a:r>
              <a:rPr lang="en-US" dirty="0" smtClean="0">
                <a:latin typeface="Times New Roman" pitchFamily="18" charset="0"/>
                <a:cs typeface="Times New Roman" pitchFamily="18" charset="0"/>
              </a:rPr>
              <a:t>SQL databases are primarily called as Relational Databases (RDBMS); whereas NoSQL database are primarily called as non-relational or distributed database.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SQL databases are table based databases whereas NoSQL databases are </a:t>
            </a:r>
            <a:r>
              <a:rPr lang="en-US" b="1" dirty="0" smtClean="0">
                <a:solidFill>
                  <a:srgbClr val="FF0000"/>
                </a:solidFill>
                <a:latin typeface="Times New Roman" pitchFamily="18" charset="0"/>
                <a:cs typeface="Times New Roman" pitchFamily="18" charset="0"/>
              </a:rPr>
              <a:t>document based, key-value pairs, graph databases or wide-column stores.</a:t>
            </a:r>
          </a:p>
          <a:p>
            <a:endParaRPr lang="en-US" b="1"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This means that SQL databases represent data in form of tables which consists of n number of rows of data whereas NoSQL databases are the collection of </a:t>
            </a:r>
            <a:r>
              <a:rPr lang="en-US" b="1" dirty="0" smtClean="0">
                <a:solidFill>
                  <a:srgbClr val="FF0000"/>
                </a:solidFill>
                <a:latin typeface="Times New Roman" pitchFamily="18" charset="0"/>
                <a:cs typeface="Times New Roman" pitchFamily="18" charset="0"/>
              </a:rPr>
              <a:t>key-value pair, documents, graph databases or wide-column stores </a:t>
            </a:r>
            <a:r>
              <a:rPr lang="en-US" dirty="0" smtClean="0">
                <a:latin typeface="Times New Roman" pitchFamily="18" charset="0"/>
                <a:cs typeface="Times New Roman" pitchFamily="18" charset="0"/>
              </a:rPr>
              <a:t>which do not have standard schema definitions.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248400"/>
          </a:xfrm>
        </p:spPr>
        <p:txBody>
          <a:bodyPr>
            <a:normAutofit lnSpcReduction="10000"/>
          </a:bodyPr>
          <a:lstStyle/>
          <a:p>
            <a:r>
              <a:rPr lang="en-US" sz="2700" dirty="0" smtClean="0">
                <a:latin typeface="Times New Roman" pitchFamily="18" charset="0"/>
                <a:cs typeface="Times New Roman" pitchFamily="18" charset="0"/>
              </a:rPr>
              <a:t>SQL databases have predefined schema whereas NoSQL databases have dynamic schema for unstructured data.</a:t>
            </a:r>
          </a:p>
          <a:p>
            <a:endParaRPr lang="en-US" sz="2700" dirty="0" smtClean="0">
              <a:latin typeface="Times New Roman" pitchFamily="18" charset="0"/>
              <a:cs typeface="Times New Roman" pitchFamily="18" charset="0"/>
            </a:endParaRPr>
          </a:p>
          <a:p>
            <a:r>
              <a:rPr lang="en-US" sz="2700" dirty="0" smtClean="0">
                <a:latin typeface="Times New Roman" pitchFamily="18" charset="0"/>
                <a:cs typeface="Times New Roman" pitchFamily="18" charset="0"/>
              </a:rPr>
              <a:t>SQL databases are </a:t>
            </a:r>
            <a:r>
              <a:rPr lang="en-US" sz="2700" b="1" dirty="0" smtClean="0">
                <a:latin typeface="Times New Roman" pitchFamily="18" charset="0"/>
                <a:cs typeface="Times New Roman" pitchFamily="18" charset="0"/>
              </a:rPr>
              <a:t>vertically scalable </a:t>
            </a:r>
            <a:r>
              <a:rPr lang="en-US" sz="2700" dirty="0" smtClean="0">
                <a:latin typeface="Times New Roman" pitchFamily="18" charset="0"/>
                <a:cs typeface="Times New Roman" pitchFamily="18" charset="0"/>
              </a:rPr>
              <a:t>whereas the NoSQL databases are </a:t>
            </a:r>
            <a:r>
              <a:rPr lang="en-US" sz="2700" b="1" dirty="0" smtClean="0">
                <a:latin typeface="Times New Roman" pitchFamily="18" charset="0"/>
                <a:cs typeface="Times New Roman" pitchFamily="18" charset="0"/>
              </a:rPr>
              <a:t>horizontally scalable</a:t>
            </a:r>
            <a:r>
              <a:rPr lang="en-US" sz="2700" dirty="0" smtClean="0">
                <a:latin typeface="Times New Roman" pitchFamily="18" charset="0"/>
                <a:cs typeface="Times New Roman" pitchFamily="18" charset="0"/>
              </a:rPr>
              <a:t>. </a:t>
            </a:r>
          </a:p>
          <a:p>
            <a:endParaRPr lang="en-US" sz="2700" dirty="0" smtClean="0">
              <a:latin typeface="Times New Roman" pitchFamily="18" charset="0"/>
              <a:cs typeface="Times New Roman" pitchFamily="18" charset="0"/>
            </a:endParaRPr>
          </a:p>
          <a:p>
            <a:r>
              <a:rPr lang="en-US" sz="2700" dirty="0" smtClean="0">
                <a:latin typeface="Times New Roman" pitchFamily="18" charset="0"/>
                <a:cs typeface="Times New Roman" pitchFamily="18" charset="0"/>
              </a:rPr>
              <a:t>SQL databases uses SQL ( structured query language ) for defining and manipulating the data, which is very powerful. </a:t>
            </a:r>
          </a:p>
          <a:p>
            <a:endParaRPr lang="en-US" sz="2700" dirty="0">
              <a:latin typeface="Times New Roman" pitchFamily="18" charset="0"/>
              <a:cs typeface="Times New Roman" pitchFamily="18" charset="0"/>
            </a:endParaRPr>
          </a:p>
          <a:p>
            <a:r>
              <a:rPr lang="en-US" sz="2700" dirty="0" smtClean="0">
                <a:latin typeface="Times New Roman" pitchFamily="18" charset="0"/>
                <a:cs typeface="Times New Roman" pitchFamily="18" charset="0"/>
              </a:rPr>
              <a:t>In NoSQL database, queries are focused on collection of documents. Sometimes it is also called as </a:t>
            </a:r>
            <a:r>
              <a:rPr lang="en-US" sz="2700" dirty="0" err="1" smtClean="0">
                <a:latin typeface="Times New Roman" pitchFamily="18" charset="0"/>
                <a:cs typeface="Times New Roman" pitchFamily="18" charset="0"/>
              </a:rPr>
              <a:t>UnQL</a:t>
            </a:r>
            <a:r>
              <a:rPr lang="en-US" sz="2700" dirty="0" smtClean="0">
                <a:latin typeface="Times New Roman" pitchFamily="18" charset="0"/>
                <a:cs typeface="Times New Roman" pitchFamily="18" charset="0"/>
              </a:rPr>
              <a:t> (Unstructured Query Language). The syntax of using </a:t>
            </a:r>
            <a:r>
              <a:rPr lang="en-US" sz="2700" dirty="0" err="1" smtClean="0">
                <a:latin typeface="Times New Roman" pitchFamily="18" charset="0"/>
                <a:cs typeface="Times New Roman" pitchFamily="18" charset="0"/>
              </a:rPr>
              <a:t>UnQL</a:t>
            </a:r>
            <a:r>
              <a:rPr lang="en-US" sz="2700" dirty="0" smtClean="0">
                <a:latin typeface="Times New Roman" pitchFamily="18" charset="0"/>
                <a:cs typeface="Times New Roman" pitchFamily="18" charset="0"/>
              </a:rPr>
              <a:t> varies from database to database.</a:t>
            </a:r>
          </a:p>
          <a:p>
            <a:endParaRPr lang="en-US" sz="27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a:bodyPr>
          <a:lstStyle/>
          <a:p>
            <a:r>
              <a:rPr lang="en-US" sz="2700" b="1" dirty="0" smtClean="0">
                <a:solidFill>
                  <a:srgbClr val="FF0000"/>
                </a:solidFill>
                <a:latin typeface="Times New Roman" pitchFamily="18" charset="0"/>
                <a:cs typeface="Times New Roman" pitchFamily="18" charset="0"/>
              </a:rPr>
              <a:t>SQL database examples: </a:t>
            </a:r>
            <a:r>
              <a:rPr lang="en-US" sz="2700" dirty="0" err="1" smtClean="0">
                <a:latin typeface="Times New Roman" pitchFamily="18" charset="0"/>
                <a:cs typeface="Times New Roman" pitchFamily="18" charset="0"/>
              </a:rPr>
              <a:t>MySql</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Oracle,Postgres,Sqlite</a:t>
            </a:r>
            <a:r>
              <a:rPr lang="en-US" sz="2700" dirty="0" smtClean="0">
                <a:latin typeface="Times New Roman" pitchFamily="18" charset="0"/>
                <a:cs typeface="Times New Roman" pitchFamily="18" charset="0"/>
              </a:rPr>
              <a:t> and MS-SQL. </a:t>
            </a:r>
          </a:p>
          <a:p>
            <a:endParaRPr lang="en-US" sz="2700" dirty="0" smtClean="0">
              <a:latin typeface="Times New Roman" pitchFamily="18" charset="0"/>
              <a:cs typeface="Times New Roman" pitchFamily="18" charset="0"/>
            </a:endParaRPr>
          </a:p>
          <a:p>
            <a:r>
              <a:rPr lang="en-US" sz="2700" b="1" dirty="0" err="1" smtClean="0">
                <a:solidFill>
                  <a:srgbClr val="FF0000"/>
                </a:solidFill>
                <a:latin typeface="Times New Roman" pitchFamily="18" charset="0"/>
                <a:cs typeface="Times New Roman" pitchFamily="18" charset="0"/>
              </a:rPr>
              <a:t>NoSQL</a:t>
            </a:r>
            <a:r>
              <a:rPr lang="en-US" sz="2700" b="1" dirty="0" smtClean="0">
                <a:solidFill>
                  <a:srgbClr val="FF0000"/>
                </a:solidFill>
                <a:latin typeface="Times New Roman" pitchFamily="18" charset="0"/>
                <a:cs typeface="Times New Roman" pitchFamily="18" charset="0"/>
              </a:rPr>
              <a:t> database examples: </a:t>
            </a:r>
            <a:r>
              <a:rPr lang="en-US" sz="2700" dirty="0" err="1" smtClean="0">
                <a:latin typeface="Times New Roman" pitchFamily="18" charset="0"/>
                <a:cs typeface="Times New Roman" pitchFamily="18" charset="0"/>
              </a:rPr>
              <a:t>MongoDB</a:t>
            </a:r>
            <a:r>
              <a:rPr lang="en-US" sz="2700" dirty="0" smtClean="0">
                <a:latin typeface="Times New Roman" pitchFamily="18" charset="0"/>
                <a:cs typeface="Times New Roman" pitchFamily="18" charset="0"/>
              </a:rPr>
              <a:t>, BigTable, </a:t>
            </a:r>
            <a:r>
              <a:rPr lang="en-US" sz="2700" dirty="0" err="1" smtClean="0">
                <a:latin typeface="Times New Roman" pitchFamily="18" charset="0"/>
                <a:cs typeface="Times New Roman" pitchFamily="18" charset="0"/>
              </a:rPr>
              <a:t>Redis</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RavenDb</a:t>
            </a:r>
            <a:r>
              <a:rPr lang="en-US" sz="2700" dirty="0" smtClean="0">
                <a:latin typeface="Times New Roman" pitchFamily="18" charset="0"/>
                <a:cs typeface="Times New Roman" pitchFamily="18" charset="0"/>
              </a:rPr>
              <a:t>, Cassandra, </a:t>
            </a:r>
            <a:r>
              <a:rPr lang="en-US" sz="2700" dirty="0" err="1" smtClean="0">
                <a:latin typeface="Times New Roman" pitchFamily="18" charset="0"/>
                <a:cs typeface="Times New Roman" pitchFamily="18" charset="0"/>
              </a:rPr>
              <a:t>Hbase</a:t>
            </a:r>
            <a:r>
              <a:rPr lang="en-US" sz="2700" dirty="0" smtClean="0">
                <a:latin typeface="Times New Roman" pitchFamily="18" charset="0"/>
                <a:cs typeface="Times New Roman" pitchFamily="18" charset="0"/>
              </a:rPr>
              <a:t>, Neo4j and </a:t>
            </a:r>
            <a:r>
              <a:rPr lang="en-US" sz="2700" dirty="0" err="1" smtClean="0">
                <a:latin typeface="Times New Roman" pitchFamily="18" charset="0"/>
                <a:cs typeface="Times New Roman" pitchFamily="18" charset="0"/>
              </a:rPr>
              <a:t>CouchDb</a:t>
            </a:r>
            <a:endParaRPr lang="en-US" sz="2700" dirty="0" smtClean="0">
              <a:latin typeface="Times New Roman" pitchFamily="18" charset="0"/>
              <a:cs typeface="Times New Roman" pitchFamily="18" charset="0"/>
            </a:endParaRPr>
          </a:p>
          <a:p>
            <a:endParaRPr lang="en-US" sz="2700" dirty="0" smtClean="0">
              <a:latin typeface="Times New Roman" pitchFamily="18" charset="0"/>
              <a:cs typeface="Times New Roman" pitchFamily="18" charset="0"/>
            </a:endParaRPr>
          </a:p>
          <a:p>
            <a:endParaRPr lang="en-US" sz="2700" dirty="0" smtClean="0">
              <a:latin typeface="Times New Roman" pitchFamily="18" charset="0"/>
              <a:cs typeface="Times New Roman" pitchFamily="18" charset="0"/>
            </a:endParaRPr>
          </a:p>
          <a:p>
            <a:r>
              <a:rPr lang="en-US" sz="2700" b="1" dirty="0" smtClean="0">
                <a:latin typeface="Times New Roman" pitchFamily="18" charset="0"/>
                <a:cs typeface="Times New Roman" pitchFamily="18" charset="0"/>
              </a:rPr>
              <a:t>For the type of data to be stored: </a:t>
            </a:r>
            <a:r>
              <a:rPr lang="en-US" sz="2700" dirty="0" smtClean="0">
                <a:latin typeface="Times New Roman" pitchFamily="18" charset="0"/>
                <a:cs typeface="Times New Roman" pitchFamily="18" charset="0"/>
              </a:rPr>
              <a:t>SQL databases are not best fit for </a:t>
            </a:r>
            <a:r>
              <a:rPr lang="en-US" sz="2700" b="1" dirty="0" smtClean="0">
                <a:latin typeface="Times New Roman" pitchFamily="18" charset="0"/>
                <a:cs typeface="Times New Roman" pitchFamily="18" charset="0"/>
              </a:rPr>
              <a:t>hierarchical data storage. </a:t>
            </a:r>
            <a:r>
              <a:rPr lang="en-US" sz="2700" dirty="0" smtClean="0">
                <a:latin typeface="Times New Roman" pitchFamily="18" charset="0"/>
                <a:cs typeface="Times New Roman" pitchFamily="18" charset="0"/>
              </a:rPr>
              <a:t>But, NoSQL database fits better for the hierarchical data storage as it follows the key-value pair way of storing data similar to JSON data.</a:t>
            </a:r>
          </a:p>
          <a:p>
            <a:endParaRPr lang="en-US" sz="2700" dirty="0" smtClean="0">
              <a:latin typeface="Times New Roman" pitchFamily="18" charset="0"/>
              <a:cs typeface="Times New Roman" pitchFamily="18" charset="0"/>
            </a:endParaRPr>
          </a:p>
          <a:p>
            <a:endParaRPr lang="en-US" sz="27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172200"/>
          </a:xfrm>
        </p:spPr>
        <p:txBody>
          <a:bodyPr>
            <a:normAutofit lnSpcReduction="10000"/>
          </a:bodyPr>
          <a:lstStyle/>
          <a:p>
            <a:r>
              <a:rPr lang="en-US" dirty="0" smtClean="0">
                <a:latin typeface="Times New Roman" pitchFamily="18" charset="0"/>
                <a:cs typeface="Times New Roman" pitchFamily="18" charset="0"/>
              </a:rPr>
              <a:t>NoSQL database are highly preferred for large data set (</a:t>
            </a:r>
            <a:r>
              <a:rPr lang="en-US" dirty="0" err="1" smtClean="0">
                <a:latin typeface="Times New Roman" pitchFamily="18" charset="0"/>
                <a:cs typeface="Times New Roman" pitchFamily="18" charset="0"/>
              </a:rPr>
              <a:t>i.e</a:t>
            </a:r>
            <a:r>
              <a:rPr lang="en-US" dirty="0" smtClean="0">
                <a:latin typeface="Times New Roman" pitchFamily="18" charset="0"/>
                <a:cs typeface="Times New Roman" pitchFamily="18" charset="0"/>
              </a:rPr>
              <a:t> for big data). </a:t>
            </a:r>
            <a:r>
              <a:rPr lang="en-US" dirty="0" err="1" smtClean="0">
                <a:solidFill>
                  <a:srgbClr val="FF0000"/>
                </a:solidFill>
                <a:latin typeface="Times New Roman" pitchFamily="18" charset="0"/>
                <a:cs typeface="Times New Roman" pitchFamily="18" charset="0"/>
              </a:rPr>
              <a:t>HBase</a:t>
            </a:r>
            <a:r>
              <a:rPr lang="en-US" dirty="0" smtClean="0">
                <a:solidFill>
                  <a:srgbClr val="FF0000"/>
                </a:solidFill>
                <a:latin typeface="Times New Roman" pitchFamily="18" charset="0"/>
                <a:cs typeface="Times New Roman" pitchFamily="18" charset="0"/>
              </a:rPr>
              <a:t> is an example</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For scalability:</a:t>
            </a:r>
            <a:r>
              <a:rPr lang="en-US" dirty="0" smtClean="0">
                <a:latin typeface="Times New Roman" pitchFamily="18" charset="0"/>
                <a:cs typeface="Times New Roman" pitchFamily="18" charset="0"/>
              </a:rPr>
              <a:t> In most typical situations, SQL databases are vertically scalable. You can manage increasing load by increasing the CPU, RAM, etc, on a single server.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On the other hand, NoSQL databases are horizontally scalable. You can just add few more servers easily in your NoSQL database infrastructure to handle the large traffic.</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324600"/>
          </a:xfrm>
        </p:spPr>
        <p:txBody>
          <a:bodyPr>
            <a:normAutofit/>
          </a:bodyPr>
          <a:lstStyle/>
          <a:p>
            <a:r>
              <a:rPr lang="en-US" sz="2500" b="1" dirty="0" smtClean="0">
                <a:latin typeface="Times New Roman" pitchFamily="18" charset="0"/>
                <a:cs typeface="Times New Roman" pitchFamily="18" charset="0"/>
              </a:rPr>
              <a:t>For properties:</a:t>
            </a:r>
            <a:r>
              <a:rPr lang="en-US" sz="2500" dirty="0" smtClean="0">
                <a:latin typeface="Times New Roman" pitchFamily="18" charset="0"/>
                <a:cs typeface="Times New Roman" pitchFamily="18" charset="0"/>
              </a:rPr>
              <a:t> SQL databases emphasizes on ACID properties ( Atomicity, Consistency, Isolation and Durability) whereas the NoSQL database follows the Brewers CAP theorem ( Consistency, Availability and Partition tolerance )</a:t>
            </a:r>
          </a:p>
          <a:p>
            <a:endParaRPr lang="en-US" sz="2500" dirty="0" smtClean="0">
              <a:latin typeface="Times New Roman" pitchFamily="18" charset="0"/>
              <a:cs typeface="Times New Roman" pitchFamily="18" charset="0"/>
            </a:endParaRPr>
          </a:p>
          <a:p>
            <a:r>
              <a:rPr lang="en-US" sz="2500" b="1" dirty="0" smtClean="0">
                <a:latin typeface="Times New Roman" pitchFamily="18" charset="0"/>
                <a:cs typeface="Times New Roman" pitchFamily="18" charset="0"/>
              </a:rPr>
              <a:t>For DB types:</a:t>
            </a:r>
            <a:r>
              <a:rPr lang="en-US" sz="2500" dirty="0" smtClean="0">
                <a:latin typeface="Times New Roman" pitchFamily="18" charset="0"/>
                <a:cs typeface="Times New Roman" pitchFamily="18" charset="0"/>
              </a:rPr>
              <a:t> On a high-level, we can classify SQL databases as either open-source or close-sourced from commercial vendors. NoSQL databases can be classified on the basis of way of storing data as graph databases, key-value store databases, document store databases, column store databases and XML databases.</a:t>
            </a:r>
          </a:p>
          <a:p>
            <a:endParaRPr lang="en-US" sz="2500" dirty="0" smtClean="0">
              <a:latin typeface="Times New Roman" pitchFamily="18" charset="0"/>
              <a:cs typeface="Times New Roman" pitchFamily="18" charset="0"/>
            </a:endParaRPr>
          </a:p>
          <a:p>
            <a:endParaRPr lang="en-US" sz="25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382000" cy="5516563"/>
          </a:xfrm>
        </p:spPr>
        <p:txBody>
          <a:bodyPr>
            <a:normAutofit/>
          </a:bodyPr>
          <a:lstStyle/>
          <a:p>
            <a:pPr>
              <a:buNone/>
            </a:pPr>
            <a:r>
              <a:rPr lang="en-US" sz="4500" b="1" dirty="0" smtClean="0">
                <a:solidFill>
                  <a:srgbClr val="FF0000"/>
                </a:solidFill>
                <a:latin typeface="Times New Roman" pitchFamily="18" charset="0"/>
                <a:cs typeface="Times New Roman" pitchFamily="18" charset="0"/>
              </a:rPr>
              <a:t>          Comparative Study of</a:t>
            </a:r>
          </a:p>
          <a:p>
            <a:pPr>
              <a:buNone/>
            </a:pPr>
            <a:r>
              <a:rPr lang="en-US" sz="4500" b="1" dirty="0" smtClean="0">
                <a:solidFill>
                  <a:srgbClr val="FF0000"/>
                </a:solidFill>
                <a:latin typeface="Times New Roman" pitchFamily="18" charset="0"/>
                <a:cs typeface="Times New Roman" pitchFamily="18" charset="0"/>
              </a:rPr>
              <a:t>             SQL and NOSQL</a:t>
            </a:r>
            <a:endParaRPr lang="en-US" sz="4500" b="1"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23483145"/>
              </p:ext>
            </p:extLst>
          </p:nvPr>
        </p:nvGraphicFramePr>
        <p:xfrm>
          <a:off x="304799" y="228600"/>
          <a:ext cx="8610601" cy="3962400"/>
        </p:xfrm>
        <a:graphic>
          <a:graphicData uri="http://schemas.openxmlformats.org/drawingml/2006/table">
            <a:tbl>
              <a:tblPr firstRow="1" bandRow="1">
                <a:tableStyleId>{5C22544A-7EE6-4342-B048-85BDC9FD1C3A}</a:tableStyleId>
              </a:tblPr>
              <a:tblGrid>
                <a:gridCol w="1676401">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886200">
                  <a:extLst>
                    <a:ext uri="{9D8B030D-6E8A-4147-A177-3AD203B41FA5}">
                      <a16:colId xmlns:a16="http://schemas.microsoft.com/office/drawing/2014/main" val="20002"/>
                    </a:ext>
                  </a:extLst>
                </a:gridCol>
              </a:tblGrid>
              <a:tr h="1127855">
                <a:tc>
                  <a:txBody>
                    <a:bodyPr/>
                    <a:lstStyle/>
                    <a:p>
                      <a:r>
                        <a:rPr lang="en-US" sz="2200" dirty="0">
                          <a:latin typeface="Times New Roman" pitchFamily="18" charset="0"/>
                          <a:cs typeface="Times New Roman" pitchFamily="18" charset="0"/>
                        </a:rPr>
                        <a:t>Types</a:t>
                      </a:r>
                    </a:p>
                  </a:txBody>
                  <a:tcPr anchor="ctr"/>
                </a:tc>
                <a:tc>
                  <a:txBody>
                    <a:bodyPr/>
                    <a:lstStyle/>
                    <a:p>
                      <a:r>
                        <a:rPr lang="en-US" sz="2200" dirty="0">
                          <a:latin typeface="Times New Roman" pitchFamily="18" charset="0"/>
                          <a:cs typeface="Times New Roman" pitchFamily="18" charset="0"/>
                        </a:rPr>
                        <a:t>One type (SQL database) with minor variations</a:t>
                      </a:r>
                    </a:p>
                  </a:txBody>
                  <a:tcPr anchor="ctr"/>
                </a:tc>
                <a:tc>
                  <a:txBody>
                    <a:bodyPr/>
                    <a:lstStyle/>
                    <a:p>
                      <a:r>
                        <a:rPr lang="en-US" sz="2200" dirty="0">
                          <a:latin typeface="Times New Roman" pitchFamily="18" charset="0"/>
                          <a:cs typeface="Times New Roman" pitchFamily="18" charset="0"/>
                        </a:rPr>
                        <a:t>Many different types including key-value stores, </a:t>
                      </a:r>
                      <a:r>
                        <a:rPr lang="en-US" sz="2200" dirty="0" smtClean="0">
                          <a:latin typeface="Times New Roman" pitchFamily="18" charset="0"/>
                          <a:cs typeface="Times New Roman" pitchFamily="18" charset="0"/>
                        </a:rPr>
                        <a:t>document databases, </a:t>
                      </a:r>
                      <a:r>
                        <a:rPr lang="en-US" sz="2200" dirty="0">
                          <a:latin typeface="Times New Roman" pitchFamily="18" charset="0"/>
                          <a:cs typeface="Times New Roman" pitchFamily="18" charset="0"/>
                        </a:rPr>
                        <a:t>wide-column stores, and graph databases</a:t>
                      </a:r>
                    </a:p>
                  </a:txBody>
                  <a:tcPr anchor="ctr"/>
                </a:tc>
                <a:extLst>
                  <a:ext uri="{0D108BD9-81ED-4DB2-BD59-A6C34878D82A}">
                    <a16:rowId xmlns:a16="http://schemas.microsoft.com/office/drawing/2014/main" val="10000"/>
                  </a:ext>
                </a:extLst>
              </a:tr>
              <a:tr h="1339328">
                <a:tc>
                  <a:txBody>
                    <a:bodyPr/>
                    <a:lstStyle/>
                    <a:p>
                      <a:r>
                        <a:rPr lang="en-US" sz="2200" dirty="0">
                          <a:latin typeface="Times New Roman" pitchFamily="18" charset="0"/>
                          <a:cs typeface="Times New Roman" pitchFamily="18" charset="0"/>
                        </a:rPr>
                        <a:t>Development History</a:t>
                      </a:r>
                    </a:p>
                  </a:txBody>
                  <a:tcPr anchor="ctr"/>
                </a:tc>
                <a:tc>
                  <a:txBody>
                    <a:bodyPr/>
                    <a:lstStyle/>
                    <a:p>
                      <a:r>
                        <a:rPr lang="en-US" sz="2200">
                          <a:latin typeface="Times New Roman" pitchFamily="18" charset="0"/>
                          <a:cs typeface="Times New Roman" pitchFamily="18" charset="0"/>
                        </a:rPr>
                        <a:t>Developed in 1970s to deal with first wave of data storage applications</a:t>
                      </a:r>
                    </a:p>
                  </a:txBody>
                  <a:tcPr anchor="ctr"/>
                </a:tc>
                <a:tc>
                  <a:txBody>
                    <a:bodyPr/>
                    <a:lstStyle/>
                    <a:p>
                      <a:r>
                        <a:rPr lang="en-US" sz="2200">
                          <a:latin typeface="Times New Roman" pitchFamily="18" charset="0"/>
                          <a:cs typeface="Times New Roman" pitchFamily="18" charset="0"/>
                        </a:rPr>
                        <a:t>Developed in 2000s to deal with limitations of SQL databases, particularly concerning scale, replication and unstructured data storage</a:t>
                      </a:r>
                    </a:p>
                  </a:txBody>
                  <a:tcPr anchor="ctr"/>
                </a:tc>
                <a:extLst>
                  <a:ext uri="{0D108BD9-81ED-4DB2-BD59-A6C34878D82A}">
                    <a16:rowId xmlns:a16="http://schemas.microsoft.com/office/drawing/2014/main" val="10001"/>
                  </a:ext>
                </a:extLst>
              </a:tr>
              <a:tr h="493437">
                <a:tc>
                  <a:txBody>
                    <a:bodyPr/>
                    <a:lstStyle/>
                    <a:p>
                      <a:r>
                        <a:rPr lang="en-US" sz="2200">
                          <a:latin typeface="Times New Roman" pitchFamily="18" charset="0"/>
                          <a:cs typeface="Times New Roman" pitchFamily="18" charset="0"/>
                        </a:rPr>
                        <a:t>Examples</a:t>
                      </a:r>
                    </a:p>
                  </a:txBody>
                  <a:tcPr anchor="ctr"/>
                </a:tc>
                <a:tc>
                  <a:txBody>
                    <a:bodyPr/>
                    <a:lstStyle/>
                    <a:p>
                      <a:r>
                        <a:rPr lang="en-US" sz="2200">
                          <a:latin typeface="Times New Roman" pitchFamily="18" charset="0"/>
                          <a:cs typeface="Times New Roman" pitchFamily="18" charset="0"/>
                        </a:rPr>
                        <a:t>MySQL, Postgres, Oracle Database</a:t>
                      </a:r>
                    </a:p>
                  </a:txBody>
                  <a:tcPr anchor="ctr"/>
                </a:tc>
                <a:tc>
                  <a:txBody>
                    <a:bodyPr/>
                    <a:lstStyle/>
                    <a:p>
                      <a:r>
                        <a:rPr lang="en-US" sz="2200" dirty="0" err="1">
                          <a:latin typeface="Times New Roman" pitchFamily="18" charset="0"/>
                          <a:cs typeface="Times New Roman" pitchFamily="18" charset="0"/>
                        </a:rPr>
                        <a:t>MongoDB</a:t>
                      </a:r>
                      <a:r>
                        <a:rPr lang="en-US" sz="2200" dirty="0">
                          <a:latin typeface="Times New Roman" pitchFamily="18" charset="0"/>
                          <a:cs typeface="Times New Roman" pitchFamily="18" charset="0"/>
                        </a:rPr>
                        <a:t>, Cassandra, HBase, Neo4j</a:t>
                      </a:r>
                    </a:p>
                  </a:txBody>
                  <a:tcPr anchor="ct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68755429"/>
              </p:ext>
            </p:extLst>
          </p:nvPr>
        </p:nvGraphicFramePr>
        <p:xfrm>
          <a:off x="381000" y="304800"/>
          <a:ext cx="8534400" cy="564388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40">
                <a:tc>
                  <a:txBody>
                    <a:bodyPr/>
                    <a:lstStyle/>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endParaRPr lang="en-US">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r>
                        <a:rPr lang="en-US" sz="2000" dirty="0">
                          <a:latin typeface="Times New Roman" pitchFamily="18" charset="0"/>
                          <a:cs typeface="Times New Roman" pitchFamily="18" charset="0"/>
                        </a:rPr>
                        <a:t>Data Storage Model</a:t>
                      </a:r>
                    </a:p>
                  </a:txBody>
                  <a:tcPr anchor="ctr"/>
                </a:tc>
                <a:tc>
                  <a:txBody>
                    <a:bodyPr/>
                    <a:lstStyle/>
                    <a:p>
                      <a:r>
                        <a:rPr lang="en-US" sz="2000" dirty="0">
                          <a:latin typeface="Times New Roman" pitchFamily="18" charset="0"/>
                          <a:cs typeface="Times New Roman" pitchFamily="18" charset="0"/>
                        </a:rPr>
                        <a:t>Individual records (e.g., "employees") are stored as rows in tables, with each column storing a specific piece of data about that record (e.g., "manager," "date hired," etc.), much like a spreadsheet. Separate data types are stored in separate tables, and then joined together when more complex queries are executed. For example, "offices" might be stored in one table, and "employees" in another. When a user wants to find the work address of an employee, the </a:t>
                      </a:r>
                      <a:r>
                        <a:rPr lang="en-US" sz="2000" dirty="0">
                          <a:solidFill>
                            <a:srgbClr val="FF0000"/>
                          </a:solidFill>
                          <a:latin typeface="Times New Roman" pitchFamily="18" charset="0"/>
                          <a:cs typeface="Times New Roman" pitchFamily="18" charset="0"/>
                        </a:rPr>
                        <a:t>database engine joins the "employee" and "office" tables together to get all the information necessary.</a:t>
                      </a:r>
                    </a:p>
                  </a:txBody>
                  <a:tcPr anchor="ctr"/>
                </a:tc>
                <a:tc>
                  <a:txBody>
                    <a:bodyPr/>
                    <a:lstStyle/>
                    <a:p>
                      <a:r>
                        <a:rPr lang="en-US" sz="2000" dirty="0">
                          <a:latin typeface="Times New Roman" pitchFamily="18" charset="0"/>
                          <a:cs typeface="Times New Roman" pitchFamily="18" charset="0"/>
                        </a:rPr>
                        <a:t>Varies based on database type. For example, key-value stores function similarly to SQL databases, but have only two columns ("key" and "value"), with more complex information sometimes stored within the "value" columns. Document databases do away with the table-and-row model altogether, </a:t>
                      </a:r>
                      <a:r>
                        <a:rPr lang="en-US" sz="2000" dirty="0">
                          <a:solidFill>
                            <a:srgbClr val="FF0000"/>
                          </a:solidFill>
                          <a:latin typeface="Times New Roman" pitchFamily="18" charset="0"/>
                          <a:cs typeface="Times New Roman" pitchFamily="18" charset="0"/>
                        </a:rPr>
                        <a:t>storing all relevant data together in single "document" in JSON, XML, or another format, which can nest values hierarchically</a:t>
                      </a:r>
                      <a:r>
                        <a:rPr lang="en-US" sz="2000" dirty="0">
                          <a:latin typeface="Times New Roman" pitchFamily="18" charset="0"/>
                          <a:cs typeface="Times New Roman" pitchFamily="18" charset="0"/>
                        </a:rPr>
                        <a:t>.</a:t>
                      </a:r>
                    </a:p>
                  </a:txBody>
                  <a:tcPr anchor="ctr"/>
                </a:tc>
                <a:extLst>
                  <a:ext uri="{0D108BD9-81ED-4DB2-BD59-A6C34878D82A}">
                    <a16:rowId xmlns:a16="http://schemas.microsoft.com/office/drawing/2014/main" val="10001"/>
                  </a:ext>
                </a:extLst>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8610600" cy="6324600"/>
          </a:xfrm>
        </p:spPr>
        <p:txBody>
          <a:bodyPr>
            <a:normAutofit fontScale="77500" lnSpcReduction="20000"/>
          </a:bodyPr>
          <a:lstStyle/>
          <a:p>
            <a:pPr algn="l"/>
            <a:r>
              <a:rPr lang="en-US" sz="4300" b="1" dirty="0" smtClean="0">
                <a:solidFill>
                  <a:srgbClr val="FF0000"/>
                </a:solidFill>
                <a:latin typeface="Times New Roman" pitchFamily="18" charset="0"/>
                <a:cs typeface="Times New Roman" pitchFamily="18" charset="0"/>
              </a:rPr>
              <a:t>Structured Data</a:t>
            </a:r>
          </a:p>
          <a:p>
            <a:pPr algn="l">
              <a:buFont typeface="Arial" pitchFamily="34" charset="0"/>
              <a:buChar char="•"/>
            </a:pPr>
            <a:r>
              <a:rPr lang="en-US" sz="4300" b="1" dirty="0" smtClean="0">
                <a:solidFill>
                  <a:srgbClr val="FF0000"/>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Data that resides in a fixed field within a record or file is called structured data. This includes data contained in relational databases.</a:t>
            </a:r>
          </a:p>
          <a:p>
            <a:pPr algn="l">
              <a:buFont typeface="Arial" pitchFamily="34" charset="0"/>
              <a:buChar char="•"/>
            </a:pPr>
            <a:endParaRPr lang="en-US" dirty="0" smtClean="0">
              <a:solidFill>
                <a:schemeClr val="tx1"/>
              </a:solidFill>
              <a:latin typeface="Times New Roman" pitchFamily="18" charset="0"/>
              <a:cs typeface="Times New Roman" pitchFamily="18" charset="0"/>
            </a:endParaRPr>
          </a:p>
          <a:p>
            <a:pPr algn="l">
              <a:buFont typeface="Arial" pitchFamily="34" charset="0"/>
              <a:buChar char="•"/>
            </a:pPr>
            <a:r>
              <a:rPr lang="en-US" dirty="0" smtClean="0">
                <a:solidFill>
                  <a:schemeClr val="tx1"/>
                </a:solidFill>
                <a:latin typeface="Times New Roman" pitchFamily="18" charset="0"/>
                <a:cs typeface="Times New Roman" pitchFamily="18" charset="0"/>
              </a:rPr>
              <a:t>Structured data first depends on creating a data model – a model of the types of business data that will be recorded and how they will be stored, processed and accessed. </a:t>
            </a:r>
          </a:p>
          <a:p>
            <a:pPr algn="l"/>
            <a:endParaRPr lang="en-US" dirty="0" smtClean="0">
              <a:solidFill>
                <a:schemeClr val="tx1"/>
              </a:solidFill>
              <a:latin typeface="Times New Roman" pitchFamily="18" charset="0"/>
              <a:cs typeface="Times New Roman" pitchFamily="18" charset="0"/>
            </a:endParaRPr>
          </a:p>
          <a:p>
            <a:pPr algn="l">
              <a:buFont typeface="Arial" pitchFamily="34" charset="0"/>
              <a:buChar char="•"/>
            </a:pPr>
            <a:r>
              <a:rPr lang="en-US" dirty="0" smtClean="0">
                <a:solidFill>
                  <a:schemeClr val="tx1"/>
                </a:solidFill>
                <a:latin typeface="Times New Roman" pitchFamily="18" charset="0"/>
                <a:cs typeface="Times New Roman" pitchFamily="18" charset="0"/>
              </a:rPr>
              <a:t>This includes defining what fields of data will be stored and how that data will be stored: data type (numeric, alphabetic, name, date, address) and any restrictions on the data input (number of characters; restricted to certain terms such as Mr., Ms. or Dr.; M or F).</a:t>
            </a:r>
          </a:p>
          <a:p>
            <a:pPr algn="l"/>
            <a:endParaRPr lang="en-US" dirty="0" smtClean="0">
              <a:solidFill>
                <a:schemeClr val="tx1"/>
              </a:solidFill>
              <a:latin typeface="Times New Roman" pitchFamily="18" charset="0"/>
              <a:cs typeface="Times New Roman" pitchFamily="18" charset="0"/>
            </a:endParaRPr>
          </a:p>
          <a:p>
            <a:pPr algn="l">
              <a:buFont typeface="Arial" pitchFamily="34" charset="0"/>
              <a:buChar char="•"/>
            </a:pPr>
            <a:r>
              <a:rPr lang="en-US" dirty="0" smtClean="0">
                <a:solidFill>
                  <a:schemeClr val="tx1"/>
                </a:solidFill>
                <a:latin typeface="Times New Roman" pitchFamily="18" charset="0"/>
                <a:cs typeface="Times New Roman" pitchFamily="18" charset="0"/>
              </a:rPr>
              <a:t>Structured data has the advantage of being easily entered, stored, queried and analyzed. </a:t>
            </a:r>
          </a:p>
          <a:p>
            <a:pPr algn="l"/>
            <a:endParaRPr lang="en-US"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274320"/>
          <a:ext cx="8763000" cy="57150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gridCol w="3733800">
                  <a:extLst>
                    <a:ext uri="{9D8B030D-6E8A-4147-A177-3AD203B41FA5}">
                      <a16:colId xmlns:a16="http://schemas.microsoft.com/office/drawing/2014/main" val="20002"/>
                    </a:ext>
                  </a:extLst>
                </a:gridCol>
              </a:tblGrid>
              <a:tr h="3254375">
                <a:tc>
                  <a:txBody>
                    <a:bodyPr/>
                    <a:lstStyle/>
                    <a:p>
                      <a:r>
                        <a:rPr lang="en-US" sz="2000" dirty="0">
                          <a:latin typeface="Times New Roman" pitchFamily="18" charset="0"/>
                          <a:cs typeface="Times New Roman" pitchFamily="18" charset="0"/>
                        </a:rPr>
                        <a:t>Schemas</a:t>
                      </a:r>
                    </a:p>
                  </a:txBody>
                  <a:tcPr anchor="ctr"/>
                </a:tc>
                <a:tc>
                  <a:txBody>
                    <a:bodyPr/>
                    <a:lstStyle/>
                    <a:p>
                      <a:r>
                        <a:rPr lang="en-US" sz="2000" dirty="0">
                          <a:latin typeface="Times New Roman" pitchFamily="18" charset="0"/>
                          <a:cs typeface="Times New Roman" pitchFamily="18" charset="0"/>
                        </a:rPr>
                        <a:t>Structure and data types are fixed in advance. To store information about a new data item, the entire database must be altered, during which time the database must be taken offline.</a:t>
                      </a:r>
                    </a:p>
                  </a:txBody>
                  <a:tcPr anchor="ctr"/>
                </a:tc>
                <a:tc>
                  <a:txBody>
                    <a:bodyPr/>
                    <a:lstStyle/>
                    <a:p>
                      <a:r>
                        <a:rPr lang="en-US" sz="2000" dirty="0">
                          <a:latin typeface="Times New Roman" pitchFamily="18" charset="0"/>
                          <a:cs typeface="Times New Roman" pitchFamily="18" charset="0"/>
                        </a:rPr>
                        <a:t>Typically dynamic. Records can add new information on the fly, and unlike SQL table rows, dissimilar data can be stored together as necessary. </a:t>
                      </a:r>
                    </a:p>
                  </a:txBody>
                  <a:tcPr anchor="ctr"/>
                </a:tc>
                <a:extLst>
                  <a:ext uri="{0D108BD9-81ED-4DB2-BD59-A6C34878D82A}">
                    <a16:rowId xmlns:a16="http://schemas.microsoft.com/office/drawing/2014/main" val="10000"/>
                  </a:ext>
                </a:extLst>
              </a:tr>
              <a:tr h="2460625">
                <a:tc>
                  <a:txBody>
                    <a:bodyPr/>
                    <a:lstStyle/>
                    <a:p>
                      <a:r>
                        <a:rPr lang="en-US" sz="2000">
                          <a:latin typeface="Times New Roman" pitchFamily="18" charset="0"/>
                          <a:cs typeface="Times New Roman" pitchFamily="18" charset="0"/>
                        </a:rPr>
                        <a:t>Scaling</a:t>
                      </a:r>
                    </a:p>
                  </a:txBody>
                  <a:tcPr anchor="ctr"/>
                </a:tc>
                <a:tc>
                  <a:txBody>
                    <a:bodyPr/>
                    <a:lstStyle/>
                    <a:p>
                      <a:r>
                        <a:rPr lang="en-US" sz="2000" dirty="0">
                          <a:latin typeface="Times New Roman" pitchFamily="18" charset="0"/>
                          <a:cs typeface="Times New Roman" pitchFamily="18" charset="0"/>
                        </a:rPr>
                        <a:t>Vertically, meaning a single server must be made increasingly powerful in order to deal with increased demand. It is possible to spread SQL databases over many servers, but significant additional engineering is generally required.</a:t>
                      </a:r>
                    </a:p>
                  </a:txBody>
                  <a:tcPr anchor="ctr"/>
                </a:tc>
                <a:tc>
                  <a:txBody>
                    <a:bodyPr/>
                    <a:lstStyle/>
                    <a:p>
                      <a:r>
                        <a:rPr lang="en-US" sz="2000" dirty="0">
                          <a:latin typeface="Times New Roman" pitchFamily="18" charset="0"/>
                          <a:cs typeface="Times New Roman" pitchFamily="18" charset="0"/>
                        </a:rPr>
                        <a:t>Horizontally, meaning that to add capacity, a database administrator can simply add more commodity servers or cloud instances. The database automatically spreads data across servers as necessary</a:t>
                      </a:r>
                    </a:p>
                  </a:txBody>
                  <a:tcPr anchor="ctr"/>
                </a:tc>
                <a:extLst>
                  <a:ext uri="{0D108BD9-81ED-4DB2-BD59-A6C34878D82A}">
                    <a16:rowId xmlns:a16="http://schemas.microsoft.com/office/drawing/2014/main" val="10001"/>
                  </a:ext>
                </a:extLst>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381000"/>
          <a:ext cx="8610600" cy="242316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581400">
                  <a:extLst>
                    <a:ext uri="{9D8B030D-6E8A-4147-A177-3AD203B41FA5}">
                      <a16:colId xmlns:a16="http://schemas.microsoft.com/office/drawing/2014/main" val="20002"/>
                    </a:ext>
                  </a:extLst>
                </a:gridCol>
              </a:tblGrid>
              <a:tr h="370840">
                <a:tc>
                  <a:txBody>
                    <a:bodyPr/>
                    <a:lstStyle/>
                    <a:p>
                      <a:r>
                        <a:rPr lang="en-US" sz="2100" dirty="0">
                          <a:latin typeface="Times New Roman" pitchFamily="18" charset="0"/>
                          <a:cs typeface="Times New Roman" pitchFamily="18" charset="0"/>
                        </a:rPr>
                        <a:t>Development Model</a:t>
                      </a:r>
                    </a:p>
                  </a:txBody>
                  <a:tcPr anchor="ctr"/>
                </a:tc>
                <a:tc>
                  <a:txBody>
                    <a:bodyPr/>
                    <a:lstStyle/>
                    <a:p>
                      <a:r>
                        <a:rPr lang="en-US" sz="2100">
                          <a:latin typeface="Times New Roman" pitchFamily="18" charset="0"/>
                          <a:cs typeface="Times New Roman" pitchFamily="18" charset="0"/>
                        </a:rPr>
                        <a:t>Mix of open-source (e.g., Postgres, MySQL) and closed source (e.g., Oracle Database)</a:t>
                      </a:r>
                    </a:p>
                  </a:txBody>
                  <a:tcPr anchor="ctr"/>
                </a:tc>
                <a:tc>
                  <a:txBody>
                    <a:bodyPr/>
                    <a:lstStyle/>
                    <a:p>
                      <a:r>
                        <a:rPr lang="en-US" sz="2100">
                          <a:latin typeface="Times New Roman" pitchFamily="18" charset="0"/>
                          <a:cs typeface="Times New Roman" pitchFamily="18" charset="0"/>
                        </a:rPr>
                        <a:t>Open-source</a:t>
                      </a:r>
                    </a:p>
                  </a:txBody>
                  <a:tcPr anchor="ctr"/>
                </a:tc>
                <a:extLst>
                  <a:ext uri="{0D108BD9-81ED-4DB2-BD59-A6C34878D82A}">
                    <a16:rowId xmlns:a16="http://schemas.microsoft.com/office/drawing/2014/main" val="10000"/>
                  </a:ext>
                </a:extLst>
              </a:tr>
              <a:tr h="370840">
                <a:tc>
                  <a:txBody>
                    <a:bodyPr/>
                    <a:lstStyle/>
                    <a:p>
                      <a:r>
                        <a:rPr lang="en-US" sz="2100" dirty="0">
                          <a:latin typeface="Times New Roman" pitchFamily="18" charset="0"/>
                          <a:cs typeface="Times New Roman" pitchFamily="18" charset="0"/>
                        </a:rPr>
                        <a:t>Consistency</a:t>
                      </a:r>
                    </a:p>
                  </a:txBody>
                  <a:tcPr anchor="ctr"/>
                </a:tc>
                <a:tc>
                  <a:txBody>
                    <a:bodyPr/>
                    <a:lstStyle/>
                    <a:p>
                      <a:r>
                        <a:rPr lang="en-US" sz="2100" dirty="0">
                          <a:latin typeface="Times New Roman" pitchFamily="18" charset="0"/>
                          <a:cs typeface="Times New Roman" pitchFamily="18" charset="0"/>
                        </a:rPr>
                        <a:t>Can be configured for strong consistency</a:t>
                      </a:r>
                    </a:p>
                  </a:txBody>
                  <a:tcPr anchor="ctr"/>
                </a:tc>
                <a:tc>
                  <a:txBody>
                    <a:bodyPr/>
                    <a:lstStyle/>
                    <a:p>
                      <a:r>
                        <a:rPr lang="en-US" sz="2100" dirty="0">
                          <a:latin typeface="Times New Roman" pitchFamily="18" charset="0"/>
                          <a:cs typeface="Times New Roman" pitchFamily="18" charset="0"/>
                        </a:rPr>
                        <a:t>Depends on product. Some provide strong consistency (e.g., </a:t>
                      </a:r>
                      <a:r>
                        <a:rPr lang="en-US" sz="2100" dirty="0" err="1">
                          <a:latin typeface="Times New Roman" pitchFamily="18" charset="0"/>
                          <a:cs typeface="Times New Roman" pitchFamily="18" charset="0"/>
                        </a:rPr>
                        <a:t>MongoDB</a:t>
                      </a:r>
                      <a:r>
                        <a:rPr lang="en-US" sz="2100" dirty="0" smtClean="0">
                          <a:latin typeface="Times New Roman" pitchFamily="18" charset="0"/>
                          <a:cs typeface="Times New Roman" pitchFamily="18" charset="0"/>
                        </a:rPr>
                        <a:t>)</a:t>
                      </a:r>
                      <a:endParaRPr lang="en-US" sz="2100" dirty="0">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400" b="1" dirty="0" smtClean="0">
                <a:solidFill>
                  <a:srgbClr val="FF0000"/>
                </a:solidFill>
                <a:latin typeface="Times New Roman" pitchFamily="18" charset="0"/>
                <a:cs typeface="Times New Roman" pitchFamily="18" charset="0"/>
              </a:rPr>
              <a:t>Advantages of NoSQL</a:t>
            </a:r>
            <a:br>
              <a:rPr lang="en-US" sz="3400" b="1" dirty="0" smtClean="0">
                <a:solidFill>
                  <a:srgbClr val="FF0000"/>
                </a:solidFill>
                <a:latin typeface="Times New Roman" pitchFamily="18" charset="0"/>
                <a:cs typeface="Times New Roman" pitchFamily="18" charset="0"/>
              </a:rPr>
            </a:br>
            <a:endParaRPr lang="en-US" sz="34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914400"/>
            <a:ext cx="8534400" cy="5562600"/>
          </a:xfrm>
        </p:spPr>
        <p:txBody>
          <a:bodyPr>
            <a:normAutofit fontScale="85000" lnSpcReduction="20000"/>
          </a:bodyPr>
          <a:lstStyle/>
          <a:p>
            <a:pPr>
              <a:buNone/>
            </a:pPr>
            <a:r>
              <a:rPr lang="en-US" b="1" dirty="0" smtClean="0">
                <a:solidFill>
                  <a:srgbClr val="FF0000"/>
                </a:solidFill>
                <a:latin typeface="Times New Roman" pitchFamily="18" charset="0"/>
                <a:cs typeface="Times New Roman" pitchFamily="18" charset="0"/>
              </a:rPr>
              <a:t>1: Elastic scaling</a:t>
            </a:r>
          </a:p>
          <a:p>
            <a:pPr>
              <a:buNone/>
            </a:pPr>
            <a:r>
              <a:rPr lang="en-US" b="1" dirty="0" smtClean="0">
                <a:solidFill>
                  <a:srgbClr val="FF0000"/>
                </a:solidFill>
                <a:latin typeface="Times New Roman" pitchFamily="18" charset="0"/>
                <a:cs typeface="Times New Roman" pitchFamily="18" charset="0"/>
              </a:rPr>
              <a:t>2: Big data</a:t>
            </a:r>
          </a:p>
          <a:p>
            <a:pPr>
              <a:buNone/>
            </a:pPr>
            <a:r>
              <a:rPr lang="en-US" sz="2700" dirty="0" smtClean="0">
                <a:latin typeface="Times New Roman" pitchFamily="18" charset="0"/>
                <a:cs typeface="Times New Roman" pitchFamily="18" charset="0"/>
              </a:rPr>
              <a:t>       Today, the volumes of "big data" that can be handled by </a:t>
            </a:r>
            <a:r>
              <a:rPr lang="en-US" sz="2700" dirty="0" err="1" smtClean="0">
                <a:latin typeface="Times New Roman" pitchFamily="18" charset="0"/>
                <a:cs typeface="Times New Roman" pitchFamily="18" charset="0"/>
              </a:rPr>
              <a:t>NoSQL</a:t>
            </a:r>
            <a:r>
              <a:rPr lang="en-US" sz="2700" dirty="0" smtClean="0">
                <a:latin typeface="Times New Roman" pitchFamily="18" charset="0"/>
                <a:cs typeface="Times New Roman" pitchFamily="18" charset="0"/>
              </a:rPr>
              <a:t> systems, such as </a:t>
            </a:r>
            <a:r>
              <a:rPr lang="en-US" sz="2700" dirty="0" err="1" smtClean="0">
                <a:latin typeface="Times New Roman" pitchFamily="18" charset="0"/>
                <a:cs typeface="Times New Roman" pitchFamily="18" charset="0"/>
              </a:rPr>
              <a:t>Hadoop</a:t>
            </a:r>
            <a:r>
              <a:rPr lang="en-US" sz="2700" dirty="0" smtClean="0">
                <a:latin typeface="Times New Roman" pitchFamily="18" charset="0"/>
                <a:cs typeface="Times New Roman" pitchFamily="18" charset="0"/>
              </a:rPr>
              <a:t>.</a:t>
            </a:r>
          </a:p>
          <a:p>
            <a:pPr>
              <a:buNone/>
            </a:pPr>
            <a:endParaRPr lang="en-US" sz="2700" dirty="0" smtClean="0">
              <a:latin typeface="Times New Roman" pitchFamily="18" charset="0"/>
              <a:cs typeface="Times New Roman" pitchFamily="18" charset="0"/>
            </a:endParaRPr>
          </a:p>
          <a:p>
            <a:pPr>
              <a:buNone/>
            </a:pPr>
            <a:r>
              <a:rPr lang="en-US" b="1" dirty="0" smtClean="0">
                <a:solidFill>
                  <a:srgbClr val="FF0000"/>
                </a:solidFill>
                <a:latin typeface="Times New Roman" pitchFamily="18" charset="0"/>
                <a:cs typeface="Times New Roman" pitchFamily="18" charset="0"/>
              </a:rPr>
              <a:t>3: Economics</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NoSQL</a:t>
            </a:r>
            <a:r>
              <a:rPr lang="en-US" dirty="0" smtClean="0">
                <a:latin typeface="Times New Roman" pitchFamily="18" charset="0"/>
                <a:cs typeface="Times New Roman" pitchFamily="18" charset="0"/>
              </a:rPr>
              <a:t> databases typically use clusters of cheap commodity servers to manage the exploding data and transaction volumes, while RDBMS tends to rely on expensive proprietary servers and storage systems. </a:t>
            </a:r>
          </a:p>
          <a:p>
            <a:pPr>
              <a:buNone/>
            </a:pPr>
            <a:r>
              <a:rPr lang="en-US" dirty="0" smtClean="0">
                <a:latin typeface="Times New Roman" pitchFamily="18" charset="0"/>
                <a:cs typeface="Times New Roman" pitchFamily="18" charset="0"/>
              </a:rPr>
              <a:t>                    The result is that the cost per gigabyte or transaction/second for NoSQL can be many times less than the cost for RDBMS, allowing you to store and process more data at a much lower price point.</a:t>
            </a:r>
          </a:p>
          <a:p>
            <a:endParaRPr lang="en-US" dirty="0" smtClean="0">
              <a:latin typeface="Times New Roman" pitchFamily="18" charset="0"/>
              <a:cs typeface="Times New Roman" pitchFamily="18" charset="0"/>
            </a:endParaRPr>
          </a:p>
          <a:p>
            <a:endParaRPr lang="en-US" b="1" dirty="0" smtClean="0">
              <a:solidFill>
                <a:srgbClr val="FF0000"/>
              </a:solidFill>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77000"/>
          </a:xfrm>
        </p:spPr>
        <p:txBody>
          <a:bodyPr>
            <a:normAutofit/>
          </a:bodyPr>
          <a:lstStyle/>
          <a:p>
            <a:pPr>
              <a:buNone/>
            </a:pPr>
            <a:r>
              <a:rPr lang="en-US" b="1" dirty="0" smtClean="0">
                <a:solidFill>
                  <a:srgbClr val="FF0000"/>
                </a:solidFill>
                <a:latin typeface="Times New Roman" pitchFamily="18" charset="0"/>
                <a:cs typeface="Times New Roman" pitchFamily="18" charset="0"/>
              </a:rPr>
              <a:t>4 Flexible data models</a:t>
            </a:r>
          </a:p>
          <a:p>
            <a:r>
              <a:rPr lang="en-US" sz="2500" dirty="0" smtClean="0">
                <a:latin typeface="Times New Roman" pitchFamily="18" charset="0"/>
                <a:cs typeface="Times New Roman" pitchFamily="18" charset="0"/>
              </a:rPr>
              <a:t>Minor changes to the data model of an RDBMS have to be carefully managed.</a:t>
            </a:r>
          </a:p>
          <a:p>
            <a:r>
              <a:rPr lang="en-US" sz="2500" dirty="0" smtClean="0">
                <a:latin typeface="Times New Roman" pitchFamily="18" charset="0"/>
                <a:cs typeface="Times New Roman" pitchFamily="18" charset="0"/>
              </a:rPr>
              <a:t>NoSQL databases have far more relaxed -- or even nonexistent -- data model restrictions.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4800" b="1" dirty="0" smtClean="0">
                <a:solidFill>
                  <a:srgbClr val="FF0000"/>
                </a:solidFill>
                <a:latin typeface="Times New Roman" pitchFamily="18" charset="0"/>
                <a:cs typeface="Times New Roman" pitchFamily="18" charset="0"/>
              </a:rPr>
              <a:t>CAP Theorem</a:t>
            </a:r>
            <a:endParaRPr lang="en-US" sz="4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143000"/>
            <a:ext cx="8763000" cy="5486400"/>
          </a:xfrm>
        </p:spPr>
        <p:txBody>
          <a:bodyPr/>
          <a:lstStyle/>
          <a:p>
            <a:r>
              <a:rPr lang="en-US" dirty="0" smtClean="0">
                <a:latin typeface="Times New Roman" pitchFamily="18" charset="0"/>
                <a:cs typeface="Times New Roman" pitchFamily="18" charset="0"/>
              </a:rPr>
              <a:t>While designing applications for a distributed architecture, some basic requirements should be present in relations.</a:t>
            </a:r>
          </a:p>
          <a:p>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C-</a:t>
            </a:r>
            <a:r>
              <a:rPr lang="en-US" dirty="0" smtClean="0">
                <a:latin typeface="Times New Roman" pitchFamily="18" charset="0"/>
                <a:cs typeface="Times New Roman" pitchFamily="18" charset="0"/>
              </a:rPr>
              <a:t>Consistency</a:t>
            </a:r>
          </a:p>
          <a:p>
            <a:r>
              <a:rPr lang="en-US" b="1" dirty="0" smtClean="0">
                <a:solidFill>
                  <a:srgbClr val="FF0000"/>
                </a:solidFill>
                <a:latin typeface="Times New Roman" pitchFamily="18" charset="0"/>
                <a:cs typeface="Times New Roman" pitchFamily="18" charset="0"/>
              </a:rPr>
              <a:t>A-</a:t>
            </a:r>
            <a:r>
              <a:rPr lang="en-US" dirty="0" smtClean="0">
                <a:latin typeface="Times New Roman" pitchFamily="18" charset="0"/>
                <a:cs typeface="Times New Roman" pitchFamily="18" charset="0"/>
              </a:rPr>
              <a:t>Availability</a:t>
            </a:r>
          </a:p>
          <a:p>
            <a:r>
              <a:rPr lang="en-US" b="1" dirty="0" smtClean="0">
                <a:solidFill>
                  <a:srgbClr val="FF0000"/>
                </a:solidFill>
                <a:latin typeface="Times New Roman" pitchFamily="18" charset="0"/>
                <a:cs typeface="Times New Roman" pitchFamily="18" charset="0"/>
              </a:rPr>
              <a:t>P-</a:t>
            </a:r>
            <a:r>
              <a:rPr lang="en-US" dirty="0" smtClean="0">
                <a:latin typeface="Times New Roman" pitchFamily="18" charset="0"/>
                <a:cs typeface="Times New Roman" pitchFamily="18" charset="0"/>
              </a:rPr>
              <a:t>Partition tolerance</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688663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solidFill>
                  <a:srgbClr val="FF0000"/>
                </a:solidFill>
                <a:latin typeface="Times New Roman" pitchFamily="18" charset="0"/>
                <a:cs typeface="Times New Roman" pitchFamily="18" charset="0"/>
              </a:rPr>
              <a:t> CAP Theorem (Brewer’s Theorem)</a:t>
            </a:r>
            <a:endParaRPr lang="en-US" dirty="0"/>
          </a:p>
        </p:txBody>
      </p:sp>
      <p:pic>
        <p:nvPicPr>
          <p:cNvPr id="1026" name="Picture 2" descr="C:\Users\MPK\Desktop\CAP-theorem-with-databases-that-choose-CA-CP-and-AP.png.jpg"/>
          <p:cNvPicPr>
            <a:picLocks noGrp="1" noChangeAspect="1" noChangeArrowheads="1"/>
          </p:cNvPicPr>
          <p:nvPr>
            <p:ph idx="1"/>
          </p:nvPr>
        </p:nvPicPr>
        <p:blipFill>
          <a:blip r:embed="rId2"/>
          <a:srcRect/>
          <a:stretch>
            <a:fillRect/>
          </a:stretch>
        </p:blipFill>
        <p:spPr bwMode="auto">
          <a:xfrm>
            <a:off x="1371600" y="1295400"/>
            <a:ext cx="6705600" cy="5181600"/>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4500" b="1" dirty="0" smtClean="0">
                <a:solidFill>
                  <a:srgbClr val="FF0000"/>
                </a:solidFill>
                <a:latin typeface="Times New Roman" pitchFamily="18" charset="0"/>
                <a:cs typeface="Times New Roman" pitchFamily="18" charset="0"/>
              </a:rPr>
              <a:t>CAP Theorem (Brewer’s Theorem)</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219200"/>
            <a:ext cx="8763000" cy="5410200"/>
          </a:xfrm>
        </p:spPr>
        <p:txBody>
          <a:bodyPr>
            <a:normAutofit/>
          </a:bodyPr>
          <a:lstStyle/>
          <a:p>
            <a:r>
              <a:rPr lang="en-US" sz="2000" dirty="0">
                <a:latin typeface="Times New Roman" pitchFamily="18" charset="0"/>
                <a:cs typeface="Times New Roman" pitchFamily="18" charset="0"/>
              </a:rPr>
              <a:t>it is impossible for a </a:t>
            </a:r>
            <a:r>
              <a:rPr lang="en-US" sz="2000" b="1" i="1" dirty="0">
                <a:latin typeface="Times New Roman" pitchFamily="18" charset="0"/>
                <a:cs typeface="Times New Roman" pitchFamily="18" charset="0"/>
                <a:hlinkClick r:id="rId2" tooltip="Distributed computing"/>
              </a:rPr>
              <a:t>distributed</a:t>
            </a:r>
            <a:r>
              <a:rPr lang="en-US" sz="2000" dirty="0">
                <a:latin typeface="Times New Roman" pitchFamily="18" charset="0"/>
                <a:cs typeface="Times New Roman" pitchFamily="18" charset="0"/>
                <a:hlinkClick r:id="rId2" tooltip="Distributed computing"/>
              </a:rPr>
              <a:t> computer system</a:t>
            </a:r>
            <a:r>
              <a:rPr lang="en-US" sz="2000" dirty="0">
                <a:latin typeface="Times New Roman" pitchFamily="18" charset="0"/>
                <a:cs typeface="Times New Roman" pitchFamily="18" charset="0"/>
              </a:rPr>
              <a:t> to simultaneously provide all three of the following guarantees</a:t>
            </a:r>
            <a:r>
              <a:rPr lang="en-US" sz="2000" dirty="0" smtClean="0">
                <a:latin typeface="Times New Roman" pitchFamily="18" charset="0"/>
                <a:cs typeface="Times New Roman" pitchFamily="18" charset="0"/>
              </a:rPr>
              <a:t>:</a:t>
            </a:r>
          </a:p>
          <a:p>
            <a:pPr lvl="1"/>
            <a:r>
              <a:rPr lang="en-US" sz="2000" i="1" u="sng" dirty="0" smtClean="0">
                <a:latin typeface="Times New Roman" pitchFamily="18" charset="0"/>
                <a:cs typeface="Times New Roman" pitchFamily="18" charset="0"/>
                <a:hlinkClick r:id="rId3" tooltip="Consistency (database systems)"/>
              </a:rPr>
              <a:t>Consistency</a:t>
            </a:r>
            <a:r>
              <a:rPr lang="en-US" sz="2000" dirty="0" smtClean="0">
                <a:latin typeface="Times New Roman" pitchFamily="18" charset="0"/>
                <a:cs typeface="Times New Roman" pitchFamily="18" charset="0"/>
              </a:rPr>
              <a:t>: all </a:t>
            </a:r>
            <a:r>
              <a:rPr lang="en-US" sz="2000" dirty="0">
                <a:latin typeface="Times New Roman" pitchFamily="18" charset="0"/>
                <a:cs typeface="Times New Roman" pitchFamily="18" charset="0"/>
              </a:rPr>
              <a:t>nodes see the same data at the same </a:t>
            </a:r>
            <a:r>
              <a:rPr lang="en-US" sz="2000" dirty="0" smtClean="0">
                <a:latin typeface="Times New Roman" pitchFamily="18" charset="0"/>
                <a:cs typeface="Times New Roman" pitchFamily="18" charset="0"/>
              </a:rPr>
              <a:t>time</a:t>
            </a:r>
          </a:p>
          <a:p>
            <a:pPr marL="457200" lvl="1" indent="0">
              <a:buNone/>
            </a:pPr>
            <a:endParaRPr lang="en-US" sz="2000" dirty="0" smtClean="0">
              <a:latin typeface="Times New Roman" pitchFamily="18" charset="0"/>
              <a:cs typeface="Times New Roman" pitchFamily="18" charset="0"/>
            </a:endParaRPr>
          </a:p>
          <a:p>
            <a:pPr marL="457200" lvl="1" indent="0">
              <a:buNone/>
            </a:pPr>
            <a:endParaRPr lang="en-US" sz="2000" dirty="0">
              <a:latin typeface="Times New Roman" pitchFamily="18" charset="0"/>
              <a:cs typeface="Times New Roman" pitchFamily="18" charset="0"/>
            </a:endParaRPr>
          </a:p>
          <a:p>
            <a:pPr lvl="1"/>
            <a:r>
              <a:rPr lang="en-US" sz="2000" i="1" dirty="0" smtClean="0">
                <a:latin typeface="Times New Roman" pitchFamily="18" charset="0"/>
                <a:cs typeface="Times New Roman" pitchFamily="18" charset="0"/>
                <a:hlinkClick r:id="rId4" tooltip="Availability"/>
              </a:rPr>
              <a:t>Availability</a:t>
            </a:r>
            <a:r>
              <a:rPr lang="en-US" sz="2000" dirty="0" smtClean="0">
                <a:latin typeface="Times New Roman" pitchFamily="18" charset="0"/>
                <a:cs typeface="Times New Roman" pitchFamily="18" charset="0"/>
              </a:rPr>
              <a:t>: Node failures do not prevent other survivors from continuing to operate (a </a:t>
            </a:r>
            <a:r>
              <a:rPr lang="en-US" sz="2000" dirty="0">
                <a:latin typeface="Times New Roman" pitchFamily="18" charset="0"/>
                <a:cs typeface="Times New Roman" pitchFamily="18" charset="0"/>
              </a:rPr>
              <a:t>guarantee that every request receives a response about whether it succeeded or </a:t>
            </a:r>
            <a:r>
              <a:rPr lang="en-US" sz="2000" dirty="0" smtClean="0">
                <a:latin typeface="Times New Roman" pitchFamily="18" charset="0"/>
                <a:cs typeface="Times New Roman" pitchFamily="18" charset="0"/>
              </a:rPr>
              <a:t>failed)</a:t>
            </a:r>
          </a:p>
          <a:p>
            <a:pPr marL="457200" lvl="1" indent="0">
              <a:buNone/>
            </a:pPr>
            <a:endParaRPr lang="en-US" sz="2000" dirty="0" smtClean="0">
              <a:latin typeface="Times New Roman" pitchFamily="18" charset="0"/>
              <a:cs typeface="Times New Roman" pitchFamily="18" charset="0"/>
            </a:endParaRPr>
          </a:p>
          <a:p>
            <a:pPr marL="457200" lvl="1" indent="0">
              <a:buNone/>
            </a:pPr>
            <a:endParaRPr lang="en-US" sz="2000" dirty="0">
              <a:latin typeface="Times New Roman" pitchFamily="18" charset="0"/>
              <a:cs typeface="Times New Roman" pitchFamily="18" charset="0"/>
            </a:endParaRPr>
          </a:p>
          <a:p>
            <a:pPr lvl="1"/>
            <a:r>
              <a:rPr lang="en-US" sz="2000" i="1" dirty="0">
                <a:latin typeface="Times New Roman" pitchFamily="18" charset="0"/>
                <a:cs typeface="Times New Roman" pitchFamily="18" charset="0"/>
                <a:hlinkClick r:id="rId5" tooltip="Network partitioning"/>
              </a:rPr>
              <a:t>Partition </a:t>
            </a:r>
            <a:r>
              <a:rPr lang="en-US" sz="2000" i="1" dirty="0" smtClean="0">
                <a:latin typeface="Times New Roman" pitchFamily="18" charset="0"/>
                <a:cs typeface="Times New Roman" pitchFamily="18" charset="0"/>
                <a:hlinkClick r:id="rId5" tooltip="Network partitioning"/>
              </a:rPr>
              <a:t>tolerance</a:t>
            </a: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system continues to operate despite arbitrary partitioning due to network </a:t>
            </a:r>
            <a:r>
              <a:rPr lang="en-US" sz="2000" dirty="0" smtClean="0">
                <a:latin typeface="Times New Roman" pitchFamily="18" charset="0"/>
                <a:cs typeface="Times New Roman" pitchFamily="18" charset="0"/>
              </a:rPr>
              <a:t>failures (e.g., message loss)</a:t>
            </a:r>
          </a:p>
          <a:p>
            <a:pPr marL="457200" lvl="1" indent="0">
              <a:buNone/>
            </a:pP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A distributed system can satisfy any two of these guarantees at the same time but not all three.</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9068675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77000"/>
          </a:xfrm>
        </p:spPr>
        <p:txBody>
          <a:bodyPr/>
          <a:lstStyle/>
          <a:p>
            <a:r>
              <a:rPr lang="en-US" b="1" dirty="0" smtClean="0">
                <a:solidFill>
                  <a:srgbClr val="FF0000"/>
                </a:solidFill>
                <a:latin typeface="Times New Roman" pitchFamily="18" charset="0"/>
                <a:cs typeface="Times New Roman" pitchFamily="18" charset="0"/>
              </a:rPr>
              <a:t>C-</a:t>
            </a:r>
            <a:r>
              <a:rPr lang="en-US" dirty="0" smtClean="0">
                <a:latin typeface="Times New Roman" pitchFamily="18" charset="0"/>
                <a:cs typeface="Times New Roman" pitchFamily="18" charset="0"/>
              </a:rPr>
              <a:t>Consistency:-After update operation every client should see the same data- </a:t>
            </a:r>
            <a:r>
              <a:rPr lang="en-US" b="1" dirty="0" smtClean="0">
                <a:solidFill>
                  <a:srgbClr val="FF0000"/>
                </a:solidFill>
                <a:latin typeface="Times New Roman" pitchFamily="18" charset="0"/>
                <a:cs typeface="Times New Roman" pitchFamily="18" charset="0"/>
              </a:rPr>
              <a:t>data consistency.</a:t>
            </a:r>
          </a:p>
          <a:p>
            <a:r>
              <a:rPr lang="en-US" b="1" dirty="0" smtClean="0">
                <a:solidFill>
                  <a:srgbClr val="FF0000"/>
                </a:solidFill>
                <a:latin typeface="Times New Roman" pitchFamily="18" charset="0"/>
                <a:cs typeface="Times New Roman" pitchFamily="18" charset="0"/>
              </a:rPr>
              <a:t>A-</a:t>
            </a:r>
            <a:r>
              <a:rPr lang="en-US" dirty="0" smtClean="0">
                <a:latin typeface="Times New Roman" pitchFamily="18" charset="0"/>
                <a:cs typeface="Times New Roman" pitchFamily="18" charset="0"/>
              </a:rPr>
              <a:t>Availability:-system should always</a:t>
            </a:r>
            <a:r>
              <a:rPr lang="en-US" dirty="0" smtClean="0">
                <a:solidFill>
                  <a:srgbClr val="FF0000"/>
                </a:solidFill>
                <a:latin typeface="Times New Roman" pitchFamily="18" charset="0"/>
                <a:cs typeface="Times New Roman" pitchFamily="18" charset="0"/>
              </a:rPr>
              <a:t> on </a:t>
            </a:r>
            <a:r>
              <a:rPr lang="en-US" dirty="0" smtClean="0">
                <a:latin typeface="Times New Roman" pitchFamily="18" charset="0"/>
                <a:cs typeface="Times New Roman" pitchFamily="18" charset="0"/>
              </a:rPr>
              <a:t>so service guarantee availability.</a:t>
            </a:r>
          </a:p>
          <a:p>
            <a:r>
              <a:rPr lang="en-US" b="1" dirty="0" smtClean="0">
                <a:solidFill>
                  <a:srgbClr val="FF0000"/>
                </a:solidFill>
                <a:latin typeface="Times New Roman" pitchFamily="18" charset="0"/>
                <a:cs typeface="Times New Roman" pitchFamily="18" charset="0"/>
              </a:rPr>
              <a:t>P-</a:t>
            </a:r>
            <a:r>
              <a:rPr lang="en-US" dirty="0" smtClean="0">
                <a:latin typeface="Times New Roman" pitchFamily="18" charset="0"/>
                <a:cs typeface="Times New Roman" pitchFamily="18" charset="0"/>
              </a:rPr>
              <a:t>Partition tolerance:-The system continues to function even the communication among the servers is unreliable.</a:t>
            </a:r>
          </a:p>
          <a:p>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CA</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RDBMS</a:t>
            </a:r>
          </a:p>
          <a:p>
            <a:r>
              <a:rPr lang="en-US" b="1" dirty="0" smtClean="0">
                <a:solidFill>
                  <a:srgbClr val="FF0000"/>
                </a:solidFill>
                <a:latin typeface="Times New Roman" pitchFamily="18" charset="0"/>
                <a:cs typeface="Times New Roman" pitchFamily="18" charset="0"/>
              </a:rPr>
              <a:t>CP-</a:t>
            </a:r>
            <a:r>
              <a:rPr lang="en-US" dirty="0" err="1" smtClean="0">
                <a:latin typeface="Times New Roman" pitchFamily="18" charset="0"/>
                <a:cs typeface="Times New Roman" pitchFamily="18" charset="0"/>
              </a:rPr>
              <a:t>MongoDB,HBase,Redis</a:t>
            </a:r>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AP-</a:t>
            </a:r>
            <a:r>
              <a:rPr lang="en-US" dirty="0" err="1" smtClean="0">
                <a:latin typeface="Times New Roman" pitchFamily="18" charset="0"/>
                <a:cs typeface="Times New Roman" pitchFamily="18" charset="0"/>
              </a:rPr>
              <a:t>Cassandra,CouchDB,DynamoDB,Riak</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42707786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029200"/>
          </a:xfrm>
        </p:spPr>
        <p:txBody>
          <a:bodyPr>
            <a:normAutofit/>
          </a:bodyPr>
          <a:lstStyle/>
          <a:p>
            <a:r>
              <a:rPr lang="en-US" sz="2200" b="1" dirty="0" smtClean="0">
                <a:solidFill>
                  <a:srgbClr val="FF0000"/>
                </a:solidFill>
                <a:latin typeface="Times New Roman" pitchFamily="18" charset="0"/>
                <a:cs typeface="Times New Roman" pitchFamily="18" charset="0"/>
              </a:rPr>
              <a:t>Basic Availability: </a:t>
            </a:r>
            <a:r>
              <a:rPr lang="en-US" sz="2200" dirty="0" smtClean="0">
                <a:latin typeface="Times New Roman" pitchFamily="18" charset="0"/>
                <a:cs typeface="Times New Roman" pitchFamily="18" charset="0"/>
              </a:rPr>
              <a:t>fulfill request, even in partial consistency. Database should appears to work.</a:t>
            </a:r>
          </a:p>
          <a:p>
            <a:r>
              <a:rPr lang="en-US" sz="2200" b="1" dirty="0" smtClean="0">
                <a:solidFill>
                  <a:srgbClr val="FF0000"/>
                </a:solidFill>
                <a:latin typeface="Times New Roman" pitchFamily="18" charset="0"/>
                <a:cs typeface="Times New Roman" pitchFamily="18" charset="0"/>
              </a:rPr>
              <a:t>Soft State: </a:t>
            </a:r>
            <a:r>
              <a:rPr lang="en-US" sz="2200" dirty="0" smtClean="0">
                <a:latin typeface="Times New Roman" pitchFamily="18" charset="0"/>
                <a:cs typeface="Times New Roman" pitchFamily="18" charset="0"/>
              </a:rPr>
              <a:t>data storage may not contain the write consistent state.</a:t>
            </a:r>
          </a:p>
          <a:p>
            <a:pPr marL="0" indent="0">
              <a:buNone/>
            </a:pPr>
            <a:r>
              <a:rPr lang="en-US" sz="2200" dirty="0" smtClean="0">
                <a:latin typeface="Times New Roman" pitchFamily="18" charset="0"/>
                <a:cs typeface="Times New Roman" pitchFamily="18" charset="0"/>
              </a:rPr>
              <a:t>               	  Different replicas on different shards have to be 		mutually consistent at all the time.</a:t>
            </a:r>
          </a:p>
          <a:p>
            <a:r>
              <a:rPr lang="en-US" sz="2200" b="1" dirty="0" smtClean="0">
                <a:solidFill>
                  <a:srgbClr val="FF0000"/>
                </a:solidFill>
                <a:latin typeface="Times New Roman" pitchFamily="18" charset="0"/>
                <a:cs typeface="Times New Roman" pitchFamily="18" charset="0"/>
              </a:rPr>
              <a:t>Eventual Consistency: </a:t>
            </a:r>
            <a:r>
              <a:rPr lang="en-US" sz="2200" dirty="0">
                <a:latin typeface="Times New Roman" pitchFamily="18" charset="0"/>
                <a:cs typeface="Times New Roman" pitchFamily="18" charset="0"/>
              </a:rPr>
              <a:t>at some point in the future, data will converge to a consistent </a:t>
            </a:r>
            <a:r>
              <a:rPr lang="en-US" sz="2200" dirty="0" smtClean="0">
                <a:latin typeface="Times New Roman" pitchFamily="18" charset="0"/>
                <a:cs typeface="Times New Roman" pitchFamily="18" charset="0"/>
              </a:rPr>
              <a:t>state; delayed consistency, as opposed to immediate consistency of the ACID properties.</a:t>
            </a:r>
          </a:p>
          <a:p>
            <a:r>
              <a:rPr lang="en-US" sz="2200" dirty="0" smtClean="0">
                <a:latin typeface="Times New Roman" pitchFamily="18" charset="0"/>
                <a:cs typeface="Times New Roman" pitchFamily="18" charset="0"/>
              </a:rPr>
              <a:t>A BASE model normally focuses on availability as it is important for scaling.</a:t>
            </a:r>
          </a:p>
          <a:p>
            <a:r>
              <a:rPr lang="en-US" sz="2200" dirty="0" smtClean="0">
                <a:latin typeface="Times New Roman" pitchFamily="18" charset="0"/>
                <a:cs typeface="Times New Roman" pitchFamily="18" charset="0"/>
              </a:rPr>
              <a:t>But it does not guranteed for data consistency.</a:t>
            </a:r>
          </a:p>
        </p:txBody>
      </p:sp>
      <p:sp>
        <p:nvSpPr>
          <p:cNvPr id="5" name="Title 1"/>
          <p:cNvSpPr>
            <a:spLocks noGrp="1"/>
          </p:cNvSpPr>
          <p:nvPr>
            <p:ph type="title"/>
          </p:nvPr>
        </p:nvSpPr>
        <p:spPr/>
        <p:txBody>
          <a:bodyPr>
            <a:normAutofit/>
          </a:bodyPr>
          <a:lstStyle/>
          <a:p>
            <a:r>
              <a:rPr lang="en-US" b="1" dirty="0" smtClean="0">
                <a:solidFill>
                  <a:srgbClr val="FF0000"/>
                </a:solidFill>
                <a:latin typeface="Times New Roman" pitchFamily="18" charset="0"/>
                <a:cs typeface="Times New Roman" pitchFamily="18" charset="0"/>
              </a:rPr>
              <a:t>BASE</a:t>
            </a:r>
            <a:br>
              <a:rPr lang="en-US" b="1" dirty="0" smtClean="0">
                <a:solidFill>
                  <a:srgbClr val="FF0000"/>
                </a:solidFill>
                <a:latin typeface="Times New Roman" pitchFamily="18" charset="0"/>
                <a:cs typeface="Times New Roman" pitchFamily="18" charset="0"/>
              </a:rPr>
            </a:br>
            <a:r>
              <a:rPr lang="en-US" sz="2400" b="1" dirty="0" smtClean="0">
                <a:solidFill>
                  <a:srgbClr val="FF0000"/>
                </a:solidFill>
                <a:latin typeface="Times New Roman" pitchFamily="18" charset="0"/>
                <a:cs typeface="Times New Roman" pitchFamily="18" charset="0"/>
              </a:rPr>
              <a:t>(Basically Available, Soft-State,</a:t>
            </a:r>
            <a:r>
              <a:rPr lang="en-US" sz="2400" b="1" dirty="0">
                <a:solidFill>
                  <a:srgbClr val="FF0000"/>
                </a:solidFill>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Eventually Consistent)</a:t>
            </a:r>
            <a:endParaRPr lang="en-US" sz="24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22557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p:txBody>
          <a:bodyPr/>
          <a:lstStyle/>
          <a:p>
            <a:r>
              <a:rPr lang="en-US" dirty="0" smtClean="0">
                <a:hlinkClick r:id="rId2"/>
              </a:rPr>
              <a:t>http://bigdata.black/infrastructure/storage/sql-nosql-differences/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normAutofit fontScale="92500" lnSpcReduction="20000"/>
          </a:bodyPr>
          <a:lstStyle/>
          <a:p>
            <a:r>
              <a:rPr lang="en-US" b="1" dirty="0" smtClean="0">
                <a:solidFill>
                  <a:srgbClr val="FF0000"/>
                </a:solidFill>
                <a:latin typeface="Times New Roman" pitchFamily="18" charset="0"/>
                <a:cs typeface="Times New Roman" pitchFamily="18" charset="0"/>
              </a:rPr>
              <a:t>Structured data is </a:t>
            </a:r>
            <a:r>
              <a:rPr lang="en-US" dirty="0" smtClean="0">
                <a:latin typeface="Times New Roman" pitchFamily="18" charset="0"/>
                <a:cs typeface="Times New Roman" pitchFamily="18" charset="0"/>
              </a:rPr>
              <a:t>often managed using Structured Query Language (SQL) – a programming language created for managing and querying data in relational database management systems. Originally developed by IBM in the early 1970s and later developed commercially by Relational Software, Inc. (now Oracle Corporation).</a:t>
            </a:r>
          </a:p>
          <a:p>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Unstructured data </a:t>
            </a:r>
            <a:r>
              <a:rPr lang="en-US" dirty="0" smtClean="0">
                <a:latin typeface="Times New Roman" pitchFamily="18" charset="0"/>
                <a:cs typeface="Times New Roman" pitchFamily="18" charset="0"/>
              </a:rPr>
              <a:t>is all those things that can't be so readily classified : photos and graphic images, videos, streaming instrument data, webpages, </a:t>
            </a:r>
            <a:r>
              <a:rPr lang="en-US" dirty="0" err="1" smtClean="0">
                <a:latin typeface="Times New Roman" pitchFamily="18" charset="0"/>
                <a:cs typeface="Times New Roman" pitchFamily="18" charset="0"/>
              </a:rPr>
              <a:t>pdf</a:t>
            </a:r>
            <a:r>
              <a:rPr lang="en-US" dirty="0" smtClean="0">
                <a:latin typeface="Times New Roman" pitchFamily="18" charset="0"/>
                <a:cs typeface="Times New Roman" pitchFamily="18" charset="0"/>
              </a:rPr>
              <a:t> files, PowerPoint presentations, emails, blog entries, wikis and word processing documents, books</a:t>
            </a:r>
            <a:r>
              <a:rPr lang="en-US" dirty="0">
                <a:latin typeface="Times New Roman" pitchFamily="18" charset="0"/>
                <a:cs typeface="Times New Roman" pitchFamily="18" charset="0"/>
              </a:rPr>
              <a:t>, journals, documents, metadata, health records, </a:t>
            </a:r>
            <a:r>
              <a:rPr lang="en-US" dirty="0" smtClean="0">
                <a:latin typeface="Times New Roman" pitchFamily="18" charset="0"/>
                <a:cs typeface="Times New Roman" pitchFamily="18" charset="0"/>
              </a:rPr>
              <a:t>audio, analog</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data</a:t>
            </a:r>
            <a:r>
              <a:rPr lang="en-US" dirty="0">
                <a:latin typeface="Times New Roman" pitchFamily="18" charset="0"/>
                <a:cs typeface="Times New Roman" pitchFamily="18" charset="0"/>
              </a:rPr>
              <a:t>, images, files, </a:t>
            </a:r>
            <a:r>
              <a:rPr lang="en-US" dirty="0" smtClean="0">
                <a:latin typeface="Times New Roman" pitchFamily="18" charset="0"/>
                <a:cs typeface="Times New Roman" pitchFamily="18" charset="0"/>
              </a:rPr>
              <a:t>body </a:t>
            </a:r>
            <a:r>
              <a:rPr lang="en-US" dirty="0">
                <a:latin typeface="Times New Roman" pitchFamily="18" charset="0"/>
                <a:cs typeface="Times New Roman" pitchFamily="18" charset="0"/>
              </a:rPr>
              <a:t>of an e-mail </a:t>
            </a:r>
            <a:r>
              <a:rPr lang="en-US" dirty="0" smtClean="0">
                <a:latin typeface="Times New Roman" pitchFamily="18" charset="0"/>
                <a:cs typeface="Times New Roman" pitchFamily="18" charset="0"/>
              </a:rPr>
              <a:t>message</a:t>
            </a:r>
            <a:r>
              <a:rPr lang="en-US"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endParaRPr lang="en-US" sz="7200" b="1" smtClean="0">
              <a:solidFill>
                <a:srgbClr val="FF0000"/>
              </a:solidFill>
              <a:latin typeface="Times New Roman" pitchFamily="18" charset="0"/>
              <a:cs typeface="Times New Roman" pitchFamily="18" charset="0"/>
            </a:endParaRPr>
          </a:p>
          <a:p>
            <a:pPr algn="ctr">
              <a:buNone/>
            </a:pPr>
            <a:r>
              <a:rPr lang="en-US" sz="7200" b="1" smtClean="0">
                <a:solidFill>
                  <a:srgbClr val="FF0000"/>
                </a:solidFill>
                <a:latin typeface="Times New Roman" pitchFamily="18" charset="0"/>
                <a:cs typeface="Times New Roman" pitchFamily="18" charset="0"/>
              </a:rPr>
              <a:t>END</a:t>
            </a:r>
            <a:endParaRPr lang="en-US" sz="7200" b="1"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77000"/>
          </a:xfrm>
        </p:spPr>
        <p:txBody>
          <a:bodyPr>
            <a:normAutofit fontScale="77500" lnSpcReduction="20000"/>
          </a:bodyPr>
          <a:lstStyle/>
          <a:p>
            <a:r>
              <a:rPr lang="en-US" b="1" dirty="0" smtClean="0">
                <a:solidFill>
                  <a:srgbClr val="FF0000"/>
                </a:solidFill>
                <a:latin typeface="Times New Roman" pitchFamily="18" charset="0"/>
                <a:cs typeface="Times New Roman" pitchFamily="18" charset="0"/>
              </a:rPr>
              <a:t>Semi-Structured data </a:t>
            </a:r>
            <a:r>
              <a:rPr lang="en-US" dirty="0" smtClean="0">
                <a:latin typeface="Times New Roman" pitchFamily="18" charset="0"/>
                <a:cs typeface="Times New Roman" pitchFamily="18" charset="0"/>
              </a:rPr>
              <a:t>is a cross between the two. It is a type of structured data, but </a:t>
            </a:r>
            <a:r>
              <a:rPr lang="en-US" b="1" dirty="0" smtClean="0">
                <a:latin typeface="Times New Roman" pitchFamily="18" charset="0"/>
                <a:cs typeface="Times New Roman" pitchFamily="18" charset="0"/>
              </a:rPr>
              <a:t>lacks the strict data model structure. </a:t>
            </a:r>
            <a:r>
              <a:rPr lang="en-US" dirty="0" smtClean="0">
                <a:latin typeface="Times New Roman" pitchFamily="18" charset="0"/>
                <a:cs typeface="Times New Roman" pitchFamily="18" charset="0"/>
              </a:rPr>
              <a:t>With semi-structured data, tags or other types of markers are used to identify certain elements within the data, but the data doesn’t have a strict structure.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For example, word processing software now can include metadata showing the author's name and the date created, with the bulk of the document just being unstructured text.</a:t>
            </a:r>
          </a:p>
          <a:p>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 Emails</a:t>
            </a:r>
            <a:r>
              <a:rPr lang="en-US" dirty="0" smtClean="0">
                <a:solidFill>
                  <a:srgbClr val="FF0000"/>
                </a:solidFill>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have the sender, recipient, date, time and other fixed fields added to the unstructured data of the email message content and any attachments.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Photos or other graphics can be tagged with keywords such as the creator, date, location and keywords, making it possible to organize and locate graphics. </a:t>
            </a:r>
            <a:r>
              <a:rPr lang="en-US" b="1" dirty="0" smtClean="0">
                <a:latin typeface="Times New Roman" pitchFamily="18" charset="0"/>
                <a:cs typeface="Times New Roman" pitchFamily="18" charset="0"/>
              </a:rPr>
              <a:t>XML and other markup languages </a:t>
            </a:r>
            <a:r>
              <a:rPr lang="en-US" dirty="0" smtClean="0">
                <a:latin typeface="Times New Roman" pitchFamily="18" charset="0"/>
                <a:cs typeface="Times New Roman" pitchFamily="18" charset="0"/>
              </a:rPr>
              <a:t>are often used to manage semi-structured data.</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57200" y="274638"/>
            <a:ext cx="8229600" cy="258762"/>
          </a:xfrm>
        </p:spPr>
        <p:txBody>
          <a:bodyPr>
            <a:normAutofit fontScale="90000"/>
          </a:bodyPr>
          <a:lstStyle/>
          <a:p>
            <a:pPr eaLnBrk="1" hangingPunct="1"/>
            <a:r>
              <a:rPr lang="en-US" sz="2800" b="1" dirty="0" smtClean="0">
                <a:solidFill>
                  <a:srgbClr val="FF0000"/>
                </a:solidFill>
                <a:latin typeface="Times New Roman" pitchFamily="18" charset="0"/>
                <a:cs typeface="Times New Roman" pitchFamily="18" charset="0"/>
              </a:rPr>
              <a:t>Structured, Semi-structured, and Unstructured data</a:t>
            </a:r>
          </a:p>
        </p:txBody>
      </p:sp>
      <p:sp>
        <p:nvSpPr>
          <p:cNvPr id="7172" name="Rectangle 3"/>
          <p:cNvSpPr>
            <a:spLocks noGrp="1" noChangeArrowheads="1"/>
          </p:cNvSpPr>
          <p:nvPr>
            <p:ph type="body" idx="1"/>
          </p:nvPr>
        </p:nvSpPr>
        <p:spPr>
          <a:xfrm>
            <a:off x="457200" y="838200"/>
            <a:ext cx="8229600" cy="5791200"/>
          </a:xfrm>
        </p:spPr>
        <p:txBody>
          <a:bodyPr>
            <a:normAutofit/>
          </a:bodyPr>
          <a:lstStyle/>
          <a:p>
            <a:pPr eaLnBrk="1" hangingPunct="1">
              <a:lnSpc>
                <a:spcPct val="80000"/>
              </a:lnSpc>
            </a:pPr>
            <a:r>
              <a:rPr lang="en-US" sz="2200" b="1" dirty="0" smtClean="0">
                <a:solidFill>
                  <a:srgbClr val="FF0000"/>
                </a:solidFill>
                <a:latin typeface="Times New Roman" pitchFamily="18" charset="0"/>
                <a:cs typeface="Times New Roman" pitchFamily="18" charset="0"/>
              </a:rPr>
              <a:t>Structured data</a:t>
            </a:r>
          </a:p>
          <a:p>
            <a:pPr lvl="1" eaLnBrk="1" hangingPunct="1">
              <a:lnSpc>
                <a:spcPct val="80000"/>
              </a:lnSpc>
            </a:pPr>
            <a:r>
              <a:rPr lang="en-US" sz="2200" dirty="0" smtClean="0">
                <a:latin typeface="Times New Roman" pitchFamily="18" charset="0"/>
                <a:cs typeface="Times New Roman" pitchFamily="18" charset="0"/>
              </a:rPr>
              <a:t>Information stored DB</a:t>
            </a:r>
          </a:p>
          <a:p>
            <a:pPr lvl="1" eaLnBrk="1" hangingPunct="1">
              <a:lnSpc>
                <a:spcPct val="80000"/>
              </a:lnSpc>
            </a:pPr>
            <a:r>
              <a:rPr lang="en-US" sz="2200" dirty="0" smtClean="0">
                <a:latin typeface="Times New Roman" pitchFamily="18" charset="0"/>
                <a:cs typeface="Times New Roman" pitchFamily="18" charset="0"/>
              </a:rPr>
              <a:t>Strict format</a:t>
            </a:r>
          </a:p>
          <a:p>
            <a:pPr lvl="1" eaLnBrk="1" hangingPunct="1">
              <a:lnSpc>
                <a:spcPct val="80000"/>
              </a:lnSpc>
            </a:pPr>
            <a:r>
              <a:rPr lang="en-US" sz="2200" b="1" dirty="0" smtClean="0">
                <a:latin typeface="Times New Roman" pitchFamily="18" charset="0"/>
                <a:cs typeface="Times New Roman" pitchFamily="18" charset="0"/>
              </a:rPr>
              <a:t>Example-</a:t>
            </a:r>
            <a:r>
              <a:rPr lang="en-US" sz="2200" b="1" dirty="0" smtClean="0">
                <a:solidFill>
                  <a:srgbClr val="FF0000"/>
                </a:solidFill>
                <a:latin typeface="Times New Roman" pitchFamily="18" charset="0"/>
                <a:cs typeface="Times New Roman" pitchFamily="18" charset="0"/>
              </a:rPr>
              <a:t>Databases, DataWarehouse,Enterprise systems(ERP)</a:t>
            </a:r>
          </a:p>
          <a:p>
            <a:pPr lvl="2" eaLnBrk="1" hangingPunct="1">
              <a:lnSpc>
                <a:spcPct val="80000"/>
              </a:lnSpc>
            </a:pPr>
            <a:endParaRPr lang="en-US" sz="2200" dirty="0" smtClean="0">
              <a:latin typeface="Times New Roman" pitchFamily="18" charset="0"/>
              <a:cs typeface="Times New Roman" pitchFamily="18" charset="0"/>
            </a:endParaRPr>
          </a:p>
          <a:p>
            <a:pPr eaLnBrk="1" hangingPunct="1">
              <a:lnSpc>
                <a:spcPct val="80000"/>
              </a:lnSpc>
            </a:pPr>
            <a:r>
              <a:rPr lang="en-US" sz="2200" b="1" dirty="0" smtClean="0">
                <a:solidFill>
                  <a:srgbClr val="FF0000"/>
                </a:solidFill>
                <a:latin typeface="Times New Roman" pitchFamily="18" charset="0"/>
                <a:cs typeface="Times New Roman" pitchFamily="18" charset="0"/>
              </a:rPr>
              <a:t>Semi-structured data</a:t>
            </a:r>
          </a:p>
          <a:p>
            <a:pPr lvl="1" eaLnBrk="1" hangingPunct="1">
              <a:lnSpc>
                <a:spcPct val="80000"/>
              </a:lnSpc>
            </a:pPr>
            <a:r>
              <a:rPr lang="en-US" sz="2200" dirty="0" smtClean="0">
                <a:latin typeface="Times New Roman" pitchFamily="18" charset="0"/>
                <a:cs typeface="Times New Roman" pitchFamily="18" charset="0"/>
              </a:rPr>
              <a:t>Data may have certain structure but not all information collected has identical structure</a:t>
            </a:r>
          </a:p>
          <a:p>
            <a:pPr lvl="1" eaLnBrk="1" hangingPunct="1">
              <a:lnSpc>
                <a:spcPct val="80000"/>
              </a:lnSpc>
            </a:pPr>
            <a:r>
              <a:rPr lang="en-US" sz="2200" dirty="0" smtClean="0">
                <a:latin typeface="Times New Roman" pitchFamily="18" charset="0"/>
                <a:cs typeface="Times New Roman" pitchFamily="18" charset="0"/>
              </a:rPr>
              <a:t>Some attributes may exist in some of the entities of a particular type but not in others</a:t>
            </a:r>
          </a:p>
          <a:p>
            <a:pPr lvl="1" eaLnBrk="1" hangingPunct="1">
              <a:lnSpc>
                <a:spcPct val="80000"/>
              </a:lnSpc>
            </a:pPr>
            <a:r>
              <a:rPr lang="en-US" sz="2200" b="1" dirty="0" smtClean="0">
                <a:latin typeface="Times New Roman" pitchFamily="18" charset="0"/>
                <a:cs typeface="Times New Roman" pitchFamily="18" charset="0"/>
              </a:rPr>
              <a:t>Example: </a:t>
            </a:r>
            <a:r>
              <a:rPr lang="en-US" sz="2200" dirty="0" smtClean="0">
                <a:solidFill>
                  <a:srgbClr val="FF0000"/>
                </a:solidFill>
                <a:latin typeface="Times New Roman" pitchFamily="18" charset="0"/>
                <a:cs typeface="Times New Roman" pitchFamily="18" charset="0"/>
              </a:rPr>
              <a:t>XML,E-Mail</a:t>
            </a:r>
          </a:p>
          <a:p>
            <a:pPr lvl="1" eaLnBrk="1" hangingPunct="1">
              <a:lnSpc>
                <a:spcPct val="80000"/>
              </a:lnSpc>
            </a:pPr>
            <a:endParaRPr lang="en-US" sz="2200" dirty="0" smtClean="0">
              <a:solidFill>
                <a:srgbClr val="FF0000"/>
              </a:solidFill>
              <a:latin typeface="Times New Roman" pitchFamily="18" charset="0"/>
              <a:cs typeface="Times New Roman" pitchFamily="18" charset="0"/>
            </a:endParaRPr>
          </a:p>
          <a:p>
            <a:pPr eaLnBrk="1" hangingPunct="1">
              <a:lnSpc>
                <a:spcPct val="80000"/>
              </a:lnSpc>
            </a:pPr>
            <a:r>
              <a:rPr lang="en-US" sz="2200" b="1" dirty="0" smtClean="0">
                <a:solidFill>
                  <a:srgbClr val="FF0000"/>
                </a:solidFill>
                <a:latin typeface="Times New Roman" pitchFamily="18" charset="0"/>
                <a:cs typeface="Times New Roman" pitchFamily="18" charset="0"/>
              </a:rPr>
              <a:t>Unstructured data</a:t>
            </a:r>
          </a:p>
          <a:p>
            <a:pPr lvl="1" eaLnBrk="1" hangingPunct="1">
              <a:lnSpc>
                <a:spcPct val="80000"/>
              </a:lnSpc>
            </a:pPr>
            <a:r>
              <a:rPr lang="en-US" sz="2200" dirty="0" smtClean="0">
                <a:latin typeface="Times New Roman" pitchFamily="18" charset="0"/>
                <a:cs typeface="Times New Roman" pitchFamily="18" charset="0"/>
              </a:rPr>
              <a:t>Very limited indication of data type</a:t>
            </a:r>
          </a:p>
          <a:p>
            <a:pPr lvl="2" eaLnBrk="1" hangingPunct="1">
              <a:lnSpc>
                <a:spcPct val="80000"/>
              </a:lnSpc>
            </a:pPr>
            <a:r>
              <a:rPr lang="en-US" sz="2200" b="1" dirty="0" smtClean="0">
                <a:latin typeface="Times New Roman" pitchFamily="18" charset="0"/>
                <a:cs typeface="Times New Roman" pitchFamily="18" charset="0"/>
              </a:rPr>
              <a:t>Example</a:t>
            </a:r>
            <a:r>
              <a:rPr lang="en-US" sz="2200" dirty="0" smtClean="0">
                <a:solidFill>
                  <a:srgbClr val="FF0000"/>
                </a:solidFill>
                <a:latin typeface="Times New Roman" pitchFamily="18" charset="0"/>
                <a:cs typeface="Times New Roman" pitchFamily="18" charset="0"/>
              </a:rPr>
              <a:t> a simple text document, Analog data,GPS Tracking information,Audio/video data.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10600" cy="6248400"/>
          </a:xfrm>
        </p:spPr>
        <p:txBody>
          <a:bodyPr>
            <a:normAutofit/>
          </a:bodyPr>
          <a:lstStyle/>
          <a:p>
            <a:r>
              <a:rPr lang="en-US" b="1" dirty="0" smtClean="0">
                <a:solidFill>
                  <a:srgbClr val="FF0000"/>
                </a:solidFill>
                <a:latin typeface="Times New Roman" pitchFamily="18" charset="0"/>
                <a:cs typeface="Times New Roman" pitchFamily="18" charset="0"/>
              </a:rPr>
              <a:t>Limitations for SQL database</a:t>
            </a:r>
          </a:p>
          <a:p>
            <a:r>
              <a:rPr lang="en-US" b="1" dirty="0" smtClean="0">
                <a:latin typeface="Times New Roman" pitchFamily="18" charset="0"/>
                <a:cs typeface="Times New Roman" pitchFamily="18" charset="0"/>
              </a:rPr>
              <a:t>Scalability</a:t>
            </a:r>
            <a:r>
              <a:rPr lang="en-US" dirty="0" smtClean="0">
                <a:latin typeface="Times New Roman" pitchFamily="18" charset="0"/>
                <a:cs typeface="Times New Roman" pitchFamily="18" charset="0"/>
              </a:rPr>
              <a:t>: Users have to scale relational database on powerful servers that are expensive and difficult to handle. </a:t>
            </a:r>
            <a:r>
              <a:rPr lang="en-US" b="1" dirty="0" smtClean="0">
                <a:latin typeface="Times New Roman" pitchFamily="18" charset="0"/>
                <a:cs typeface="Times New Roman" pitchFamily="18" charset="0"/>
              </a:rPr>
              <a:t>To scale relational database it has to be distributed on to multiple servers. </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Complexity</a:t>
            </a:r>
            <a:r>
              <a:rPr lang="en-US" dirty="0" smtClean="0">
                <a:latin typeface="Times New Roman" pitchFamily="18" charset="0"/>
                <a:cs typeface="Times New Roman" pitchFamily="18" charset="0"/>
              </a:rPr>
              <a:t>: In SQL server’s data has to fit into tables anyhow. If your data doesn’t fit into tables, then you need to design your database structure that will be complex and again difficult to handle.</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ctr">
              <a:buNone/>
            </a:pPr>
            <a:endParaRPr lang="en-US" sz="6500" b="1" dirty="0" smtClean="0">
              <a:solidFill>
                <a:srgbClr val="FF0000"/>
              </a:solidFill>
              <a:latin typeface="Times New Roman" pitchFamily="18" charset="0"/>
              <a:cs typeface="Times New Roman" pitchFamily="18" charset="0"/>
            </a:endParaRPr>
          </a:p>
          <a:p>
            <a:pPr algn="ctr">
              <a:buNone/>
            </a:pPr>
            <a:r>
              <a:rPr lang="en-US" sz="6500" b="1" dirty="0" smtClean="0">
                <a:solidFill>
                  <a:srgbClr val="FF0000"/>
                </a:solidFill>
                <a:latin typeface="Times New Roman" pitchFamily="18" charset="0"/>
                <a:cs typeface="Times New Roman" pitchFamily="18" charset="0"/>
              </a:rPr>
              <a:t>NOSQL </a:t>
            </a:r>
            <a:endParaRPr lang="en-US" sz="6500" b="1"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172200"/>
          </a:xfrm>
        </p:spPr>
        <p:txBody>
          <a:bodyPr>
            <a:normAutofit/>
          </a:bodyPr>
          <a:lstStyle/>
          <a:p>
            <a:pPr marL="674370" lvl="1" indent="-182880">
              <a:lnSpc>
                <a:spcPct val="90000"/>
              </a:lnSpc>
              <a:spcBef>
                <a:spcPts val="0"/>
              </a:spcBef>
              <a:buClr>
                <a:srgbClr val="0000FF"/>
              </a:buClr>
              <a:buFont typeface="Wingdings" pitchFamily="2" charset="2"/>
              <a:buChar char="§"/>
            </a:pPr>
            <a:r>
              <a:rPr lang="en-US" sz="2200" dirty="0" smtClean="0">
                <a:latin typeface="Times New Roman" pitchFamily="18" charset="0"/>
                <a:cs typeface="Times New Roman" pitchFamily="18" charset="0"/>
              </a:rPr>
              <a:t>A </a:t>
            </a:r>
            <a:r>
              <a:rPr lang="en-US" sz="2200" b="1" dirty="0" smtClean="0">
                <a:latin typeface="Times New Roman" pitchFamily="18" charset="0"/>
                <a:cs typeface="Times New Roman" pitchFamily="18" charset="0"/>
              </a:rPr>
              <a:t>NoSQL</a:t>
            </a:r>
            <a:r>
              <a:rPr lang="en-US" sz="2200" dirty="0" smtClean="0">
                <a:latin typeface="Times New Roman" pitchFamily="18" charset="0"/>
                <a:cs typeface="Times New Roman" pitchFamily="18" charset="0"/>
              </a:rPr>
              <a:t> or </a:t>
            </a:r>
            <a:r>
              <a:rPr lang="en-US" sz="2200" b="1" dirty="0" smtClean="0">
                <a:latin typeface="Times New Roman" pitchFamily="18" charset="0"/>
                <a:cs typeface="Times New Roman" pitchFamily="18" charset="0"/>
              </a:rPr>
              <a:t>Not Only SQL</a:t>
            </a:r>
            <a:r>
              <a:rPr lang="en-US" sz="2200" dirty="0" smtClean="0">
                <a:latin typeface="Times New Roman" pitchFamily="18" charset="0"/>
                <a:cs typeface="Times New Roman" pitchFamily="18" charset="0"/>
              </a:rPr>
              <a:t> database provides a mechanism for </a:t>
            </a:r>
            <a:r>
              <a:rPr lang="en-US" sz="2200" dirty="0" smtClean="0">
                <a:latin typeface="Times New Roman" pitchFamily="18" charset="0"/>
                <a:cs typeface="Times New Roman" pitchFamily="18" charset="0"/>
                <a:hlinkClick r:id="rId2" tooltip="Computer data storage"/>
              </a:rPr>
              <a:t>storage</a:t>
            </a:r>
            <a:r>
              <a:rPr lang="en-US" sz="2200" dirty="0" smtClean="0">
                <a:latin typeface="Times New Roman" pitchFamily="18" charset="0"/>
                <a:cs typeface="Times New Roman" pitchFamily="18" charset="0"/>
              </a:rPr>
              <a:t> and </a:t>
            </a:r>
            <a:r>
              <a:rPr lang="en-US" sz="2200" dirty="0" smtClean="0">
                <a:latin typeface="Times New Roman" pitchFamily="18" charset="0"/>
                <a:cs typeface="Times New Roman" pitchFamily="18" charset="0"/>
                <a:hlinkClick r:id="rId3" tooltip="Data retrieval"/>
              </a:rPr>
              <a:t>retrieval</a:t>
            </a:r>
            <a:r>
              <a:rPr lang="en-US" sz="2200" dirty="0" smtClean="0">
                <a:latin typeface="Times New Roman" pitchFamily="18" charset="0"/>
                <a:cs typeface="Times New Roman" pitchFamily="18" charset="0"/>
              </a:rPr>
              <a:t> of data that is modeled other than the tabular relations used in </a:t>
            </a:r>
            <a:r>
              <a:rPr lang="en-US" sz="2200" dirty="0" smtClean="0">
                <a:latin typeface="Times New Roman" pitchFamily="18" charset="0"/>
                <a:cs typeface="Times New Roman" pitchFamily="18" charset="0"/>
                <a:hlinkClick r:id="rId4" tooltip="Relational database"/>
              </a:rPr>
              <a:t>relational databases</a:t>
            </a:r>
            <a:r>
              <a:rPr lang="en-US" sz="2200" dirty="0" smtClean="0">
                <a:latin typeface="Times New Roman" pitchFamily="18" charset="0"/>
                <a:cs typeface="Times New Roman" pitchFamily="18" charset="0"/>
              </a:rPr>
              <a:t>. </a:t>
            </a:r>
            <a:endParaRPr lang="en-US" sz="2400" dirty="0" smtClean="0">
              <a:solidFill>
                <a:srgbClr val="0000FF"/>
              </a:solidFill>
              <a:sym typeface="Symbol"/>
            </a:endParaRPr>
          </a:p>
          <a:p>
            <a:pPr marL="674370" lvl="1" indent="-182880">
              <a:lnSpc>
                <a:spcPct val="90000"/>
              </a:lnSpc>
              <a:spcBef>
                <a:spcPts val="0"/>
              </a:spcBef>
              <a:buClr>
                <a:srgbClr val="0000FF"/>
              </a:buClr>
              <a:buFont typeface="Wingdings" pitchFamily="2" charset="2"/>
              <a:buChar char="§"/>
            </a:pPr>
            <a:endParaRPr lang="en-US" sz="2400" dirty="0" smtClean="0">
              <a:solidFill>
                <a:srgbClr val="0000FF"/>
              </a:solidFill>
              <a:sym typeface="Symbol"/>
            </a:endParaRPr>
          </a:p>
          <a:p>
            <a:pPr marL="674370" lvl="1" indent="-182880">
              <a:lnSpc>
                <a:spcPct val="90000"/>
              </a:lnSpc>
              <a:spcBef>
                <a:spcPts val="0"/>
              </a:spcBef>
              <a:buClr>
                <a:srgbClr val="0000FF"/>
              </a:buClr>
              <a:buFont typeface="Wingdings" pitchFamily="2" charset="2"/>
              <a:buChar char="§"/>
            </a:pPr>
            <a:r>
              <a:rPr lang="en-US" sz="2400" dirty="0" err="1" smtClean="0">
                <a:solidFill>
                  <a:srgbClr val="0000FF"/>
                </a:solidFill>
                <a:latin typeface="Times New Roman" pitchFamily="18" charset="0"/>
                <a:cs typeface="Times New Roman" pitchFamily="18" charset="0"/>
                <a:sym typeface="Symbol"/>
              </a:rPr>
              <a:t>NoSQL</a:t>
            </a:r>
            <a:r>
              <a:rPr lang="en-US" sz="2400" dirty="0" smtClean="0">
                <a:solidFill>
                  <a:srgbClr val="0000FF"/>
                </a:solidFill>
                <a:latin typeface="Times New Roman" pitchFamily="18" charset="0"/>
                <a:cs typeface="Times New Roman" pitchFamily="18" charset="0"/>
                <a:sym typeface="Symbol"/>
              </a:rPr>
              <a:t> =  “Not Only SQL” </a:t>
            </a:r>
          </a:p>
          <a:p>
            <a:pPr marL="674370" lvl="1" indent="-182880">
              <a:lnSpc>
                <a:spcPct val="90000"/>
              </a:lnSpc>
              <a:spcBef>
                <a:spcPts val="600"/>
              </a:spcBef>
              <a:buClr>
                <a:srgbClr val="0000FF"/>
              </a:buClr>
              <a:buNone/>
            </a:pPr>
            <a:r>
              <a:rPr lang="en-US" sz="2400" dirty="0" smtClean="0">
                <a:solidFill>
                  <a:srgbClr val="FF0000"/>
                </a:solidFill>
                <a:latin typeface="Times New Roman" pitchFamily="18" charset="0"/>
                <a:cs typeface="Times New Roman" pitchFamily="18" charset="0"/>
                <a:sym typeface="Symbol"/>
              </a:rPr>
              <a:t>     </a:t>
            </a:r>
            <a:r>
              <a:rPr lang="en-US" sz="2400" dirty="0" smtClean="0">
                <a:solidFill>
                  <a:srgbClr val="FF0000"/>
                </a:solidFill>
                <a:latin typeface="Times New Roman" pitchFamily="18" charset="0"/>
                <a:cs typeface="Times New Roman" pitchFamily="18" charset="0"/>
                <a:sym typeface="Wingdings"/>
              </a:rPr>
              <a:t>Not every data management/analysis problem</a:t>
            </a:r>
          </a:p>
          <a:p>
            <a:pPr marL="674370" lvl="1" indent="-182880">
              <a:lnSpc>
                <a:spcPct val="90000"/>
              </a:lnSpc>
              <a:spcBef>
                <a:spcPts val="0"/>
              </a:spcBef>
              <a:spcAft>
                <a:spcPts val="600"/>
              </a:spcAft>
              <a:buClr>
                <a:srgbClr val="0000FF"/>
              </a:buClr>
              <a:buNone/>
            </a:pPr>
            <a:r>
              <a:rPr lang="en-US" sz="2400" dirty="0" smtClean="0">
                <a:solidFill>
                  <a:srgbClr val="FF0000"/>
                </a:solidFill>
                <a:latin typeface="Times New Roman" pitchFamily="18" charset="0"/>
                <a:cs typeface="Times New Roman" pitchFamily="18" charset="0"/>
                <a:sym typeface="Wingdings"/>
              </a:rPr>
              <a:t>     is best solved exclusively using a traditional DBMS</a:t>
            </a:r>
            <a:endParaRPr lang="en-US" sz="2400" dirty="0" smtClean="0">
              <a:solidFill>
                <a:srgbClr val="FF0000"/>
              </a:solidFill>
              <a:latin typeface="Times New Roman" pitchFamily="18" charset="0"/>
              <a:cs typeface="Times New Roman" pitchFamily="18" charset="0"/>
              <a:sym typeface="Symbol"/>
            </a:endParaRPr>
          </a:p>
          <a:p>
            <a:endParaRPr lang="en-US" sz="2200" dirty="0" smtClean="0">
              <a:solidFill>
                <a:srgbClr val="FF0000"/>
              </a:solidFill>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 The data structure (e.g. key-value, graph, or document) differs from the </a:t>
            </a:r>
            <a:r>
              <a:rPr lang="en-US" sz="2200" dirty="0" smtClean="0">
                <a:latin typeface="Times New Roman" pitchFamily="18" charset="0"/>
                <a:cs typeface="Times New Roman" pitchFamily="18" charset="0"/>
                <a:hlinkClick r:id="rId5" tooltip="RDBMS"/>
              </a:rPr>
              <a:t>RDBMS</a:t>
            </a:r>
            <a:r>
              <a:rPr lang="en-US" sz="2200" dirty="0" smtClean="0">
                <a:latin typeface="Times New Roman" pitchFamily="18" charset="0"/>
                <a:cs typeface="Times New Roman" pitchFamily="18" charset="0"/>
              </a:rPr>
              <a:t>, and therefore some operations are faster in NoSQL and some in RDBMS.</a:t>
            </a:r>
          </a:p>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Motivations for this approach include simplicity of design, </a:t>
            </a:r>
            <a:r>
              <a:rPr lang="en-US" sz="2200" dirty="0" smtClean="0">
                <a:latin typeface="Times New Roman" pitchFamily="18" charset="0"/>
                <a:cs typeface="Times New Roman" pitchFamily="18" charset="0"/>
                <a:hlinkClick r:id="rId6" tooltip="Horizontal scaling"/>
              </a:rPr>
              <a:t>horizontal scaling</a:t>
            </a:r>
            <a:r>
              <a:rPr lang="en-US" sz="2200" dirty="0" smtClean="0">
                <a:latin typeface="Times New Roman" pitchFamily="18" charset="0"/>
                <a:cs typeface="Times New Roman" pitchFamily="18" charset="0"/>
              </a:rPr>
              <a:t> and finer control over availability.</a:t>
            </a:r>
          </a:p>
          <a:p>
            <a:endParaRPr lang="en-US" sz="22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6508</TotalTime>
  <Words>2712</Words>
  <Application>Microsoft Office PowerPoint</Application>
  <PresentationFormat>On-screen Show (4:3)</PresentationFormat>
  <Paragraphs>273</Paragraphs>
  <Slides>40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Symbol</vt:lpstr>
      <vt:lpstr>Times New Roman</vt:lpstr>
      <vt:lpstr>Wingdings</vt:lpstr>
      <vt:lpstr>Office Theme</vt:lpstr>
      <vt:lpstr>Unit VI</vt:lpstr>
      <vt:lpstr>Structured/Unstructured Data</vt:lpstr>
      <vt:lpstr>PowerPoint Presentation</vt:lpstr>
      <vt:lpstr>PowerPoint Presentation</vt:lpstr>
      <vt:lpstr>PowerPoint Presentation</vt:lpstr>
      <vt:lpstr>Structured, Semi-structured, and Unstructured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NoSQL </vt:lpstr>
      <vt:lpstr>PowerPoint Presentation</vt:lpstr>
      <vt:lpstr>CAP Theorem</vt:lpstr>
      <vt:lpstr> CAP Theorem (Brewer’s Theorem)</vt:lpstr>
      <vt:lpstr>CAP Theorem (Brewer’s Theorem)</vt:lpstr>
      <vt:lpstr>PowerPoint Presentation</vt:lpstr>
      <vt:lpstr>BASE (Basically Available, Soft-State, Eventually Consistent)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sushantwankhede</cp:lastModifiedBy>
  <cp:revision>147</cp:revision>
  <dcterms:created xsi:type="dcterms:W3CDTF">2006-08-16T00:00:00Z</dcterms:created>
  <dcterms:modified xsi:type="dcterms:W3CDTF">2020-04-13T09:17:13Z</dcterms:modified>
</cp:coreProperties>
</file>