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78" r:id="rId3"/>
    <p:sldId id="279" r:id="rId4"/>
    <p:sldId id="280" r:id="rId5"/>
    <p:sldId id="290" r:id="rId6"/>
    <p:sldId id="291" r:id="rId7"/>
    <p:sldId id="266" r:id="rId8"/>
    <p:sldId id="267" r:id="rId9"/>
    <p:sldId id="268" r:id="rId10"/>
    <p:sldId id="288" r:id="rId11"/>
    <p:sldId id="289" r:id="rId12"/>
    <p:sldId id="292" r:id="rId13"/>
    <p:sldId id="28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1E18C-5538-4E5A-B9B1-08532764214F}" type="datetimeFigureOut">
              <a:rPr lang="en-US" smtClean="0"/>
              <a:pPr/>
              <a:t>4/23/2020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4C4C2-DC43-4D36-BC76-A30BC020B1C1}" type="slidenum">
              <a:rPr lang="en-US" smtClean="0"/>
              <a:pPr/>
              <a:t>‹#›</a:t>
            </a:fld>
            <a:endParaRPr lang="en-US"/>
          </a:p>
        </p:txBody>
      </p:sp>
    </p:spTree>
    <p:extLst>
      <p:ext uri="{BB962C8B-B14F-4D97-AF65-F5344CB8AC3E}">
        <p14:creationId xmlns:p14="http://schemas.microsoft.com/office/powerpoint/2010/main" val="1867280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5517FF-EF10-49EE-B076-81D6BE07B2CD}" type="datetime1">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4763C3-B881-4F8A-A223-94CB8E0EEF54}" type="datetime1">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668751-90A0-402C-8B20-35BC108478EE}" type="datetime1">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C7117-6473-4670-A108-F223278B0A95}" type="datetime1">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9A6EA4-253E-4682-9164-86004FC13B1B}" type="datetime1">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3D257E-DB4C-44B0-9F63-61DB7DD33B6B}" type="datetime1">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929DF0-A4E1-49EA-A616-8D1CF84AD625}" type="datetime1">
              <a:rPr lang="en-US" smtClean="0"/>
              <a:pPr/>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F14CA4-56DE-4655-B326-2F160B1E3747}" type="datetime1">
              <a:rPr lang="en-US" smtClean="0"/>
              <a:pPr/>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2B96F-E28D-4A49-8E16-C91FCFB2FD85}" type="datetime1">
              <a:rPr lang="en-US" smtClean="0"/>
              <a:pPr/>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9F62B6-BE95-4A0E-9232-7B5C4400D0B8}" type="datetime1">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46A9E-4892-4235-A029-B82BFA530906}" type="datetime1">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D82A6-2866-4EAF-A645-7EB33217BA57}" type="datetime1">
              <a:rPr lang="en-US" smtClean="0"/>
              <a:pPr/>
              <a:t>4/23/2020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Data_transmission" TargetMode="External"/><Relationship Id="rId3" Type="http://schemas.openxmlformats.org/officeDocument/2006/relationships/hyperlink" Target="https://en.wikipedia.org/wiki/Data_processing" TargetMode="External"/><Relationship Id="rId7" Type="http://schemas.openxmlformats.org/officeDocument/2006/relationships/hyperlink" Target="https://en.wikipedia.org/wiki/Computer_data_storage" TargetMode="External"/><Relationship Id="rId2" Type="http://schemas.openxmlformats.org/officeDocument/2006/relationships/hyperlink" Target="https://en.wikipedia.org/wiki/Data_set" TargetMode="External"/><Relationship Id="rId1" Type="http://schemas.openxmlformats.org/officeDocument/2006/relationships/slideLayout" Target="../slideLayouts/slideLayout2.xml"/><Relationship Id="rId6" Type="http://schemas.openxmlformats.org/officeDocument/2006/relationships/hyperlink" Target="https://en.wikipedia.org/wiki/Data_sharing" TargetMode="External"/><Relationship Id="rId11" Type="http://schemas.openxmlformats.org/officeDocument/2006/relationships/hyperlink" Target="https://en.wikipedia.org/wiki/Information_privacy" TargetMode="External"/><Relationship Id="rId5" Type="http://schemas.openxmlformats.org/officeDocument/2006/relationships/hyperlink" Target="https://en.wikipedia.org/wiki/Data_curation" TargetMode="External"/><Relationship Id="rId10" Type="http://schemas.openxmlformats.org/officeDocument/2006/relationships/hyperlink" Target="https://en.wikipedia.org/wiki/Query_language" TargetMode="External"/><Relationship Id="rId4" Type="http://schemas.openxmlformats.org/officeDocument/2006/relationships/hyperlink" Target="https://en.wikipedia.org/wiki/Data_analysis" TargetMode="External"/><Relationship Id="rId9" Type="http://schemas.openxmlformats.org/officeDocument/2006/relationships/hyperlink" Target="https://en.wikipedia.org/wiki/Data_visualiza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xsnet.com/blog/bid/205405/the-v-s-of-big-data-velocity-volume-value-variety-and-veracit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xsnet.com/blog/?Tag=big%20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800" b="1" dirty="0" smtClean="0">
                <a:solidFill>
                  <a:srgbClr val="FF0000"/>
                </a:solidFill>
                <a:latin typeface="Times New Roman" pitchFamily="18" charset="0"/>
                <a:cs typeface="Times New Roman" pitchFamily="18" charset="0"/>
              </a:rPr>
              <a:t>BIG DATA</a:t>
            </a:r>
            <a:endParaRPr lang="en-US" sz="4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686800" cy="4525963"/>
          </a:xfrm>
        </p:spPr>
        <p:txBody>
          <a:bodyPr>
            <a:normAutofit fontScale="92500" lnSpcReduction="10000"/>
          </a:bodyPr>
          <a:lstStyle/>
          <a:p>
            <a:pPr>
              <a:buNone/>
            </a:pPr>
            <a:r>
              <a:rPr lang="en-US" dirty="0" smtClean="0">
                <a:latin typeface="Times New Roman" pitchFamily="18" charset="0"/>
                <a:cs typeface="Times New Roman" pitchFamily="18" charset="0"/>
              </a:rPr>
              <a:t>“</a:t>
            </a:r>
            <a:r>
              <a:rPr lang="en-US" b="1" i="1" dirty="0" smtClean="0">
                <a:solidFill>
                  <a:srgbClr val="800000"/>
                </a:solidFill>
                <a:latin typeface="Times New Roman" pitchFamily="18" charset="0"/>
                <a:cs typeface="Times New Roman" pitchFamily="18" charset="0"/>
              </a:rPr>
              <a:t>Big Data</a:t>
            </a:r>
            <a:r>
              <a:rPr lang="en-US" dirty="0" smtClean="0">
                <a:latin typeface="Times New Roman" pitchFamily="18" charset="0"/>
                <a:cs typeface="Times New Roman" pitchFamily="18" charset="0"/>
              </a:rPr>
              <a:t>” is data whose scale, diversity, and complexity require new architecture, techniques, algorithms, and analytics to manage it and extract value and hidden knowledge from it…</a:t>
            </a:r>
          </a:p>
          <a:p>
            <a:pPr>
              <a:buNone/>
            </a:pPr>
            <a:endParaRPr lang="en-US" dirty="0">
              <a:latin typeface="Times New Roman" pitchFamily="18" charset="0"/>
              <a:cs typeface="Times New Roman" pitchFamily="18" charset="0"/>
            </a:endParaRPr>
          </a:p>
          <a:p>
            <a:r>
              <a:rPr lang="en-US" sz="2700" b="1" dirty="0">
                <a:latin typeface="Times New Roman" pitchFamily="18" charset="0"/>
                <a:cs typeface="Times New Roman" pitchFamily="18" charset="0"/>
              </a:rPr>
              <a:t>Big data</a:t>
            </a:r>
            <a:r>
              <a:rPr lang="en-US" sz="2700" dirty="0">
                <a:latin typeface="Times New Roman" pitchFamily="18" charset="0"/>
                <a:cs typeface="Times New Roman" pitchFamily="18" charset="0"/>
              </a:rPr>
              <a:t> is a term for </a:t>
            </a:r>
            <a:r>
              <a:rPr lang="en-US" sz="2700" dirty="0">
                <a:latin typeface="Times New Roman" pitchFamily="18" charset="0"/>
                <a:cs typeface="Times New Roman" pitchFamily="18" charset="0"/>
                <a:hlinkClick r:id="rId2" tooltip="Data set"/>
              </a:rPr>
              <a:t>data sets</a:t>
            </a:r>
            <a:r>
              <a:rPr lang="en-US" sz="2700" dirty="0">
                <a:latin typeface="Times New Roman" pitchFamily="18" charset="0"/>
                <a:cs typeface="Times New Roman" pitchFamily="18" charset="0"/>
              </a:rPr>
              <a:t> that are so large or complex that traditional </a:t>
            </a:r>
            <a:r>
              <a:rPr lang="en-US" sz="2700" dirty="0">
                <a:latin typeface="Times New Roman" pitchFamily="18" charset="0"/>
                <a:cs typeface="Times New Roman" pitchFamily="18" charset="0"/>
                <a:hlinkClick r:id="rId3" tooltip="Data processing"/>
              </a:rPr>
              <a:t>data processing</a:t>
            </a:r>
            <a:r>
              <a:rPr lang="en-US" sz="2700" dirty="0">
                <a:latin typeface="Times New Roman" pitchFamily="18" charset="0"/>
                <a:cs typeface="Times New Roman" pitchFamily="18" charset="0"/>
              </a:rPr>
              <a:t> applications are inadequate. Challenges include </a:t>
            </a:r>
            <a:r>
              <a:rPr lang="en-US" sz="2700" dirty="0">
                <a:latin typeface="Times New Roman" pitchFamily="18" charset="0"/>
                <a:cs typeface="Times New Roman" pitchFamily="18" charset="0"/>
                <a:hlinkClick r:id="rId4" tooltip="Data analysis"/>
              </a:rPr>
              <a:t>analysis</a:t>
            </a:r>
            <a:r>
              <a:rPr lang="en-US" sz="2700" dirty="0">
                <a:latin typeface="Times New Roman" pitchFamily="18" charset="0"/>
                <a:cs typeface="Times New Roman" pitchFamily="18" charset="0"/>
              </a:rPr>
              <a:t>, capture</a:t>
            </a:r>
            <a:r>
              <a:rPr lang="en-US" sz="2700" dirty="0" smtClean="0">
                <a:latin typeface="Times New Roman" pitchFamily="18" charset="0"/>
                <a:cs typeface="Times New Roman" pitchFamily="18" charset="0"/>
              </a:rPr>
              <a:t>, </a:t>
            </a:r>
            <a:r>
              <a:rPr lang="en-US" sz="2700" dirty="0" smtClean="0">
                <a:latin typeface="Times New Roman" pitchFamily="18" charset="0"/>
                <a:cs typeface="Times New Roman" pitchFamily="18" charset="0"/>
                <a:hlinkClick r:id="rId5" tooltip="Data curation"/>
              </a:rPr>
              <a:t>data </a:t>
            </a:r>
            <a:r>
              <a:rPr lang="en-US" sz="2700" dirty="0">
                <a:latin typeface="Times New Roman" pitchFamily="18" charset="0"/>
                <a:cs typeface="Times New Roman" pitchFamily="18" charset="0"/>
                <a:hlinkClick r:id="rId5" tooltip="Data curation"/>
              </a:rPr>
              <a:t>curation</a:t>
            </a:r>
            <a:r>
              <a:rPr lang="en-US" sz="2700" dirty="0" smtClean="0">
                <a:latin typeface="Times New Roman" pitchFamily="18" charset="0"/>
                <a:cs typeface="Times New Roman" pitchFamily="18" charset="0"/>
              </a:rPr>
              <a:t>, search</a:t>
            </a:r>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 </a:t>
            </a:r>
            <a:r>
              <a:rPr lang="en-US" sz="2700" dirty="0" smtClean="0">
                <a:latin typeface="Times New Roman" pitchFamily="18" charset="0"/>
                <a:cs typeface="Times New Roman" pitchFamily="18" charset="0"/>
                <a:hlinkClick r:id="rId6" tooltip="Data sharing"/>
              </a:rPr>
              <a:t>sharing</a:t>
            </a:r>
            <a:r>
              <a:rPr lang="en-US" sz="2700" dirty="0">
                <a:latin typeface="Times New Roman" pitchFamily="18" charset="0"/>
                <a:cs typeface="Times New Roman" pitchFamily="18" charset="0"/>
              </a:rPr>
              <a:t>, </a:t>
            </a:r>
            <a:r>
              <a:rPr lang="en-US" sz="2700" dirty="0">
                <a:latin typeface="Times New Roman" pitchFamily="18" charset="0"/>
                <a:cs typeface="Times New Roman" pitchFamily="18" charset="0"/>
                <a:hlinkClick r:id="rId7" tooltip="Computer data storage"/>
              </a:rPr>
              <a:t>storage</a:t>
            </a:r>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hlinkClick r:id="rId8" tooltip="Data transmission"/>
              </a:rPr>
              <a:t>transfer</a:t>
            </a:r>
            <a:r>
              <a:rPr lang="en-US" sz="2700" dirty="0" smtClean="0">
                <a:latin typeface="Times New Roman" pitchFamily="18" charset="0"/>
                <a:cs typeface="Times New Roman" pitchFamily="18" charset="0"/>
              </a:rPr>
              <a:t>,</a:t>
            </a:r>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v</a:t>
            </a:r>
            <a:r>
              <a:rPr lang="en-US" sz="2700" dirty="0" smtClean="0">
                <a:latin typeface="Times New Roman" pitchFamily="18" charset="0"/>
                <a:cs typeface="Times New Roman" pitchFamily="18" charset="0"/>
                <a:hlinkClick r:id="rId9" tooltip="Data visualization"/>
              </a:rPr>
              <a:t>isualization</a:t>
            </a:r>
            <a:r>
              <a:rPr lang="en-US" sz="2700" dirty="0">
                <a:latin typeface="Times New Roman" pitchFamily="18" charset="0"/>
                <a:cs typeface="Times New Roman" pitchFamily="18" charset="0"/>
              </a:rPr>
              <a:t>, </a:t>
            </a:r>
            <a:r>
              <a:rPr lang="en-US" sz="2700" dirty="0">
                <a:latin typeface="Times New Roman" pitchFamily="18" charset="0"/>
                <a:cs typeface="Times New Roman" pitchFamily="18" charset="0"/>
                <a:hlinkClick r:id="rId10" tooltip="Query language"/>
              </a:rPr>
              <a:t>querying</a:t>
            </a:r>
            <a:r>
              <a:rPr lang="en-US" sz="2700" dirty="0">
                <a:latin typeface="Times New Roman" pitchFamily="18" charset="0"/>
                <a:cs typeface="Times New Roman" pitchFamily="18" charset="0"/>
              </a:rPr>
              <a:t>, updating and </a:t>
            </a:r>
            <a:r>
              <a:rPr lang="en-US" sz="2700" dirty="0">
                <a:latin typeface="Times New Roman" pitchFamily="18" charset="0"/>
                <a:cs typeface="Times New Roman" pitchFamily="18" charset="0"/>
                <a:hlinkClick r:id="rId11" tooltip="Information privacy"/>
              </a:rPr>
              <a:t>information privacy</a:t>
            </a:r>
            <a:r>
              <a:rPr lang="en-US" dirty="0"/>
              <a:t>.</a:t>
            </a:r>
          </a:p>
          <a:p>
            <a:pPr>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solidFill>
                  <a:srgbClr val="FF0000"/>
                </a:solidFill>
                <a:latin typeface="Times New Roman" pitchFamily="18" charset="0"/>
                <a:cs typeface="Times New Roman" pitchFamily="18" charset="0"/>
              </a:rPr>
              <a:t>Benefits of Big Data Processing</a:t>
            </a:r>
            <a:br>
              <a:rPr lang="en-US" sz="4000" b="1" dirty="0">
                <a:solidFill>
                  <a:srgbClr val="FF0000"/>
                </a:solidFill>
                <a:latin typeface="Times New Roman" pitchFamily="18" charset="0"/>
                <a:cs typeface="Times New Roman" pitchFamily="18" charset="0"/>
              </a:rPr>
            </a:b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686800" cy="5257800"/>
          </a:xfrm>
        </p:spPr>
        <p:txBody>
          <a:bodyPr>
            <a:normAutofit fontScale="92500" lnSpcReduction="20000"/>
          </a:bodyPr>
          <a:lstStyle/>
          <a:p>
            <a:pPr>
              <a:buFont typeface="Wingdings" pitchFamily="2" charset="2"/>
              <a:buChar char="Ø"/>
            </a:pPr>
            <a:r>
              <a:rPr lang="en-US" sz="2800" dirty="0" smtClean="0">
                <a:latin typeface="Times New Roman" pitchFamily="18" charset="0"/>
                <a:cs typeface="Times New Roman" pitchFamily="18" charset="0"/>
              </a:rPr>
              <a:t>Ability </a:t>
            </a:r>
            <a:r>
              <a:rPr lang="en-US" sz="2800" dirty="0">
                <a:latin typeface="Times New Roman" pitchFamily="18" charset="0"/>
                <a:cs typeface="Times New Roman" pitchFamily="18" charset="0"/>
              </a:rPr>
              <a:t>to process 'Big Data' brings in multiple benefits, such as- </a:t>
            </a:r>
          </a:p>
          <a:p>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Businesses can utilize outside intelligence while taking decisions</a:t>
            </a:r>
            <a:r>
              <a:rPr lang="en-US" sz="2800" dirty="0">
                <a:solidFill>
                  <a:srgbClr val="FF0000"/>
                </a:solidFill>
                <a:latin typeface="Times New Roman" pitchFamily="18" charset="0"/>
                <a:cs typeface="Times New Roman" pitchFamily="18" charset="0"/>
              </a:rPr>
              <a:t> </a:t>
            </a:r>
          </a:p>
          <a:p>
            <a:pPr marL="0" indent="0">
              <a:buNone/>
            </a:pPr>
            <a:r>
              <a:rPr lang="en-US" sz="2800" dirty="0" smtClean="0">
                <a:latin typeface="Times New Roman" pitchFamily="18" charset="0"/>
                <a:cs typeface="Times New Roman" pitchFamily="18" charset="0"/>
              </a:rPr>
              <a:t>                     Access </a:t>
            </a:r>
            <a:r>
              <a:rPr lang="en-US" sz="2800" dirty="0">
                <a:latin typeface="Times New Roman" pitchFamily="18" charset="0"/>
                <a:cs typeface="Times New Roman" pitchFamily="18" charset="0"/>
              </a:rPr>
              <a:t>to social data from search engines and sites like </a:t>
            </a:r>
            <a:r>
              <a:rPr lang="en-US" sz="2800" dirty="0" err="1">
                <a:latin typeface="Times New Roman" pitchFamily="18" charset="0"/>
                <a:cs typeface="Times New Roman" pitchFamily="18" charset="0"/>
              </a:rPr>
              <a:t>facebook</a:t>
            </a:r>
            <a:r>
              <a:rPr lang="en-US" sz="2800" dirty="0">
                <a:latin typeface="Times New Roman" pitchFamily="18" charset="0"/>
                <a:cs typeface="Times New Roman" pitchFamily="18" charset="0"/>
              </a:rPr>
              <a:t>, twitter are enabling organizations to fine tune their business strategies. </a:t>
            </a: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r>
              <a:rPr lang="en-US" sz="2800" b="1" dirty="0" smtClean="0">
                <a:solidFill>
                  <a:srgbClr val="FF0000"/>
                </a:solidFill>
                <a:latin typeface="Times New Roman" pitchFamily="18" charset="0"/>
                <a:cs typeface="Times New Roman" pitchFamily="18" charset="0"/>
              </a:rPr>
              <a:t>Improved </a:t>
            </a:r>
            <a:r>
              <a:rPr lang="en-US" sz="2800" b="1" dirty="0">
                <a:solidFill>
                  <a:srgbClr val="FF0000"/>
                </a:solidFill>
                <a:latin typeface="Times New Roman" pitchFamily="18" charset="0"/>
                <a:cs typeface="Times New Roman" pitchFamily="18" charset="0"/>
              </a:rPr>
              <a:t>customer service</a:t>
            </a:r>
            <a:r>
              <a:rPr lang="en-US" sz="2800" dirty="0">
                <a:solidFill>
                  <a:srgbClr val="FF0000"/>
                </a:solidFill>
                <a:latin typeface="Times New Roman" pitchFamily="18" charset="0"/>
                <a:cs typeface="Times New Roman" pitchFamily="18" charset="0"/>
              </a:rPr>
              <a:t> </a:t>
            </a:r>
          </a:p>
          <a:p>
            <a:pPr marL="0" indent="0">
              <a:buNone/>
            </a:pPr>
            <a:r>
              <a:rPr lang="en-US" sz="2800" dirty="0" smtClean="0">
                <a:latin typeface="Times New Roman" pitchFamily="18" charset="0"/>
                <a:cs typeface="Times New Roman" pitchFamily="18" charset="0"/>
              </a:rPr>
              <a:t>           Traditional </a:t>
            </a:r>
            <a:r>
              <a:rPr lang="en-US" sz="2800" dirty="0">
                <a:latin typeface="Times New Roman" pitchFamily="18" charset="0"/>
                <a:cs typeface="Times New Roman" pitchFamily="18" charset="0"/>
              </a:rPr>
              <a:t>customer feedback systems are getting replaced by new systems designed with 'Big Data' technologies. In these new systems, Big Data and natural language processing technologies are being used to read and evaluate consumer responses. </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806862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5821363"/>
          </a:xfrm>
        </p:spPr>
        <p:txBody>
          <a:bodyPr>
            <a:normAutofit/>
          </a:bodyPr>
          <a:lstStyle/>
          <a:p>
            <a:r>
              <a:rPr lang="en-US" sz="2700" b="1" dirty="0" smtClean="0">
                <a:solidFill>
                  <a:srgbClr val="FF0000"/>
                </a:solidFill>
                <a:latin typeface="Times New Roman" pitchFamily="18" charset="0"/>
                <a:cs typeface="Times New Roman" pitchFamily="18" charset="0"/>
              </a:rPr>
              <a:t>Early </a:t>
            </a:r>
            <a:r>
              <a:rPr lang="en-US" sz="2700" b="1" dirty="0">
                <a:solidFill>
                  <a:srgbClr val="FF0000"/>
                </a:solidFill>
                <a:latin typeface="Times New Roman" pitchFamily="18" charset="0"/>
                <a:cs typeface="Times New Roman" pitchFamily="18" charset="0"/>
              </a:rPr>
              <a:t>identification of risk to the product/services, if any</a:t>
            </a:r>
            <a:r>
              <a:rPr lang="en-US" sz="2700" dirty="0">
                <a:solidFill>
                  <a:srgbClr val="FF0000"/>
                </a:solidFill>
                <a:latin typeface="Times New Roman" pitchFamily="18" charset="0"/>
                <a:cs typeface="Times New Roman" pitchFamily="18" charset="0"/>
              </a:rPr>
              <a:t> </a:t>
            </a:r>
            <a:r>
              <a:rPr lang="en-US" sz="2700" dirty="0" smtClean="0">
                <a:solidFill>
                  <a:srgbClr val="FF0000"/>
                </a:solidFill>
                <a:latin typeface="Times New Roman" pitchFamily="18" charset="0"/>
                <a:cs typeface="Times New Roman" pitchFamily="18" charset="0"/>
              </a:rPr>
              <a:t>.</a:t>
            </a:r>
          </a:p>
          <a:p>
            <a:endParaRPr lang="en-US" sz="2700" dirty="0">
              <a:solidFill>
                <a:srgbClr val="FF0000"/>
              </a:solidFill>
              <a:latin typeface="Times New Roman" pitchFamily="18" charset="0"/>
              <a:cs typeface="Times New Roman" pitchFamily="18" charset="0"/>
            </a:endParaRPr>
          </a:p>
          <a:p>
            <a:r>
              <a:rPr lang="en-US" sz="2700" b="1" dirty="0" smtClean="0">
                <a:solidFill>
                  <a:srgbClr val="FF0000"/>
                </a:solidFill>
                <a:latin typeface="Times New Roman" pitchFamily="18" charset="0"/>
                <a:cs typeface="Times New Roman" pitchFamily="18" charset="0"/>
              </a:rPr>
              <a:t>Better </a:t>
            </a:r>
            <a:r>
              <a:rPr lang="en-US" sz="2700" b="1" dirty="0">
                <a:solidFill>
                  <a:srgbClr val="FF0000"/>
                </a:solidFill>
                <a:latin typeface="Times New Roman" pitchFamily="18" charset="0"/>
                <a:cs typeface="Times New Roman" pitchFamily="18" charset="0"/>
              </a:rPr>
              <a:t>operational efficiency</a:t>
            </a:r>
            <a:r>
              <a:rPr lang="en-US" sz="2700" dirty="0">
                <a:solidFill>
                  <a:srgbClr val="FF0000"/>
                </a:solidFill>
                <a:latin typeface="Times New Roman" pitchFamily="18" charset="0"/>
                <a:cs typeface="Times New Roman" pitchFamily="18" charset="0"/>
              </a:rPr>
              <a:t> </a:t>
            </a:r>
          </a:p>
          <a:p>
            <a:pPr marL="0" indent="0">
              <a:buNone/>
            </a:pPr>
            <a:r>
              <a:rPr lang="en-US" sz="2700" dirty="0" smtClean="0">
                <a:latin typeface="Times New Roman" pitchFamily="18" charset="0"/>
                <a:cs typeface="Times New Roman" pitchFamily="18" charset="0"/>
              </a:rPr>
              <a:t>          'Big </a:t>
            </a:r>
            <a:r>
              <a:rPr lang="en-US" sz="2700" dirty="0">
                <a:latin typeface="Times New Roman" pitchFamily="18" charset="0"/>
                <a:cs typeface="Times New Roman" pitchFamily="18" charset="0"/>
              </a:rPr>
              <a:t>Data' technologies can be used for creating staging area or landing zone for new data before identifying what data should be moved to the data warehouse</a:t>
            </a:r>
            <a:r>
              <a:rPr lang="en-US" sz="2700">
                <a:latin typeface="Times New Roman" pitchFamily="18" charset="0"/>
                <a:cs typeface="Times New Roman" pitchFamily="18" charset="0"/>
              </a:rPr>
              <a:t>. </a:t>
            </a:r>
            <a:endParaRPr lang="en-US" sz="27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78756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https://www.xsnet.com/blog/bid/205405/the-v-s-of-big-data-velocity-volume-value-variety-and-veracity</a:t>
            </a:r>
            <a:endParaRPr lang="en-US" dirty="0" smtClean="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Autofit/>
          </a:bodyPr>
          <a:lstStyle/>
          <a:p>
            <a:r>
              <a:rPr lang="en-US" sz="7200" b="1" dirty="0" smtClean="0">
                <a:solidFill>
                  <a:srgbClr val="FF0000"/>
                </a:solidFill>
                <a:latin typeface="Times New Roman" pitchFamily="18" charset="0"/>
                <a:cs typeface="Times New Roman" pitchFamily="18" charset="0"/>
              </a:rPr>
              <a:t>END</a:t>
            </a:r>
            <a:endParaRPr lang="en-US" sz="7200" b="1" dirty="0">
              <a:solidFill>
                <a:srgbClr val="FF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solidFill>
                  <a:srgbClr val="FF0000"/>
                </a:solidFill>
                <a:latin typeface="Times New Roman" pitchFamily="18" charset="0"/>
                <a:cs typeface="Times New Roman" pitchFamily="18" charset="0"/>
              </a:rPr>
              <a:t>3 V’s of Big Data </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dirty="0" smtClean="0">
                <a:solidFill>
                  <a:srgbClr val="0000FF"/>
                </a:solidFill>
              </a:rPr>
              <a:t>                              </a:t>
            </a:r>
            <a:r>
              <a:rPr lang="en-US" b="1" dirty="0" smtClean="0">
                <a:solidFill>
                  <a:srgbClr val="0000FF"/>
                </a:solidFill>
              </a:rPr>
              <a:t>1-Scale (Volume)</a:t>
            </a:r>
          </a:p>
          <a:p>
            <a:pPr marL="0" indent="0"/>
            <a:r>
              <a:rPr lang="en-US" dirty="0" smtClean="0">
                <a:latin typeface="Times New Roman" pitchFamily="18" charset="0"/>
                <a:cs typeface="Times New Roman" pitchFamily="18" charset="0"/>
              </a:rPr>
              <a:t>Volume refers to amount of data ,volume of data stored in enterprise repositories have grown from megabytes and gigabytes to </a:t>
            </a:r>
            <a:r>
              <a:rPr lang="en-US" dirty="0" err="1" smtClean="0">
                <a:latin typeface="Times New Roman" pitchFamily="18" charset="0"/>
                <a:cs typeface="Times New Roman" pitchFamily="18" charset="0"/>
              </a:rPr>
              <a:t>petabytes</a:t>
            </a:r>
            <a:r>
              <a:rPr lang="en-US" dirty="0" smtClean="0">
                <a:latin typeface="Times New Roman" pitchFamily="18" charset="0"/>
                <a:cs typeface="Times New Roman" pitchFamily="18" charset="0"/>
              </a:rPr>
              <a:t>.</a:t>
            </a:r>
          </a:p>
          <a:p>
            <a:pPr marL="0" indent="0"/>
            <a:endParaRPr lang="en-US" dirty="0" smtClean="0">
              <a:latin typeface="Times New Roman" pitchFamily="18" charset="0"/>
              <a:cs typeface="Times New Roman" pitchFamily="18" charset="0"/>
            </a:endParaRPr>
          </a:p>
          <a:p>
            <a:pPr marL="0" indent="0"/>
            <a:r>
              <a:rPr lang="en-US" dirty="0" smtClean="0">
                <a:latin typeface="Times New Roman" pitchFamily="18" charset="0"/>
                <a:cs typeface="Times New Roman" pitchFamily="18" charset="0"/>
              </a:rPr>
              <a:t>Data volume is increasing exponentially </a:t>
            </a:r>
          </a:p>
          <a:p>
            <a:pPr marL="0" indent="0"/>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BFB1032-EA64-7144-B003-9BCC9D94B503}"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54200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400" b="1" dirty="0" smtClean="0">
                <a:solidFill>
                  <a:srgbClr val="0000FF"/>
                </a:solidFill>
              </a:rPr>
              <a:t>2-Complexity (Varity)</a:t>
            </a:r>
            <a:endParaRPr lang="en-US" sz="3400" b="1" dirty="0"/>
          </a:p>
        </p:txBody>
      </p:sp>
      <p:sp>
        <p:nvSpPr>
          <p:cNvPr id="3" name="Content Placeholder 2"/>
          <p:cNvSpPr>
            <a:spLocks noGrp="1"/>
          </p:cNvSpPr>
          <p:nvPr>
            <p:ph idx="1"/>
          </p:nvPr>
        </p:nvSpPr>
        <p:spPr>
          <a:xfrm>
            <a:off x="369559" y="990600"/>
            <a:ext cx="5144976" cy="4157110"/>
          </a:xfrm>
        </p:spPr>
        <p:txBody>
          <a:bodyPr>
            <a:normAutofit fontScale="92500" lnSpcReduction="20000"/>
          </a:bodyPr>
          <a:lstStyle/>
          <a:p>
            <a:r>
              <a:rPr lang="en-US" dirty="0" smtClean="0">
                <a:latin typeface="Times New Roman" pitchFamily="18" charset="0"/>
                <a:cs typeface="Times New Roman" pitchFamily="18" charset="0"/>
              </a:rPr>
              <a:t>Various formats, types, and structures</a:t>
            </a:r>
          </a:p>
          <a:p>
            <a:r>
              <a:rPr lang="en-US" dirty="0" smtClean="0">
                <a:latin typeface="Times New Roman" pitchFamily="18" charset="0"/>
                <a:cs typeface="Times New Roman" pitchFamily="18" charset="0"/>
              </a:rPr>
              <a:t>Text, numerical, images, audio, video, sequences, time series, social media data, multi-dim arrays, etc…</a:t>
            </a:r>
          </a:p>
          <a:p>
            <a:r>
              <a:rPr lang="en-US" dirty="0" smtClean="0">
                <a:latin typeface="Times New Roman" pitchFamily="18" charset="0"/>
                <a:cs typeface="Times New Roman" pitchFamily="18" charset="0"/>
              </a:rPr>
              <a:t>Static data vs. streaming data  </a:t>
            </a:r>
          </a:p>
          <a:p>
            <a:r>
              <a:rPr lang="en-US" dirty="0" smtClean="0">
                <a:latin typeface="Times New Roman" pitchFamily="18" charset="0"/>
                <a:cs typeface="Times New Roman" pitchFamily="18" charset="0"/>
              </a:rPr>
              <a:t>A single application can be generating/collecting many types of data  </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stretch>
            <a:fillRect/>
          </a:stretch>
        </p:blipFill>
        <p:spPr>
          <a:xfrm>
            <a:off x="7620000" y="1524000"/>
            <a:ext cx="1127257" cy="1123499"/>
          </a:xfrm>
          <a:prstGeom prst="rect">
            <a:avLst/>
          </a:prstGeom>
        </p:spPr>
      </p:pic>
      <p:pic>
        <p:nvPicPr>
          <p:cNvPr id="5" name="Picture 4"/>
          <p:cNvPicPr>
            <a:picLocks noChangeAspect="1"/>
          </p:cNvPicPr>
          <p:nvPr/>
        </p:nvPicPr>
        <p:blipFill>
          <a:blip r:embed="rId3" cstate="print"/>
          <a:stretch>
            <a:fillRect/>
          </a:stretch>
        </p:blipFill>
        <p:spPr>
          <a:xfrm>
            <a:off x="5715000" y="1143000"/>
            <a:ext cx="1559504" cy="1169628"/>
          </a:xfrm>
          <a:prstGeom prst="rect">
            <a:avLst/>
          </a:prstGeom>
        </p:spPr>
      </p:pic>
      <p:pic>
        <p:nvPicPr>
          <p:cNvPr id="6" name="Picture 5"/>
          <p:cNvPicPr>
            <a:picLocks noChangeAspect="1"/>
          </p:cNvPicPr>
          <p:nvPr/>
        </p:nvPicPr>
        <p:blipFill>
          <a:blip r:embed="rId4" cstate="print"/>
          <a:stretch>
            <a:fillRect/>
          </a:stretch>
        </p:blipFill>
        <p:spPr>
          <a:xfrm>
            <a:off x="7457747" y="3311452"/>
            <a:ext cx="1175797" cy="900200"/>
          </a:xfrm>
          <a:prstGeom prst="rect">
            <a:avLst/>
          </a:prstGeom>
        </p:spPr>
      </p:pic>
      <p:pic>
        <p:nvPicPr>
          <p:cNvPr id="7" name="Picture 6"/>
          <p:cNvPicPr>
            <a:picLocks noChangeAspect="1"/>
          </p:cNvPicPr>
          <p:nvPr/>
        </p:nvPicPr>
        <p:blipFill>
          <a:blip r:embed="rId5" cstate="print"/>
          <a:stretch>
            <a:fillRect/>
          </a:stretch>
        </p:blipFill>
        <p:spPr>
          <a:xfrm>
            <a:off x="7162800" y="5105400"/>
            <a:ext cx="1791729" cy="1057446"/>
          </a:xfrm>
          <a:prstGeom prst="rect">
            <a:avLst/>
          </a:prstGeom>
        </p:spPr>
      </p:pic>
      <p:pic>
        <p:nvPicPr>
          <p:cNvPr id="8" name="Picture 7"/>
          <p:cNvPicPr>
            <a:picLocks noChangeAspect="1"/>
          </p:cNvPicPr>
          <p:nvPr/>
        </p:nvPicPr>
        <p:blipFill>
          <a:blip r:embed="rId6" cstate="print"/>
          <a:stretch>
            <a:fillRect/>
          </a:stretch>
        </p:blipFill>
        <p:spPr>
          <a:xfrm>
            <a:off x="5693535" y="3195705"/>
            <a:ext cx="1589510" cy="1204473"/>
          </a:xfrm>
          <a:prstGeom prst="rect">
            <a:avLst/>
          </a:prstGeom>
        </p:spPr>
      </p:pic>
      <p:pic>
        <p:nvPicPr>
          <p:cNvPr id="9" name="Picture 8"/>
          <p:cNvPicPr>
            <a:picLocks noChangeAspect="1"/>
          </p:cNvPicPr>
          <p:nvPr/>
        </p:nvPicPr>
        <p:blipFill>
          <a:blip r:embed="rId7" cstate="print"/>
          <a:stretch>
            <a:fillRect/>
          </a:stretch>
        </p:blipFill>
        <p:spPr>
          <a:xfrm>
            <a:off x="5314291" y="4616977"/>
            <a:ext cx="1527524" cy="1234326"/>
          </a:xfrm>
          <a:prstGeom prst="rect">
            <a:avLst/>
          </a:prstGeom>
        </p:spPr>
      </p:pic>
      <p:sp>
        <p:nvSpPr>
          <p:cNvPr id="10" name="Slide Number Placeholder 9"/>
          <p:cNvSpPr>
            <a:spLocks noGrp="1"/>
          </p:cNvSpPr>
          <p:nvPr>
            <p:ph type="sldNum" sz="quarter" idx="12"/>
          </p:nvPr>
        </p:nvSpPr>
        <p:spPr/>
        <p:txBody>
          <a:bodyPr/>
          <a:lstStyle/>
          <a:p>
            <a:fld id="{EBFB1032-EA64-7144-B003-9BCC9D94B503}" type="slidenum">
              <a:rPr lang="en-US" smtClean="0"/>
              <a:pPr/>
              <a:t>3</a:t>
            </a:fld>
            <a:endParaRPr lang="en-US" dirty="0"/>
          </a:p>
        </p:txBody>
      </p:sp>
      <p:sp>
        <p:nvSpPr>
          <p:cNvPr id="11" name="Rectangle 10"/>
          <p:cNvSpPr/>
          <p:nvPr/>
        </p:nvSpPr>
        <p:spPr>
          <a:xfrm>
            <a:off x="635017" y="5378635"/>
            <a:ext cx="4416252" cy="731263"/>
          </a:xfrm>
          <a:prstGeom prst="rect">
            <a:avLst/>
          </a:prstGeom>
          <a:solidFill>
            <a:srgbClr val="FDFFC5"/>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FF"/>
                </a:solidFill>
              </a:rPr>
              <a:t>To extract knowledge</a:t>
            </a:r>
            <a:r>
              <a:rPr lang="en-US" dirty="0" smtClean="0">
                <a:solidFill>
                  <a:srgbClr val="0000FF"/>
                </a:solidFill>
                <a:sym typeface="Wingdings"/>
              </a:rPr>
              <a:t> all these types of data need to linked together</a:t>
            </a:r>
            <a:endParaRPr lang="en-US" dirty="0">
              <a:solidFill>
                <a:srgbClr val="0000FF"/>
              </a:solidFill>
            </a:endParaRPr>
          </a:p>
        </p:txBody>
      </p:sp>
      <p:sp>
        <p:nvSpPr>
          <p:cNvPr id="12" name="Footer Placeholder 11"/>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7227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solidFill>
                  <a:srgbClr val="0000FF"/>
                </a:solidFill>
                <a:latin typeface="Times New Roman" pitchFamily="18" charset="0"/>
                <a:cs typeface="Times New Roman" pitchFamily="18" charset="0"/>
              </a:rPr>
              <a:t>3-Speed (Velocity)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763000" cy="5638800"/>
          </a:xfrm>
        </p:spPr>
        <p:txBody>
          <a:bodyPr>
            <a:normAutofit/>
          </a:bodyPr>
          <a:lstStyle/>
          <a:p>
            <a:r>
              <a:rPr lang="en-US" sz="2200" dirty="0" smtClean="0">
                <a:latin typeface="Times New Roman" pitchFamily="18" charset="0"/>
                <a:cs typeface="Times New Roman" pitchFamily="18" charset="0"/>
              </a:rPr>
              <a:t>Data is being generated fast and need to be processed fast.</a:t>
            </a:r>
          </a:p>
          <a:p>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term </a:t>
            </a:r>
            <a:r>
              <a:rPr lang="en-US" sz="2200" b="1" dirty="0">
                <a:latin typeface="Times New Roman" pitchFamily="18" charset="0"/>
                <a:cs typeface="Times New Roman" pitchFamily="18" charset="0"/>
              </a:rPr>
              <a:t>'velocity'</a:t>
            </a:r>
            <a:r>
              <a:rPr lang="en-US" sz="2200" dirty="0">
                <a:latin typeface="Times New Roman" pitchFamily="18" charset="0"/>
                <a:cs typeface="Times New Roman" pitchFamily="18" charset="0"/>
              </a:rPr>
              <a:t> refers to the speed of generation of data. How fast the data is generated and processed to meet the demands, determines real potential in the data.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Online Data Analytics.</a:t>
            </a:r>
          </a:p>
          <a:p>
            <a:r>
              <a:rPr lang="en-US" sz="2200" dirty="0" smtClean="0">
                <a:latin typeface="Times New Roman" pitchFamily="18" charset="0"/>
                <a:cs typeface="Times New Roman" pitchFamily="18" charset="0"/>
              </a:rPr>
              <a:t>Late decisions </a:t>
            </a:r>
            <a:r>
              <a:rPr lang="en-US" sz="2200" dirty="0" smtClean="0">
                <a:latin typeface="Times New Roman" pitchFamily="18" charset="0"/>
                <a:cs typeface="Times New Roman" pitchFamily="18" charset="0"/>
                <a:sym typeface="Wingdings"/>
              </a:rPr>
              <a:t> missing opportunities</a:t>
            </a:r>
          </a:p>
          <a:p>
            <a:r>
              <a:rPr lang="en-US" sz="2200" b="1" dirty="0" smtClean="0">
                <a:solidFill>
                  <a:srgbClr val="800000"/>
                </a:solidFill>
                <a:latin typeface="Times New Roman" pitchFamily="18" charset="0"/>
                <a:cs typeface="Times New Roman" pitchFamily="18" charset="0"/>
                <a:sym typeface="Wingdings"/>
              </a:rPr>
              <a:t>Examples</a:t>
            </a:r>
            <a:endParaRPr lang="en-US" sz="2200" b="1" dirty="0">
              <a:solidFill>
                <a:srgbClr val="800000"/>
              </a:solidFill>
              <a:latin typeface="Times New Roman" pitchFamily="18" charset="0"/>
              <a:cs typeface="Times New Roman" pitchFamily="18" charset="0"/>
              <a:sym typeface="Wingdings"/>
            </a:endParaRPr>
          </a:p>
          <a:p>
            <a:pPr lvl="1"/>
            <a:r>
              <a:rPr lang="en-US" sz="2200" b="1" dirty="0" smtClean="0">
                <a:solidFill>
                  <a:srgbClr val="0000FF"/>
                </a:solidFill>
                <a:latin typeface="Times New Roman" pitchFamily="18" charset="0"/>
                <a:cs typeface="Times New Roman" pitchFamily="18" charset="0"/>
                <a:sym typeface="Wingdings"/>
              </a:rPr>
              <a:t>E-Promotions: </a:t>
            </a:r>
            <a:r>
              <a:rPr lang="en-US" sz="2200" dirty="0" smtClean="0">
                <a:latin typeface="Times New Roman" pitchFamily="18" charset="0"/>
                <a:cs typeface="Times New Roman" pitchFamily="18" charset="0"/>
                <a:sym typeface="Wingdings"/>
              </a:rPr>
              <a:t>Based on your current location, your purchase history, what you like  send promotions</a:t>
            </a:r>
          </a:p>
          <a:p>
            <a:pPr lvl="1"/>
            <a:endParaRPr lang="en-US" sz="2200" dirty="0" smtClean="0">
              <a:latin typeface="Times New Roman" pitchFamily="18" charset="0"/>
              <a:cs typeface="Times New Roman" pitchFamily="18" charset="0"/>
              <a:sym typeface="Wingdings"/>
            </a:endParaRPr>
          </a:p>
          <a:p>
            <a:pPr lvl="1"/>
            <a:r>
              <a:rPr lang="en-US" sz="2200" b="1" dirty="0" smtClean="0">
                <a:solidFill>
                  <a:srgbClr val="0000FF"/>
                </a:solidFill>
                <a:latin typeface="Times New Roman" pitchFamily="18" charset="0"/>
                <a:cs typeface="Times New Roman" pitchFamily="18" charset="0"/>
                <a:sym typeface="Wingdings"/>
              </a:rPr>
              <a:t>Healthcare monitoring: </a:t>
            </a:r>
            <a:r>
              <a:rPr lang="en-US" sz="2200" dirty="0" smtClean="0">
                <a:latin typeface="Times New Roman" pitchFamily="18" charset="0"/>
                <a:cs typeface="Times New Roman" pitchFamily="18" charset="0"/>
                <a:sym typeface="Wingdings"/>
              </a:rPr>
              <a:t>sensors monitoring your activities and body   any abnormal measurements require immediate reaction</a:t>
            </a:r>
            <a:endParaRPr lang="en-US" sz="2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EBFB1032-EA64-7144-B003-9BCC9D94B503}" type="slidenum">
              <a:rPr lang="en-US" smtClean="0"/>
              <a:pPr/>
              <a:t>4</a:t>
            </a:fld>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1885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checkerboard(across)">
                                      <p:cBhvr>
                                        <p:cTn id="10" dur="500"/>
                                        <p:tgtEl>
                                          <p:spTgt spid="3">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heckerboard(across)">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5 V’s of Big data:</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en-US" dirty="0" smtClean="0"/>
              <a:t>Velocity, Volume, Value, Variety, and Veracity.</a:t>
            </a:r>
          </a:p>
          <a:p>
            <a:r>
              <a:rPr lang="en-US" b="1" dirty="0" smtClean="0"/>
              <a:t>1)Velocity-</a:t>
            </a:r>
            <a:r>
              <a:rPr lang="en-US" dirty="0" smtClean="0"/>
              <a:t>velocity refers to the speed at which vast amounts of data are being generated, collected and analyzed.  Every day the number of emails, twitter messages, photos, video clips, etc. increases at lighting speeds around the world. Every second of every day data is increasing.  Not only must it be analyzed, but the speed of transmission, and access to the data must also remain instantaneous to allow for real-time access to website, credit card verification and instant messaging.  Big data technology allows us now to analyze the data while it is being generated, without ever putting it into databases.</a:t>
            </a:r>
          </a:p>
          <a:p>
            <a:r>
              <a:rPr lang="en-US" b="1" dirty="0" smtClean="0"/>
              <a:t>2)Volume</a:t>
            </a:r>
            <a:r>
              <a:rPr lang="en-US" dirty="0" smtClean="0"/>
              <a:t>-Volume refers to the incredible amounts of data generated each second from social media, cell phones, cars, credit cards, M2M sensors, photographs, video, etc. The vast amounts of data have become so large in fact that we can no longer store and analyze data using traditional database technology.</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6324600"/>
          </a:xfrm>
        </p:spPr>
        <p:txBody>
          <a:bodyPr>
            <a:normAutofit/>
          </a:bodyPr>
          <a:lstStyle/>
          <a:p>
            <a:r>
              <a:rPr lang="en-US" sz="2400" b="1" dirty="0" smtClean="0">
                <a:latin typeface="Times New Roman" pitchFamily="18" charset="0"/>
                <a:cs typeface="Times New Roman" pitchFamily="18" charset="0"/>
              </a:rPr>
              <a:t>3)Value-</a:t>
            </a:r>
            <a:r>
              <a:rPr lang="en-US" sz="2400" dirty="0" smtClean="0">
                <a:latin typeface="Times New Roman" pitchFamily="18" charset="0"/>
                <a:cs typeface="Times New Roman" pitchFamily="18" charset="0"/>
              </a:rPr>
              <a:t>When we talk about value, we’re referring to the worth of the data being extracted.  Having endless amounts of data is one thing, but unless it can be turned into value it is useless.  While there is a clear link between data and insights, this does not always mean there is value in </a:t>
            </a:r>
            <a:r>
              <a:rPr lang="en-US" sz="2400" dirty="0" smtClean="0">
                <a:latin typeface="Times New Roman" pitchFamily="18" charset="0"/>
                <a:cs typeface="Times New Roman" pitchFamily="18" charset="0"/>
                <a:hlinkClick r:id="rId2" tooltip="Big Data"/>
              </a:rPr>
              <a:t>Big Data</a:t>
            </a:r>
            <a:r>
              <a:rPr lang="en-US" sz="2400" b="1" baseline="300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4)Variety-</a:t>
            </a:r>
            <a:r>
              <a:rPr lang="en-US" sz="2400" dirty="0" smtClean="0">
                <a:latin typeface="Times New Roman" pitchFamily="18" charset="0"/>
                <a:cs typeface="Times New Roman" pitchFamily="18" charset="0"/>
              </a:rPr>
              <a:t>Variety is defined as the different types of data we can now use. Today’s data is unstructured.  In fact, 80% of all the world’s data fits into this category, including photos, video sequences, social media updates, etc.  New and innovative big data technology is now allowing structured and unstructured data to be harvested, stored, and used simultaneously. </a:t>
            </a:r>
          </a:p>
          <a:p>
            <a:r>
              <a:rPr lang="en-US" sz="2400" b="1" dirty="0" smtClean="0">
                <a:latin typeface="Times New Roman" pitchFamily="18" charset="0"/>
                <a:cs typeface="Times New Roman" pitchFamily="18" charset="0"/>
              </a:rPr>
              <a:t> 5)Veracity-</a:t>
            </a:r>
            <a:r>
              <a:rPr lang="en-US" sz="2400" dirty="0" smtClean="0">
                <a:latin typeface="Times New Roman" pitchFamily="18" charset="0"/>
                <a:cs typeface="Times New Roman" pitchFamily="18" charset="0"/>
              </a:rPr>
              <a:t>Veracity is the quality or trustworthiness of the data.  Just how accurate is all this data?  For example, think about all the Twitter posts with hash tags, abbreviations, typos, etc., and the reliability and accuracy of all that content. </a:t>
            </a:r>
          </a:p>
          <a:p>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solidFill>
                  <a:srgbClr val="FF0000"/>
                </a:solidFill>
                <a:latin typeface="Times New Roman" pitchFamily="18" charset="0"/>
                <a:cs typeface="Times New Roman" pitchFamily="18" charset="0"/>
              </a:rPr>
              <a:t>Pillars of Big Data</a:t>
            </a:r>
            <a:endParaRPr lang="en-US" sz="40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lstStyle/>
          <a:p>
            <a:r>
              <a:rPr lang="en-US" b="1" dirty="0" smtClean="0">
                <a:solidFill>
                  <a:srgbClr val="FF0000"/>
                </a:solidFill>
                <a:latin typeface="Times New Roman" pitchFamily="18" charset="0"/>
                <a:cs typeface="Times New Roman" pitchFamily="18" charset="0"/>
              </a:rPr>
              <a:t>Big table: </a:t>
            </a:r>
            <a:r>
              <a:rPr lang="en-US" dirty="0" err="1" smtClean="0">
                <a:latin typeface="Times New Roman" pitchFamily="18" charset="0"/>
                <a:cs typeface="Times New Roman" pitchFamily="18" charset="0"/>
              </a:rPr>
              <a:t>relational,tabular</a:t>
            </a:r>
            <a:r>
              <a:rPr lang="en-US" dirty="0" smtClean="0">
                <a:latin typeface="Times New Roman" pitchFamily="18" charset="0"/>
                <a:cs typeface="Times New Roman" pitchFamily="18" charset="0"/>
              </a:rPr>
              <a:t> format</a:t>
            </a:r>
          </a:p>
          <a:p>
            <a:r>
              <a:rPr lang="en-US" b="1" dirty="0" smtClean="0">
                <a:solidFill>
                  <a:srgbClr val="FF0000"/>
                </a:solidFill>
                <a:latin typeface="Times New Roman" pitchFamily="18" charset="0"/>
                <a:cs typeface="Times New Roman" pitchFamily="18" charset="0"/>
              </a:rPr>
              <a:t>Big Text: </a:t>
            </a:r>
            <a:r>
              <a:rPr lang="en-US" dirty="0" smtClean="0">
                <a:latin typeface="Times New Roman" pitchFamily="18" charset="0"/>
                <a:cs typeface="Times New Roman" pitchFamily="18" charset="0"/>
              </a:rPr>
              <a:t>all kinds of unstructured </a:t>
            </a:r>
            <a:r>
              <a:rPr lang="en-US" dirty="0" err="1" smtClean="0">
                <a:latin typeface="Times New Roman" pitchFamily="18" charset="0"/>
                <a:cs typeface="Times New Roman" pitchFamily="18" charset="0"/>
              </a:rPr>
              <a:t>data,natural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language,semantic</a:t>
            </a:r>
            <a:r>
              <a:rPr lang="en-US" dirty="0" smtClean="0">
                <a:latin typeface="Times New Roman" pitchFamily="18" charset="0"/>
                <a:cs typeface="Times New Roman" pitchFamily="18" charset="0"/>
              </a:rPr>
              <a:t> data.</a:t>
            </a:r>
          </a:p>
          <a:p>
            <a:r>
              <a:rPr lang="en-US" b="1" dirty="0" smtClean="0">
                <a:solidFill>
                  <a:srgbClr val="FF0000"/>
                </a:solidFill>
                <a:latin typeface="Times New Roman" pitchFamily="18" charset="0"/>
                <a:cs typeface="Times New Roman" pitchFamily="18" charset="0"/>
              </a:rPr>
              <a:t>Big metadata: </a:t>
            </a:r>
            <a:r>
              <a:rPr lang="en-US" dirty="0" smtClean="0">
                <a:latin typeface="Times New Roman" pitchFamily="18" charset="0"/>
                <a:cs typeface="Times New Roman" pitchFamily="18" charset="0"/>
              </a:rPr>
              <a:t>data about </a:t>
            </a:r>
            <a:r>
              <a:rPr lang="en-US" dirty="0" err="1" smtClean="0">
                <a:latin typeface="Times New Roman" pitchFamily="18" charset="0"/>
                <a:cs typeface="Times New Roman" pitchFamily="18" charset="0"/>
              </a:rPr>
              <a:t>data,taxonomies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glossary,concepts</a:t>
            </a:r>
            <a:endParaRPr lang="en-US" dirty="0" smtClean="0">
              <a:latin typeface="Times New Roman" pitchFamily="18" charset="0"/>
              <a:cs typeface="Times New Roman" pitchFamily="18" charset="0"/>
            </a:endParaRPr>
          </a:p>
          <a:p>
            <a:r>
              <a:rPr lang="en-US" b="1" dirty="0" smtClean="0">
                <a:solidFill>
                  <a:srgbClr val="FF0000"/>
                </a:solidFill>
                <a:latin typeface="Times New Roman" pitchFamily="18" charset="0"/>
                <a:cs typeface="Times New Roman" pitchFamily="18" charset="0"/>
              </a:rPr>
              <a:t>Big Graphs: </a:t>
            </a:r>
            <a:r>
              <a:rPr lang="en-US" dirty="0" smtClean="0">
                <a:latin typeface="Times New Roman" pitchFamily="18" charset="0"/>
                <a:cs typeface="Times New Roman" pitchFamily="18" charset="0"/>
              </a:rPr>
              <a:t>Object </a:t>
            </a:r>
            <a:r>
              <a:rPr lang="en-US" dirty="0" err="1" smtClean="0">
                <a:latin typeface="Times New Roman" pitchFamily="18" charset="0"/>
                <a:cs typeface="Times New Roman" pitchFamily="18" charset="0"/>
              </a:rPr>
              <a:t>connections,semantic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discovery,degree</a:t>
            </a:r>
            <a:r>
              <a:rPr lang="en-US" dirty="0" smtClean="0">
                <a:latin typeface="Times New Roman" pitchFamily="18" charset="0"/>
                <a:cs typeface="Times New Roman" pitchFamily="18" charset="0"/>
              </a:rPr>
              <a:t> of separation etc.</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400" b="1" dirty="0" smtClean="0">
                <a:solidFill>
                  <a:srgbClr val="FF0000"/>
                </a:solidFill>
                <a:latin typeface="Times New Roman" pitchFamily="18" charset="0"/>
                <a:cs typeface="Times New Roman" pitchFamily="18" charset="0"/>
              </a:rPr>
              <a:t>Infrastructure requirements in Big data </a:t>
            </a:r>
            <a:endParaRPr lang="en-US" sz="3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686800" cy="5638800"/>
          </a:xfrm>
        </p:spPr>
        <p:txBody>
          <a:bodyPr>
            <a:normAutofit fontScale="92500" lnSpcReduction="20000"/>
          </a:bodyPr>
          <a:lstStyle/>
          <a:p>
            <a:r>
              <a:rPr lang="en-US" b="1" dirty="0" smtClean="0">
                <a:solidFill>
                  <a:srgbClr val="0000FF"/>
                </a:solidFill>
                <a:latin typeface="Times New Roman" pitchFamily="18" charset="0"/>
                <a:cs typeface="Times New Roman" pitchFamily="18" charset="0"/>
              </a:rPr>
              <a:t>1)Data Acquisition in Big data</a:t>
            </a:r>
          </a:p>
          <a:p>
            <a:pPr>
              <a:buNone/>
            </a:pPr>
            <a:r>
              <a:rPr lang="en-US" sz="2800" dirty="0" smtClean="0">
                <a:latin typeface="Times New Roman" pitchFamily="18" charset="0"/>
                <a:cs typeface="Times New Roman" pitchFamily="18" charset="0"/>
              </a:rPr>
              <a:t>-data will be in distributed environment, infrastructure must support to carry out high volume of data.</a:t>
            </a:r>
          </a:p>
          <a:p>
            <a:pPr>
              <a:buNone/>
            </a:pPr>
            <a:r>
              <a:rPr lang="en-US" sz="2800" dirty="0" smtClean="0">
                <a:latin typeface="Times New Roman" pitchFamily="18" charset="0"/>
                <a:cs typeface="Times New Roman" pitchFamily="18" charset="0"/>
              </a:rPr>
              <a:t>-NOSQL are often used in Big data.</a:t>
            </a:r>
          </a:p>
          <a:p>
            <a:endParaRPr lang="en-US" b="1" dirty="0" smtClean="0">
              <a:solidFill>
                <a:srgbClr val="0000FF"/>
              </a:solidFill>
              <a:latin typeface="Times New Roman" pitchFamily="18" charset="0"/>
              <a:cs typeface="Times New Roman" pitchFamily="18" charset="0"/>
            </a:endParaRPr>
          </a:p>
          <a:p>
            <a:r>
              <a:rPr lang="en-US" b="1" dirty="0" smtClean="0">
                <a:solidFill>
                  <a:srgbClr val="0000FF"/>
                </a:solidFill>
                <a:latin typeface="Times New Roman" pitchFamily="18" charset="0"/>
                <a:cs typeface="Times New Roman" pitchFamily="18" charset="0"/>
              </a:rPr>
              <a:t>2)Data organization in Big data:</a:t>
            </a:r>
          </a:p>
          <a:p>
            <a:pPr>
              <a:buNone/>
            </a:pPr>
            <a:r>
              <a:rPr lang="en-US" sz="2800" dirty="0" smtClean="0">
                <a:latin typeface="Times New Roman" pitchFamily="18" charset="0"/>
                <a:cs typeface="Times New Roman" pitchFamily="18" charset="0"/>
              </a:rPr>
              <a:t>-organizing means data integration</a:t>
            </a:r>
          </a:p>
          <a:p>
            <a:pPr>
              <a:buNone/>
            </a:pPr>
            <a:r>
              <a:rPr lang="en-US" sz="2800" dirty="0" smtClean="0">
                <a:latin typeface="Times New Roman" pitchFamily="18" charset="0"/>
                <a:cs typeface="Times New Roman" pitchFamily="18" charset="0"/>
              </a:rPr>
              <a:t>-requires good infrastructure so that processing and manipulating data in the original storage location can be done easily.</a:t>
            </a:r>
          </a:p>
          <a:p>
            <a:pPr>
              <a:buNone/>
            </a:pP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Hadoop</a:t>
            </a:r>
            <a:r>
              <a:rPr lang="en-US" sz="2800" dirty="0" smtClean="0">
                <a:latin typeface="Times New Roman" pitchFamily="18" charset="0"/>
                <a:cs typeface="Times New Roman" pitchFamily="18" charset="0"/>
              </a:rPr>
              <a:t>-handles large volume of data and keeps data on the original data storage cluster.</a:t>
            </a:r>
          </a:p>
          <a:p>
            <a:pPr>
              <a:buNone/>
            </a:pPr>
            <a:r>
              <a:rPr lang="en-US" sz="2800" dirty="0" smtClean="0">
                <a:latin typeface="Times New Roman" pitchFamily="18" charset="0"/>
                <a:cs typeface="Times New Roman" pitchFamily="18" charset="0"/>
              </a:rPr>
              <a:t>-HDFS used to store web logs.</a:t>
            </a:r>
          </a:p>
          <a:p>
            <a:pPr>
              <a:buNone/>
            </a:pP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MapReduce</a:t>
            </a:r>
            <a:r>
              <a:rPr lang="en-US" sz="2800" dirty="0" smtClean="0">
                <a:latin typeface="Times New Roman" pitchFamily="18" charset="0"/>
                <a:cs typeface="Times New Roman" pitchFamily="18" charset="0"/>
              </a:rPr>
              <a:t> on cluster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smtClean="0">
                <a:solidFill>
                  <a:srgbClr val="0000FF"/>
                </a:solidFill>
                <a:latin typeface="Times New Roman" pitchFamily="18" charset="0"/>
                <a:cs typeface="Times New Roman" pitchFamily="18" charset="0"/>
              </a:rPr>
              <a:t>3)Data analysis in Big data:</a:t>
            </a:r>
          </a:p>
          <a:p>
            <a:pPr>
              <a:buNone/>
            </a:pPr>
            <a:r>
              <a:rPr lang="en-US" sz="2700" dirty="0" smtClean="0">
                <a:latin typeface="Times New Roman" pitchFamily="18" charset="0"/>
                <a:cs typeface="Times New Roman" pitchFamily="18" charset="0"/>
              </a:rPr>
              <a:t>-the infrastructure must be able to integrate analysis on the combination of Big data and traditional enterprise data.</a:t>
            </a:r>
          </a:p>
          <a:p>
            <a:pPr>
              <a:buNone/>
            </a:pPr>
            <a:r>
              <a:rPr lang="en-US" sz="2700" dirty="0" smtClean="0">
                <a:latin typeface="Times New Roman" pitchFamily="18" charset="0"/>
                <a:cs typeface="Times New Roman" pitchFamily="18" charset="0"/>
              </a:rPr>
              <a:t>-the infrastructure required for analyzing big data must be able to support deeper analytics such as statistical analysis and data mining on variety of data stored </a:t>
            </a:r>
            <a:r>
              <a:rPr lang="en-US" sz="2700" smtClean="0">
                <a:latin typeface="Times New Roman" pitchFamily="18" charset="0"/>
                <a:cs typeface="Times New Roman" pitchFamily="18" charset="0"/>
              </a:rPr>
              <a:t>in systems.</a:t>
            </a:r>
            <a:endParaRPr lang="en-US" sz="27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574</TotalTime>
  <Words>539</Words>
  <Application>Microsoft Office PowerPoint</Application>
  <PresentationFormat>On-screen Show (4:3)</PresentationFormat>
  <Paragraphs>77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BIG DATA</vt:lpstr>
      <vt:lpstr>3 V’s of Big Data </vt:lpstr>
      <vt:lpstr>2-Complexity (Varity)</vt:lpstr>
      <vt:lpstr>3-Speed (Velocity)</vt:lpstr>
      <vt:lpstr>5 V’s of Big data: </vt:lpstr>
      <vt:lpstr>PowerPoint Presentation</vt:lpstr>
      <vt:lpstr>Pillars of Big Data</vt:lpstr>
      <vt:lpstr>Infrastructure requirements in Big data </vt:lpstr>
      <vt:lpstr>PowerPoint Presentation</vt:lpstr>
      <vt:lpstr>Benefits of Big Data Processing </vt:lpstr>
      <vt:lpstr>PowerPoint Presentation</vt:lpstr>
      <vt:lpstr>References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sushantwankhede</cp:lastModifiedBy>
  <cp:revision>66</cp:revision>
  <dcterms:created xsi:type="dcterms:W3CDTF">2006-08-16T00:00:00Z</dcterms:created>
  <dcterms:modified xsi:type="dcterms:W3CDTF">2020-04-23T08:04:45Z</dcterms:modified>
</cp:coreProperties>
</file>