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382" r:id="rId3"/>
    <p:sldId id="383" r:id="rId4"/>
    <p:sldId id="359" r:id="rId5"/>
    <p:sldId id="305" r:id="rId6"/>
    <p:sldId id="258" r:id="rId7"/>
    <p:sldId id="259" r:id="rId8"/>
    <p:sldId id="303" r:id="rId9"/>
    <p:sldId id="360" r:id="rId10"/>
    <p:sldId id="309" r:id="rId11"/>
    <p:sldId id="261" r:id="rId12"/>
    <p:sldId id="301" r:id="rId13"/>
    <p:sldId id="298" r:id="rId14"/>
    <p:sldId id="299" r:id="rId15"/>
    <p:sldId id="307" r:id="rId16"/>
    <p:sldId id="308" r:id="rId17"/>
    <p:sldId id="361" r:id="rId18"/>
    <p:sldId id="310" r:id="rId19"/>
    <p:sldId id="362" r:id="rId20"/>
    <p:sldId id="262" r:id="rId21"/>
    <p:sldId id="316" r:id="rId22"/>
    <p:sldId id="317" r:id="rId23"/>
    <p:sldId id="322" r:id="rId24"/>
    <p:sldId id="363" r:id="rId25"/>
    <p:sldId id="364" r:id="rId26"/>
    <p:sldId id="366" r:id="rId27"/>
    <p:sldId id="367" r:id="rId28"/>
    <p:sldId id="369" r:id="rId29"/>
    <p:sldId id="368" r:id="rId30"/>
    <p:sldId id="323" r:id="rId31"/>
    <p:sldId id="324" r:id="rId32"/>
    <p:sldId id="328" r:id="rId33"/>
    <p:sldId id="379" r:id="rId34"/>
    <p:sldId id="337" r:id="rId35"/>
    <p:sldId id="338" r:id="rId36"/>
    <p:sldId id="339" r:id="rId37"/>
    <p:sldId id="344" r:id="rId38"/>
    <p:sldId id="372" r:id="rId39"/>
    <p:sldId id="373" r:id="rId40"/>
    <p:sldId id="380" r:id="rId41"/>
    <p:sldId id="353" r:id="rId42"/>
    <p:sldId id="374" r:id="rId43"/>
    <p:sldId id="375" r:id="rId44"/>
    <p:sldId id="376" r:id="rId45"/>
    <p:sldId id="355" r:id="rId46"/>
    <p:sldId id="377" r:id="rId47"/>
    <p:sldId id="357" r:id="rId48"/>
    <p:sldId id="358" r:id="rId49"/>
    <p:sldId id="346" r:id="rId50"/>
    <p:sldId id="381" r:id="rId51"/>
    <p:sldId id="37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8085FB-BC43-4B76-B71B-3D1BF81337D0}" type="datetimeFigureOut">
              <a:rPr lang="en-US" smtClean="0"/>
              <a:pPr/>
              <a:t>3/22/2021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399493-DBB9-46CC-97B7-CBF937D171B8}" type="slidenum">
              <a:rPr lang="en-US" smtClean="0"/>
              <a:pPr/>
              <a:t>‹#›</a:t>
            </a:fld>
            <a:endParaRPr lang="en-US"/>
          </a:p>
        </p:txBody>
      </p:sp>
    </p:spTree>
    <p:extLst>
      <p:ext uri="{BB962C8B-B14F-4D97-AF65-F5344CB8AC3E}">
        <p14:creationId xmlns:p14="http://schemas.microsoft.com/office/powerpoint/2010/main" val="1011346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ACBCBFFC-AE49-44F2-A9A6-9B086C915056}" type="slidenum">
              <a:rPr lang="en-US" smtClean="0">
                <a:ea typeface="MS PGothic" pitchFamily="34" charset="-128"/>
              </a:rPr>
              <a:pPr/>
              <a:t>12</a:t>
            </a:fld>
            <a:endParaRPr lang="en-US" smtClean="0">
              <a:ea typeface="MS PGothic" pitchFamily="34" charset="-128"/>
            </a:endParaRPr>
          </a:p>
        </p:txBody>
      </p:sp>
      <p:sp>
        <p:nvSpPr>
          <p:cNvPr id="95235" name="Rectangle 2"/>
          <p:cNvSpPr>
            <a:spLocks noGrp="1" noRot="1" noChangeAspect="1" noChangeArrowheads="1" noTextEdit="1"/>
          </p:cNvSpPr>
          <p:nvPr>
            <p:ph type="sldImg"/>
          </p:nvPr>
        </p:nvSpPr>
        <p:spPr>
          <a:solidFill>
            <a:srgbClr val="FFFFFF"/>
          </a:solidFill>
          <a:ln/>
        </p:spPr>
      </p:sp>
      <p:sp>
        <p:nvSpPr>
          <p:cNvPr id="952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EFD95106-EC77-4DC6-9FD5-DDCD0474B479}" type="slidenum">
              <a:rPr lang="en-US" smtClean="0">
                <a:ea typeface="ＭＳ Ｐゴシック" pitchFamily="34" charset="-128"/>
              </a:rPr>
              <a:pPr/>
              <a:t>47</a:t>
            </a:fld>
            <a:endParaRPr lang="en-US" smtClean="0">
              <a:ea typeface="ＭＳ Ｐゴシック" pitchFamily="34" charset="-128"/>
            </a:endParaRPr>
          </a:p>
        </p:txBody>
      </p:sp>
      <p:sp>
        <p:nvSpPr>
          <p:cNvPr id="117763" name="Rectangle 2"/>
          <p:cNvSpPr>
            <a:spLocks noGrp="1" noRot="1" noChangeAspect="1" noChangeArrowheads="1" noTextEdit="1"/>
          </p:cNvSpPr>
          <p:nvPr>
            <p:ph type="sldImg"/>
          </p:nvPr>
        </p:nvSpPr>
        <p:spPr>
          <a:solidFill>
            <a:srgbClr val="FFFFFF"/>
          </a:solidFill>
          <a:ln/>
        </p:spPr>
      </p:sp>
      <p:sp>
        <p:nvSpPr>
          <p:cNvPr id="1177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DD736F0-C623-4A8F-8A69-78D86D5B254E}" type="slidenum">
              <a:rPr lang="en-US" smtClean="0">
                <a:ea typeface="ＭＳ Ｐゴシック" pitchFamily="34" charset="-128"/>
              </a:rPr>
              <a:pPr/>
              <a:t>48</a:t>
            </a:fld>
            <a:endParaRPr lang="en-US" smtClean="0">
              <a:ea typeface="ＭＳ Ｐゴシック" pitchFamily="34" charset="-128"/>
            </a:endParaRPr>
          </a:p>
        </p:txBody>
      </p:sp>
      <p:sp>
        <p:nvSpPr>
          <p:cNvPr id="118787" name="Rectangle 2"/>
          <p:cNvSpPr>
            <a:spLocks noGrp="1" noRot="1" noChangeAspect="1" noChangeArrowheads="1" noTextEdit="1"/>
          </p:cNvSpPr>
          <p:nvPr>
            <p:ph type="sldImg"/>
          </p:nvPr>
        </p:nvSpPr>
        <p:spPr>
          <a:solidFill>
            <a:srgbClr val="FFFFFF"/>
          </a:solidFill>
          <a:ln/>
        </p:spPr>
      </p:sp>
      <p:sp>
        <p:nvSpPr>
          <p:cNvPr id="1187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D4AE5DD-1E45-44D3-8408-12C50A9AB02E}" type="slidenum">
              <a:rPr lang="en-US" smtClean="0">
                <a:ea typeface="ＭＳ Ｐゴシック" pitchFamily="34" charset="-128"/>
              </a:rPr>
              <a:pPr/>
              <a:t>34</a:t>
            </a:fld>
            <a:endParaRPr lang="en-US" smtClean="0">
              <a:ea typeface="ＭＳ Ｐゴシック" pitchFamily="34" charset="-128"/>
            </a:endParaRPr>
          </a:p>
        </p:txBody>
      </p:sp>
      <p:sp>
        <p:nvSpPr>
          <p:cNvPr id="104451" name="Rectangle 2"/>
          <p:cNvSpPr>
            <a:spLocks noGrp="1" noRot="1" noChangeAspect="1" noChangeArrowheads="1" noTextEdit="1"/>
          </p:cNvSpPr>
          <p:nvPr>
            <p:ph type="sldImg"/>
          </p:nvPr>
        </p:nvSpPr>
        <p:spPr>
          <a:solidFill>
            <a:srgbClr val="FFFFFF"/>
          </a:solidFill>
          <a:ln/>
        </p:spPr>
      </p:sp>
      <p:sp>
        <p:nvSpPr>
          <p:cNvPr id="1044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D30D5CC5-E059-4283-8EE1-73766C8BF1B2}" type="slidenum">
              <a:rPr lang="en-US" smtClean="0">
                <a:ea typeface="ＭＳ Ｐゴシック" pitchFamily="34" charset="-128"/>
              </a:rPr>
              <a:pPr/>
              <a:t>35</a:t>
            </a:fld>
            <a:endParaRPr lang="en-US" smtClean="0">
              <a:ea typeface="ＭＳ Ｐゴシック" pitchFamily="34" charset="-128"/>
            </a:endParaRPr>
          </a:p>
        </p:txBody>
      </p:sp>
      <p:sp>
        <p:nvSpPr>
          <p:cNvPr id="105475" name="Rectangle 2"/>
          <p:cNvSpPr>
            <a:spLocks noGrp="1" noRot="1" noChangeAspect="1" noChangeArrowheads="1" noTextEdit="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773E756-3400-42E3-85AC-C42017DA00ED}" type="slidenum">
              <a:rPr lang="en-US" smtClean="0">
                <a:ea typeface="ＭＳ Ｐゴシック" pitchFamily="34" charset="-128"/>
              </a:rPr>
              <a:pPr/>
              <a:t>36</a:t>
            </a:fld>
            <a:endParaRPr lang="en-US" smtClean="0">
              <a:ea typeface="ＭＳ Ｐゴシック" pitchFamily="34" charset="-128"/>
            </a:endParaRPr>
          </a:p>
        </p:txBody>
      </p:sp>
      <p:sp>
        <p:nvSpPr>
          <p:cNvPr id="106499" name="Rectangle 2"/>
          <p:cNvSpPr>
            <a:spLocks noGrp="1" noRot="1" noChangeAspect="1" noChangeArrowheads="1" noTextEdit="1"/>
          </p:cNvSpPr>
          <p:nvPr>
            <p:ph type="sldImg"/>
          </p:nvPr>
        </p:nvSpPr>
        <p:spPr>
          <a:solidFill>
            <a:srgbClr val="FFFFFF"/>
          </a:solidFill>
          <a:ln/>
        </p:spPr>
      </p:sp>
      <p:sp>
        <p:nvSpPr>
          <p:cNvPr id="1065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CA871C04-5F5A-4AF3-A5C7-A0C045859CEA}" type="slidenum">
              <a:rPr lang="en-US" smtClean="0">
                <a:ea typeface="ＭＳ Ｐゴシック" pitchFamily="34" charset="-128"/>
              </a:rPr>
              <a:pPr/>
              <a:t>37</a:t>
            </a:fld>
            <a:endParaRPr lang="en-US" smtClean="0">
              <a:ea typeface="ＭＳ Ｐゴシック" pitchFamily="34" charset="-128"/>
            </a:endParaRPr>
          </a:p>
        </p:txBody>
      </p:sp>
      <p:sp>
        <p:nvSpPr>
          <p:cNvPr id="111619" name="Rectangle 2"/>
          <p:cNvSpPr>
            <a:spLocks noGrp="1" noRot="1" noChangeAspect="1" noChangeArrowheads="1" noTextEdit="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fld id="{FA5BE2CC-523F-4948-B13D-DA307A3D7745}" type="slidenum">
              <a:rPr lang="en-US" sz="1200" smtClean="0"/>
              <a:pPr/>
              <a:t>40</a:t>
            </a:fld>
            <a:endParaRPr lang="en-US" sz="1200" smtClean="0"/>
          </a:p>
        </p:txBody>
      </p:sp>
      <p:sp>
        <p:nvSpPr>
          <p:cNvPr id="112643" name="Rectangle 2"/>
          <p:cNvSpPr>
            <a:spLocks noGrp="1" noRot="1" noChangeAspect="1" noChangeArrowheads="1" noTextEdit="1"/>
          </p:cNvSpPr>
          <p:nvPr>
            <p:ph type="sldImg"/>
          </p:nvPr>
        </p:nvSpPr>
        <p:spPr>
          <a:solidFill>
            <a:srgbClr val="FFFFFF"/>
          </a:solidFill>
          <a:ln/>
        </p:spPr>
      </p:sp>
      <p:sp>
        <p:nvSpPr>
          <p:cNvPr id="1126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8D216D3C-7E66-44D5-9D67-2B069209BA70}" type="slidenum">
              <a:rPr lang="en-US" smtClean="0">
                <a:ea typeface="ＭＳ Ｐゴシック" pitchFamily="34" charset="-128"/>
              </a:rPr>
              <a:pPr/>
              <a:t>41</a:t>
            </a:fld>
            <a:endParaRPr lang="en-US" smtClean="0">
              <a:ea typeface="ＭＳ Ｐゴシック" pitchFamily="34" charset="-128"/>
            </a:endParaRPr>
          </a:p>
        </p:txBody>
      </p:sp>
      <p:sp>
        <p:nvSpPr>
          <p:cNvPr id="113667" name="Rectangle 2"/>
          <p:cNvSpPr>
            <a:spLocks noGrp="1" noRot="1" noChangeAspect="1" noChangeArrowheads="1" noTextEdit="1"/>
          </p:cNvSpPr>
          <p:nvPr>
            <p:ph type="sldImg"/>
          </p:nvPr>
        </p:nvSpPr>
        <p:spPr>
          <a:solidFill>
            <a:srgbClr val="FFFFFF"/>
          </a:solidFill>
          <a:ln/>
        </p:spPr>
      </p:sp>
      <p:sp>
        <p:nvSpPr>
          <p:cNvPr id="1136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18A616D-1116-40DF-A01D-C16B3095F7AF}" type="slidenum">
              <a:rPr lang="en-US" smtClean="0">
                <a:ea typeface="ＭＳ Ｐゴシック" pitchFamily="34" charset="-128"/>
              </a:rPr>
              <a:pPr/>
              <a:t>45</a:t>
            </a:fld>
            <a:endParaRPr lang="en-US" smtClean="0">
              <a:ea typeface="ＭＳ Ｐゴシック" pitchFamily="34" charset="-128"/>
            </a:endParaRPr>
          </a:p>
        </p:txBody>
      </p:sp>
      <p:sp>
        <p:nvSpPr>
          <p:cNvPr id="115715" name="Rectangle 2"/>
          <p:cNvSpPr>
            <a:spLocks noGrp="1" noRot="1" noChangeAspect="1" noChangeArrowheads="1" noTextEdit="1"/>
          </p:cNvSpPr>
          <p:nvPr>
            <p:ph type="sldImg"/>
          </p:nvPr>
        </p:nvSpPr>
        <p:spPr>
          <a:solidFill>
            <a:srgbClr val="FFFFFF"/>
          </a:solidFill>
          <a:ln/>
        </p:spPr>
      </p:sp>
      <p:sp>
        <p:nvSpPr>
          <p:cNvPr id="1157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AC27C585-9F36-4C54-BD62-69CAC8ABDF86}" type="slidenum">
              <a:rPr lang="en-US" smtClean="0">
                <a:ea typeface="ＭＳ Ｐゴシック" pitchFamily="34" charset="-128"/>
              </a:rPr>
              <a:pPr/>
              <a:t>46</a:t>
            </a:fld>
            <a:endParaRPr lang="en-US" smtClean="0">
              <a:ea typeface="ＭＳ Ｐゴシック" pitchFamily="34" charset="-128"/>
            </a:endParaRPr>
          </a:p>
        </p:txBody>
      </p:sp>
      <p:sp>
        <p:nvSpPr>
          <p:cNvPr id="114691" name="Rectangle 2"/>
          <p:cNvSpPr>
            <a:spLocks noGrp="1" noRot="1" noChangeAspect="1" noChangeArrowheads="1" noTextEdit="1"/>
          </p:cNvSpPr>
          <p:nvPr>
            <p:ph type="sldImg"/>
          </p:nvPr>
        </p:nvSpPr>
        <p:spPr>
          <a:solidFill>
            <a:srgbClr val="FFFFFF"/>
          </a:solidFill>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56966E-06A7-4128-8618-45FF658484AA}" type="datetime1">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E01A59-274A-455B-9716-05DF28F15599}" type="datetime1">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CE6919-F16F-4129-BE1E-6C0E253BC0D1}" type="datetime1">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080746-7AF3-4CDA-A6AD-F13711544979}" type="datetime1">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06A8E3-C8D3-4A1F-9863-48FDB0002D9F}" type="datetime1">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6E68C8-E104-4BF5-A2ED-41FE97DEBCB9}" type="datetime1">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9A11F0-36C1-47FA-8AC5-274F3D6BB211}" type="datetime1">
              <a:rPr lang="en-US" smtClean="0"/>
              <a:pPr/>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21B175-D6D9-4FB6-9309-470DF010D317}" type="datetime1">
              <a:rPr lang="en-US" smtClean="0"/>
              <a:pPr/>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9EFB08-E665-4A86-ADA6-747990672E26}" type="datetime1">
              <a:rPr lang="en-US" smtClean="0"/>
              <a:pPr/>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3CBCB-D279-43EE-A029-76CACDF530C1}" type="datetime1">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9E323-503A-471F-920E-4DF02FA86340}" type="datetime1">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D7830-2709-4C61-82D4-5746CC5BA4BF}" type="datetime1">
              <a:rPr lang="en-US" smtClean="0"/>
              <a:pPr/>
              <a:t>3/22/2021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www.tutorialspoint.com/hadoop/index.htm" TargetMode="External"/><Relationship Id="rId2" Type="http://schemas.openxmlformats.org/officeDocument/2006/relationships/hyperlink" Target="http://www.hadoopadmin.co.in/hadoop-administrator/mapreduc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2" descr="File:Hadoop logo.svg"/>
          <p:cNvPicPr>
            <a:picLocks noChangeAspect="1" noChangeArrowheads="1"/>
          </p:cNvPicPr>
          <p:nvPr/>
        </p:nvPicPr>
        <p:blipFill>
          <a:blip r:embed="rId2"/>
          <a:srcRect/>
          <a:stretch>
            <a:fillRect/>
          </a:stretch>
        </p:blipFill>
        <p:spPr bwMode="auto">
          <a:xfrm>
            <a:off x="1295400" y="1905000"/>
            <a:ext cx="6400800" cy="19812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458200" cy="6555641"/>
          </a:xfrm>
          <a:prstGeom prst="rect">
            <a:avLst/>
          </a:prstGeom>
        </p:spPr>
        <p:txBody>
          <a:bodyPr wrap="square">
            <a:spAutoFit/>
          </a:bodyPr>
          <a:lstStyle/>
          <a:p>
            <a:pPr algn="ctr"/>
            <a:r>
              <a:rPr lang="en-US" sz="3200" b="1" dirty="0" smtClean="0">
                <a:solidFill>
                  <a:srgbClr val="FF0000"/>
                </a:solidFill>
                <a:latin typeface="Times New Roman" pitchFamily="18" charset="0"/>
                <a:cs typeface="Times New Roman" pitchFamily="18" charset="0"/>
              </a:rPr>
              <a:t>Hadoop Components</a:t>
            </a:r>
          </a:p>
          <a:p>
            <a:pPr>
              <a:buFont typeface="Arial" pitchFamily="34" charset="0"/>
              <a:buChar char="•"/>
            </a:pPr>
            <a:r>
              <a:rPr lang="en-US" sz="2500" dirty="0" smtClean="0">
                <a:latin typeface="Times New Roman" pitchFamily="18" charset="0"/>
                <a:cs typeface="Times New Roman" pitchFamily="18" charset="0"/>
              </a:rPr>
              <a:t>! </a:t>
            </a:r>
            <a:r>
              <a:rPr lang="en-US" sz="2500" b="1" dirty="0" smtClean="0">
                <a:latin typeface="Times New Roman" pitchFamily="18" charset="0"/>
                <a:cs typeface="Times New Roman" pitchFamily="18" charset="0"/>
              </a:rPr>
              <a:t>Hadoop consists of two core components</a:t>
            </a:r>
          </a:p>
          <a:p>
            <a:r>
              <a:rPr lang="en-US" sz="2500" dirty="0" smtClean="0">
                <a:latin typeface="Times New Roman" pitchFamily="18" charset="0"/>
                <a:cs typeface="Times New Roman" pitchFamily="18" charset="0"/>
              </a:rPr>
              <a:t>– The Hadoop Distributed File System (HDFS)</a:t>
            </a:r>
          </a:p>
          <a:p>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MapReduce</a:t>
            </a:r>
            <a:r>
              <a:rPr lang="en-US" sz="2500" dirty="0" smtClean="0">
                <a:latin typeface="Times New Roman" pitchFamily="18" charset="0"/>
                <a:cs typeface="Times New Roman" pitchFamily="18" charset="0"/>
              </a:rPr>
              <a:t> Software Framework</a:t>
            </a:r>
          </a:p>
          <a:p>
            <a:endParaRPr lang="en-US" sz="2500" dirty="0" smtClean="0">
              <a:latin typeface="Times New Roman" pitchFamily="18" charset="0"/>
              <a:cs typeface="Times New Roman" pitchFamily="18" charset="0"/>
            </a:endParaRPr>
          </a:p>
          <a:p>
            <a:pPr>
              <a:buFont typeface="Arial" pitchFamily="34" charset="0"/>
              <a:buChar char="•"/>
            </a:pPr>
            <a:r>
              <a:rPr lang="en-US" sz="2500" dirty="0" smtClean="0">
                <a:latin typeface="Times New Roman" pitchFamily="18" charset="0"/>
                <a:cs typeface="Times New Roman" pitchFamily="18" charset="0"/>
              </a:rPr>
              <a:t>! </a:t>
            </a:r>
            <a:r>
              <a:rPr lang="en-US" sz="2500" b="1" dirty="0" smtClean="0">
                <a:latin typeface="Times New Roman" pitchFamily="18" charset="0"/>
                <a:cs typeface="Times New Roman" pitchFamily="18" charset="0"/>
              </a:rPr>
              <a:t>There are many other projects based around core Hadoop</a:t>
            </a:r>
          </a:p>
          <a:p>
            <a:r>
              <a:rPr lang="en-US" sz="2500" dirty="0" smtClean="0">
                <a:latin typeface="Times New Roman" pitchFamily="18" charset="0"/>
                <a:cs typeface="Times New Roman" pitchFamily="18" charset="0"/>
              </a:rPr>
              <a:t>– Often referred to as the ‘Hadoop Ecosystem’</a:t>
            </a:r>
          </a:p>
          <a:p>
            <a:r>
              <a:rPr lang="en-US" sz="25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Since 2012, the term "Hadoop" often refers not just to the base modules mentioned above but also to the collection of additional software packages that can be installed on top of or alongside Hadoop, such as Apache Pig, Apache Hive, Apache </a:t>
            </a:r>
            <a:r>
              <a:rPr lang="en-US" sz="2200" dirty="0" err="1" smtClean="0">
                <a:latin typeface="Times New Roman" pitchFamily="18" charset="0"/>
                <a:cs typeface="Times New Roman" pitchFamily="18" charset="0"/>
              </a:rPr>
              <a:t>HBase</a:t>
            </a:r>
            <a:r>
              <a:rPr lang="en-US" sz="2200" dirty="0" smtClean="0">
                <a:latin typeface="Times New Roman" pitchFamily="18" charset="0"/>
                <a:cs typeface="Times New Roman" pitchFamily="18" charset="0"/>
              </a:rPr>
              <a:t>, Apache Spark , Flume, </a:t>
            </a:r>
            <a:r>
              <a:rPr lang="en-US" sz="2200" dirty="0" err="1" smtClean="0">
                <a:latin typeface="Times New Roman" pitchFamily="18" charset="0"/>
                <a:cs typeface="Times New Roman" pitchFamily="18" charset="0"/>
              </a:rPr>
              <a:t>Oozie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Sqoop</a:t>
            </a:r>
            <a:r>
              <a:rPr lang="en-US" sz="2200" dirty="0" smtClean="0">
                <a:latin typeface="Times New Roman" pitchFamily="18" charset="0"/>
                <a:cs typeface="Times New Roman" pitchFamily="18" charset="0"/>
              </a:rPr>
              <a:t>, etc</a:t>
            </a:r>
          </a:p>
          <a:p>
            <a:endParaRPr lang="en-US" sz="2500" dirty="0" smtClean="0">
              <a:latin typeface="Times New Roman" pitchFamily="18" charset="0"/>
              <a:cs typeface="Times New Roman" pitchFamily="18" charset="0"/>
            </a:endParaRPr>
          </a:p>
          <a:p>
            <a:pPr>
              <a:buFont typeface="Arial" pitchFamily="34" charset="0"/>
              <a:buChar char="•"/>
            </a:pPr>
            <a:r>
              <a:rPr lang="en-US" sz="2500" dirty="0" smtClean="0">
                <a:latin typeface="Times New Roman" pitchFamily="18" charset="0"/>
                <a:cs typeface="Times New Roman" pitchFamily="18" charset="0"/>
              </a:rPr>
              <a:t>! </a:t>
            </a:r>
            <a:r>
              <a:rPr lang="en-US" sz="2500" b="1" dirty="0" smtClean="0">
                <a:latin typeface="Times New Roman" pitchFamily="18" charset="0"/>
                <a:cs typeface="Times New Roman" pitchFamily="18" charset="0"/>
              </a:rPr>
              <a:t>A set of machines running HDFS and </a:t>
            </a:r>
            <a:r>
              <a:rPr lang="en-US" sz="2500" b="1" dirty="0" err="1" smtClean="0">
                <a:latin typeface="Times New Roman" pitchFamily="18" charset="0"/>
                <a:cs typeface="Times New Roman" pitchFamily="18" charset="0"/>
              </a:rPr>
              <a:t>MapReduce</a:t>
            </a:r>
            <a:r>
              <a:rPr lang="en-US" sz="2500" b="1" dirty="0" smtClean="0">
                <a:latin typeface="Times New Roman" pitchFamily="18" charset="0"/>
                <a:cs typeface="Times New Roman" pitchFamily="18" charset="0"/>
              </a:rPr>
              <a:t> is known as a Hadoop Cluster</a:t>
            </a:r>
          </a:p>
          <a:p>
            <a:r>
              <a:rPr lang="en-US" sz="2500" dirty="0" smtClean="0">
                <a:latin typeface="Times New Roman" pitchFamily="18" charset="0"/>
                <a:cs typeface="Times New Roman" pitchFamily="18" charset="0"/>
              </a:rPr>
              <a:t>– Individual machines are known as nodes</a:t>
            </a:r>
          </a:p>
          <a:p>
            <a:r>
              <a:rPr lang="en-US" sz="2500" dirty="0" smtClean="0">
                <a:latin typeface="Times New Roman" pitchFamily="18" charset="0"/>
                <a:cs typeface="Times New Roman" pitchFamily="18" charset="0"/>
              </a:rPr>
              <a:t>– More nodes = better performance!</a:t>
            </a:r>
            <a:endParaRPr lang="en-US" sz="25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23937"/>
            <a:ext cx="8610600" cy="568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81000" y="381000"/>
            <a:ext cx="2878545" cy="461665"/>
          </a:xfrm>
          <a:prstGeom prst="rect">
            <a:avLst/>
          </a:prstGeom>
        </p:spPr>
        <p:txBody>
          <a:bodyPr wrap="none">
            <a:spAutoFit/>
          </a:bodyPr>
          <a:lstStyle/>
          <a:p>
            <a:r>
              <a:rPr lang="en-US" sz="2400" b="1" u="sng" dirty="0">
                <a:solidFill>
                  <a:srgbClr val="FF0000"/>
                </a:solidFill>
                <a:latin typeface="Times New Roman" pitchFamily="18" charset="0"/>
                <a:cs typeface="Times New Roman" pitchFamily="18" charset="0"/>
              </a:rPr>
              <a:t>Hadoop: Big Picture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17512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563562"/>
          </a:xfrm>
        </p:spPr>
        <p:txBody>
          <a:bodyPr>
            <a:noAutofit/>
          </a:bodyPr>
          <a:lstStyle/>
          <a:p>
            <a:pPr eaLnBrk="1" hangingPunct="1"/>
            <a:r>
              <a:rPr lang="en-US" sz="3200" b="1" dirty="0" smtClean="0">
                <a:solidFill>
                  <a:srgbClr val="FF0000"/>
                </a:solidFill>
                <a:latin typeface="Times New Roman" pitchFamily="18" charset="0"/>
                <a:cs typeface="Times New Roman" pitchFamily="18" charset="0"/>
              </a:rPr>
              <a:t>Who uses Hadoop?</a:t>
            </a:r>
          </a:p>
        </p:txBody>
      </p:sp>
      <p:sp>
        <p:nvSpPr>
          <p:cNvPr id="8195" name="Rectangle 3"/>
          <p:cNvSpPr>
            <a:spLocks noGrp="1" noChangeArrowheads="1"/>
          </p:cNvSpPr>
          <p:nvPr>
            <p:ph type="body" idx="1"/>
          </p:nvPr>
        </p:nvSpPr>
        <p:spPr>
          <a:xfrm>
            <a:off x="685800" y="990600"/>
            <a:ext cx="7772400" cy="4724400"/>
          </a:xfrm>
        </p:spPr>
        <p:txBody>
          <a:bodyPr/>
          <a:lstStyle/>
          <a:p>
            <a:pPr eaLnBrk="1" hangingPunct="1"/>
            <a:r>
              <a:rPr lang="en-US" dirty="0" smtClean="0">
                <a:latin typeface="Times New Roman" pitchFamily="18" charset="0"/>
                <a:cs typeface="Times New Roman" pitchFamily="18" charset="0"/>
              </a:rPr>
              <a:t>Amazon/A9</a:t>
            </a:r>
          </a:p>
          <a:p>
            <a:pPr eaLnBrk="1" hangingPunct="1"/>
            <a:r>
              <a:rPr lang="en-US" dirty="0" err="1" smtClean="0">
                <a:latin typeface="Times New Roman" pitchFamily="18" charset="0"/>
                <a:cs typeface="Times New Roman" pitchFamily="18" charset="0"/>
              </a:rPr>
              <a:t>Facebook</a:t>
            </a:r>
            <a:endParaRPr lang="en-US" dirty="0" smtClean="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Google</a:t>
            </a:r>
          </a:p>
          <a:p>
            <a:pPr eaLnBrk="1" hangingPunct="1"/>
            <a:r>
              <a:rPr lang="en-US" dirty="0" smtClean="0">
                <a:latin typeface="Times New Roman" pitchFamily="18" charset="0"/>
                <a:cs typeface="Times New Roman" pitchFamily="18" charset="0"/>
              </a:rPr>
              <a:t>New York Times</a:t>
            </a:r>
          </a:p>
          <a:p>
            <a:pPr eaLnBrk="1" hangingPunct="1"/>
            <a:r>
              <a:rPr lang="en-US" dirty="0" err="1" smtClean="0">
                <a:latin typeface="Times New Roman" pitchFamily="18" charset="0"/>
                <a:cs typeface="Times New Roman" pitchFamily="18" charset="0"/>
              </a:rPr>
              <a:t>yahoo!</a:t>
            </a:r>
            <a:endParaRPr lang="en-US" dirty="0" smtClean="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 many more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85801" y="609600"/>
            <a:ext cx="7634288" cy="57912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09600" y="381000"/>
            <a:ext cx="8153400" cy="60198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1"/>
            <a:ext cx="8382000" cy="6186309"/>
          </a:xfrm>
          <a:prstGeom prst="rect">
            <a:avLst/>
          </a:prstGeom>
        </p:spPr>
        <p:txBody>
          <a:bodyPr wrap="square">
            <a:spAutoFit/>
          </a:bodyPr>
          <a:lstStyle/>
          <a:p>
            <a:r>
              <a:rPr lang="en-US" b="1" dirty="0" smtClean="0"/>
              <a:t>                                   </a:t>
            </a:r>
            <a:r>
              <a:rPr lang="en-US" sz="3600" b="1" dirty="0" smtClean="0">
                <a:solidFill>
                  <a:srgbClr val="FF0000"/>
                </a:solidFill>
                <a:latin typeface="Times New Roman" pitchFamily="18" charset="0"/>
                <a:cs typeface="Times New Roman" pitchFamily="18" charset="0"/>
              </a:rPr>
              <a:t>Core Hadoop Concepts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Applications are written in high-level code</a:t>
            </a:r>
          </a:p>
          <a:p>
            <a:r>
              <a:rPr lang="en-US" sz="2400" dirty="0" smtClean="0">
                <a:latin typeface="Times New Roman" pitchFamily="18" charset="0"/>
                <a:cs typeface="Times New Roman" pitchFamily="18" charset="0"/>
              </a:rPr>
              <a:t>– Developers do not worry about network programming, temporal(time-based) dependencies etc.</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Nodes talk to each other as little as possible</a:t>
            </a:r>
          </a:p>
          <a:p>
            <a:r>
              <a:rPr lang="en-US" sz="2400" dirty="0" smtClean="0">
                <a:latin typeface="Times New Roman" pitchFamily="18" charset="0"/>
                <a:cs typeface="Times New Roman" pitchFamily="18" charset="0"/>
              </a:rPr>
              <a:t>– Developers should not write code which communicates between</a:t>
            </a:r>
          </a:p>
          <a:p>
            <a:r>
              <a:rPr lang="en-US" sz="2400" dirty="0" smtClean="0">
                <a:latin typeface="Times New Roman" pitchFamily="18" charset="0"/>
                <a:cs typeface="Times New Roman" pitchFamily="18" charset="0"/>
              </a:rPr>
              <a:t>nodes</a:t>
            </a:r>
          </a:p>
          <a:p>
            <a:r>
              <a:rPr lang="en-US" sz="2400" dirty="0" smtClean="0">
                <a:latin typeface="Times New Roman" pitchFamily="18" charset="0"/>
                <a:cs typeface="Times New Roman" pitchFamily="18" charset="0"/>
              </a:rPr>
              <a:t>– ‘Shared nothing’ architecture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Data is spread among machines in advance</a:t>
            </a:r>
          </a:p>
          <a:p>
            <a:r>
              <a:rPr lang="en-US" sz="2400" dirty="0" smtClean="0">
                <a:latin typeface="Times New Roman" pitchFamily="18" charset="0"/>
                <a:cs typeface="Times New Roman" pitchFamily="18" charset="0"/>
              </a:rPr>
              <a:t>– Computation happens where the data is stored, wherever</a:t>
            </a:r>
          </a:p>
          <a:p>
            <a:r>
              <a:rPr lang="en-US" sz="2400" dirty="0" smtClean="0">
                <a:latin typeface="Times New Roman" pitchFamily="18" charset="0"/>
                <a:cs typeface="Times New Roman" pitchFamily="18" charset="0"/>
              </a:rPr>
              <a:t>possible</a:t>
            </a:r>
          </a:p>
          <a:p>
            <a:r>
              <a:rPr lang="en-US" sz="2400" dirty="0" smtClean="0">
                <a:latin typeface="Times New Roman" pitchFamily="18" charset="0"/>
                <a:cs typeface="Times New Roman" pitchFamily="18" charset="0"/>
              </a:rPr>
              <a:t>– Data is replicated multiple times on the system for increased</a:t>
            </a:r>
          </a:p>
          <a:p>
            <a:r>
              <a:rPr lang="en-US" sz="2400" dirty="0" smtClean="0">
                <a:latin typeface="Times New Roman" pitchFamily="18" charset="0"/>
                <a:cs typeface="Times New Roman" pitchFamily="18" charset="0"/>
              </a:rPr>
              <a:t>availability and reliability.</a:t>
            </a:r>
            <a:endParaRPr lang="en-US"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1"/>
            <a:ext cx="8382000" cy="4216539"/>
          </a:xfrm>
          <a:prstGeom prst="rect">
            <a:avLst/>
          </a:prstGeom>
        </p:spPr>
        <p:txBody>
          <a:bodyPr wrap="square">
            <a:spAutoFit/>
          </a:bodyPr>
          <a:lstStyle/>
          <a:p>
            <a:r>
              <a:rPr lang="en-US" sz="2500" b="1" dirty="0" smtClean="0">
                <a:latin typeface="Times New Roman" pitchFamily="18" charset="0"/>
                <a:cs typeface="Times New Roman" pitchFamily="18" charset="0"/>
              </a:rPr>
              <a:t>                                 </a:t>
            </a:r>
            <a:r>
              <a:rPr lang="en-US" sz="3400" b="1" dirty="0" smtClean="0">
                <a:solidFill>
                  <a:srgbClr val="FF0000"/>
                </a:solidFill>
                <a:latin typeface="Times New Roman" pitchFamily="18" charset="0"/>
                <a:cs typeface="Times New Roman" pitchFamily="18" charset="0"/>
              </a:rPr>
              <a:t>Fault Tolerance</a:t>
            </a:r>
          </a:p>
          <a:p>
            <a:endParaRPr lang="en-US" sz="3400" b="1" dirty="0" smtClean="0">
              <a:solidFill>
                <a:srgbClr val="FF0000"/>
              </a:solidFill>
              <a:latin typeface="Times New Roman" pitchFamily="18" charset="0"/>
              <a:cs typeface="Times New Roman" pitchFamily="18" charset="0"/>
            </a:endParaRPr>
          </a:p>
          <a:p>
            <a:r>
              <a:rPr lang="en-US" sz="2500" dirty="0" smtClean="0">
                <a:latin typeface="Times New Roman" pitchFamily="18" charset="0"/>
                <a:cs typeface="Times New Roman" pitchFamily="18" charset="0"/>
              </a:rPr>
              <a:t>! If a node fails, the master will detect that failure and re-assign the work to a different node on the system.</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 Restarting a task does not require communication with nodes</a:t>
            </a:r>
          </a:p>
          <a:p>
            <a:r>
              <a:rPr lang="en-US" sz="2500" dirty="0" smtClean="0">
                <a:latin typeface="Times New Roman" pitchFamily="18" charset="0"/>
                <a:cs typeface="Times New Roman" pitchFamily="18" charset="0"/>
              </a:rPr>
              <a:t>working on other portions of the data.</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 If a failed node restarts, it is automatically added back to the</a:t>
            </a:r>
          </a:p>
          <a:p>
            <a:r>
              <a:rPr lang="en-US" sz="2500" dirty="0" smtClean="0">
                <a:latin typeface="Times New Roman" pitchFamily="18" charset="0"/>
                <a:cs typeface="Times New Roman" pitchFamily="18" charset="0"/>
              </a:rPr>
              <a:t>system and assigned new tasks.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Rectangle 3"/>
          <p:cNvSpPr/>
          <p:nvPr/>
        </p:nvSpPr>
        <p:spPr>
          <a:xfrm>
            <a:off x="228600" y="304800"/>
            <a:ext cx="8610600" cy="5755422"/>
          </a:xfrm>
          <a:prstGeom prst="rect">
            <a:avLst/>
          </a:prstGeom>
        </p:spPr>
        <p:txBody>
          <a:bodyPr wrap="square">
            <a:spAutoFit/>
          </a:bodyPr>
          <a:lstStyle/>
          <a:p>
            <a:pPr algn="ctr"/>
            <a:r>
              <a:rPr lang="en-US" sz="3200" b="1" dirty="0" smtClean="0">
                <a:solidFill>
                  <a:srgbClr val="FF0000"/>
                </a:solidFill>
                <a:latin typeface="Times New Roman" pitchFamily="18" charset="0"/>
                <a:cs typeface="Times New Roman" pitchFamily="18" charset="0"/>
              </a:rPr>
              <a:t>Advantages of Hadoop</a:t>
            </a:r>
          </a:p>
          <a:p>
            <a:pPr>
              <a:buFont typeface="Wingdings" pitchFamily="2" charset="2"/>
              <a:buChar char="ü"/>
            </a:pPr>
            <a:r>
              <a:rPr lang="en-US" sz="2400" dirty="0" smtClean="0">
                <a:latin typeface="Times New Roman" pitchFamily="18" charset="0"/>
                <a:cs typeface="Times New Roman" pitchFamily="18" charset="0"/>
              </a:rPr>
              <a:t>Hadoop framework allows the user to quickly write and test distributed systems. It is efficient, and it automatic distributes the data and work across the machines and in turn, utilizes the underlying parallelism of the CPU cores.</a:t>
            </a:r>
          </a:p>
          <a:p>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Hadoop does not rely on hardware to provide fault-tolerance and high availability (FTHA), rather Hadoop library itself has been designed to detect and handle failures at the application layer.</a:t>
            </a:r>
          </a:p>
          <a:p>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Servers can be added or removed from the cluster dynamically and Hadoop continues to operate without interruption.</a:t>
            </a:r>
          </a:p>
          <a:p>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Another big advantage of Hadoop is that apart from being open source, it is compatible on all the platforms since it is Java based.</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solidFill>
                  <a:srgbClr val="FF0000"/>
                </a:solidFill>
                <a:latin typeface="Times New Roman" pitchFamily="18" charset="0"/>
                <a:cs typeface="Times New Roman" pitchFamily="18" charset="0"/>
              </a:rPr>
              <a:t>HDFS</a:t>
            </a:r>
            <a:endParaRPr lang="en-US" sz="60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b="1" dirty="0" smtClean="0">
                <a:solidFill>
                  <a:srgbClr val="FF0000"/>
                </a:solidFill>
                <a:latin typeface="Times New Roman" pitchFamily="18" charset="0"/>
                <a:cs typeface="Times New Roman" pitchFamily="18" charset="0"/>
              </a:rPr>
              <a:t>Hadoop File System </a:t>
            </a:r>
            <a:r>
              <a:rPr lang="en-US" sz="2500" dirty="0" smtClean="0">
                <a:latin typeface="Times New Roman" pitchFamily="18" charset="0"/>
                <a:cs typeface="Times New Roman" pitchFamily="18" charset="0"/>
              </a:rPr>
              <a:t>was developed using distributed file system design. It runs on commodity hardware. Unlike other distributed systems, HDFS is highly fault-tolerant and designed using low-cost hardware.</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HDFS holds very large amount of data and provides easier access. To store such huge data, the files are stored across multiple machines. </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These files are stored in redundant fashion to rescue the system from possible data losses in case of failure. HDFS also makes applications available to parallel processing.</a:t>
            </a:r>
          </a:p>
          <a:p>
            <a:endParaRPr lang="en-US" sz="25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Apache Hadoop is an open-source Big Data framework used for storing and processing Big Data and also for developing data processing applications in a distributed computing environment. </a:t>
            </a:r>
            <a:endParaRPr lang="en-US" dirty="0" smtClean="0"/>
          </a:p>
          <a:p>
            <a:pPr algn="just"/>
            <a:r>
              <a:rPr lang="en-US" dirty="0" smtClean="0"/>
              <a:t>Hadoop-based </a:t>
            </a:r>
            <a:r>
              <a:rPr lang="en-US" dirty="0"/>
              <a:t>applications run on large datasets that are spread across clusters of commodity computers which are cheap and inexpensive</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391179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228600" y="381000"/>
            <a:ext cx="8686800" cy="4662815"/>
          </a:xfrm>
          <a:prstGeom prst="rect">
            <a:avLst/>
          </a:prstGeom>
          <a:noFill/>
          <a:ln w="9525">
            <a:noFill/>
            <a:miter lim="800000"/>
            <a:headEnd/>
            <a:tailEnd/>
          </a:ln>
        </p:spPr>
        <p:txBody>
          <a:bodyPr>
            <a:spAutoFit/>
          </a:bodyPr>
          <a:lstStyle/>
          <a:p>
            <a:r>
              <a:rPr lang="en-US" sz="2700" b="1" u="sng" dirty="0">
                <a:solidFill>
                  <a:srgbClr val="C00000"/>
                </a:solidFill>
                <a:latin typeface="Times New Roman" pitchFamily="18" charset="0"/>
                <a:cs typeface="Times New Roman" pitchFamily="18" charset="0"/>
              </a:rPr>
              <a:t>HDFS</a:t>
            </a:r>
          </a:p>
          <a:p>
            <a:endParaRPr lang="en-US" sz="2700" dirty="0">
              <a:latin typeface="Times New Roman" pitchFamily="18" charset="0"/>
              <a:cs typeface="Times New Roman" pitchFamily="18" charset="0"/>
            </a:endParaRPr>
          </a:p>
          <a:p>
            <a:pPr lvl="1"/>
            <a:r>
              <a:rPr lang="en-US" sz="2700" dirty="0">
                <a:latin typeface="Times New Roman" pitchFamily="18" charset="0"/>
                <a:cs typeface="Times New Roman" pitchFamily="18" charset="0"/>
              </a:rPr>
              <a:t>▪ </a:t>
            </a:r>
            <a:r>
              <a:rPr lang="en-US" sz="2700" dirty="0" smtClean="0">
                <a:latin typeface="Times New Roman" pitchFamily="18" charset="0"/>
                <a:cs typeface="Times New Roman" pitchFamily="18" charset="0"/>
              </a:rPr>
              <a:t>Hadoop </a:t>
            </a:r>
            <a:r>
              <a:rPr lang="en-US" sz="2700" dirty="0">
                <a:latin typeface="Times New Roman" pitchFamily="18" charset="0"/>
                <a:cs typeface="Times New Roman" pitchFamily="18" charset="0"/>
              </a:rPr>
              <a:t>makes use of HDFS for data storage - the file system that </a:t>
            </a:r>
            <a:r>
              <a:rPr lang="en-US" sz="2700" dirty="0" smtClean="0">
                <a:latin typeface="Times New Roman" pitchFamily="18" charset="0"/>
                <a:cs typeface="Times New Roman" pitchFamily="18" charset="0"/>
              </a:rPr>
              <a:t>spans </a:t>
            </a:r>
            <a:r>
              <a:rPr lang="en-US" sz="2700" dirty="0">
                <a:latin typeface="Times New Roman" pitchFamily="18" charset="0"/>
                <a:cs typeface="Times New Roman" pitchFamily="18" charset="0"/>
              </a:rPr>
              <a:t>all the nodes in a Hadoop cluster.</a:t>
            </a:r>
          </a:p>
          <a:p>
            <a:pPr lvl="1"/>
            <a:endParaRPr lang="en-US" sz="2700" dirty="0">
              <a:latin typeface="Times New Roman" pitchFamily="18" charset="0"/>
              <a:cs typeface="Times New Roman" pitchFamily="18" charset="0"/>
            </a:endParaRPr>
          </a:p>
          <a:p>
            <a:pPr lvl="1"/>
            <a:r>
              <a:rPr lang="en-US" sz="2700" dirty="0">
                <a:latin typeface="Times New Roman" pitchFamily="18" charset="0"/>
                <a:cs typeface="Times New Roman" pitchFamily="18" charset="0"/>
              </a:rPr>
              <a:t>▪ </a:t>
            </a:r>
            <a:r>
              <a:rPr lang="en-US" sz="2700" dirty="0" smtClean="0">
                <a:latin typeface="Times New Roman" pitchFamily="18" charset="0"/>
                <a:cs typeface="Times New Roman" pitchFamily="18" charset="0"/>
              </a:rPr>
              <a:t>It </a:t>
            </a:r>
            <a:r>
              <a:rPr lang="en-US" sz="2700" dirty="0">
                <a:latin typeface="Times New Roman" pitchFamily="18" charset="0"/>
                <a:cs typeface="Times New Roman" pitchFamily="18" charset="0"/>
              </a:rPr>
              <a:t>links together the file systems on many local nodes to make them into one big file system. </a:t>
            </a:r>
          </a:p>
          <a:p>
            <a:pPr lvl="1"/>
            <a:endParaRPr lang="en-US" sz="2700" dirty="0">
              <a:latin typeface="Times New Roman" pitchFamily="18" charset="0"/>
              <a:cs typeface="Times New Roman" pitchFamily="18" charset="0"/>
            </a:endParaRPr>
          </a:p>
          <a:p>
            <a:pPr lvl="1"/>
            <a:r>
              <a:rPr lang="en-US" sz="2700" dirty="0">
                <a:latin typeface="Times New Roman" pitchFamily="18" charset="0"/>
                <a:cs typeface="Times New Roman" pitchFamily="18" charset="0"/>
              </a:rPr>
              <a:t>▪ </a:t>
            </a:r>
            <a:r>
              <a:rPr lang="en-US" sz="2700" dirty="0" smtClean="0">
                <a:latin typeface="Times New Roman" pitchFamily="18" charset="0"/>
                <a:cs typeface="Times New Roman" pitchFamily="18" charset="0"/>
              </a:rPr>
              <a:t>HDFS </a:t>
            </a:r>
            <a:r>
              <a:rPr lang="en-US" sz="2700" dirty="0">
                <a:latin typeface="Times New Roman" pitchFamily="18" charset="0"/>
                <a:cs typeface="Times New Roman" pitchFamily="18" charset="0"/>
              </a:rPr>
              <a:t>assumes nodes will fail, so it achieves reliability by replicating data across multiple </a:t>
            </a:r>
            <a:r>
              <a:rPr lang="en-US" sz="2700" dirty="0" smtClean="0">
                <a:latin typeface="Times New Roman" pitchFamily="18" charset="0"/>
                <a:cs typeface="Times New Roman" pitchFamily="18" charset="0"/>
              </a:rPr>
              <a:t>nodes.</a:t>
            </a:r>
            <a:endParaRPr lang="en-US" sz="2700" dirty="0">
              <a:latin typeface="Times New Roman" pitchFamily="18" charset="0"/>
              <a:cs typeface="Times New Roman" pitchFamily="18" charset="0"/>
            </a:endParaRPr>
          </a:p>
          <a:p>
            <a:pPr lvl="1"/>
            <a:endParaRPr lang="en-US" sz="27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715962"/>
          </a:xfrm>
        </p:spPr>
        <p:txBody>
          <a:bodyPr>
            <a:normAutofit/>
          </a:bodyPr>
          <a:lstStyle/>
          <a:p>
            <a:pPr eaLnBrk="1" hangingPunct="1"/>
            <a:r>
              <a:rPr lang="en-US" sz="3600" b="1" dirty="0" smtClean="0">
                <a:solidFill>
                  <a:srgbClr val="FF0000"/>
                </a:solidFill>
                <a:latin typeface="Times New Roman" pitchFamily="18" charset="0"/>
                <a:cs typeface="Times New Roman" pitchFamily="18" charset="0"/>
              </a:rPr>
              <a:t>Basic Features: HDFS</a:t>
            </a:r>
          </a:p>
        </p:txBody>
      </p:sp>
      <p:sp>
        <p:nvSpPr>
          <p:cNvPr id="15363" name="Content Placeholder 2"/>
          <p:cNvSpPr>
            <a:spLocks noGrp="1"/>
          </p:cNvSpPr>
          <p:nvPr>
            <p:ph sz="quarter" idx="1"/>
          </p:nvPr>
        </p:nvSpPr>
        <p:spPr>
          <a:xfrm>
            <a:off x="301625" y="990600"/>
            <a:ext cx="8504238" cy="5334000"/>
          </a:xfrm>
        </p:spPr>
        <p:txBody>
          <a:bodyPr>
            <a:noAutofit/>
          </a:bodyPr>
          <a:lstStyle/>
          <a:p>
            <a:pPr eaLnBrk="1" hangingPunct="1"/>
            <a:r>
              <a:rPr lang="en-US" sz="2400" dirty="0" smtClean="0">
                <a:latin typeface="Times New Roman" pitchFamily="18" charset="0"/>
                <a:cs typeface="Times New Roman" pitchFamily="18" charset="0"/>
              </a:rPr>
              <a:t>Highly fault-tolerant</a:t>
            </a:r>
          </a:p>
          <a:p>
            <a:pPr>
              <a:buNone/>
            </a:pPr>
            <a:r>
              <a:rPr lang="en-US" sz="2400" dirty="0" smtClean="0">
                <a:latin typeface="Times New Roman" pitchFamily="18" charset="0"/>
                <a:cs typeface="Times New Roman" pitchFamily="18" charset="0"/>
              </a:rPr>
              <a:t>        – Can handle disk crashes, machine crashes, etc...</a:t>
            </a:r>
          </a:p>
          <a:p>
            <a:pPr eaLnBrk="1" hangingPunct="1"/>
            <a:r>
              <a:rPr lang="en-US" sz="2400" dirty="0" smtClean="0">
                <a:latin typeface="Times New Roman" pitchFamily="18" charset="0"/>
                <a:cs typeface="Times New Roman" pitchFamily="18" charset="0"/>
              </a:rPr>
              <a:t>High throughput</a:t>
            </a:r>
          </a:p>
          <a:p>
            <a:pPr eaLnBrk="1" hangingPunct="1"/>
            <a:r>
              <a:rPr lang="en-US" sz="2400" dirty="0" smtClean="0">
                <a:latin typeface="Times New Roman" pitchFamily="18" charset="0"/>
                <a:cs typeface="Times New Roman" pitchFamily="18" charset="0"/>
              </a:rPr>
              <a:t>Suitable for applications with large data sets</a:t>
            </a:r>
          </a:p>
          <a:p>
            <a:pPr eaLnBrk="1" hangingPunct="1"/>
            <a:r>
              <a:rPr lang="en-US" sz="2400" dirty="0" smtClean="0">
                <a:latin typeface="Times New Roman" pitchFamily="18" charset="0"/>
                <a:cs typeface="Times New Roman" pitchFamily="18" charset="0"/>
              </a:rPr>
              <a:t>Can be built out of commodity hardware </a:t>
            </a:r>
          </a:p>
          <a:p>
            <a:r>
              <a:rPr lang="en-US" sz="2400" dirty="0" smtClean="0">
                <a:latin typeface="Times New Roman" pitchFamily="18" charset="0"/>
                <a:cs typeface="Times New Roman" pitchFamily="18" charset="0"/>
              </a:rPr>
              <a:t>Based on Google's </a:t>
            </a:r>
            <a:r>
              <a:rPr lang="en-US" sz="2400" dirty="0" err="1" smtClean="0">
                <a:latin typeface="Times New Roman" pitchFamily="18" charset="0"/>
                <a:cs typeface="Times New Roman" pitchFamily="18" charset="0"/>
              </a:rPr>
              <a:t>Filesystem</a:t>
            </a:r>
            <a:r>
              <a:rPr lang="en-US" sz="2400" dirty="0" smtClean="0">
                <a:latin typeface="Times New Roman" pitchFamily="18" charset="0"/>
                <a:cs typeface="Times New Roman" pitchFamily="18" charset="0"/>
              </a:rPr>
              <a:t> GFS</a:t>
            </a:r>
          </a:p>
          <a:p>
            <a:r>
              <a:rPr lang="en-US" sz="2400" dirty="0" smtClean="0">
                <a:latin typeface="Times New Roman" pitchFamily="18" charset="0"/>
                <a:cs typeface="Times New Roman" pitchFamily="18" charset="0"/>
              </a:rPr>
              <a:t>It is suitable for the distributed storage and processing.</a:t>
            </a:r>
          </a:p>
          <a:p>
            <a:r>
              <a:rPr lang="en-US" sz="2400" dirty="0" smtClean="0">
                <a:latin typeface="Times New Roman" pitchFamily="18" charset="0"/>
                <a:cs typeface="Times New Roman" pitchFamily="18" charset="0"/>
              </a:rPr>
              <a:t>Hadoop provides a command interface to interact with HDFS.</a:t>
            </a:r>
          </a:p>
          <a:p>
            <a:r>
              <a:rPr lang="en-US" sz="2400" dirty="0" smtClean="0">
                <a:latin typeface="Times New Roman" pitchFamily="18" charset="0"/>
                <a:cs typeface="Times New Roman" pitchFamily="18" charset="0"/>
              </a:rPr>
              <a:t>The built-in servers of </a:t>
            </a:r>
            <a:r>
              <a:rPr lang="en-US" sz="2400" dirty="0" err="1" smtClean="0">
                <a:latin typeface="Times New Roman" pitchFamily="18" charset="0"/>
                <a:cs typeface="Times New Roman" pitchFamily="18" charset="0"/>
              </a:rPr>
              <a:t>namenode</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datanode</a:t>
            </a:r>
            <a:r>
              <a:rPr lang="en-US" sz="2400" dirty="0" smtClean="0">
                <a:latin typeface="Times New Roman" pitchFamily="18" charset="0"/>
                <a:cs typeface="Times New Roman" pitchFamily="18" charset="0"/>
              </a:rPr>
              <a:t> help users to easily check the status of cluster.</a:t>
            </a:r>
          </a:p>
          <a:p>
            <a:r>
              <a:rPr lang="en-US" sz="2400" dirty="0" smtClean="0">
                <a:latin typeface="Times New Roman" pitchFamily="18" charset="0"/>
                <a:cs typeface="Times New Roman" pitchFamily="18" charset="0"/>
              </a:rPr>
              <a:t>HDFS provides file permissions and authentication.</a:t>
            </a:r>
          </a:p>
          <a:p>
            <a:endParaRPr lang="en-US" sz="2400" dirty="0" smtClean="0">
              <a:latin typeface="Times New Roman" pitchFamily="18" charset="0"/>
              <a:cs typeface="Times New Roman" pitchFamily="18" charset="0"/>
            </a:endParaRPr>
          </a:p>
          <a:p>
            <a:pPr eaLnBrk="1" hangingPunct="1"/>
            <a:endParaRPr lang="en-US" sz="2400" dirty="0" smtClean="0">
              <a:latin typeface="Times New Roman" pitchFamily="18" charset="0"/>
              <a:cs typeface="Times New Roman" pitchFamily="18" charset="0"/>
            </a:endParaRPr>
          </a:p>
          <a:p>
            <a:pPr eaLnBrk="1" hangingPunct="1"/>
            <a:endParaRPr lang="en-US"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53A56D4A-203F-49C9-A1E2-BD5E67EB3779}"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715962"/>
          </a:xfrm>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Fault tolerance</a:t>
            </a:r>
          </a:p>
        </p:txBody>
      </p:sp>
      <p:sp>
        <p:nvSpPr>
          <p:cNvPr id="16387" name="Content Placeholder 2"/>
          <p:cNvSpPr>
            <a:spLocks noGrp="1"/>
          </p:cNvSpPr>
          <p:nvPr>
            <p:ph sz="quarter" idx="1"/>
          </p:nvPr>
        </p:nvSpPr>
        <p:spPr>
          <a:xfrm>
            <a:off x="301625" y="1527175"/>
            <a:ext cx="8504238" cy="4572000"/>
          </a:xfrm>
        </p:spPr>
        <p:txBody>
          <a:bodyPr>
            <a:normAutofit fontScale="92500" lnSpcReduction="20000"/>
          </a:bodyPr>
          <a:lstStyle/>
          <a:p>
            <a:pPr eaLnBrk="1" hangingPunct="1"/>
            <a:r>
              <a:rPr lang="en-US" dirty="0" smtClean="0">
                <a:latin typeface="Times New Roman" pitchFamily="18" charset="0"/>
                <a:cs typeface="Times New Roman" pitchFamily="18" charset="0"/>
              </a:rPr>
              <a:t>A HDFS instance may consist of thousands of server machines, each storing part of the file system’s data.</a:t>
            </a:r>
          </a:p>
          <a:p>
            <a:pPr eaLnBrk="1" hangingPunct="1"/>
            <a:endParaRPr lang="en-US" dirty="0" smtClean="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Since we have huge number of components and that each component has non-trivial probability of failure means that there is always some component that is non-functional.</a:t>
            </a:r>
          </a:p>
          <a:p>
            <a:pPr eaLnBrk="1" hangingPunct="1"/>
            <a:endParaRPr lang="en-US" dirty="0" smtClean="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Detection of faults and quick, automatic recovery from them is a core architectural goal of HDFS.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5"/>
          <p:cNvSpPr>
            <a:spLocks noGrp="1"/>
          </p:cNvSpPr>
          <p:nvPr>
            <p:ph type="title"/>
          </p:nvPr>
        </p:nvSpPr>
        <p:spPr>
          <a:xfrm>
            <a:off x="457200" y="274638"/>
            <a:ext cx="8229600" cy="411162"/>
          </a:xfrm>
        </p:spPr>
        <p:txBody>
          <a:bodyPr>
            <a:normAutofit fontScale="90000"/>
          </a:bodyPr>
          <a:lstStyle/>
          <a:p>
            <a:pPr eaLnBrk="1" hangingPunct="1"/>
            <a:r>
              <a:rPr lang="en-US" sz="3400" b="1" dirty="0" smtClean="0">
                <a:solidFill>
                  <a:srgbClr val="FF0000"/>
                </a:solidFill>
                <a:latin typeface="Times New Roman" pitchFamily="18" charset="0"/>
                <a:cs typeface="Times New Roman" pitchFamily="18" charset="0"/>
              </a:rPr>
              <a:t>HDFS Architecture</a:t>
            </a:r>
          </a:p>
        </p:txBody>
      </p:sp>
      <p:sp>
        <p:nvSpPr>
          <p:cNvPr id="7" name="Rounded Rectangle 6"/>
          <p:cNvSpPr/>
          <p:nvPr/>
        </p:nvSpPr>
        <p:spPr>
          <a:xfrm>
            <a:off x="3276600" y="1447800"/>
            <a:ext cx="1828800" cy="762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Namenode</a:t>
            </a:r>
          </a:p>
        </p:txBody>
      </p:sp>
      <p:grpSp>
        <p:nvGrpSpPr>
          <p:cNvPr id="2" name="Group 32"/>
          <p:cNvGrpSpPr>
            <a:grpSpLocks/>
          </p:cNvGrpSpPr>
          <p:nvPr/>
        </p:nvGrpSpPr>
        <p:grpSpPr bwMode="auto">
          <a:xfrm>
            <a:off x="152400" y="3429000"/>
            <a:ext cx="4572000" cy="1219200"/>
            <a:chOff x="457200" y="3352800"/>
            <a:chExt cx="4572000" cy="1219200"/>
          </a:xfrm>
        </p:grpSpPr>
        <p:grpSp>
          <p:nvGrpSpPr>
            <p:cNvPr id="3" name="Group 11"/>
            <p:cNvGrpSpPr>
              <a:grpSpLocks/>
            </p:cNvGrpSpPr>
            <p:nvPr/>
          </p:nvGrpSpPr>
          <p:grpSpPr bwMode="auto">
            <a:xfrm>
              <a:off x="457200" y="3352800"/>
              <a:ext cx="1371600" cy="1219200"/>
              <a:chOff x="762000" y="3200400"/>
              <a:chExt cx="1676400" cy="1447800"/>
            </a:xfrm>
          </p:grpSpPr>
          <p:sp>
            <p:nvSpPr>
              <p:cNvPr id="8" name="Rectangle 7"/>
              <p:cNvSpPr/>
              <p:nvPr/>
            </p:nvSpPr>
            <p:spPr>
              <a:xfrm>
                <a:off x="762000" y="3200400"/>
                <a:ext cx="1676400" cy="1447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066624" y="3428505"/>
                <a:ext cx="304623" cy="30539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066624" y="3886597"/>
                <a:ext cx="304623" cy="30351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1904824" y="3581202"/>
                <a:ext cx="304623" cy="30539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22"/>
            <p:cNvGrpSpPr>
              <a:grpSpLocks/>
            </p:cNvGrpSpPr>
            <p:nvPr/>
          </p:nvGrpSpPr>
          <p:grpSpPr bwMode="auto">
            <a:xfrm>
              <a:off x="2133600" y="3352800"/>
              <a:ext cx="1371600" cy="1219200"/>
              <a:chOff x="2362200" y="3352800"/>
              <a:chExt cx="1371600" cy="1219200"/>
            </a:xfrm>
          </p:grpSpPr>
          <p:sp>
            <p:nvSpPr>
              <p:cNvPr id="14" name="Rectangle 13"/>
              <p:cNvSpPr/>
              <p:nvPr/>
            </p:nvSpPr>
            <p:spPr>
              <a:xfrm>
                <a:off x="2362200" y="3352800"/>
                <a:ext cx="1371600" cy="1219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2667000" y="3581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2667000" y="40386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6" name="Group 23"/>
            <p:cNvGrpSpPr>
              <a:grpSpLocks/>
            </p:cNvGrpSpPr>
            <p:nvPr/>
          </p:nvGrpSpPr>
          <p:grpSpPr bwMode="auto">
            <a:xfrm>
              <a:off x="3733800" y="3352800"/>
              <a:ext cx="1295400" cy="1219200"/>
              <a:chOff x="4114800" y="3352800"/>
              <a:chExt cx="1295400" cy="1143000"/>
            </a:xfrm>
          </p:grpSpPr>
          <p:sp>
            <p:nvSpPr>
              <p:cNvPr id="19" name="Rectangle 18"/>
              <p:cNvSpPr/>
              <p:nvPr/>
            </p:nvSpPr>
            <p:spPr>
              <a:xfrm>
                <a:off x="4114800" y="3352800"/>
                <a:ext cx="1295400" cy="1143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p:cNvSpPr/>
              <p:nvPr/>
            </p:nvSpPr>
            <p:spPr>
              <a:xfrm>
                <a:off x="4572000" y="3581995"/>
                <a:ext cx="304800" cy="30360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ectangle 21"/>
              <p:cNvSpPr/>
              <p:nvPr/>
            </p:nvSpPr>
            <p:spPr>
              <a:xfrm>
                <a:off x="4953000" y="4038898"/>
                <a:ext cx="304800" cy="30509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12" name="Group 24"/>
          <p:cNvGrpSpPr>
            <a:grpSpLocks/>
          </p:cNvGrpSpPr>
          <p:nvPr/>
        </p:nvGrpSpPr>
        <p:grpSpPr bwMode="auto">
          <a:xfrm>
            <a:off x="5943600" y="3352800"/>
            <a:ext cx="1371600" cy="1219200"/>
            <a:chOff x="2362200" y="3352800"/>
            <a:chExt cx="1371600" cy="1219200"/>
          </a:xfrm>
        </p:grpSpPr>
        <p:sp>
          <p:nvSpPr>
            <p:cNvPr id="26" name="Rectangle 25"/>
            <p:cNvSpPr/>
            <p:nvPr/>
          </p:nvSpPr>
          <p:spPr>
            <a:xfrm>
              <a:off x="2362200" y="3352800"/>
              <a:ext cx="1371600" cy="1219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ectangle 26"/>
            <p:cNvSpPr/>
            <p:nvPr/>
          </p:nvSpPr>
          <p:spPr>
            <a:xfrm>
              <a:off x="2667000" y="3581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ectangle 27"/>
            <p:cNvSpPr/>
            <p:nvPr/>
          </p:nvSpPr>
          <p:spPr>
            <a:xfrm>
              <a:off x="2667000" y="40386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0" name="Rectangle 29"/>
          <p:cNvSpPr/>
          <p:nvPr/>
        </p:nvSpPr>
        <p:spPr>
          <a:xfrm>
            <a:off x="7543800" y="3352800"/>
            <a:ext cx="1371600" cy="1219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a:t>
            </a:r>
          </a:p>
        </p:txBody>
      </p:sp>
      <p:sp>
        <p:nvSpPr>
          <p:cNvPr id="31" name="Rectangle 30"/>
          <p:cNvSpPr/>
          <p:nvPr/>
        </p:nvSpPr>
        <p:spPr>
          <a:xfrm>
            <a:off x="7848600" y="3581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7620000" y="38862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5" name="Straight Arrow Connector 34"/>
          <p:cNvCxnSpPr>
            <a:stCxn id="20" idx="3"/>
            <a:endCxn id="27" idx="1"/>
          </p:cNvCxnSpPr>
          <p:nvPr/>
        </p:nvCxnSpPr>
        <p:spPr>
          <a:xfrm flipV="1">
            <a:off x="4191000" y="3733800"/>
            <a:ext cx="2057400" cy="101600"/>
          </a:xfrm>
          <a:prstGeom prst="straightConnector1">
            <a:avLst/>
          </a:prstGeom>
          <a:ln w="25400" cmpd="sng">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1516" name="TextBox 35"/>
          <p:cNvSpPr txBox="1">
            <a:spLocks noChangeArrowheads="1"/>
          </p:cNvSpPr>
          <p:nvPr/>
        </p:nvSpPr>
        <p:spPr bwMode="auto">
          <a:xfrm>
            <a:off x="4876800" y="3733800"/>
            <a:ext cx="917575" cy="276225"/>
          </a:xfrm>
          <a:prstGeom prst="rect">
            <a:avLst/>
          </a:prstGeom>
          <a:noFill/>
          <a:ln w="9525">
            <a:noFill/>
            <a:miter lim="800000"/>
            <a:headEnd/>
            <a:tailEnd/>
          </a:ln>
        </p:spPr>
        <p:txBody>
          <a:bodyPr wrap="none">
            <a:spAutoFit/>
          </a:bodyPr>
          <a:lstStyle/>
          <a:p>
            <a:r>
              <a:rPr lang="en-US" sz="1200">
                <a:latin typeface="Georgia" pitchFamily="18" charset="0"/>
              </a:rPr>
              <a:t>replication</a:t>
            </a:r>
          </a:p>
        </p:txBody>
      </p:sp>
      <p:sp>
        <p:nvSpPr>
          <p:cNvPr id="40" name="Right Brace 39"/>
          <p:cNvSpPr/>
          <p:nvPr/>
        </p:nvSpPr>
        <p:spPr>
          <a:xfrm rot="5400000">
            <a:off x="2286000" y="2743200"/>
            <a:ext cx="381000" cy="44958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1" name="Right Brace 40"/>
          <p:cNvSpPr/>
          <p:nvPr/>
        </p:nvSpPr>
        <p:spPr>
          <a:xfrm rot="5400000">
            <a:off x="7277100" y="3467100"/>
            <a:ext cx="304800" cy="29718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1519" name="TextBox 41"/>
          <p:cNvSpPr txBox="1">
            <a:spLocks noChangeArrowheads="1"/>
          </p:cNvSpPr>
          <p:nvPr/>
        </p:nvSpPr>
        <p:spPr bwMode="auto">
          <a:xfrm>
            <a:off x="2133600" y="5181600"/>
            <a:ext cx="790575" cy="369888"/>
          </a:xfrm>
          <a:prstGeom prst="rect">
            <a:avLst/>
          </a:prstGeom>
          <a:noFill/>
          <a:ln w="9525">
            <a:noFill/>
            <a:miter lim="800000"/>
            <a:headEnd/>
            <a:tailEnd/>
          </a:ln>
        </p:spPr>
        <p:txBody>
          <a:bodyPr wrap="none">
            <a:spAutoFit/>
          </a:bodyPr>
          <a:lstStyle/>
          <a:p>
            <a:r>
              <a:rPr lang="en-US">
                <a:latin typeface="Georgia" pitchFamily="18" charset="0"/>
              </a:rPr>
              <a:t>Rack1</a:t>
            </a:r>
          </a:p>
        </p:txBody>
      </p:sp>
      <p:sp>
        <p:nvSpPr>
          <p:cNvPr id="21520" name="TextBox 42"/>
          <p:cNvSpPr txBox="1">
            <a:spLocks noChangeArrowheads="1"/>
          </p:cNvSpPr>
          <p:nvPr/>
        </p:nvSpPr>
        <p:spPr bwMode="auto">
          <a:xfrm>
            <a:off x="7086600" y="5105400"/>
            <a:ext cx="819150" cy="369888"/>
          </a:xfrm>
          <a:prstGeom prst="rect">
            <a:avLst/>
          </a:prstGeom>
          <a:noFill/>
          <a:ln w="9525">
            <a:noFill/>
            <a:miter lim="800000"/>
            <a:headEnd/>
            <a:tailEnd/>
          </a:ln>
        </p:spPr>
        <p:txBody>
          <a:bodyPr wrap="none">
            <a:spAutoFit/>
          </a:bodyPr>
          <a:lstStyle/>
          <a:p>
            <a:r>
              <a:rPr lang="en-US">
                <a:latin typeface="Georgia" pitchFamily="18" charset="0"/>
              </a:rPr>
              <a:t>Rack2</a:t>
            </a:r>
          </a:p>
        </p:txBody>
      </p:sp>
      <p:sp>
        <p:nvSpPr>
          <p:cNvPr id="44" name="Oval 43"/>
          <p:cNvSpPr/>
          <p:nvPr/>
        </p:nvSpPr>
        <p:spPr>
          <a:xfrm>
            <a:off x="4267200" y="5486400"/>
            <a:ext cx="1371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Client</a:t>
            </a:r>
          </a:p>
        </p:txBody>
      </p:sp>
      <p:cxnSp>
        <p:nvCxnSpPr>
          <p:cNvPr id="46" name="Straight Arrow Connector 45"/>
          <p:cNvCxnSpPr>
            <a:stCxn id="44" idx="1"/>
            <a:endCxn id="22" idx="2"/>
          </p:cNvCxnSpPr>
          <p:nvPr/>
        </p:nvCxnSpPr>
        <p:spPr>
          <a:xfrm rot="16200000" flipV="1">
            <a:off x="3899694" y="5006181"/>
            <a:ext cx="1089025" cy="49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4" idx="7"/>
            <a:endCxn id="28" idx="1"/>
          </p:cNvCxnSpPr>
          <p:nvPr/>
        </p:nvCxnSpPr>
        <p:spPr>
          <a:xfrm rot="5400000" flipH="1" flipV="1">
            <a:off x="5150644" y="4477544"/>
            <a:ext cx="1384300" cy="811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001000" y="37338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Rectangle 49"/>
          <p:cNvSpPr/>
          <p:nvPr/>
        </p:nvSpPr>
        <p:spPr>
          <a:xfrm>
            <a:off x="8458200" y="3962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Rectangle 50"/>
          <p:cNvSpPr/>
          <p:nvPr/>
        </p:nvSpPr>
        <p:spPr>
          <a:xfrm>
            <a:off x="8229600" y="34290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27" name="TextBox 51"/>
          <p:cNvSpPr txBox="1">
            <a:spLocks noChangeArrowheads="1"/>
          </p:cNvSpPr>
          <p:nvPr/>
        </p:nvSpPr>
        <p:spPr bwMode="auto">
          <a:xfrm>
            <a:off x="7696200" y="4191000"/>
            <a:ext cx="852488" cy="369888"/>
          </a:xfrm>
          <a:prstGeom prst="rect">
            <a:avLst/>
          </a:prstGeom>
          <a:noFill/>
          <a:ln w="9525">
            <a:noFill/>
            <a:miter lim="800000"/>
            <a:headEnd/>
            <a:tailEnd/>
          </a:ln>
        </p:spPr>
        <p:txBody>
          <a:bodyPr wrap="none">
            <a:spAutoFit/>
          </a:bodyPr>
          <a:lstStyle/>
          <a:p>
            <a:r>
              <a:rPr lang="en-US">
                <a:latin typeface="Georgia" pitchFamily="18" charset="0"/>
              </a:rPr>
              <a:t>Blocks</a:t>
            </a:r>
          </a:p>
        </p:txBody>
      </p:sp>
      <p:sp>
        <p:nvSpPr>
          <p:cNvPr id="21528" name="TextBox 52"/>
          <p:cNvSpPr txBox="1">
            <a:spLocks noChangeArrowheads="1"/>
          </p:cNvSpPr>
          <p:nvPr/>
        </p:nvSpPr>
        <p:spPr bwMode="auto">
          <a:xfrm>
            <a:off x="2133600" y="2971800"/>
            <a:ext cx="1277938" cy="369888"/>
          </a:xfrm>
          <a:prstGeom prst="rect">
            <a:avLst/>
          </a:prstGeom>
          <a:noFill/>
          <a:ln w="9525">
            <a:noFill/>
            <a:miter lim="800000"/>
            <a:headEnd/>
            <a:tailEnd/>
          </a:ln>
        </p:spPr>
        <p:txBody>
          <a:bodyPr wrap="none">
            <a:spAutoFit/>
          </a:bodyPr>
          <a:lstStyle/>
          <a:p>
            <a:r>
              <a:rPr lang="en-US">
                <a:latin typeface="Georgia" pitchFamily="18" charset="0"/>
              </a:rPr>
              <a:t>Datanodes</a:t>
            </a:r>
          </a:p>
        </p:txBody>
      </p:sp>
      <p:sp>
        <p:nvSpPr>
          <p:cNvPr id="21529" name="TextBox 53"/>
          <p:cNvSpPr txBox="1">
            <a:spLocks noChangeArrowheads="1"/>
          </p:cNvSpPr>
          <p:nvPr/>
        </p:nvSpPr>
        <p:spPr bwMode="auto">
          <a:xfrm>
            <a:off x="6781800" y="2895600"/>
            <a:ext cx="1277938" cy="369888"/>
          </a:xfrm>
          <a:prstGeom prst="rect">
            <a:avLst/>
          </a:prstGeom>
          <a:noFill/>
          <a:ln w="9525">
            <a:noFill/>
            <a:miter lim="800000"/>
            <a:headEnd/>
            <a:tailEnd/>
          </a:ln>
        </p:spPr>
        <p:txBody>
          <a:bodyPr wrap="none">
            <a:spAutoFit/>
          </a:bodyPr>
          <a:lstStyle/>
          <a:p>
            <a:r>
              <a:rPr lang="en-US">
                <a:latin typeface="Georgia" pitchFamily="18" charset="0"/>
              </a:rPr>
              <a:t>Datanodes</a:t>
            </a:r>
          </a:p>
        </p:txBody>
      </p:sp>
      <p:sp>
        <p:nvSpPr>
          <p:cNvPr id="55" name="Oval 54"/>
          <p:cNvSpPr/>
          <p:nvPr/>
        </p:nvSpPr>
        <p:spPr>
          <a:xfrm>
            <a:off x="381000" y="2133600"/>
            <a:ext cx="1371600" cy="6096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Client</a:t>
            </a:r>
          </a:p>
        </p:txBody>
      </p:sp>
      <p:cxnSp>
        <p:nvCxnSpPr>
          <p:cNvPr id="57" name="Straight Arrow Connector 56"/>
          <p:cNvCxnSpPr>
            <a:stCxn id="9" idx="0"/>
            <a:endCxn id="55" idx="4"/>
          </p:cNvCxnSpPr>
          <p:nvPr/>
        </p:nvCxnSpPr>
        <p:spPr>
          <a:xfrm rot="5400000" flipH="1" flipV="1">
            <a:off x="357981" y="2912269"/>
            <a:ext cx="877888" cy="539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32" name="TextBox 57"/>
          <p:cNvSpPr txBox="1">
            <a:spLocks noChangeArrowheads="1"/>
          </p:cNvSpPr>
          <p:nvPr/>
        </p:nvSpPr>
        <p:spPr bwMode="auto">
          <a:xfrm>
            <a:off x="4572000" y="5181600"/>
            <a:ext cx="763588" cy="369888"/>
          </a:xfrm>
          <a:prstGeom prst="rect">
            <a:avLst/>
          </a:prstGeom>
          <a:noFill/>
          <a:ln w="9525">
            <a:noFill/>
            <a:miter lim="800000"/>
            <a:headEnd/>
            <a:tailEnd/>
          </a:ln>
        </p:spPr>
        <p:txBody>
          <a:bodyPr wrap="none">
            <a:spAutoFit/>
          </a:bodyPr>
          <a:lstStyle/>
          <a:p>
            <a:r>
              <a:rPr lang="en-US">
                <a:latin typeface="Georgia" pitchFamily="18" charset="0"/>
              </a:rPr>
              <a:t>Write</a:t>
            </a:r>
          </a:p>
        </p:txBody>
      </p:sp>
      <p:sp>
        <p:nvSpPr>
          <p:cNvPr id="21533" name="TextBox 58"/>
          <p:cNvSpPr txBox="1">
            <a:spLocks noChangeArrowheads="1"/>
          </p:cNvSpPr>
          <p:nvPr/>
        </p:nvSpPr>
        <p:spPr bwMode="auto">
          <a:xfrm>
            <a:off x="762000" y="2895600"/>
            <a:ext cx="709613" cy="369888"/>
          </a:xfrm>
          <a:prstGeom prst="rect">
            <a:avLst/>
          </a:prstGeom>
          <a:noFill/>
          <a:ln w="9525">
            <a:noFill/>
            <a:miter lim="800000"/>
            <a:headEnd/>
            <a:tailEnd/>
          </a:ln>
        </p:spPr>
        <p:txBody>
          <a:bodyPr wrap="none">
            <a:spAutoFit/>
          </a:bodyPr>
          <a:lstStyle/>
          <a:p>
            <a:r>
              <a:rPr lang="en-US">
                <a:latin typeface="Georgia" pitchFamily="18" charset="0"/>
              </a:rPr>
              <a:t>Read</a:t>
            </a:r>
          </a:p>
        </p:txBody>
      </p:sp>
      <p:cxnSp>
        <p:nvCxnSpPr>
          <p:cNvPr id="61" name="Straight Arrow Connector 60"/>
          <p:cNvCxnSpPr>
            <a:stCxn id="55" idx="7"/>
            <a:endCxn id="7" idx="1"/>
          </p:cNvCxnSpPr>
          <p:nvPr/>
        </p:nvCxnSpPr>
        <p:spPr>
          <a:xfrm rot="5400000" flipH="1" flipV="1">
            <a:off x="2216944" y="1162844"/>
            <a:ext cx="393700" cy="172561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1535" name="TextBox 61"/>
          <p:cNvSpPr txBox="1">
            <a:spLocks noChangeArrowheads="1"/>
          </p:cNvSpPr>
          <p:nvPr/>
        </p:nvSpPr>
        <p:spPr bwMode="auto">
          <a:xfrm>
            <a:off x="1600200" y="1676400"/>
            <a:ext cx="1568450" cy="369888"/>
          </a:xfrm>
          <a:prstGeom prst="rect">
            <a:avLst/>
          </a:prstGeom>
          <a:noFill/>
          <a:ln w="9525">
            <a:noFill/>
            <a:miter lim="800000"/>
            <a:headEnd/>
            <a:tailEnd/>
          </a:ln>
        </p:spPr>
        <p:txBody>
          <a:bodyPr wrap="none">
            <a:spAutoFit/>
          </a:bodyPr>
          <a:lstStyle/>
          <a:p>
            <a:r>
              <a:rPr lang="en-US">
                <a:latin typeface="Georgia" pitchFamily="18" charset="0"/>
              </a:rPr>
              <a:t>Metadata ops</a:t>
            </a:r>
          </a:p>
        </p:txBody>
      </p:sp>
      <p:sp>
        <p:nvSpPr>
          <p:cNvPr id="65" name="Folded Corner 64"/>
          <p:cNvSpPr/>
          <p:nvPr/>
        </p:nvSpPr>
        <p:spPr>
          <a:xfrm>
            <a:off x="5410200" y="1295400"/>
            <a:ext cx="2667000" cy="685800"/>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37" name="TextBox 65"/>
          <p:cNvSpPr txBox="1">
            <a:spLocks noChangeArrowheads="1"/>
          </p:cNvSpPr>
          <p:nvPr/>
        </p:nvSpPr>
        <p:spPr bwMode="auto">
          <a:xfrm>
            <a:off x="5486400" y="1447800"/>
            <a:ext cx="2344738" cy="523875"/>
          </a:xfrm>
          <a:prstGeom prst="rect">
            <a:avLst/>
          </a:prstGeom>
          <a:noFill/>
          <a:ln w="9525">
            <a:noFill/>
            <a:miter lim="800000"/>
            <a:headEnd/>
            <a:tailEnd/>
          </a:ln>
        </p:spPr>
        <p:txBody>
          <a:bodyPr wrap="none">
            <a:spAutoFit/>
          </a:bodyPr>
          <a:lstStyle/>
          <a:p>
            <a:r>
              <a:rPr lang="en-US" sz="1400">
                <a:latin typeface="Georgia" pitchFamily="18" charset="0"/>
              </a:rPr>
              <a:t>Metadata(Name, replicas..)</a:t>
            </a:r>
          </a:p>
          <a:p>
            <a:r>
              <a:rPr lang="en-US" sz="1400">
                <a:latin typeface="Georgia" pitchFamily="18" charset="0"/>
              </a:rPr>
              <a:t>(/home/foo/data,6. ..</a:t>
            </a:r>
          </a:p>
        </p:txBody>
      </p:sp>
      <p:cxnSp>
        <p:nvCxnSpPr>
          <p:cNvPr id="68" name="Straight Arrow Connector 67"/>
          <p:cNvCxnSpPr>
            <a:stCxn id="7" idx="3"/>
            <a:endCxn id="65" idx="1"/>
          </p:cNvCxnSpPr>
          <p:nvPr/>
        </p:nvCxnSpPr>
        <p:spPr>
          <a:xfrm flipV="1">
            <a:off x="5105400" y="1638300"/>
            <a:ext cx="3048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7" idx="2"/>
          </p:cNvCxnSpPr>
          <p:nvPr/>
        </p:nvCxnSpPr>
        <p:spPr>
          <a:xfrm rot="16200000" flipH="1">
            <a:off x="4572000" y="1828800"/>
            <a:ext cx="11430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40" name="TextBox 70"/>
          <p:cNvSpPr txBox="1">
            <a:spLocks noChangeArrowheads="1"/>
          </p:cNvSpPr>
          <p:nvPr/>
        </p:nvSpPr>
        <p:spPr bwMode="auto">
          <a:xfrm>
            <a:off x="5029200" y="2590800"/>
            <a:ext cx="1165225" cy="369888"/>
          </a:xfrm>
          <a:prstGeom prst="rect">
            <a:avLst/>
          </a:prstGeom>
          <a:noFill/>
          <a:ln w="9525">
            <a:noFill/>
            <a:miter lim="800000"/>
            <a:headEnd/>
            <a:tailEnd/>
          </a:ln>
        </p:spPr>
        <p:txBody>
          <a:bodyPr wrap="none">
            <a:spAutoFit/>
          </a:bodyPr>
          <a:lstStyle/>
          <a:p>
            <a:r>
              <a:rPr lang="en-US" dirty="0">
                <a:latin typeface="Georgia" pitchFamily="18" charset="0"/>
              </a:rPr>
              <a:t>Block ops</a:t>
            </a:r>
          </a:p>
        </p:txBody>
      </p:sp>
      <p:sp>
        <p:nvSpPr>
          <p:cNvPr id="52" name="Slide Number Placeholder 51"/>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228600"/>
            <a:ext cx="8610600" cy="6248400"/>
          </a:xfrm>
        </p:spPr>
        <p:txBody>
          <a:bodyPr>
            <a:noAutofit/>
          </a:bodyPr>
          <a:lstStyle/>
          <a:p>
            <a:r>
              <a:rPr lang="en-US" sz="2400" b="1" dirty="0" smtClean="0">
                <a:solidFill>
                  <a:srgbClr val="FF0000"/>
                </a:solidFill>
                <a:latin typeface="Times New Roman" pitchFamily="18" charset="0"/>
                <a:cs typeface="Times New Roman" pitchFamily="18" charset="0"/>
              </a:rPr>
              <a:t>HDFS Daemons</a:t>
            </a:r>
          </a:p>
          <a:p>
            <a:r>
              <a:rPr lang="en-US" sz="2400"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Filesystem</a:t>
            </a:r>
            <a:r>
              <a:rPr lang="en-US" sz="2400" b="1" dirty="0" smtClean="0">
                <a:solidFill>
                  <a:schemeClr val="tx1"/>
                </a:solidFill>
                <a:latin typeface="Times New Roman" pitchFamily="18" charset="0"/>
                <a:cs typeface="Times New Roman" pitchFamily="18" charset="0"/>
              </a:rPr>
              <a:t> cluster is managed by three types of processes</a:t>
            </a:r>
          </a:p>
          <a:p>
            <a:r>
              <a:rPr lang="en-US" sz="2400" b="1" dirty="0" smtClean="0">
                <a:solidFill>
                  <a:srgbClr val="0000FF"/>
                </a:solidFill>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Namenode</a:t>
            </a:r>
            <a:endParaRPr lang="en-US" sz="2400" b="1" dirty="0" smtClean="0">
              <a:solidFill>
                <a:srgbClr val="0000FF"/>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 manages the File System's namespace/meta-data/file blocks</a:t>
            </a:r>
          </a:p>
          <a:p>
            <a:r>
              <a:rPr lang="en-US" sz="2400" dirty="0" smtClean="0">
                <a:solidFill>
                  <a:schemeClr val="tx1"/>
                </a:solidFill>
                <a:latin typeface="Times New Roman" pitchFamily="18" charset="0"/>
                <a:cs typeface="Times New Roman" pitchFamily="18" charset="0"/>
              </a:rPr>
              <a:t>• Runs on 1 machine to several machines</a:t>
            </a:r>
          </a:p>
          <a:p>
            <a:r>
              <a:rPr lang="en-US" sz="2400" b="1" dirty="0" smtClean="0">
                <a:solidFill>
                  <a:srgbClr val="0000FF"/>
                </a:solidFill>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Datanode</a:t>
            </a:r>
            <a:endParaRPr lang="en-US" sz="2400" b="1" dirty="0" smtClean="0">
              <a:solidFill>
                <a:srgbClr val="0000FF"/>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 Stores and retrieves data blocks</a:t>
            </a:r>
          </a:p>
          <a:p>
            <a:r>
              <a:rPr lang="en-US" sz="2400" dirty="0" smtClean="0">
                <a:solidFill>
                  <a:schemeClr val="tx1"/>
                </a:solidFill>
                <a:latin typeface="Times New Roman" pitchFamily="18" charset="0"/>
                <a:cs typeface="Times New Roman" pitchFamily="18" charset="0"/>
              </a:rPr>
              <a:t>• Reports to </a:t>
            </a:r>
            <a:r>
              <a:rPr lang="en-US" sz="2400" dirty="0" err="1" smtClean="0">
                <a:solidFill>
                  <a:schemeClr val="tx1"/>
                </a:solidFill>
                <a:latin typeface="Times New Roman" pitchFamily="18" charset="0"/>
                <a:cs typeface="Times New Roman" pitchFamily="18" charset="0"/>
              </a:rPr>
              <a:t>Namenode</a:t>
            </a:r>
            <a:endParaRPr lang="en-US" sz="2400" dirty="0" smtClean="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 Runs on many machines</a:t>
            </a:r>
          </a:p>
          <a:p>
            <a:r>
              <a:rPr lang="en-US" sz="2400" b="1" dirty="0" smtClean="0">
                <a:solidFill>
                  <a:srgbClr val="0000FF"/>
                </a:solidFill>
                <a:latin typeface="Times New Roman" pitchFamily="18" charset="0"/>
                <a:cs typeface="Times New Roman" pitchFamily="18" charset="0"/>
              </a:rPr>
              <a:t>– Secondary </a:t>
            </a:r>
            <a:r>
              <a:rPr lang="en-US" sz="2400" b="1" dirty="0" err="1" smtClean="0">
                <a:solidFill>
                  <a:srgbClr val="0000FF"/>
                </a:solidFill>
                <a:latin typeface="Times New Roman" pitchFamily="18" charset="0"/>
                <a:cs typeface="Times New Roman" pitchFamily="18" charset="0"/>
              </a:rPr>
              <a:t>Namenode</a:t>
            </a:r>
            <a:endParaRPr lang="en-US" sz="2400" b="1" dirty="0" smtClean="0">
              <a:solidFill>
                <a:srgbClr val="0000FF"/>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 Performs house keeping work so </a:t>
            </a:r>
            <a:r>
              <a:rPr lang="en-US" sz="2400" dirty="0" err="1" smtClean="0">
                <a:solidFill>
                  <a:schemeClr val="tx1"/>
                </a:solidFill>
                <a:latin typeface="Times New Roman" pitchFamily="18" charset="0"/>
                <a:cs typeface="Times New Roman" pitchFamily="18" charset="0"/>
              </a:rPr>
              <a:t>Namenode</a:t>
            </a:r>
            <a:r>
              <a:rPr lang="en-US" sz="2400" dirty="0" smtClean="0">
                <a:solidFill>
                  <a:schemeClr val="tx1"/>
                </a:solidFill>
                <a:latin typeface="Times New Roman" pitchFamily="18" charset="0"/>
                <a:cs typeface="Times New Roman" pitchFamily="18" charset="0"/>
              </a:rPr>
              <a:t> doesn’t have to</a:t>
            </a:r>
          </a:p>
          <a:p>
            <a:r>
              <a:rPr lang="en-US" sz="2400" dirty="0" smtClean="0">
                <a:solidFill>
                  <a:schemeClr val="tx1"/>
                </a:solidFill>
                <a:latin typeface="Times New Roman" pitchFamily="18" charset="0"/>
                <a:cs typeface="Times New Roman" pitchFamily="18" charset="0"/>
              </a:rPr>
              <a:t>require similar hardware as </a:t>
            </a:r>
            <a:r>
              <a:rPr lang="en-US" sz="2400" dirty="0" err="1" smtClean="0">
                <a:solidFill>
                  <a:schemeClr val="tx1"/>
                </a:solidFill>
                <a:latin typeface="Times New Roman" pitchFamily="18" charset="0"/>
                <a:cs typeface="Times New Roman" pitchFamily="18" charset="0"/>
              </a:rPr>
              <a:t>Namenode</a:t>
            </a:r>
            <a:r>
              <a:rPr lang="en-US" sz="2400" dirty="0" smtClean="0">
                <a:solidFill>
                  <a:schemeClr val="tx1"/>
                </a:solidFill>
                <a:latin typeface="Times New Roman" pitchFamily="18" charset="0"/>
                <a:cs typeface="Times New Roman" pitchFamily="18" charset="0"/>
              </a:rPr>
              <a:t> machine</a:t>
            </a:r>
          </a:p>
          <a:p>
            <a:r>
              <a:rPr lang="en-US" sz="2400" dirty="0" smtClean="0">
                <a:solidFill>
                  <a:schemeClr val="tx1"/>
                </a:solidFill>
                <a:latin typeface="Times New Roman" pitchFamily="18" charset="0"/>
                <a:cs typeface="Times New Roman" pitchFamily="18" charset="0"/>
              </a:rPr>
              <a:t>• Not used for high-availability – not a backup for </a:t>
            </a:r>
            <a:r>
              <a:rPr lang="en-US" sz="2400" dirty="0" err="1" smtClean="0">
                <a:solidFill>
                  <a:schemeClr val="tx1"/>
                </a:solidFill>
                <a:latin typeface="Times New Roman" pitchFamily="18" charset="0"/>
                <a:cs typeface="Times New Roman" pitchFamily="18" charset="0"/>
              </a:rPr>
              <a:t>Namenode</a:t>
            </a:r>
            <a:endParaRPr lang="en-US" sz="2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258762"/>
          </a:xfrm>
        </p:spPr>
        <p:txBody>
          <a:bodyPr>
            <a:normAutofit fontScale="90000"/>
          </a:bodyPr>
          <a:lstStyle/>
          <a:p>
            <a:pPr eaLnBrk="1" hangingPunct="1"/>
            <a:r>
              <a:rPr lang="en-US" sz="3400" b="1" dirty="0" err="1" smtClean="0">
                <a:solidFill>
                  <a:srgbClr val="FF0000"/>
                </a:solidFill>
                <a:latin typeface="Times New Roman" pitchFamily="18" charset="0"/>
                <a:cs typeface="Times New Roman" pitchFamily="18" charset="0"/>
              </a:rPr>
              <a:t>Namenode</a:t>
            </a:r>
            <a:endParaRPr lang="en-US" sz="3400" b="1"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625" y="838200"/>
            <a:ext cx="8504238" cy="5867400"/>
          </a:xfrm>
        </p:spPr>
        <p:txBody>
          <a:bodyPr>
            <a:noAutofit/>
          </a:bodyPr>
          <a:lstStyle/>
          <a:p>
            <a:pPr marL="274320" indent="-274320" eaLnBrk="1" fontAlgn="auto" hangingPunct="1">
              <a:spcAft>
                <a:spcPts val="0"/>
              </a:spcAft>
              <a:buFont typeface="Wingdings 2"/>
              <a:buChar char=""/>
              <a:defRPr/>
            </a:pPr>
            <a:r>
              <a:rPr lang="en-US" sz="2400" b="1" dirty="0" smtClean="0">
                <a:solidFill>
                  <a:srgbClr val="0000FF"/>
                </a:solidFill>
                <a:latin typeface="Times New Roman" pitchFamily="18" charset="0"/>
                <a:cs typeface="Times New Roman" pitchFamily="18" charset="0"/>
              </a:rPr>
              <a:t>Master/slave architecture</a:t>
            </a:r>
          </a:p>
          <a:p>
            <a:pPr marL="274320" indent="-274320" eaLnBrk="1" fontAlgn="auto" hangingPunct="1">
              <a:spcAft>
                <a:spcPts val="0"/>
              </a:spcAft>
              <a:buFont typeface="Wingdings 2"/>
              <a:buChar char=""/>
              <a:defRPr/>
            </a:pPr>
            <a:r>
              <a:rPr lang="en-US" sz="2400" dirty="0" smtClean="0">
                <a:latin typeface="Times New Roman" pitchFamily="18" charset="0"/>
                <a:cs typeface="Times New Roman" pitchFamily="18" charset="0"/>
              </a:rPr>
              <a:t>HDFS cluster consists of a single </a:t>
            </a:r>
            <a:r>
              <a:rPr lang="en-US" sz="2400" b="1" dirty="0" smtClean="0">
                <a:latin typeface="Times New Roman" pitchFamily="18" charset="0"/>
                <a:cs typeface="Times New Roman" pitchFamily="18" charset="0"/>
              </a:rPr>
              <a:t>Namenode</a:t>
            </a:r>
            <a:r>
              <a:rPr lang="en-US" sz="2400" dirty="0" smtClean="0">
                <a:latin typeface="Times New Roman" pitchFamily="18" charset="0"/>
                <a:cs typeface="Times New Roman" pitchFamily="18" charset="0"/>
              </a:rPr>
              <a:t>, a master server that manages the file system namespace and regulates access to files by clients.</a:t>
            </a:r>
          </a:p>
          <a:p>
            <a:r>
              <a:rPr lang="en-US" sz="2400" b="1" dirty="0" smtClean="0">
                <a:solidFill>
                  <a:srgbClr val="FF0000"/>
                </a:solidFill>
                <a:latin typeface="Times New Roman" pitchFamily="18" charset="0"/>
                <a:cs typeface="Times New Roman" pitchFamily="18" charset="0"/>
              </a:rPr>
              <a:t>Functions of a </a:t>
            </a:r>
            <a:r>
              <a:rPr lang="en-US" sz="2400" b="1" dirty="0" err="1" smtClean="0">
                <a:solidFill>
                  <a:srgbClr val="FF0000"/>
                </a:solidFill>
                <a:latin typeface="Times New Roman" pitchFamily="18" charset="0"/>
                <a:cs typeface="Times New Roman" pitchFamily="18" charset="0"/>
              </a:rPr>
              <a:t>NameNode</a:t>
            </a:r>
            <a:r>
              <a:rPr lang="en-US" sz="2400" b="1" dirty="0" smtClean="0">
                <a:solidFill>
                  <a:srgbClr val="FF0000"/>
                </a:solidFill>
                <a:latin typeface="Times New Roman" pitchFamily="18" charset="0"/>
                <a:cs typeface="Times New Roman" pitchFamily="18" charset="0"/>
              </a:rPr>
              <a:t>:-</a:t>
            </a:r>
          </a:p>
          <a:p>
            <a:pPr>
              <a:buFont typeface="Wingdings" pitchFamily="2" charset="2"/>
              <a:buChar char="ü"/>
            </a:pPr>
            <a:r>
              <a:rPr lang="en-US" sz="2400" dirty="0" smtClean="0">
                <a:latin typeface="Times New Roman" pitchFamily="18" charset="0"/>
                <a:cs typeface="Times New Roman" pitchFamily="18" charset="0"/>
              </a:rPr>
              <a:t>Regulates client’s access to files.</a:t>
            </a:r>
          </a:p>
          <a:p>
            <a:pPr>
              <a:buFont typeface="Wingdings" pitchFamily="2" charset="2"/>
              <a:buChar char="ü"/>
            </a:pPr>
            <a:r>
              <a:rPr lang="en-US" sz="2400" dirty="0" smtClean="0">
                <a:latin typeface="Times New Roman" pitchFamily="18" charset="0"/>
                <a:cs typeface="Times New Roman" pitchFamily="18" charset="0"/>
              </a:rPr>
              <a:t>It also executes file system operations such as renaming, closing, and opening files and directories.</a:t>
            </a:r>
          </a:p>
          <a:p>
            <a:pPr>
              <a:buFont typeface="Wingdings" pitchFamily="2" charset="2"/>
              <a:buChar char="ü"/>
            </a:pPr>
            <a:r>
              <a:rPr lang="en-US" sz="2400" dirty="0" smtClean="0">
                <a:latin typeface="Times New Roman" pitchFamily="18" charset="0"/>
                <a:cs typeface="Times New Roman" pitchFamily="18" charset="0"/>
              </a:rPr>
              <a:t>Manages File System Namespace</a:t>
            </a:r>
          </a:p>
          <a:p>
            <a:pPr lvl="1"/>
            <a:r>
              <a:rPr lang="en-US" sz="2400" dirty="0" smtClean="0">
                <a:latin typeface="Times New Roman" pitchFamily="18" charset="0"/>
                <a:cs typeface="Times New Roman" pitchFamily="18" charset="0"/>
              </a:rPr>
              <a:t>Maps a file name to a set of blocks</a:t>
            </a:r>
          </a:p>
          <a:p>
            <a:pPr lvl="1"/>
            <a:r>
              <a:rPr lang="en-US" sz="2400" dirty="0" smtClean="0">
                <a:latin typeface="Times New Roman" pitchFamily="18" charset="0"/>
                <a:cs typeface="Times New Roman" pitchFamily="18" charset="0"/>
              </a:rPr>
              <a:t>Maps a block to the </a:t>
            </a:r>
            <a:r>
              <a:rPr lang="en-US" sz="2400" dirty="0" err="1" smtClean="0">
                <a:latin typeface="Times New Roman" pitchFamily="18" charset="0"/>
                <a:cs typeface="Times New Roman" pitchFamily="18" charset="0"/>
              </a:rPr>
              <a:t>DataNodes</a:t>
            </a:r>
            <a:r>
              <a:rPr lang="en-US" sz="2400" dirty="0" smtClean="0">
                <a:latin typeface="Times New Roman" pitchFamily="18" charset="0"/>
                <a:cs typeface="Times New Roman" pitchFamily="18" charset="0"/>
              </a:rPr>
              <a:t> where it resides</a:t>
            </a:r>
          </a:p>
          <a:p>
            <a:pPr>
              <a:buFont typeface="Wingdings" pitchFamily="2" charset="2"/>
              <a:buChar char="ü"/>
            </a:pPr>
            <a:r>
              <a:rPr lang="en-US" sz="2400" dirty="0" smtClean="0">
                <a:latin typeface="Times New Roman" pitchFamily="18" charset="0"/>
                <a:cs typeface="Times New Roman" pitchFamily="18" charset="0"/>
              </a:rPr>
              <a:t>Cluster Configuration Management</a:t>
            </a:r>
          </a:p>
          <a:p>
            <a:pPr>
              <a:buFont typeface="Wingdings" pitchFamily="2" charset="2"/>
              <a:buChar char="ü"/>
            </a:pPr>
            <a:r>
              <a:rPr lang="en-US" sz="2400" dirty="0" smtClean="0">
                <a:latin typeface="Times New Roman" pitchFamily="18" charset="0"/>
                <a:cs typeface="Times New Roman" pitchFamily="18" charset="0"/>
              </a:rPr>
              <a:t>Replication Engine for Blocks</a:t>
            </a:r>
          </a:p>
          <a:p>
            <a:pPr>
              <a:buFont typeface="Wingdings" pitchFamily="2" charset="2"/>
              <a:buChar char="ü"/>
            </a:pPr>
            <a:endParaRPr lang="en-US" sz="2400" dirty="0" smtClean="0">
              <a:latin typeface="Times New Roman" pitchFamily="18" charset="0"/>
              <a:cs typeface="Times New Roman" pitchFamily="18" charset="0"/>
            </a:endParaRPr>
          </a:p>
          <a:p>
            <a:pPr marL="274320" indent="-274320" eaLnBrk="1" fontAlgn="auto" hangingPunct="1">
              <a:spcAft>
                <a:spcPts val="0"/>
              </a:spcAft>
              <a:buFont typeface="Wingdings 2"/>
              <a:buChar char=""/>
              <a:defRPr/>
            </a:pP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152400"/>
            <a:ext cx="8229600" cy="990600"/>
          </a:xfrm>
        </p:spPr>
        <p:txBody>
          <a:bodyPr>
            <a:normAutofit/>
          </a:bodyPr>
          <a:lstStyle/>
          <a:p>
            <a:pPr eaLnBrk="1" hangingPunct="1"/>
            <a:r>
              <a:rPr lang="en-US" sz="4000" b="1" dirty="0" err="1" smtClean="0">
                <a:solidFill>
                  <a:srgbClr val="FF0000"/>
                </a:solidFill>
                <a:latin typeface="Times New Roman" pitchFamily="18" charset="0"/>
                <a:cs typeface="Times New Roman" pitchFamily="18" charset="0"/>
              </a:rPr>
              <a:t>Datanode</a:t>
            </a:r>
            <a:endParaRPr lang="en-US" sz="4000" b="1" dirty="0" smtClean="0">
              <a:solidFill>
                <a:srgbClr val="FF0000"/>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301625" y="1219200"/>
            <a:ext cx="8504238" cy="5257800"/>
          </a:xfrm>
        </p:spPr>
        <p:txBody>
          <a:bodyPr>
            <a:normAutofit/>
          </a:bodyPr>
          <a:lstStyle/>
          <a:p>
            <a:pPr marL="274320" indent="-274320">
              <a:defRPr/>
            </a:pPr>
            <a:r>
              <a:rPr lang="en-US" sz="2800" dirty="0" smtClean="0">
                <a:latin typeface="Times New Roman" pitchFamily="18" charset="0"/>
                <a:cs typeface="Times New Roman" pitchFamily="18" charset="0"/>
              </a:rPr>
              <a:t>There are a number of </a:t>
            </a:r>
            <a:r>
              <a:rPr lang="en-US" sz="2800" b="1" dirty="0" err="1" smtClean="0">
                <a:latin typeface="Times New Roman" pitchFamily="18" charset="0"/>
                <a:cs typeface="Times New Roman" pitchFamily="18" charset="0"/>
              </a:rPr>
              <a:t>DataNodes</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usually one per node in a cluster.</a:t>
            </a:r>
          </a:p>
          <a:p>
            <a:r>
              <a:rPr lang="en-US" sz="2800" dirty="0" smtClean="0">
                <a:latin typeface="Times New Roman" pitchFamily="18" charset="0"/>
                <a:cs typeface="Times New Roman" pitchFamily="18" charset="0"/>
              </a:rPr>
              <a:t>These nodes manage the data storage of their system.</a:t>
            </a:r>
          </a:p>
          <a:p>
            <a:r>
              <a:rPr lang="en-US" sz="2800" dirty="0" err="1" smtClean="0">
                <a:latin typeface="Times New Roman" pitchFamily="18" charset="0"/>
                <a:cs typeface="Times New Roman" pitchFamily="18" charset="0"/>
              </a:rPr>
              <a:t>Datanodes</a:t>
            </a:r>
            <a:r>
              <a:rPr lang="en-US" sz="2800" dirty="0" smtClean="0">
                <a:latin typeface="Times New Roman" pitchFamily="18" charset="0"/>
                <a:cs typeface="Times New Roman" pitchFamily="18" charset="0"/>
              </a:rPr>
              <a:t> perform read-write operations on the file systems, as per client </a:t>
            </a:r>
            <a:r>
              <a:rPr lang="en-US" sz="2800" dirty="0" smtClean="0">
                <a:latin typeface="Times New Roman" pitchFamily="18" charset="0"/>
                <a:cs typeface="Times New Roman" pitchFamily="18" charset="0"/>
              </a:rPr>
              <a:t>request and control /manage by </a:t>
            </a:r>
            <a:r>
              <a:rPr lang="en-US" sz="2800" dirty="0" err="1" smtClean="0">
                <a:latin typeface="Times New Roman" pitchFamily="18" charset="0"/>
                <a:cs typeface="Times New Roman" pitchFamily="18" charset="0"/>
              </a:rPr>
              <a:t>namenode</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They also perform operations such as block creation, deletion, and replication according to the instructions of the </a:t>
            </a:r>
            <a:r>
              <a:rPr lang="en-US" sz="2800" dirty="0" err="1" smtClean="0">
                <a:latin typeface="Times New Roman" pitchFamily="18" charset="0"/>
                <a:cs typeface="Times New Roman" pitchFamily="18" charset="0"/>
              </a:rPr>
              <a:t>namenode</a:t>
            </a:r>
            <a:r>
              <a:rPr lang="en-US" sz="2800" dirty="0" smtClean="0">
                <a:latin typeface="Times New Roman" pitchFamily="18" charset="0"/>
                <a:cs typeface="Times New Roman" pitchFamily="18" charset="0"/>
              </a:rPr>
              <a:t>.</a:t>
            </a:r>
          </a:p>
          <a:p>
            <a:pPr marL="274320" indent="-274320">
              <a:buFont typeface="Wingdings 2"/>
              <a:buChar char=""/>
              <a:defRPr/>
            </a:pPr>
            <a:endParaRPr lang="en-US" sz="2800" dirty="0" smtClean="0">
              <a:latin typeface="Times New Roman" pitchFamily="18" charset="0"/>
              <a:cs typeface="Times New Roman" pitchFamily="18" charset="0"/>
            </a:endParaRPr>
          </a:p>
          <a:p>
            <a:pPr marL="274320" indent="-274320" eaLnBrk="1" fontAlgn="auto" hangingPunct="1">
              <a:spcAft>
                <a:spcPts val="0"/>
              </a:spcAft>
              <a:buFont typeface="Wingdings 2"/>
              <a:buChar char=""/>
              <a:defRPr/>
            </a:pP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pPr marL="274320" indent="-274320" eaLnBrk="1" fontAlgn="auto" hangingPunct="1">
              <a:spcAft>
                <a:spcPts val="0"/>
              </a:spcAft>
              <a:buFont typeface="Wingdings 2"/>
              <a:buChar char=""/>
              <a:defRPr/>
            </a:pPr>
            <a:endParaRPr lang="en-US" sz="2800" dirty="0" smtClean="0">
              <a:latin typeface="Times New Roman" pitchFamily="18" charset="0"/>
              <a:cs typeface="Times New Roman" pitchFamily="18" charset="0"/>
            </a:endParaRPr>
          </a:p>
          <a:p>
            <a:pPr marL="274320" indent="-274320" eaLnBrk="1" fontAlgn="auto" hangingPunct="1">
              <a:spcAft>
                <a:spcPts val="0"/>
              </a:spcAft>
              <a:buFont typeface="Wingdings 2"/>
              <a:buChar char=""/>
              <a:defRPr/>
            </a:pPr>
            <a:endParaRPr lang="en-US" sz="28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274320" indent="-274320">
              <a:buFont typeface="Wingdings 2"/>
              <a:buChar char=""/>
              <a:defRPr/>
            </a:pPr>
            <a:r>
              <a:rPr lang="en-US" sz="2700" dirty="0" smtClean="0">
                <a:latin typeface="Times New Roman" pitchFamily="18" charset="0"/>
                <a:cs typeface="Times New Roman" pitchFamily="18" charset="0"/>
              </a:rPr>
              <a:t>The </a:t>
            </a:r>
            <a:r>
              <a:rPr lang="en-US" sz="2700" dirty="0" err="1" smtClean="0">
                <a:latin typeface="Times New Roman" pitchFamily="18" charset="0"/>
                <a:cs typeface="Times New Roman" pitchFamily="18" charset="0"/>
              </a:rPr>
              <a:t>DataNodes</a:t>
            </a:r>
            <a:r>
              <a:rPr lang="en-US" sz="2700" dirty="0" smtClean="0">
                <a:latin typeface="Times New Roman" pitchFamily="18" charset="0"/>
                <a:cs typeface="Times New Roman" pitchFamily="18" charset="0"/>
              </a:rPr>
              <a:t> manage storage attached to the nodes that they run on.</a:t>
            </a:r>
          </a:p>
          <a:p>
            <a:pPr marL="274320" indent="-274320">
              <a:buFont typeface="Wingdings 2"/>
              <a:buChar char=""/>
              <a:defRPr/>
            </a:pPr>
            <a:r>
              <a:rPr lang="en-US" sz="2700" dirty="0" smtClean="0">
                <a:latin typeface="Times New Roman" pitchFamily="18" charset="0"/>
                <a:cs typeface="Times New Roman" pitchFamily="18" charset="0"/>
              </a:rPr>
              <a:t>HDFS exposes a file system namespace and allows user data to be stored in files.</a:t>
            </a:r>
          </a:p>
          <a:p>
            <a:pPr marL="274320" indent="-274320">
              <a:buFont typeface="Wingdings 2"/>
              <a:buChar char=""/>
              <a:defRPr/>
            </a:pPr>
            <a:r>
              <a:rPr lang="en-US" sz="2700" dirty="0" smtClean="0">
                <a:latin typeface="Times New Roman" pitchFamily="18" charset="0"/>
                <a:cs typeface="Times New Roman" pitchFamily="18" charset="0"/>
              </a:rPr>
              <a:t>A file is split into one or more blocks and set of blocks are stored in </a:t>
            </a:r>
            <a:r>
              <a:rPr lang="en-US" sz="2700" dirty="0" err="1" smtClean="0">
                <a:latin typeface="Times New Roman" pitchFamily="18" charset="0"/>
                <a:cs typeface="Times New Roman" pitchFamily="18" charset="0"/>
              </a:rPr>
              <a:t>DataNodes</a:t>
            </a:r>
            <a:r>
              <a:rPr lang="en-US" sz="2700" dirty="0" smtClean="0">
                <a:latin typeface="Times New Roman" pitchFamily="18" charset="0"/>
                <a:cs typeface="Times New Roman" pitchFamily="18" charset="0"/>
              </a:rPr>
              <a:t>.</a:t>
            </a:r>
          </a:p>
          <a:p>
            <a:pPr marL="274320" indent="-274320">
              <a:buFont typeface="Wingdings 2"/>
              <a:buChar char=""/>
              <a:defRPr/>
            </a:pPr>
            <a:r>
              <a:rPr lang="en-US" sz="2700" dirty="0" err="1" smtClean="0">
                <a:latin typeface="Times New Roman" pitchFamily="18" charset="0"/>
                <a:cs typeface="Times New Roman" pitchFamily="18" charset="0"/>
              </a:rPr>
              <a:t>DataNodes</a:t>
            </a:r>
            <a:r>
              <a:rPr lang="en-US" sz="2700" dirty="0" smtClean="0">
                <a:latin typeface="Times New Roman" pitchFamily="18" charset="0"/>
                <a:cs typeface="Times New Roman" pitchFamily="18" charset="0"/>
              </a:rPr>
              <a:t>: serves read, write requests, performs block creation, deletion, and replication upon instruction from </a:t>
            </a:r>
            <a:r>
              <a:rPr lang="en-US" sz="2700" dirty="0" err="1" smtClean="0">
                <a:latin typeface="Times New Roman" pitchFamily="18" charset="0"/>
                <a:cs typeface="Times New Roman" pitchFamily="18" charset="0"/>
              </a:rPr>
              <a:t>Namenode</a:t>
            </a:r>
            <a:r>
              <a:rPr lang="en-US" sz="2700" dirty="0" smtClean="0">
                <a:latin typeface="Times New Roman" pitchFamily="18" charset="0"/>
                <a:cs typeface="Times New Roman" pitchFamily="18" charset="0"/>
              </a:rPr>
              <a:t>.</a:t>
            </a:r>
          </a:p>
          <a:p>
            <a:endParaRPr lang="en-US" sz="27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a:r>
            <a:br>
              <a:rPr lang="en-US" dirty="0" smtClean="0"/>
            </a:br>
            <a:r>
              <a:rPr lang="en-US" b="1" dirty="0" smtClean="0">
                <a:solidFill>
                  <a:srgbClr val="FF0000"/>
                </a:solidFill>
                <a:latin typeface="Times New Roman" pitchFamily="18" charset="0"/>
                <a:cs typeface="Times New Roman" pitchFamily="18" charset="0"/>
              </a:rPr>
              <a:t>Block</a:t>
            </a:r>
            <a:br>
              <a:rPr lang="en-US" b="1" dirty="0" smtClean="0">
                <a:solidFill>
                  <a:srgbClr val="FF0000"/>
                </a:solidFill>
                <a:latin typeface="Times New Roman" pitchFamily="18" charset="0"/>
                <a:cs typeface="Times New Roman" pitchFamily="18" charset="0"/>
              </a:rPr>
            </a:b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686800" cy="5181600"/>
          </a:xfrm>
        </p:spPr>
        <p:txBody>
          <a:bodyPr>
            <a:normAutofit fontScale="92500" lnSpcReduction="20000"/>
          </a:bodyPr>
          <a:lstStyle/>
          <a:p>
            <a:r>
              <a:rPr lang="en-US" dirty="0" smtClean="0">
                <a:latin typeface="Times New Roman" pitchFamily="18" charset="0"/>
                <a:cs typeface="Times New Roman" pitchFamily="18" charset="0"/>
              </a:rPr>
              <a:t>Generally the user data is stored in the files of HDFS. The file in a file system will be divided into one or more segments and/or stored in individual data nodes.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These file segments are called as </a:t>
            </a:r>
            <a:r>
              <a:rPr lang="en-US" dirty="0" smtClean="0">
                <a:solidFill>
                  <a:srgbClr val="FF0000"/>
                </a:solidFill>
                <a:latin typeface="Times New Roman" pitchFamily="18" charset="0"/>
                <a:cs typeface="Times New Roman" pitchFamily="18" charset="0"/>
              </a:rPr>
              <a:t>blocks. </a:t>
            </a:r>
            <a:r>
              <a:rPr lang="en-US" dirty="0" smtClean="0">
                <a:latin typeface="Times New Roman" pitchFamily="18" charset="0"/>
                <a:cs typeface="Times New Roman" pitchFamily="18" charset="0"/>
              </a:rPr>
              <a:t>In other words, the minimum amount of data that HDFS can read or write is called a </a:t>
            </a:r>
            <a:r>
              <a:rPr lang="en-US" b="1" dirty="0" smtClean="0">
                <a:solidFill>
                  <a:srgbClr val="FF0000"/>
                </a:solidFill>
                <a:latin typeface="Times New Roman" pitchFamily="18" charset="0"/>
                <a:cs typeface="Times New Roman" pitchFamily="18" charset="0"/>
              </a:rPr>
              <a:t>Block</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The default block size is 64MB, but it can be increased as per the need to change in HDFS configuration.</a:t>
            </a: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324600"/>
          </a:xfrm>
        </p:spPr>
        <p:txBody>
          <a:bodyPr>
            <a:normAutofit fontScale="92500" lnSpcReduction="20000"/>
          </a:bodyPr>
          <a:lstStyle/>
          <a:p>
            <a:pPr marL="274320" indent="-274320">
              <a:defRPr/>
            </a:pPr>
            <a:r>
              <a:rPr lang="en-US" sz="2700" dirty="0" smtClean="0">
                <a:latin typeface="Times New Roman" pitchFamily="18" charset="0"/>
                <a:cs typeface="Times New Roman" pitchFamily="18" charset="0"/>
              </a:rPr>
              <a:t>When the </a:t>
            </a:r>
            <a:r>
              <a:rPr lang="en-US" sz="2700" dirty="0" err="1" smtClean="0">
                <a:latin typeface="Times New Roman" pitchFamily="18" charset="0"/>
                <a:cs typeface="Times New Roman" pitchFamily="18" charset="0"/>
              </a:rPr>
              <a:t>filesystem</a:t>
            </a:r>
            <a:r>
              <a:rPr lang="en-US" sz="2700" dirty="0" smtClean="0">
                <a:latin typeface="Times New Roman" pitchFamily="18" charset="0"/>
                <a:cs typeface="Times New Roman" pitchFamily="18" charset="0"/>
              </a:rPr>
              <a:t> starts up it generates a list of all HDFS blocks and send this report to </a:t>
            </a:r>
            <a:r>
              <a:rPr lang="en-US" sz="2700" dirty="0" err="1" smtClean="0">
                <a:latin typeface="Times New Roman" pitchFamily="18" charset="0"/>
                <a:cs typeface="Times New Roman" pitchFamily="18" charset="0"/>
              </a:rPr>
              <a:t>Namenode</a:t>
            </a:r>
            <a:r>
              <a:rPr lang="en-US" sz="2700" dirty="0" smtClean="0">
                <a:latin typeface="Times New Roman" pitchFamily="18" charset="0"/>
                <a:cs typeface="Times New Roman" pitchFamily="18" charset="0"/>
              </a:rPr>
              <a:t>: </a:t>
            </a:r>
            <a:r>
              <a:rPr lang="en-US" sz="2700" b="1" dirty="0" err="1" smtClean="0">
                <a:solidFill>
                  <a:srgbClr val="0000FF"/>
                </a:solidFill>
                <a:latin typeface="Times New Roman" pitchFamily="18" charset="0"/>
                <a:cs typeface="Times New Roman" pitchFamily="18" charset="0"/>
              </a:rPr>
              <a:t>Blockreport</a:t>
            </a:r>
            <a:r>
              <a:rPr lang="en-US" sz="2700" b="1" dirty="0" smtClean="0">
                <a:solidFill>
                  <a:srgbClr val="0000FF"/>
                </a:solidFill>
                <a:latin typeface="Times New Roman" pitchFamily="18" charset="0"/>
                <a:cs typeface="Times New Roman" pitchFamily="18" charset="0"/>
              </a:rPr>
              <a:t>. </a:t>
            </a:r>
          </a:p>
          <a:p>
            <a:endParaRPr lang="en-US" sz="2800" dirty="0" smtClean="0">
              <a:latin typeface="Times New Roman" pitchFamily="18" charset="0"/>
              <a:cs typeface="Times New Roman" pitchFamily="18" charset="0"/>
            </a:endParaRPr>
          </a:p>
          <a:p>
            <a:r>
              <a:rPr lang="en-US" sz="2800" b="1" dirty="0" smtClean="0">
                <a:solidFill>
                  <a:srgbClr val="0000FF"/>
                </a:solidFill>
                <a:latin typeface="Times New Roman" pitchFamily="18" charset="0"/>
                <a:cs typeface="Times New Roman" pitchFamily="18" charset="0"/>
              </a:rPr>
              <a:t>Block </a:t>
            </a:r>
            <a:r>
              <a:rPr lang="en-US" sz="2800" b="1" dirty="0">
                <a:solidFill>
                  <a:srgbClr val="0000FF"/>
                </a:solidFill>
                <a:latin typeface="Times New Roman" pitchFamily="18" charset="0"/>
                <a:cs typeface="Times New Roman" pitchFamily="18" charset="0"/>
              </a:rPr>
              <a:t>Report</a:t>
            </a:r>
          </a:p>
          <a:p>
            <a:pPr lvl="1"/>
            <a:r>
              <a:rPr lang="en-US" dirty="0">
                <a:latin typeface="Times New Roman" pitchFamily="18" charset="0"/>
                <a:cs typeface="Times New Roman" pitchFamily="18" charset="0"/>
              </a:rPr>
              <a:t>Periodically sends a report of all existing blocks to the </a:t>
            </a:r>
            <a:r>
              <a:rPr lang="en-US" dirty="0" err="1">
                <a:latin typeface="Times New Roman" pitchFamily="18" charset="0"/>
                <a:cs typeface="Times New Roman" pitchFamily="18" charset="0"/>
              </a:rPr>
              <a:t>NameNode</a:t>
            </a:r>
            <a:endParaRPr lang="en-US" dirty="0">
              <a:latin typeface="Times New Roman" pitchFamily="18" charset="0"/>
              <a:cs typeface="Times New Roman" pitchFamily="18" charset="0"/>
            </a:endParaRPr>
          </a:p>
          <a:p>
            <a:pPr marL="274320" indent="-274320">
              <a:buFont typeface="Wingdings 2"/>
              <a:buChar char=""/>
              <a:defRPr/>
            </a:pPr>
            <a:endParaRPr lang="en-US" sz="2700" dirty="0" smtClean="0">
              <a:solidFill>
                <a:srgbClr val="0000FF"/>
              </a:solidFill>
              <a:latin typeface="Times New Roman" pitchFamily="18" charset="0"/>
              <a:cs typeface="Times New Roman" pitchFamily="18" charset="0"/>
            </a:endParaRPr>
          </a:p>
          <a:p>
            <a:r>
              <a:rPr lang="en-US" sz="2800" dirty="0" smtClean="0">
                <a:solidFill>
                  <a:srgbClr val="0000FF"/>
                </a:solidFill>
                <a:latin typeface="Times New Roman" pitchFamily="18" charset="0"/>
                <a:cs typeface="Times New Roman" pitchFamily="18" charset="0"/>
              </a:rPr>
              <a:t>A Block Server</a:t>
            </a:r>
          </a:p>
          <a:p>
            <a:pPr lvl="1"/>
            <a:r>
              <a:rPr lang="en-US" dirty="0" smtClean="0">
                <a:latin typeface="Times New Roman" pitchFamily="18" charset="0"/>
                <a:cs typeface="Times New Roman" pitchFamily="18" charset="0"/>
              </a:rPr>
              <a:t>Stores data in the local file system</a:t>
            </a:r>
          </a:p>
          <a:p>
            <a:pPr lvl="1"/>
            <a:r>
              <a:rPr lang="en-US" dirty="0" smtClean="0">
                <a:latin typeface="Times New Roman" pitchFamily="18" charset="0"/>
                <a:cs typeface="Times New Roman" pitchFamily="18" charset="0"/>
              </a:rPr>
              <a:t>Stores metadata of a block</a:t>
            </a:r>
          </a:p>
          <a:p>
            <a:pPr lvl="1"/>
            <a:r>
              <a:rPr lang="en-US" dirty="0" smtClean="0">
                <a:latin typeface="Times New Roman" pitchFamily="18" charset="0"/>
                <a:cs typeface="Times New Roman" pitchFamily="18" charset="0"/>
              </a:rPr>
              <a:t>Serves data and metadata to Clients</a:t>
            </a:r>
          </a:p>
          <a:p>
            <a:endParaRPr lang="en-US" sz="2800" dirty="0" smtClean="0">
              <a:latin typeface="Times New Roman" pitchFamily="18" charset="0"/>
              <a:cs typeface="Times New Roman" pitchFamily="18" charset="0"/>
            </a:endParaRPr>
          </a:p>
          <a:p>
            <a:endParaRPr lang="en-US" sz="2800" dirty="0" smtClean="0">
              <a:solidFill>
                <a:srgbClr val="0000FF"/>
              </a:solidFill>
              <a:latin typeface="Times New Roman" pitchFamily="18" charset="0"/>
              <a:cs typeface="Times New Roman" pitchFamily="18" charset="0"/>
            </a:endParaRPr>
          </a:p>
          <a:p>
            <a:r>
              <a:rPr lang="en-US" sz="2800" dirty="0" smtClean="0">
                <a:solidFill>
                  <a:srgbClr val="0000FF"/>
                </a:solidFill>
                <a:latin typeface="Times New Roman" pitchFamily="18" charset="0"/>
                <a:cs typeface="Times New Roman" pitchFamily="18" charset="0"/>
              </a:rPr>
              <a:t>Facilitates Pipelining of Data</a:t>
            </a:r>
          </a:p>
          <a:p>
            <a:pPr lvl="1">
              <a:buNone/>
            </a:pPr>
            <a:r>
              <a:rPr lang="en-US" dirty="0" smtClean="0">
                <a:latin typeface="Times New Roman" pitchFamily="18" charset="0"/>
                <a:cs typeface="Times New Roman" pitchFamily="18" charset="0"/>
              </a:rPr>
              <a:t>-Forwards data to other specified </a:t>
            </a:r>
            <a:r>
              <a:rPr lang="en-US" dirty="0" err="1" smtClean="0">
                <a:latin typeface="Times New Roman" pitchFamily="18" charset="0"/>
                <a:cs typeface="Times New Roman" pitchFamily="18" charset="0"/>
              </a:rPr>
              <a:t>DataNodes</a:t>
            </a:r>
            <a:endParaRPr lang="en-US"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pic>
        <p:nvPicPr>
          <p:cNvPr id="1026" name="Picture 2" descr="Hadoop Applica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08299"/>
            <a:ext cx="8229600" cy="4309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959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563562"/>
          </a:xfrm>
        </p:spPr>
        <p:txBody>
          <a:bodyPr>
            <a:normAutofit fontScale="90000"/>
          </a:bodyPr>
          <a:lstStyle/>
          <a:p>
            <a:pPr eaLnBrk="1" hangingPunct="1"/>
            <a:r>
              <a:rPr lang="en-US" sz="3600" b="1" dirty="0" smtClean="0">
                <a:solidFill>
                  <a:srgbClr val="FF0000"/>
                </a:solidFill>
                <a:latin typeface="Times New Roman" pitchFamily="18" charset="0"/>
                <a:cs typeface="Times New Roman" pitchFamily="18" charset="0"/>
              </a:rPr>
              <a:t>File system Namespace</a:t>
            </a:r>
          </a:p>
        </p:txBody>
      </p:sp>
      <p:sp>
        <p:nvSpPr>
          <p:cNvPr id="22533" name="Content Placeholder 4"/>
          <p:cNvSpPr>
            <a:spLocks noGrp="1"/>
          </p:cNvSpPr>
          <p:nvPr>
            <p:ph sz="quarter" idx="1"/>
          </p:nvPr>
        </p:nvSpPr>
        <p:spPr>
          <a:xfrm>
            <a:off x="301625" y="1295400"/>
            <a:ext cx="8504238" cy="4803775"/>
          </a:xfrm>
        </p:spPr>
        <p:txBody>
          <a:bodyPr>
            <a:normAutofit fontScale="92500"/>
          </a:bodyPr>
          <a:lstStyle/>
          <a:p>
            <a:pPr eaLnBrk="1" hangingPunct="1"/>
            <a:r>
              <a:rPr lang="en-US" dirty="0" smtClean="0">
                <a:latin typeface="Times New Roman" pitchFamily="18" charset="0"/>
                <a:cs typeface="Times New Roman" pitchFamily="18" charset="0"/>
              </a:rPr>
              <a:t>Hierarchical file system with directories and files</a:t>
            </a:r>
          </a:p>
          <a:p>
            <a:pPr eaLnBrk="1" hangingPunct="1"/>
            <a:r>
              <a:rPr lang="en-US" dirty="0" smtClean="0">
                <a:latin typeface="Times New Roman" pitchFamily="18" charset="0"/>
                <a:cs typeface="Times New Roman" pitchFamily="18" charset="0"/>
              </a:rPr>
              <a:t>Create, remove, move, rename etc.</a:t>
            </a:r>
          </a:p>
          <a:p>
            <a:pPr eaLnBrk="1" hangingPunct="1"/>
            <a:r>
              <a:rPr lang="en-US" dirty="0" err="1" smtClean="0">
                <a:latin typeface="Times New Roman" pitchFamily="18" charset="0"/>
                <a:cs typeface="Times New Roman" pitchFamily="18" charset="0"/>
              </a:rPr>
              <a:t>Namenode</a:t>
            </a:r>
            <a:r>
              <a:rPr lang="en-US" dirty="0" smtClean="0">
                <a:latin typeface="Times New Roman" pitchFamily="18" charset="0"/>
                <a:cs typeface="Times New Roman" pitchFamily="18" charset="0"/>
              </a:rPr>
              <a:t> maintains the file system</a:t>
            </a:r>
          </a:p>
          <a:p>
            <a:pPr eaLnBrk="1" hangingPunct="1"/>
            <a:r>
              <a:rPr lang="en-US" dirty="0" smtClean="0">
                <a:latin typeface="Times New Roman" pitchFamily="18" charset="0"/>
                <a:cs typeface="Times New Roman" pitchFamily="18" charset="0"/>
              </a:rPr>
              <a:t>Any meta information changes to the file system recorded by the </a:t>
            </a:r>
            <a:r>
              <a:rPr lang="en-US" dirty="0" err="1" smtClean="0">
                <a:latin typeface="Times New Roman" pitchFamily="18" charset="0"/>
                <a:cs typeface="Times New Roman" pitchFamily="18" charset="0"/>
              </a:rPr>
              <a:t>Namenode</a:t>
            </a:r>
            <a:r>
              <a:rPr lang="en-US" dirty="0" smtClean="0">
                <a:latin typeface="Times New Roman" pitchFamily="18" charset="0"/>
                <a:cs typeface="Times New Roman" pitchFamily="18" charset="0"/>
              </a:rPr>
              <a:t>.</a:t>
            </a:r>
          </a:p>
          <a:p>
            <a:pPr eaLnBrk="1" hangingPunct="1"/>
            <a:r>
              <a:rPr lang="en-US" dirty="0" smtClean="0">
                <a:latin typeface="Times New Roman" pitchFamily="18" charset="0"/>
                <a:cs typeface="Times New Roman" pitchFamily="18" charset="0"/>
              </a:rPr>
              <a:t>An application can specify the number of replicas of the file needed: </a:t>
            </a:r>
            <a:r>
              <a:rPr lang="en-US" dirty="0" smtClean="0">
                <a:solidFill>
                  <a:srgbClr val="0000FF"/>
                </a:solidFill>
                <a:latin typeface="Times New Roman" pitchFamily="18" charset="0"/>
                <a:cs typeface="Times New Roman" pitchFamily="18" charset="0"/>
              </a:rPr>
              <a:t>replication factor of the file</a:t>
            </a:r>
            <a:r>
              <a:rPr lang="en-US" dirty="0" smtClean="0">
                <a:latin typeface="Times New Roman" pitchFamily="18" charset="0"/>
                <a:cs typeface="Times New Roman" pitchFamily="18" charset="0"/>
              </a:rPr>
              <a:t>. This information is stored in the </a:t>
            </a:r>
            <a:r>
              <a:rPr lang="en-US" dirty="0" err="1" smtClean="0">
                <a:latin typeface="Times New Roman" pitchFamily="18" charset="0"/>
                <a:cs typeface="Times New Roman" pitchFamily="18" charset="0"/>
              </a:rPr>
              <a:t>Namenode</a:t>
            </a:r>
            <a:r>
              <a:rPr lang="en-US" dirty="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639762"/>
          </a:xfrm>
        </p:spPr>
        <p:txBody>
          <a:bodyPr>
            <a:normAutofit fontScale="90000"/>
          </a:bodyPr>
          <a:lstStyle/>
          <a:p>
            <a:pPr eaLnBrk="1" hangingPunct="1"/>
            <a:r>
              <a:rPr lang="en-US" sz="3900" b="1" dirty="0" smtClean="0">
                <a:solidFill>
                  <a:srgbClr val="FF0000"/>
                </a:solidFill>
                <a:latin typeface="Times New Roman" pitchFamily="18" charset="0"/>
                <a:cs typeface="Times New Roman" pitchFamily="18" charset="0"/>
              </a:rPr>
              <a:t>Data Replication</a:t>
            </a:r>
          </a:p>
        </p:txBody>
      </p:sp>
      <p:sp>
        <p:nvSpPr>
          <p:cNvPr id="5" name="Content Placeholder 4"/>
          <p:cNvSpPr>
            <a:spLocks noGrp="1"/>
          </p:cNvSpPr>
          <p:nvPr>
            <p:ph sz="quarter" idx="1"/>
          </p:nvPr>
        </p:nvSpPr>
        <p:spPr>
          <a:xfrm>
            <a:off x="301625" y="1219200"/>
            <a:ext cx="8504238" cy="4879975"/>
          </a:xfrm>
        </p:spPr>
        <p:txBody>
          <a:bodyPr>
            <a:normAutofit/>
          </a:bodyPr>
          <a:lstStyle/>
          <a:p>
            <a:pPr marL="274320" indent="-274320" eaLnBrk="1" fontAlgn="auto" hangingPunct="1">
              <a:spcAft>
                <a:spcPts val="0"/>
              </a:spcAft>
              <a:buFont typeface="Wingdings 2"/>
              <a:buChar char=""/>
              <a:defRPr/>
            </a:pPr>
            <a:r>
              <a:rPr lang="en-US" sz="2700" dirty="0" smtClean="0">
                <a:latin typeface="Times New Roman" pitchFamily="18" charset="0"/>
                <a:cs typeface="Times New Roman" pitchFamily="18" charset="0"/>
              </a:rPr>
              <a:t>HDFS is designed to store very large files across machines in a large cluster.</a:t>
            </a:r>
          </a:p>
          <a:p>
            <a:pPr marL="274320" indent="-274320" eaLnBrk="1" fontAlgn="auto" hangingPunct="1">
              <a:spcAft>
                <a:spcPts val="0"/>
              </a:spcAft>
              <a:buFont typeface="Wingdings 2"/>
              <a:buChar char=""/>
              <a:defRPr/>
            </a:pPr>
            <a:r>
              <a:rPr lang="en-US" sz="2700" dirty="0" smtClean="0">
                <a:latin typeface="Times New Roman" pitchFamily="18" charset="0"/>
                <a:cs typeface="Times New Roman" pitchFamily="18" charset="0"/>
              </a:rPr>
              <a:t>Each file is a sequence of blocks.</a:t>
            </a:r>
          </a:p>
          <a:p>
            <a:pPr marL="274320" indent="-274320" eaLnBrk="1" fontAlgn="auto" hangingPunct="1">
              <a:spcAft>
                <a:spcPts val="0"/>
              </a:spcAft>
              <a:buFont typeface="Wingdings 2"/>
              <a:buChar char=""/>
              <a:defRPr/>
            </a:pPr>
            <a:r>
              <a:rPr lang="en-US" sz="2700" dirty="0" smtClean="0">
                <a:latin typeface="Times New Roman" pitchFamily="18" charset="0"/>
                <a:cs typeface="Times New Roman" pitchFamily="18" charset="0"/>
              </a:rPr>
              <a:t>Blocks are replicated for fault tolerance.</a:t>
            </a:r>
          </a:p>
          <a:p>
            <a:pPr marL="274320" indent="-274320" eaLnBrk="1" fontAlgn="auto" hangingPunct="1">
              <a:spcAft>
                <a:spcPts val="0"/>
              </a:spcAft>
              <a:buFont typeface="Wingdings 2"/>
              <a:buChar char=""/>
              <a:defRPr/>
            </a:pPr>
            <a:r>
              <a:rPr lang="en-US" sz="2700" dirty="0" smtClean="0">
                <a:latin typeface="Times New Roman" pitchFamily="18" charset="0"/>
                <a:cs typeface="Times New Roman" pitchFamily="18" charset="0"/>
              </a:rPr>
              <a:t>Block size and replicas are configurable per file.</a:t>
            </a:r>
          </a:p>
          <a:p>
            <a:pPr marL="274320" indent="-274320" eaLnBrk="1" fontAlgn="auto" hangingPunct="1">
              <a:spcAft>
                <a:spcPts val="0"/>
              </a:spcAft>
              <a:buFont typeface="Wingdings 2"/>
              <a:buChar char=""/>
              <a:defRPr/>
            </a:pPr>
            <a:r>
              <a:rPr lang="en-US" sz="2700" dirty="0" smtClean="0">
                <a:latin typeface="Times New Roman" pitchFamily="18" charset="0"/>
                <a:cs typeface="Times New Roman" pitchFamily="18" charset="0"/>
              </a:rPr>
              <a:t>The Namenode receives a Heartbeat and a BlockReport from each DataNode in the cluster.</a:t>
            </a:r>
          </a:p>
          <a:p>
            <a:pPr marL="274320" indent="-274320" eaLnBrk="1" fontAlgn="auto" hangingPunct="1">
              <a:spcAft>
                <a:spcPts val="0"/>
              </a:spcAft>
              <a:buFont typeface="Wingdings 2"/>
              <a:buChar char=""/>
              <a:defRPr/>
            </a:pPr>
            <a:r>
              <a:rPr lang="en-US" sz="2700" dirty="0" smtClean="0">
                <a:latin typeface="Times New Roman" pitchFamily="18" charset="0"/>
                <a:cs typeface="Times New Roman" pitchFamily="18" charset="0"/>
              </a:rPr>
              <a:t>BlockReport contains all the blocks on a Datanode.</a:t>
            </a:r>
          </a:p>
          <a:p>
            <a:pPr marL="274320" indent="-274320" eaLnBrk="1" fontAlgn="auto" hangingPunct="1">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563562"/>
          </a:xfrm>
        </p:spPr>
        <p:txBody>
          <a:bodyPr>
            <a:normAutofit fontScale="90000"/>
          </a:bodyPr>
          <a:lstStyle/>
          <a:p>
            <a:pPr eaLnBrk="1" hangingPunct="1"/>
            <a:r>
              <a:rPr lang="en-US" sz="3700" b="1" dirty="0" err="1" smtClean="0">
                <a:solidFill>
                  <a:srgbClr val="FF0000"/>
                </a:solidFill>
                <a:latin typeface="Times New Roman" pitchFamily="18" charset="0"/>
                <a:cs typeface="Times New Roman" pitchFamily="18" charset="0"/>
              </a:rPr>
              <a:t>Filesystem</a:t>
            </a:r>
            <a:r>
              <a:rPr lang="en-US" sz="3700" b="1" dirty="0" smtClean="0">
                <a:solidFill>
                  <a:srgbClr val="FF0000"/>
                </a:solidFill>
                <a:latin typeface="Times New Roman" pitchFamily="18" charset="0"/>
                <a:cs typeface="Times New Roman" pitchFamily="18" charset="0"/>
              </a:rPr>
              <a:t> Metadata</a:t>
            </a:r>
          </a:p>
        </p:txBody>
      </p:sp>
      <p:sp>
        <p:nvSpPr>
          <p:cNvPr id="4" name="Slide Number Placeholder 3"/>
          <p:cNvSpPr>
            <a:spLocks noGrp="1"/>
          </p:cNvSpPr>
          <p:nvPr>
            <p:ph type="sldNum" sz="quarter" idx="12"/>
          </p:nvPr>
        </p:nvSpPr>
        <p:spPr/>
        <p:txBody>
          <a:bodyPr/>
          <a:lstStyle/>
          <a:p>
            <a:pPr>
              <a:defRPr/>
            </a:pPr>
            <a:fld id="{00F0C13C-E835-4DDF-9965-995C7B5CF83D}" type="slidenum">
              <a:rPr lang="en-US"/>
              <a:pPr>
                <a:defRPr/>
              </a:pPr>
              <a:t>32</a:t>
            </a:fld>
            <a:endParaRPr lang="en-US"/>
          </a:p>
        </p:txBody>
      </p:sp>
      <p:sp>
        <p:nvSpPr>
          <p:cNvPr id="27653" name="Content Placeholder 4"/>
          <p:cNvSpPr>
            <a:spLocks noGrp="1"/>
          </p:cNvSpPr>
          <p:nvPr>
            <p:ph sz="quarter" idx="1"/>
          </p:nvPr>
        </p:nvSpPr>
        <p:spPr>
          <a:xfrm>
            <a:off x="301625" y="1143000"/>
            <a:ext cx="8504238" cy="4956175"/>
          </a:xfrm>
        </p:spPr>
        <p:txBody>
          <a:bodyPr>
            <a:normAutofit fontScale="85000" lnSpcReduction="10000"/>
          </a:bodyPr>
          <a:lstStyle/>
          <a:p>
            <a:pPr eaLnBrk="1" hangingPunct="1"/>
            <a:r>
              <a:rPr lang="en-US" dirty="0" smtClean="0">
                <a:latin typeface="Times New Roman" pitchFamily="18" charset="0"/>
                <a:cs typeface="Times New Roman" pitchFamily="18" charset="0"/>
              </a:rPr>
              <a:t>The HDFS namespace is stored by </a:t>
            </a:r>
            <a:r>
              <a:rPr lang="en-US" dirty="0" err="1" smtClean="0">
                <a:latin typeface="Times New Roman" pitchFamily="18" charset="0"/>
                <a:cs typeface="Times New Roman" pitchFamily="18" charset="0"/>
              </a:rPr>
              <a:t>Namenode</a:t>
            </a:r>
            <a:r>
              <a:rPr lang="en-US" dirty="0" smtClean="0">
                <a:latin typeface="Times New Roman" pitchFamily="18" charset="0"/>
                <a:cs typeface="Times New Roman" pitchFamily="18" charset="0"/>
              </a:rPr>
              <a:t>.</a:t>
            </a:r>
          </a:p>
          <a:p>
            <a:pPr eaLnBrk="1" hangingPunct="1"/>
            <a:endParaRPr lang="en-US" dirty="0" smtClean="0">
              <a:latin typeface="Times New Roman" pitchFamily="18" charset="0"/>
              <a:cs typeface="Times New Roman" pitchFamily="18" charset="0"/>
            </a:endParaRPr>
          </a:p>
          <a:p>
            <a:pPr eaLnBrk="1" hangingPunct="1"/>
            <a:r>
              <a:rPr lang="en-US" dirty="0" err="1" smtClean="0">
                <a:latin typeface="Times New Roman" pitchFamily="18" charset="0"/>
                <a:cs typeface="Times New Roman" pitchFamily="18" charset="0"/>
              </a:rPr>
              <a:t>Namenode</a:t>
            </a:r>
            <a:r>
              <a:rPr lang="en-US" dirty="0" smtClean="0">
                <a:latin typeface="Times New Roman" pitchFamily="18" charset="0"/>
                <a:cs typeface="Times New Roman" pitchFamily="18" charset="0"/>
              </a:rPr>
              <a:t> uses a transaction log called the </a:t>
            </a:r>
            <a:r>
              <a:rPr lang="en-US" dirty="0" err="1" smtClean="0">
                <a:latin typeface="Times New Roman" pitchFamily="18" charset="0"/>
                <a:cs typeface="Times New Roman" pitchFamily="18" charset="0"/>
              </a:rPr>
              <a:t>EditLog</a:t>
            </a:r>
            <a:r>
              <a:rPr lang="en-US" dirty="0" smtClean="0">
                <a:latin typeface="Times New Roman" pitchFamily="18" charset="0"/>
                <a:cs typeface="Times New Roman" pitchFamily="18" charset="0"/>
              </a:rPr>
              <a:t> to record every change that occurs to the </a:t>
            </a:r>
            <a:r>
              <a:rPr lang="en-US" dirty="0" err="1" smtClean="0">
                <a:latin typeface="Times New Roman" pitchFamily="18" charset="0"/>
                <a:cs typeface="Times New Roman" pitchFamily="18" charset="0"/>
              </a:rPr>
              <a:t>filesystem</a:t>
            </a:r>
            <a:r>
              <a:rPr lang="en-US" dirty="0" smtClean="0">
                <a:latin typeface="Times New Roman" pitchFamily="18" charset="0"/>
                <a:cs typeface="Times New Roman" pitchFamily="18" charset="0"/>
              </a:rPr>
              <a:t> meta data.</a:t>
            </a:r>
          </a:p>
          <a:p>
            <a:pPr lvl="1" eaLnBrk="1" hangingPunct="1"/>
            <a:r>
              <a:rPr lang="en-US" dirty="0" smtClean="0">
                <a:solidFill>
                  <a:schemeClr val="tx1"/>
                </a:solidFill>
                <a:latin typeface="Times New Roman" pitchFamily="18" charset="0"/>
                <a:cs typeface="Times New Roman" pitchFamily="18" charset="0"/>
              </a:rPr>
              <a:t>For example, creating a new file.</a:t>
            </a:r>
          </a:p>
          <a:p>
            <a:pPr lvl="1" eaLnBrk="1" hangingPunct="1"/>
            <a:r>
              <a:rPr lang="en-US" dirty="0" smtClean="0">
                <a:solidFill>
                  <a:schemeClr val="tx1"/>
                </a:solidFill>
                <a:latin typeface="Times New Roman" pitchFamily="18" charset="0"/>
                <a:cs typeface="Times New Roman" pitchFamily="18" charset="0"/>
              </a:rPr>
              <a:t>Change replication factor of a file</a:t>
            </a:r>
          </a:p>
          <a:p>
            <a:pPr lvl="1" eaLnBrk="1" hangingPunct="1"/>
            <a:r>
              <a:rPr lang="en-US" dirty="0" err="1" smtClean="0">
                <a:solidFill>
                  <a:schemeClr val="tx1"/>
                </a:solidFill>
                <a:latin typeface="Times New Roman" pitchFamily="18" charset="0"/>
                <a:cs typeface="Times New Roman" pitchFamily="18" charset="0"/>
              </a:rPr>
              <a:t>EditLog</a:t>
            </a:r>
            <a:r>
              <a:rPr lang="en-US" dirty="0" smtClean="0">
                <a:solidFill>
                  <a:schemeClr val="tx1"/>
                </a:solidFill>
                <a:latin typeface="Times New Roman" pitchFamily="18" charset="0"/>
                <a:cs typeface="Times New Roman" pitchFamily="18" charset="0"/>
              </a:rPr>
              <a:t> is stored in the </a:t>
            </a:r>
            <a:r>
              <a:rPr lang="en-US" dirty="0" err="1" smtClean="0">
                <a:solidFill>
                  <a:schemeClr val="tx1"/>
                </a:solidFill>
                <a:latin typeface="Times New Roman" pitchFamily="18" charset="0"/>
                <a:cs typeface="Times New Roman" pitchFamily="18" charset="0"/>
              </a:rPr>
              <a:t>Namenode’s</a:t>
            </a:r>
            <a:r>
              <a:rPr lang="en-US" dirty="0" smtClean="0">
                <a:solidFill>
                  <a:schemeClr val="tx1"/>
                </a:solidFill>
                <a:latin typeface="Times New Roman" pitchFamily="18" charset="0"/>
                <a:cs typeface="Times New Roman" pitchFamily="18" charset="0"/>
              </a:rPr>
              <a:t> local </a:t>
            </a:r>
            <a:r>
              <a:rPr lang="en-US" dirty="0" err="1" smtClean="0">
                <a:solidFill>
                  <a:schemeClr val="tx1"/>
                </a:solidFill>
                <a:latin typeface="Times New Roman" pitchFamily="18" charset="0"/>
                <a:cs typeface="Times New Roman" pitchFamily="18" charset="0"/>
              </a:rPr>
              <a:t>filesystem</a:t>
            </a:r>
            <a:endParaRPr lang="en-US" dirty="0" smtClean="0">
              <a:solidFill>
                <a:schemeClr val="tx1"/>
              </a:solidFill>
              <a:latin typeface="Times New Roman" pitchFamily="18" charset="0"/>
              <a:cs typeface="Times New Roman" pitchFamily="18" charset="0"/>
            </a:endParaRPr>
          </a:p>
          <a:p>
            <a:pPr lvl="1" eaLnBrk="1" hangingPunct="1"/>
            <a:endParaRPr lang="en-US" dirty="0" smtClean="0">
              <a:solidFill>
                <a:schemeClr val="tx1"/>
              </a:solidFill>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Entire </a:t>
            </a:r>
            <a:r>
              <a:rPr lang="en-US" dirty="0" err="1" smtClean="0">
                <a:latin typeface="Times New Roman" pitchFamily="18" charset="0"/>
                <a:cs typeface="Times New Roman" pitchFamily="18" charset="0"/>
              </a:rPr>
              <a:t>filesystem</a:t>
            </a:r>
            <a:r>
              <a:rPr lang="en-US" dirty="0" smtClean="0">
                <a:latin typeface="Times New Roman" pitchFamily="18" charset="0"/>
                <a:cs typeface="Times New Roman" pitchFamily="18" charset="0"/>
              </a:rPr>
              <a:t> namespace including mapping of blocks to files and file system properties is stored in a file </a:t>
            </a:r>
            <a:r>
              <a:rPr lang="en-US" b="1" dirty="0" err="1" smtClean="0">
                <a:latin typeface="Times New Roman" pitchFamily="18" charset="0"/>
                <a:cs typeface="Times New Roman" pitchFamily="18" charset="0"/>
              </a:rPr>
              <a:t>FsImage</a:t>
            </a:r>
            <a:r>
              <a:rPr lang="en-US" dirty="0" smtClean="0">
                <a:latin typeface="Times New Roman" pitchFamily="18" charset="0"/>
                <a:cs typeface="Times New Roman" pitchFamily="18" charset="0"/>
              </a:rPr>
              <a:t>. Stored in </a:t>
            </a:r>
            <a:r>
              <a:rPr lang="en-US" dirty="0" err="1" smtClean="0">
                <a:latin typeface="Times New Roman" pitchFamily="18" charset="0"/>
                <a:cs typeface="Times New Roman" pitchFamily="18" charset="0"/>
              </a:rPr>
              <a:t>Namenode’s</a:t>
            </a:r>
            <a:r>
              <a:rPr lang="en-US" dirty="0" smtClean="0">
                <a:latin typeface="Times New Roman" pitchFamily="18" charset="0"/>
                <a:cs typeface="Times New Roman" pitchFamily="18" charset="0"/>
              </a:rPr>
              <a:t> local </a:t>
            </a:r>
            <a:r>
              <a:rPr lang="en-US" dirty="0" err="1" smtClean="0">
                <a:latin typeface="Times New Roman" pitchFamily="18" charset="0"/>
                <a:cs typeface="Times New Roman" pitchFamily="18" charset="0"/>
              </a:rPr>
              <a:t>filesystem</a:t>
            </a:r>
            <a:r>
              <a:rPr lang="en-US" dirty="0" smtClean="0">
                <a:latin typeface="Times New Roman" pitchFamily="18" charset="0"/>
                <a:cs typeface="Times New Roman" pitchFamily="18" charset="0"/>
              </a:rPr>
              <a:t>.</a:t>
            </a:r>
          </a:p>
          <a:p>
            <a:pPr lvl="1" eaLnBrk="1" hangingPunct="1"/>
            <a:endParaRPr lang="en-US" dirty="0" smtClean="0">
              <a:solidFill>
                <a:schemeClr val="tx1"/>
              </a:solidFill>
              <a:latin typeface="Times New Roman" pitchFamily="18" charset="0"/>
              <a:cs typeface="Times New Roman" pitchFamily="18" charset="0"/>
            </a:endParaRPr>
          </a:p>
          <a:p>
            <a:pPr lvl="1" eaLnBrk="1" hangingPunct="1"/>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700" dirty="0">
                <a:solidFill>
                  <a:srgbClr val="0000FF"/>
                </a:solidFill>
                <a:latin typeface="Times New Roman" pitchFamily="18" charset="0"/>
                <a:cs typeface="Times New Roman" pitchFamily="18" charset="0"/>
              </a:rPr>
              <a:t>Types of metadata</a:t>
            </a:r>
          </a:p>
          <a:p>
            <a:pPr lvl="1"/>
            <a:r>
              <a:rPr lang="en-US" sz="2700" dirty="0">
                <a:latin typeface="Times New Roman" pitchFamily="18" charset="0"/>
                <a:cs typeface="Times New Roman" pitchFamily="18" charset="0"/>
              </a:rPr>
              <a:t>List of files</a:t>
            </a:r>
          </a:p>
          <a:p>
            <a:pPr lvl="1"/>
            <a:r>
              <a:rPr lang="en-US" sz="2700" dirty="0">
                <a:latin typeface="Times New Roman" pitchFamily="18" charset="0"/>
                <a:cs typeface="Times New Roman" pitchFamily="18" charset="0"/>
              </a:rPr>
              <a:t>List of Blocks for each file</a:t>
            </a:r>
          </a:p>
          <a:p>
            <a:pPr lvl="1"/>
            <a:r>
              <a:rPr lang="en-US" sz="2700" dirty="0">
                <a:latin typeface="Times New Roman" pitchFamily="18" charset="0"/>
                <a:cs typeface="Times New Roman" pitchFamily="18" charset="0"/>
              </a:rPr>
              <a:t>List of </a:t>
            </a:r>
            <a:r>
              <a:rPr lang="en-US" sz="2700" dirty="0" err="1">
                <a:latin typeface="Times New Roman" pitchFamily="18" charset="0"/>
                <a:cs typeface="Times New Roman" pitchFamily="18" charset="0"/>
              </a:rPr>
              <a:t>DataNodes</a:t>
            </a:r>
            <a:r>
              <a:rPr lang="en-US" sz="2700" dirty="0">
                <a:latin typeface="Times New Roman" pitchFamily="18" charset="0"/>
                <a:cs typeface="Times New Roman" pitchFamily="18" charset="0"/>
              </a:rPr>
              <a:t> for each block</a:t>
            </a:r>
          </a:p>
          <a:p>
            <a:pPr lvl="1"/>
            <a:r>
              <a:rPr lang="en-US" sz="2700" dirty="0">
                <a:latin typeface="Times New Roman" pitchFamily="18" charset="0"/>
                <a:cs typeface="Times New Roman" pitchFamily="18" charset="0"/>
              </a:rPr>
              <a:t>File attributes, e.g. creation time, replication </a:t>
            </a:r>
            <a:r>
              <a:rPr lang="en-US" sz="2700" dirty="0" smtClean="0">
                <a:latin typeface="Times New Roman" pitchFamily="18" charset="0"/>
                <a:cs typeface="Times New Roman" pitchFamily="18" charset="0"/>
              </a:rPr>
              <a:t>factor</a:t>
            </a:r>
          </a:p>
          <a:p>
            <a:pPr lvl="1"/>
            <a:endParaRPr lang="en-US" sz="2700" dirty="0">
              <a:latin typeface="Times New Roman" pitchFamily="18" charset="0"/>
              <a:cs typeface="Times New Roman" pitchFamily="18" charset="0"/>
            </a:endParaRPr>
          </a:p>
          <a:p>
            <a:r>
              <a:rPr lang="en-US" sz="2700" dirty="0">
                <a:solidFill>
                  <a:srgbClr val="0000FF"/>
                </a:solidFill>
                <a:latin typeface="Times New Roman" pitchFamily="18" charset="0"/>
                <a:cs typeface="Times New Roman" pitchFamily="18" charset="0"/>
              </a:rPr>
              <a:t>A Transaction Log</a:t>
            </a:r>
          </a:p>
          <a:p>
            <a:pPr lvl="1"/>
            <a:r>
              <a:rPr lang="en-US" sz="2700" dirty="0">
                <a:latin typeface="Times New Roman" pitchFamily="18" charset="0"/>
                <a:cs typeface="Times New Roman" pitchFamily="18" charset="0"/>
              </a:rPr>
              <a:t>Records file creations, file deletions </a:t>
            </a:r>
            <a:r>
              <a:rPr lang="en-US" sz="2700" dirty="0" err="1">
                <a:latin typeface="Times New Roman" pitchFamily="18" charset="0"/>
                <a:cs typeface="Times New Roman" pitchFamily="18" charset="0"/>
              </a:rPr>
              <a:t>etc</a:t>
            </a:r>
            <a:endParaRPr lang="en-US" sz="2700" dirty="0">
              <a:latin typeface="Times New Roman" pitchFamily="18" charset="0"/>
              <a:cs typeface="Times New Roman" pitchFamily="18" charset="0"/>
            </a:endParaRPr>
          </a:p>
          <a:p>
            <a:endParaRPr lang="en-US" sz="27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7875247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sz="3600" b="1" dirty="0" smtClean="0">
                <a:solidFill>
                  <a:srgbClr val="FF0000"/>
                </a:solidFill>
                <a:latin typeface="Times New Roman" pitchFamily="18" charset="0"/>
                <a:cs typeface="Times New Roman" pitchFamily="18" charset="0"/>
              </a:rPr>
              <a:t>Block Placement</a:t>
            </a:r>
          </a:p>
        </p:txBody>
      </p:sp>
      <p:sp>
        <p:nvSpPr>
          <p:cNvPr id="17411" name="Rectangle 3"/>
          <p:cNvSpPr>
            <a:spLocks noGrp="1" noChangeArrowheads="1"/>
          </p:cNvSpPr>
          <p:nvPr>
            <p:ph type="body" idx="1"/>
          </p:nvPr>
        </p:nvSpPr>
        <p:spPr>
          <a:xfrm>
            <a:off x="609600" y="1447800"/>
            <a:ext cx="7772400" cy="4724400"/>
          </a:xfrm>
        </p:spPr>
        <p:txBody>
          <a:bodyPr/>
          <a:lstStyle/>
          <a:p>
            <a:pPr eaLnBrk="1" hangingPunct="1"/>
            <a:r>
              <a:rPr lang="en-US" dirty="0" smtClean="0">
                <a:latin typeface="Times New Roman" pitchFamily="18" charset="0"/>
                <a:cs typeface="Times New Roman" pitchFamily="18" charset="0"/>
              </a:rPr>
              <a:t>Current Strategy</a:t>
            </a:r>
          </a:p>
          <a:p>
            <a:pPr lvl="1" eaLnBrk="1" hangingPunct="1"/>
            <a:r>
              <a:rPr lang="en-US" dirty="0" smtClean="0">
                <a:latin typeface="Times New Roman" pitchFamily="18" charset="0"/>
                <a:cs typeface="Times New Roman" pitchFamily="18" charset="0"/>
              </a:rPr>
              <a:t>One replica on local node</a:t>
            </a:r>
          </a:p>
          <a:p>
            <a:pPr lvl="1" eaLnBrk="1" hangingPunct="1"/>
            <a:r>
              <a:rPr lang="en-US" dirty="0" smtClean="0">
                <a:latin typeface="Times New Roman" pitchFamily="18" charset="0"/>
                <a:cs typeface="Times New Roman" pitchFamily="18" charset="0"/>
              </a:rPr>
              <a:t>Second replica on a remote rack</a:t>
            </a:r>
          </a:p>
          <a:p>
            <a:pPr lvl="1" eaLnBrk="1" hangingPunct="1"/>
            <a:r>
              <a:rPr lang="en-US" dirty="0" smtClean="0">
                <a:latin typeface="Times New Roman" pitchFamily="18" charset="0"/>
                <a:cs typeface="Times New Roman" pitchFamily="18" charset="0"/>
              </a:rPr>
              <a:t>Third replica on same remote rack</a:t>
            </a:r>
          </a:p>
          <a:p>
            <a:pPr lvl="1" eaLnBrk="1" hangingPunct="1"/>
            <a:r>
              <a:rPr lang="en-US" dirty="0" smtClean="0">
                <a:latin typeface="Times New Roman" pitchFamily="18" charset="0"/>
                <a:cs typeface="Times New Roman" pitchFamily="18" charset="0"/>
              </a:rPr>
              <a:t>Additional replicas are randomly placed</a:t>
            </a:r>
          </a:p>
          <a:p>
            <a:pPr eaLnBrk="1" hangingPunct="1"/>
            <a:r>
              <a:rPr lang="en-US" dirty="0" smtClean="0">
                <a:latin typeface="Times New Roman" pitchFamily="18" charset="0"/>
                <a:cs typeface="Times New Roman" pitchFamily="18" charset="0"/>
              </a:rPr>
              <a:t>Clients read from nearest replicas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Heartbeats</a:t>
            </a:r>
          </a:p>
        </p:txBody>
      </p:sp>
      <p:sp>
        <p:nvSpPr>
          <p:cNvPr id="18435" name="Rectangle 3"/>
          <p:cNvSpPr>
            <a:spLocks noGrp="1" noChangeArrowheads="1"/>
          </p:cNvSpPr>
          <p:nvPr>
            <p:ph type="body" idx="1"/>
          </p:nvPr>
        </p:nvSpPr>
        <p:spPr>
          <a:xfrm>
            <a:off x="685800" y="990600"/>
            <a:ext cx="7772400" cy="4724400"/>
          </a:xfrm>
        </p:spPr>
        <p:txBody>
          <a:bodyPr/>
          <a:lstStyle/>
          <a:p>
            <a:pPr eaLnBrk="1" hangingPunct="1"/>
            <a:endParaRPr lang="en-US" dirty="0" smtClean="0"/>
          </a:p>
          <a:p>
            <a:pPr eaLnBrk="1" hangingPunct="1"/>
            <a:endParaRPr lang="en-US" dirty="0" smtClean="0"/>
          </a:p>
          <a:p>
            <a:pPr eaLnBrk="1" hangingPunct="1"/>
            <a:r>
              <a:rPr lang="en-US" dirty="0" err="1" smtClean="0">
                <a:latin typeface="Times New Roman" pitchFamily="18" charset="0"/>
                <a:cs typeface="Times New Roman" pitchFamily="18" charset="0"/>
              </a:rPr>
              <a:t>DataNodes</a:t>
            </a:r>
            <a:r>
              <a:rPr lang="en-US" dirty="0" smtClean="0">
                <a:latin typeface="Times New Roman" pitchFamily="18" charset="0"/>
                <a:cs typeface="Times New Roman" pitchFamily="18" charset="0"/>
              </a:rPr>
              <a:t> send </a:t>
            </a:r>
            <a:r>
              <a:rPr lang="en-US" dirty="0" err="1" smtClean="0">
                <a:latin typeface="Times New Roman" pitchFamily="18" charset="0"/>
                <a:cs typeface="Times New Roman" pitchFamily="18" charset="0"/>
              </a:rPr>
              <a:t>hearbeat</a:t>
            </a:r>
            <a:r>
              <a:rPr lang="en-US" dirty="0" smtClean="0">
                <a:latin typeface="Times New Roman" pitchFamily="18" charset="0"/>
                <a:cs typeface="Times New Roman" pitchFamily="18" charset="0"/>
              </a:rPr>
              <a:t> to the </a:t>
            </a:r>
            <a:r>
              <a:rPr lang="en-US" dirty="0" err="1" smtClean="0">
                <a:latin typeface="Times New Roman" pitchFamily="18" charset="0"/>
                <a:cs typeface="Times New Roman" pitchFamily="18" charset="0"/>
              </a:rPr>
              <a:t>NameNode</a:t>
            </a:r>
            <a:endParaRPr lang="en-US" dirty="0" smtClean="0">
              <a:latin typeface="Times New Roman" pitchFamily="18" charset="0"/>
              <a:cs typeface="Times New Roman" pitchFamily="18" charset="0"/>
            </a:endParaRPr>
          </a:p>
          <a:p>
            <a:pPr lvl="1" eaLnBrk="1" hangingPunct="1"/>
            <a:r>
              <a:rPr lang="en-US" dirty="0" smtClean="0">
                <a:latin typeface="Times New Roman" pitchFamily="18" charset="0"/>
                <a:cs typeface="Times New Roman" pitchFamily="18" charset="0"/>
              </a:rPr>
              <a:t>Once every 3 seconds</a:t>
            </a:r>
          </a:p>
          <a:p>
            <a:pPr lvl="1" eaLnBrk="1" hangingPunct="1"/>
            <a:endParaRPr lang="en-US" dirty="0" smtClean="0">
              <a:latin typeface="Times New Roman" pitchFamily="18" charset="0"/>
              <a:cs typeface="Times New Roman" pitchFamily="18" charset="0"/>
            </a:endParaRPr>
          </a:p>
          <a:p>
            <a:pPr eaLnBrk="1" hangingPunct="1"/>
            <a:r>
              <a:rPr lang="en-US" dirty="0" err="1" smtClean="0">
                <a:latin typeface="Times New Roman" pitchFamily="18" charset="0"/>
                <a:cs typeface="Times New Roman" pitchFamily="18" charset="0"/>
              </a:rPr>
              <a:t>NameNode</a:t>
            </a:r>
            <a:r>
              <a:rPr lang="en-US" dirty="0" smtClean="0">
                <a:latin typeface="Times New Roman" pitchFamily="18" charset="0"/>
                <a:cs typeface="Times New Roman" pitchFamily="18" charset="0"/>
              </a:rPr>
              <a:t> uses heartbeats to detect </a:t>
            </a:r>
            <a:r>
              <a:rPr lang="en-US" dirty="0" err="1" smtClean="0">
                <a:latin typeface="Times New Roman" pitchFamily="18" charset="0"/>
                <a:cs typeface="Times New Roman" pitchFamily="18" charset="0"/>
              </a:rPr>
              <a:t>DataNode</a:t>
            </a:r>
            <a:r>
              <a:rPr lang="en-US" dirty="0" smtClean="0">
                <a:latin typeface="Times New Roman" pitchFamily="18" charset="0"/>
                <a:cs typeface="Times New Roman" pitchFamily="18" charset="0"/>
              </a:rPr>
              <a:t> failure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Replication Engine</a:t>
            </a:r>
          </a:p>
        </p:txBody>
      </p:sp>
      <p:sp>
        <p:nvSpPr>
          <p:cNvPr id="19459" name="Rectangle 3"/>
          <p:cNvSpPr>
            <a:spLocks noGrp="1" noChangeArrowheads="1"/>
          </p:cNvSpPr>
          <p:nvPr>
            <p:ph type="body" idx="1"/>
          </p:nvPr>
        </p:nvSpPr>
        <p:spPr>
          <a:xfrm>
            <a:off x="685800" y="990600"/>
            <a:ext cx="7772400" cy="4724400"/>
          </a:xfrm>
        </p:spPr>
        <p:txBody>
          <a:bodyPr/>
          <a:lstStyle/>
          <a:p>
            <a:pPr eaLnBrk="1" hangingPunct="1"/>
            <a:endParaRPr lang="en-US" dirty="0" smtClean="0"/>
          </a:p>
          <a:p>
            <a:pPr eaLnBrk="1" hangingPunct="1"/>
            <a:r>
              <a:rPr lang="en-US" dirty="0" err="1" smtClean="0">
                <a:latin typeface="Times New Roman" pitchFamily="18" charset="0"/>
                <a:cs typeface="Times New Roman" pitchFamily="18" charset="0"/>
              </a:rPr>
              <a:t>NameNode</a:t>
            </a:r>
            <a:r>
              <a:rPr lang="en-US" dirty="0" smtClean="0">
                <a:latin typeface="Times New Roman" pitchFamily="18" charset="0"/>
                <a:cs typeface="Times New Roman" pitchFamily="18" charset="0"/>
              </a:rPr>
              <a:t> detects </a:t>
            </a:r>
            <a:r>
              <a:rPr lang="en-US" dirty="0" err="1" smtClean="0">
                <a:latin typeface="Times New Roman" pitchFamily="18" charset="0"/>
                <a:cs typeface="Times New Roman" pitchFamily="18" charset="0"/>
              </a:rPr>
              <a:t>DataNode</a:t>
            </a:r>
            <a:r>
              <a:rPr lang="en-US" dirty="0" smtClean="0">
                <a:latin typeface="Times New Roman" pitchFamily="18" charset="0"/>
                <a:cs typeface="Times New Roman" pitchFamily="18" charset="0"/>
              </a:rPr>
              <a:t> failures</a:t>
            </a:r>
          </a:p>
          <a:p>
            <a:pPr lvl="1" eaLnBrk="1" hangingPunct="1"/>
            <a:r>
              <a:rPr lang="en-US" dirty="0" smtClean="0">
                <a:latin typeface="Times New Roman" pitchFamily="18" charset="0"/>
                <a:cs typeface="Times New Roman" pitchFamily="18" charset="0"/>
              </a:rPr>
              <a:t>Chooses new </a:t>
            </a:r>
            <a:r>
              <a:rPr lang="en-US" dirty="0" err="1" smtClean="0">
                <a:latin typeface="Times New Roman" pitchFamily="18" charset="0"/>
                <a:cs typeface="Times New Roman" pitchFamily="18" charset="0"/>
              </a:rPr>
              <a:t>DataNodes</a:t>
            </a:r>
            <a:r>
              <a:rPr lang="en-US" dirty="0" smtClean="0">
                <a:latin typeface="Times New Roman" pitchFamily="18" charset="0"/>
                <a:cs typeface="Times New Roman" pitchFamily="18" charset="0"/>
              </a:rPr>
              <a:t> for new replicas</a:t>
            </a:r>
          </a:p>
          <a:p>
            <a:pPr lvl="1" eaLnBrk="1" hangingPunct="1"/>
            <a:r>
              <a:rPr lang="en-US" dirty="0" smtClean="0">
                <a:latin typeface="Times New Roman" pitchFamily="18" charset="0"/>
                <a:cs typeface="Times New Roman" pitchFamily="18" charset="0"/>
              </a:rPr>
              <a:t>Balances disk usage</a:t>
            </a:r>
          </a:p>
          <a:p>
            <a:pPr lvl="1" eaLnBrk="1" hangingPunct="1"/>
            <a:r>
              <a:rPr lang="en-US" dirty="0" smtClean="0">
                <a:latin typeface="Times New Roman" pitchFamily="18" charset="0"/>
                <a:cs typeface="Times New Roman" pitchFamily="18" charset="0"/>
              </a:rPr>
              <a:t>Balances communication traffic to </a:t>
            </a:r>
            <a:r>
              <a:rPr lang="en-US" dirty="0" err="1" smtClean="0">
                <a:latin typeface="Times New Roman" pitchFamily="18" charset="0"/>
                <a:cs typeface="Times New Roman" pitchFamily="18" charset="0"/>
              </a:rPr>
              <a:t>DataNodes</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sz="3400" b="1" dirty="0" smtClean="0">
                <a:solidFill>
                  <a:srgbClr val="FF0000"/>
                </a:solidFill>
                <a:latin typeface="Times New Roman" pitchFamily="18" charset="0"/>
                <a:cs typeface="Times New Roman" pitchFamily="18" charset="0"/>
              </a:rPr>
              <a:t>Secondary </a:t>
            </a:r>
            <a:r>
              <a:rPr lang="en-US" sz="3400" b="1" dirty="0" err="1" smtClean="0">
                <a:solidFill>
                  <a:srgbClr val="FF0000"/>
                </a:solidFill>
                <a:latin typeface="Times New Roman" pitchFamily="18" charset="0"/>
                <a:cs typeface="Times New Roman" pitchFamily="18" charset="0"/>
              </a:rPr>
              <a:t>NameNode</a:t>
            </a:r>
            <a:endParaRPr lang="en-US" sz="3400" b="1" dirty="0" smtClean="0">
              <a:solidFill>
                <a:srgbClr val="FF0000"/>
              </a:solidFill>
              <a:latin typeface="Times New Roman" pitchFamily="18" charset="0"/>
              <a:cs typeface="Times New Roman" pitchFamily="18" charset="0"/>
            </a:endParaRPr>
          </a:p>
        </p:txBody>
      </p:sp>
      <p:sp>
        <p:nvSpPr>
          <p:cNvPr id="24579" name="Rectangle 3"/>
          <p:cNvSpPr>
            <a:spLocks noGrp="1" noChangeArrowheads="1"/>
          </p:cNvSpPr>
          <p:nvPr>
            <p:ph type="body" idx="1"/>
          </p:nvPr>
        </p:nvSpPr>
        <p:spPr>
          <a:xfrm>
            <a:off x="304800" y="990600"/>
            <a:ext cx="8534400" cy="5486400"/>
          </a:xfrm>
        </p:spPr>
        <p:txBody>
          <a:bodyPr>
            <a:normAutofit/>
          </a:bodyPr>
          <a:lstStyle/>
          <a:p>
            <a:pPr eaLnBrk="1" hangingPunct="1"/>
            <a:r>
              <a:rPr lang="en-US" sz="2800" dirty="0" smtClean="0">
                <a:latin typeface="Times New Roman" pitchFamily="18" charset="0"/>
                <a:cs typeface="Times New Roman" pitchFamily="18" charset="0"/>
              </a:rPr>
              <a:t>It is responsible for performing periodic </a:t>
            </a:r>
            <a:r>
              <a:rPr lang="en-US" sz="2800" dirty="0" err="1" smtClean="0">
                <a:latin typeface="Times New Roman" pitchFamily="18" charset="0"/>
                <a:cs typeface="Times New Roman" pitchFamily="18" charset="0"/>
              </a:rPr>
              <a:t>checkpoints.So</a:t>
            </a:r>
            <a:r>
              <a:rPr lang="en-US" sz="2800" dirty="0" smtClean="0">
                <a:latin typeface="Times New Roman" pitchFamily="18" charset="0"/>
                <a:cs typeface="Times New Roman" pitchFamily="18" charset="0"/>
              </a:rPr>
              <a:t> if the </a:t>
            </a:r>
            <a:r>
              <a:rPr lang="en-US" sz="2800" dirty="0" err="1" smtClean="0">
                <a:latin typeface="Times New Roman" pitchFamily="18" charset="0"/>
                <a:cs typeface="Times New Roman" pitchFamily="18" charset="0"/>
              </a:rPr>
              <a:t>Namenode</a:t>
            </a:r>
            <a:r>
              <a:rPr lang="en-US" sz="2800" dirty="0" smtClean="0">
                <a:latin typeface="Times New Roman" pitchFamily="18" charset="0"/>
                <a:cs typeface="Times New Roman" pitchFamily="18" charset="0"/>
              </a:rPr>
              <a:t> fails it can be replaced with a snapshot image stored by the Secondary </a:t>
            </a:r>
            <a:r>
              <a:rPr lang="en-US" sz="2800" dirty="0" err="1" smtClean="0">
                <a:latin typeface="Times New Roman" pitchFamily="18" charset="0"/>
                <a:cs typeface="Times New Roman" pitchFamily="18" charset="0"/>
              </a:rPr>
              <a:t>Namenode</a:t>
            </a:r>
            <a:r>
              <a:rPr lang="en-US" sz="2800" dirty="0" smtClean="0">
                <a:latin typeface="Times New Roman" pitchFamily="18" charset="0"/>
                <a:cs typeface="Times New Roman" pitchFamily="18" charset="0"/>
              </a:rPr>
              <a:t> checkpoints.</a:t>
            </a:r>
          </a:p>
          <a:p>
            <a:pPr eaLnBrk="1" hangingPunct="1"/>
            <a:r>
              <a:rPr lang="en-US" sz="2800" dirty="0" smtClean="0">
                <a:latin typeface="Times New Roman" pitchFamily="18" charset="0"/>
                <a:cs typeface="Times New Roman" pitchFamily="18" charset="0"/>
              </a:rPr>
              <a:t>Copies </a:t>
            </a:r>
            <a:r>
              <a:rPr lang="en-US" sz="2800" dirty="0" err="1" smtClean="0">
                <a:latin typeface="Times New Roman" pitchFamily="18" charset="0"/>
                <a:cs typeface="Times New Roman" pitchFamily="18" charset="0"/>
              </a:rPr>
              <a:t>FsImage</a:t>
            </a:r>
            <a:r>
              <a:rPr lang="en-US" sz="2800" dirty="0" smtClean="0">
                <a:latin typeface="Times New Roman" pitchFamily="18" charset="0"/>
                <a:cs typeface="Times New Roman" pitchFamily="18" charset="0"/>
              </a:rPr>
              <a:t> and Transaction Log from </a:t>
            </a:r>
            <a:r>
              <a:rPr lang="en-US" sz="2800" dirty="0" err="1" smtClean="0">
                <a:latin typeface="Times New Roman" pitchFamily="18" charset="0"/>
                <a:cs typeface="Times New Roman" pitchFamily="18" charset="0"/>
              </a:rPr>
              <a:t>Namenode</a:t>
            </a:r>
            <a:r>
              <a:rPr lang="en-US" sz="2800" dirty="0" smtClean="0">
                <a:latin typeface="Times New Roman" pitchFamily="18" charset="0"/>
                <a:cs typeface="Times New Roman" pitchFamily="18" charset="0"/>
              </a:rPr>
              <a:t> to a temporary directory.</a:t>
            </a:r>
          </a:p>
          <a:p>
            <a:pPr eaLnBrk="1" hangingPunct="1"/>
            <a:r>
              <a:rPr lang="en-US" sz="2800" dirty="0" smtClean="0">
                <a:latin typeface="Times New Roman" pitchFamily="18" charset="0"/>
                <a:cs typeface="Times New Roman" pitchFamily="18" charset="0"/>
              </a:rPr>
              <a:t>Merges </a:t>
            </a:r>
            <a:r>
              <a:rPr lang="en-US" sz="2800" dirty="0" err="1" smtClean="0">
                <a:latin typeface="Times New Roman" pitchFamily="18" charset="0"/>
                <a:cs typeface="Times New Roman" pitchFamily="18" charset="0"/>
              </a:rPr>
              <a:t>FSImage</a:t>
            </a:r>
            <a:r>
              <a:rPr lang="en-US" sz="2800" dirty="0" smtClean="0">
                <a:latin typeface="Times New Roman" pitchFamily="18" charset="0"/>
                <a:cs typeface="Times New Roman" pitchFamily="18" charset="0"/>
              </a:rPr>
              <a:t> and Transaction Log into a new </a:t>
            </a:r>
            <a:r>
              <a:rPr lang="en-US" sz="2800" dirty="0" err="1" smtClean="0">
                <a:latin typeface="Times New Roman" pitchFamily="18" charset="0"/>
                <a:cs typeface="Times New Roman" pitchFamily="18" charset="0"/>
              </a:rPr>
              <a:t>FSImage</a:t>
            </a:r>
            <a:r>
              <a:rPr lang="en-US" sz="2800" dirty="0" smtClean="0">
                <a:latin typeface="Times New Roman" pitchFamily="18" charset="0"/>
                <a:cs typeface="Times New Roman" pitchFamily="18" charset="0"/>
              </a:rPr>
              <a:t> in temporary directory.</a:t>
            </a:r>
          </a:p>
          <a:p>
            <a:pPr eaLnBrk="1" hangingPunct="1"/>
            <a:r>
              <a:rPr lang="en-US" sz="2800" dirty="0" smtClean="0">
                <a:latin typeface="Times New Roman" pitchFamily="18" charset="0"/>
                <a:cs typeface="Times New Roman" pitchFamily="18" charset="0"/>
              </a:rPr>
              <a:t>Uploads new </a:t>
            </a:r>
            <a:r>
              <a:rPr lang="en-US" sz="2800" dirty="0" err="1" smtClean="0">
                <a:latin typeface="Times New Roman" pitchFamily="18" charset="0"/>
                <a:cs typeface="Times New Roman" pitchFamily="18" charset="0"/>
              </a:rPr>
              <a:t>FSImage</a:t>
            </a:r>
            <a:r>
              <a:rPr lang="en-US" sz="2800" dirty="0" smtClean="0">
                <a:latin typeface="Times New Roman" pitchFamily="18" charset="0"/>
                <a:cs typeface="Times New Roman" pitchFamily="18" charset="0"/>
              </a:rPr>
              <a:t> to the </a:t>
            </a:r>
            <a:r>
              <a:rPr lang="en-US" sz="2800" dirty="0" err="1" smtClean="0">
                <a:latin typeface="Times New Roman" pitchFamily="18" charset="0"/>
                <a:cs typeface="Times New Roman" pitchFamily="18" charset="0"/>
              </a:rPr>
              <a:t>NameNode</a:t>
            </a:r>
            <a:endParaRPr lang="en-US" sz="2800" dirty="0" smtClean="0">
              <a:latin typeface="Times New Roman" pitchFamily="18" charset="0"/>
              <a:cs typeface="Times New Roman" pitchFamily="18" charset="0"/>
            </a:endParaRPr>
          </a:p>
          <a:p>
            <a:pPr lvl="1" eaLnBrk="1" hangingPunct="1"/>
            <a:r>
              <a:rPr lang="en-US" dirty="0" smtClean="0">
                <a:latin typeface="Times New Roman" pitchFamily="18" charset="0"/>
                <a:cs typeface="Times New Roman" pitchFamily="18" charset="0"/>
              </a:rPr>
              <a:t>Transaction Log on </a:t>
            </a:r>
            <a:r>
              <a:rPr lang="en-US" dirty="0" err="1" smtClean="0">
                <a:latin typeface="Times New Roman" pitchFamily="18" charset="0"/>
                <a:cs typeface="Times New Roman" pitchFamily="18" charset="0"/>
              </a:rPr>
              <a:t>NameNode</a:t>
            </a:r>
            <a:r>
              <a:rPr lang="en-US" dirty="0" smtClean="0">
                <a:latin typeface="Times New Roman" pitchFamily="18" charset="0"/>
                <a:cs typeface="Times New Roman" pitchFamily="18" charset="0"/>
              </a:rPr>
              <a:t> is eliminate.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Goals of HDFS</a:t>
            </a:r>
            <a:r>
              <a:rPr lang="en-US" dirty="0" smtClean="0"/>
              <a:t/>
            </a:r>
            <a:br>
              <a:rPr lang="en-US" dirty="0" smtClean="0"/>
            </a:br>
            <a:endParaRPr lang="en-US" dirty="0"/>
          </a:p>
        </p:txBody>
      </p:sp>
      <p:sp>
        <p:nvSpPr>
          <p:cNvPr id="3" name="Content Placeholder 2"/>
          <p:cNvSpPr>
            <a:spLocks noGrp="1"/>
          </p:cNvSpPr>
          <p:nvPr>
            <p:ph idx="1"/>
          </p:nvPr>
        </p:nvSpPr>
        <p:spPr>
          <a:xfrm>
            <a:off x="228600" y="1219200"/>
            <a:ext cx="8686800" cy="5105400"/>
          </a:xfrm>
        </p:spPr>
        <p:txBody>
          <a:bodyPr>
            <a:normAutofit fontScale="85000" lnSpcReduction="20000"/>
          </a:bodyPr>
          <a:lstStyle/>
          <a:p>
            <a:r>
              <a:rPr lang="en-US" b="1" dirty="0" smtClean="0">
                <a:solidFill>
                  <a:srgbClr val="FF0000"/>
                </a:solidFill>
                <a:latin typeface="Times New Roman" pitchFamily="18" charset="0"/>
                <a:cs typeface="Times New Roman" pitchFamily="18" charset="0"/>
              </a:rPr>
              <a:t>Fault detection and recovery</a:t>
            </a:r>
            <a:r>
              <a:rPr lang="en-US" dirty="0" smtClean="0">
                <a:solidFill>
                  <a:srgbClr val="FF0000"/>
                </a:solidFill>
                <a:latin typeface="Times New Roman" pitchFamily="18" charset="0"/>
                <a:cs typeface="Times New Roman" pitchFamily="18" charset="0"/>
              </a:rPr>
              <a:t> : </a:t>
            </a:r>
            <a:r>
              <a:rPr lang="en-US" dirty="0" smtClean="0">
                <a:latin typeface="Times New Roman" pitchFamily="18" charset="0"/>
                <a:cs typeface="Times New Roman" pitchFamily="18" charset="0"/>
              </a:rPr>
              <a:t>Since HDFS includes a large number of commodity hardware, failure of components is frequent. Therefore HDFS should have mechanisms for quick and automatic fault detection and recovery.</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Huge datasets</a:t>
            </a:r>
            <a:r>
              <a:rPr lang="en-US" dirty="0" smtClean="0">
                <a:solidFill>
                  <a:srgbClr val="FF0000"/>
                </a:solidFill>
                <a:latin typeface="Times New Roman" pitchFamily="18" charset="0"/>
                <a:cs typeface="Times New Roman" pitchFamily="18" charset="0"/>
              </a:rPr>
              <a:t> : </a:t>
            </a:r>
            <a:r>
              <a:rPr lang="en-US" dirty="0" smtClean="0">
                <a:latin typeface="Times New Roman" pitchFamily="18" charset="0"/>
                <a:cs typeface="Times New Roman" pitchFamily="18" charset="0"/>
              </a:rPr>
              <a:t>HDFS should have hundreds of nodes per cluster to manage the applications having huge datasets.</a:t>
            </a:r>
          </a:p>
          <a:p>
            <a:endParaRPr lang="en-US" dirty="0" smtClean="0">
              <a:solidFill>
                <a:srgbClr val="FF0000"/>
              </a:solidFill>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Hardware at data</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 requested task can be done efficiently, when the computation takes place near the data. Especially where huge datasets are involved, it reduces the network traffic and increases the throughput.</a:t>
            </a: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HDFS is Good for...</a:t>
            </a:r>
            <a:br>
              <a:rPr lang="en-US" b="1" dirty="0" smtClean="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Autofit/>
          </a:bodyPr>
          <a:lstStyle/>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Storing large files</a:t>
            </a:r>
          </a:p>
          <a:p>
            <a:pPr>
              <a:buNone/>
            </a:pPr>
            <a:r>
              <a:rPr lang="en-US" sz="2400" dirty="0" smtClean="0">
                <a:latin typeface="Times New Roman" pitchFamily="18" charset="0"/>
                <a:cs typeface="Times New Roman" pitchFamily="18" charset="0"/>
              </a:rPr>
              <a:t>– Terabytes, </a:t>
            </a:r>
            <a:r>
              <a:rPr lang="en-US" sz="2400" dirty="0" err="1" smtClean="0">
                <a:latin typeface="Times New Roman" pitchFamily="18" charset="0"/>
                <a:cs typeface="Times New Roman" pitchFamily="18" charset="0"/>
              </a:rPr>
              <a:t>Petabytes</a:t>
            </a:r>
            <a:r>
              <a:rPr lang="en-US" sz="2400" dirty="0" smtClean="0">
                <a:latin typeface="Times New Roman" pitchFamily="18" charset="0"/>
                <a:cs typeface="Times New Roman" pitchFamily="18" charset="0"/>
              </a:rPr>
              <a:t>, etc...</a:t>
            </a:r>
          </a:p>
          <a:p>
            <a:pPr>
              <a:buNone/>
            </a:pPr>
            <a:r>
              <a:rPr lang="en-US" sz="2400" dirty="0" smtClean="0">
                <a:latin typeface="Times New Roman" pitchFamily="18" charset="0"/>
                <a:cs typeface="Times New Roman" pitchFamily="18" charset="0"/>
              </a:rPr>
              <a:t>– 100MB or more per file</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Streaming data</a:t>
            </a:r>
          </a:p>
          <a:p>
            <a:pPr>
              <a:buNone/>
            </a:pPr>
            <a:r>
              <a:rPr lang="en-US" sz="2400" dirty="0" smtClean="0">
                <a:latin typeface="Times New Roman" pitchFamily="18" charset="0"/>
                <a:cs typeface="Times New Roman" pitchFamily="18" charset="0"/>
              </a:rPr>
              <a:t>– Write once and read-many times patterns</a:t>
            </a:r>
          </a:p>
          <a:p>
            <a:pPr>
              <a:buNone/>
            </a:pPr>
            <a:r>
              <a:rPr lang="en-US" sz="2400" dirty="0" smtClean="0">
                <a:latin typeface="Times New Roman" pitchFamily="18" charset="0"/>
                <a:cs typeface="Times New Roman" pitchFamily="18" charset="0"/>
              </a:rPr>
              <a:t>– Optimized for streaming reads rather than random reads</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“Cheap” Commodity Hardware</a:t>
            </a:r>
          </a:p>
          <a:p>
            <a:pPr>
              <a:buNone/>
            </a:pPr>
            <a:r>
              <a:rPr lang="en-US" sz="2400" dirty="0" smtClean="0">
                <a:latin typeface="Times New Roman" pitchFamily="18" charset="0"/>
                <a:cs typeface="Times New Roman" pitchFamily="18" charset="0"/>
              </a:rPr>
              <a:t>– No need for super-computers, use less reliable</a:t>
            </a:r>
          </a:p>
          <a:p>
            <a:pPr>
              <a:buNone/>
            </a:pPr>
            <a:r>
              <a:rPr lang="en-US" sz="2400" dirty="0" smtClean="0">
                <a:latin typeface="Times New Roman" pitchFamily="18" charset="0"/>
                <a:cs typeface="Times New Roman" pitchFamily="18" charset="0"/>
              </a:rPr>
              <a:t>commodity hardware</a:t>
            </a:r>
          </a:p>
          <a:p>
            <a:pPr>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Rectangle 3"/>
          <p:cNvSpPr/>
          <p:nvPr/>
        </p:nvSpPr>
        <p:spPr>
          <a:xfrm>
            <a:off x="304800" y="457200"/>
            <a:ext cx="8458200" cy="5016758"/>
          </a:xfrm>
          <a:prstGeom prst="rect">
            <a:avLst/>
          </a:prstGeom>
        </p:spPr>
        <p:txBody>
          <a:bodyPr wrap="square">
            <a:spAutoFit/>
          </a:bodyPr>
          <a:lstStyle/>
          <a:p>
            <a:r>
              <a:rPr lang="en-US" sz="4000" b="1" dirty="0" smtClean="0">
                <a:solidFill>
                  <a:srgbClr val="FF0000"/>
                </a:solidFill>
                <a:latin typeface="Times New Roman" pitchFamily="18" charset="0"/>
                <a:cs typeface="Times New Roman" pitchFamily="18" charset="0"/>
              </a:rPr>
              <a:t>Hadoop</a:t>
            </a:r>
            <a:r>
              <a:rPr lang="en-US" sz="2800" dirty="0" smtClean="0">
                <a:latin typeface="Times New Roman" pitchFamily="18" charset="0"/>
                <a:cs typeface="Times New Roman" pitchFamily="18" charset="0"/>
              </a:rPr>
              <a:t> is an open-source framework that allows to store and process big data in a distributed environment across clusters of computers using simple programming models. </a:t>
            </a:r>
          </a:p>
          <a:p>
            <a:r>
              <a:rPr lang="en-US" sz="2800" dirty="0" smtClean="0">
                <a:latin typeface="Times New Roman" pitchFamily="18" charset="0"/>
                <a:cs typeface="Times New Roman" pitchFamily="18" charset="0"/>
              </a:rPr>
              <a:t>                      It is designed to scale up from single servers to thousands of machines, each offering local computation and storage.</a:t>
            </a:r>
          </a:p>
          <a:p>
            <a:endParaRPr lang="en-US" sz="2800" dirty="0" smtClean="0">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Hadoop was created by </a:t>
            </a:r>
            <a:r>
              <a:rPr lang="en-US" sz="2800" b="1" dirty="0" smtClean="0">
                <a:latin typeface="Times New Roman" pitchFamily="18" charset="0"/>
                <a:cs typeface="Times New Roman" pitchFamily="18" charset="0"/>
              </a:rPr>
              <a:t>Doug Cutting</a:t>
            </a:r>
            <a:r>
              <a:rPr lang="en-US" sz="2800" dirty="0" smtClean="0">
                <a:latin typeface="Times New Roman" pitchFamily="18" charset="0"/>
                <a:cs typeface="Times New Roman" pitchFamily="18" charset="0"/>
              </a:rPr>
              <a:t> and </a:t>
            </a:r>
            <a:r>
              <a:rPr lang="en-US" sz="2800" b="1" dirty="0" smtClean="0">
                <a:latin typeface="Times New Roman" pitchFamily="18" charset="0"/>
                <a:cs typeface="Times New Roman" pitchFamily="18" charset="0"/>
              </a:rPr>
              <a:t>Mike </a:t>
            </a:r>
            <a:r>
              <a:rPr lang="en-US" sz="2800" b="1" dirty="0" err="1" smtClean="0">
                <a:latin typeface="Times New Roman" pitchFamily="18" charset="0"/>
                <a:cs typeface="Times New Roman" pitchFamily="18" charset="0"/>
              </a:rPr>
              <a:t>Cafarella</a:t>
            </a:r>
            <a:r>
              <a:rPr lang="en-US" sz="2800" dirty="0" smtClean="0">
                <a:latin typeface="Times New Roman" pitchFamily="18" charset="0"/>
                <a:cs typeface="Times New Roman" pitchFamily="18" charset="0"/>
              </a:rPr>
              <a:t> in 2005. Cutting, who was working at Yahoo! at the time, named it after his son's toy elephant.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r>
              <a:rPr lang="en-US" sz="4500" b="1" dirty="0" smtClean="0">
                <a:solidFill>
                  <a:srgbClr val="FF0000"/>
                </a:solidFill>
                <a:latin typeface="Times New Roman" pitchFamily="18" charset="0"/>
                <a:cs typeface="Times New Roman" pitchFamily="18" charset="0"/>
              </a:rPr>
              <a:t>User Interface</a:t>
            </a:r>
          </a:p>
        </p:txBody>
      </p:sp>
      <p:sp>
        <p:nvSpPr>
          <p:cNvPr id="25603" name="Rectangle 3"/>
          <p:cNvSpPr>
            <a:spLocks noGrp="1" noChangeArrowheads="1"/>
          </p:cNvSpPr>
          <p:nvPr>
            <p:ph type="body" idx="1"/>
          </p:nvPr>
        </p:nvSpPr>
        <p:spPr>
          <a:xfrm>
            <a:off x="304800" y="1295400"/>
            <a:ext cx="8534400" cy="5257800"/>
          </a:xfrm>
        </p:spPr>
        <p:txBody>
          <a:bodyPr>
            <a:normAutofit fontScale="92500" lnSpcReduction="10000"/>
          </a:bodyPr>
          <a:lstStyle/>
          <a:p>
            <a:pPr eaLnBrk="1" hangingPunct="1"/>
            <a:r>
              <a:rPr lang="en-US" dirty="0" err="1" smtClean="0">
                <a:solidFill>
                  <a:srgbClr val="0000FF"/>
                </a:solidFill>
                <a:latin typeface="Times New Roman" pitchFamily="18" charset="0"/>
                <a:cs typeface="Times New Roman" pitchFamily="18" charset="0"/>
              </a:rPr>
              <a:t>Commads</a:t>
            </a:r>
            <a:r>
              <a:rPr lang="en-US" dirty="0" smtClean="0">
                <a:solidFill>
                  <a:srgbClr val="0000FF"/>
                </a:solidFill>
                <a:latin typeface="Times New Roman" pitchFamily="18" charset="0"/>
                <a:cs typeface="Times New Roman" pitchFamily="18" charset="0"/>
              </a:rPr>
              <a:t> for HDFS User:</a:t>
            </a:r>
          </a:p>
          <a:p>
            <a:pPr lvl="1" eaLnBrk="1" hangingPunct="1"/>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dfs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mkdir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foodir</a:t>
            </a:r>
            <a:endParaRPr lang="en-US" dirty="0" smtClean="0">
              <a:latin typeface="Times New Roman" pitchFamily="18" charset="0"/>
              <a:cs typeface="Times New Roman" pitchFamily="18" charset="0"/>
            </a:endParaRPr>
          </a:p>
          <a:p>
            <a:pPr lvl="1" eaLnBrk="1" hangingPunct="1"/>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dfs</a:t>
            </a:r>
            <a:r>
              <a:rPr lang="en-US" dirty="0" smtClean="0">
                <a:latin typeface="Times New Roman" pitchFamily="18" charset="0"/>
                <a:cs typeface="Times New Roman" pitchFamily="18" charset="0"/>
              </a:rPr>
              <a:t> -cat /</a:t>
            </a:r>
            <a:r>
              <a:rPr lang="en-US" dirty="0" err="1" smtClean="0">
                <a:latin typeface="Times New Roman" pitchFamily="18" charset="0"/>
                <a:cs typeface="Times New Roman" pitchFamily="18" charset="0"/>
              </a:rPr>
              <a:t>foodir</a:t>
            </a:r>
            <a:r>
              <a:rPr lang="en-US" dirty="0" smtClean="0">
                <a:latin typeface="Times New Roman" pitchFamily="18" charset="0"/>
                <a:cs typeface="Times New Roman" pitchFamily="18" charset="0"/>
              </a:rPr>
              <a:t>/myfile.txt</a:t>
            </a:r>
          </a:p>
          <a:p>
            <a:pPr lvl="1" eaLnBrk="1" hangingPunct="1"/>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dfs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foodir</a:t>
            </a:r>
            <a:r>
              <a:rPr lang="en-US" dirty="0" smtClean="0">
                <a:latin typeface="Times New Roman" pitchFamily="18" charset="0"/>
                <a:cs typeface="Times New Roman" pitchFamily="18" charset="0"/>
              </a:rPr>
              <a:t>/myfile.txt</a:t>
            </a:r>
          </a:p>
          <a:p>
            <a:pPr lvl="1" eaLnBrk="1" hangingPunct="1"/>
            <a:endParaRPr lang="en-US" dirty="0" smtClean="0">
              <a:latin typeface="Times New Roman" pitchFamily="18" charset="0"/>
              <a:cs typeface="Times New Roman" pitchFamily="18" charset="0"/>
            </a:endParaRPr>
          </a:p>
          <a:p>
            <a:pPr eaLnBrk="1" hangingPunct="1"/>
            <a:r>
              <a:rPr lang="en-US" dirty="0" smtClean="0">
                <a:solidFill>
                  <a:srgbClr val="0000FF"/>
                </a:solidFill>
                <a:latin typeface="Times New Roman" pitchFamily="18" charset="0"/>
                <a:cs typeface="Times New Roman" pitchFamily="18" charset="0"/>
              </a:rPr>
              <a:t>Commands for HDFS Administrator</a:t>
            </a:r>
          </a:p>
          <a:p>
            <a:pPr lvl="1" eaLnBrk="1" hangingPunct="1"/>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dfsadmin</a:t>
            </a:r>
            <a:r>
              <a:rPr lang="en-US" dirty="0" smtClean="0">
                <a:latin typeface="Times New Roman" pitchFamily="18" charset="0"/>
                <a:cs typeface="Times New Roman" pitchFamily="18" charset="0"/>
              </a:rPr>
              <a:t> -report</a:t>
            </a:r>
          </a:p>
          <a:p>
            <a:pPr lvl="1" eaLnBrk="1" hangingPunct="1"/>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dfsadmin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decommision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datanodename</a:t>
            </a:r>
            <a:endParaRPr lang="en-US" dirty="0" smtClean="0">
              <a:latin typeface="Times New Roman" pitchFamily="18" charset="0"/>
              <a:cs typeface="Times New Roman" pitchFamily="18" charset="0"/>
            </a:endParaRPr>
          </a:p>
          <a:p>
            <a:pPr lvl="1" eaLnBrk="1" hangingPunct="1"/>
            <a:endParaRPr lang="en-US" dirty="0" smtClean="0">
              <a:latin typeface="Times New Roman" pitchFamily="18" charset="0"/>
              <a:cs typeface="Times New Roman" pitchFamily="18" charset="0"/>
            </a:endParaRPr>
          </a:p>
          <a:p>
            <a:pPr eaLnBrk="1" hangingPunct="1"/>
            <a:r>
              <a:rPr lang="en-US" dirty="0" smtClean="0">
                <a:solidFill>
                  <a:srgbClr val="0000FF"/>
                </a:solidFill>
                <a:latin typeface="Times New Roman" pitchFamily="18" charset="0"/>
                <a:cs typeface="Times New Roman" pitchFamily="18" charset="0"/>
              </a:rPr>
              <a:t>Web Interface</a:t>
            </a:r>
          </a:p>
          <a:p>
            <a:pPr lvl="1" eaLnBrk="1" hangingPunct="1"/>
            <a:r>
              <a:rPr lang="en-US" dirty="0" smtClean="0">
                <a:latin typeface="Times New Roman" pitchFamily="18" charset="0"/>
                <a:cs typeface="Times New Roman" pitchFamily="18" charset="0"/>
              </a:rPr>
              <a:t>http://host:port/dfshealth.jsp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206250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normAutofit/>
          </a:bodyPr>
          <a:lstStyle/>
          <a:p>
            <a:pPr eaLnBrk="1" hangingPunct="1"/>
            <a:r>
              <a:rPr lang="en-US" sz="4500" b="1" dirty="0" err="1" smtClean="0">
                <a:solidFill>
                  <a:srgbClr val="FF0000"/>
                </a:solidFill>
                <a:latin typeface="Times New Roman" pitchFamily="18" charset="0"/>
                <a:cs typeface="Times New Roman" pitchFamily="18" charset="0"/>
              </a:rPr>
              <a:t>MapReduce</a:t>
            </a:r>
            <a:endParaRPr lang="en-US" sz="4500" b="1" dirty="0" smtClean="0">
              <a:solidFill>
                <a:srgbClr val="FF0000"/>
              </a:solidFill>
              <a:latin typeface="Times New Roman" pitchFamily="18" charset="0"/>
              <a:cs typeface="Times New Roman" pitchFamily="18" charset="0"/>
            </a:endParaRPr>
          </a:p>
        </p:txBody>
      </p:sp>
      <p:sp>
        <p:nvSpPr>
          <p:cNvPr id="26627" name="Rectangle 3"/>
          <p:cNvSpPr>
            <a:spLocks noGrp="1" noChangeArrowheads="1"/>
          </p:cNvSpPr>
          <p:nvPr>
            <p:ph type="subTitle" idx="1"/>
          </p:nvPr>
        </p:nvSpPr>
        <p:spPr>
          <a:xfrm>
            <a:off x="1009650" y="3962400"/>
            <a:ext cx="7086600" cy="2133600"/>
          </a:xfrm>
        </p:spPr>
        <p:txBody>
          <a:bodyPr/>
          <a:lstStyle/>
          <a:p>
            <a:pPr eaLnBrk="1" hangingPunct="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r>
              <a:rPr lang="en-US" sz="2400" dirty="0" err="1" smtClean="0">
                <a:solidFill>
                  <a:srgbClr val="FF0000"/>
                </a:solidFill>
                <a:latin typeface="Times New Roman" pitchFamily="18" charset="0"/>
                <a:cs typeface="Times New Roman" pitchFamily="18" charset="0"/>
              </a:rPr>
              <a:t>MapReduce</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is a framework using which we can write applications to process huge amounts of data, in parallel, on large clusters of commodity hardware in a reliable manner.</a:t>
            </a:r>
          </a:p>
          <a:p>
            <a:endParaRPr lang="en-US" sz="2400" dirty="0" smtClean="0">
              <a:latin typeface="Times New Roman" pitchFamily="18" charset="0"/>
              <a:cs typeface="Times New Roman" pitchFamily="18" charset="0"/>
            </a:endParaRPr>
          </a:p>
          <a:p>
            <a:r>
              <a:rPr lang="en-US" sz="2400" dirty="0" err="1" smtClean="0">
                <a:solidFill>
                  <a:srgbClr val="FF0000"/>
                </a:solidFill>
                <a:latin typeface="Times New Roman" pitchFamily="18" charset="0"/>
                <a:cs typeface="Times New Roman" pitchFamily="18" charset="0"/>
              </a:rPr>
              <a:t>MapReduce</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is a processing technique and a program model for distributed computing based on java. The </a:t>
            </a:r>
            <a:r>
              <a:rPr lang="en-US" sz="2400" dirty="0" err="1" smtClean="0">
                <a:latin typeface="Times New Roman" pitchFamily="18" charset="0"/>
                <a:cs typeface="Times New Roman" pitchFamily="18" charset="0"/>
              </a:rPr>
              <a:t>MapReduce</a:t>
            </a:r>
            <a:r>
              <a:rPr lang="en-US" sz="2400" dirty="0" smtClean="0">
                <a:latin typeface="Times New Roman" pitchFamily="18" charset="0"/>
                <a:cs typeface="Times New Roman" pitchFamily="18" charset="0"/>
              </a:rPr>
              <a:t> algorithm contains two important tasks, namely </a:t>
            </a:r>
            <a:r>
              <a:rPr lang="en-US" sz="2400" dirty="0" smtClean="0">
                <a:solidFill>
                  <a:srgbClr val="0000FF"/>
                </a:solidFill>
                <a:latin typeface="Times New Roman" pitchFamily="18" charset="0"/>
                <a:cs typeface="Times New Roman" pitchFamily="18" charset="0"/>
              </a:rPr>
              <a:t>Map and Reduce.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Map takes a set of data and converts it into another set of data, where individual elements are broken down into </a:t>
            </a:r>
            <a:r>
              <a:rPr lang="en-US" sz="2400" dirty="0" err="1" smtClean="0">
                <a:latin typeface="Times New Roman" pitchFamily="18" charset="0"/>
                <a:cs typeface="Times New Roman" pitchFamily="18" charset="0"/>
              </a:rPr>
              <a:t>tuples</a:t>
            </a:r>
            <a:r>
              <a:rPr lang="en-US" sz="2400" dirty="0" smtClean="0">
                <a:latin typeface="Times New Roman" pitchFamily="18" charset="0"/>
                <a:cs typeface="Times New Roman" pitchFamily="18" charset="0"/>
              </a:rPr>
              <a:t> (key/value pairs).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Secondly, reduce task, which takes the output from a map as an input and combines those data </a:t>
            </a:r>
            <a:r>
              <a:rPr lang="en-US" sz="2400" dirty="0" err="1" smtClean="0">
                <a:latin typeface="Times New Roman" pitchFamily="18" charset="0"/>
                <a:cs typeface="Times New Roman" pitchFamily="18" charset="0"/>
              </a:rPr>
              <a:t>tuples</a:t>
            </a:r>
            <a:r>
              <a:rPr lang="en-US" sz="2400" dirty="0" smtClean="0">
                <a:latin typeface="Times New Roman" pitchFamily="18" charset="0"/>
                <a:cs typeface="Times New Roman" pitchFamily="18" charset="0"/>
              </a:rPr>
              <a:t> into a smaller set of </a:t>
            </a:r>
            <a:r>
              <a:rPr lang="en-US" sz="2400" dirty="0" err="1" smtClean="0">
                <a:latin typeface="Times New Roman" pitchFamily="18" charset="0"/>
                <a:cs typeface="Times New Roman" pitchFamily="18" charset="0"/>
              </a:rPr>
              <a:t>tuples</a:t>
            </a:r>
            <a:r>
              <a:rPr lang="en-US" sz="2400" dirty="0" smtClean="0">
                <a:latin typeface="Times New Roman" pitchFamily="18" charset="0"/>
                <a:cs typeface="Times New Roman" pitchFamily="18" charset="0"/>
              </a:rPr>
              <a:t>. As the sequence of the name </a:t>
            </a:r>
            <a:r>
              <a:rPr lang="en-US" sz="2400" dirty="0" err="1" smtClean="0">
                <a:latin typeface="Times New Roman" pitchFamily="18" charset="0"/>
                <a:cs typeface="Times New Roman" pitchFamily="18" charset="0"/>
              </a:rPr>
              <a:t>MapReduce</a:t>
            </a:r>
            <a:r>
              <a:rPr lang="en-US" sz="2400" dirty="0" smtClean="0">
                <a:latin typeface="Times New Roman" pitchFamily="18" charset="0"/>
                <a:cs typeface="Times New Roman" pitchFamily="18" charset="0"/>
              </a:rPr>
              <a:t> implies, the reduce task is always performed after the map job.</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5897563"/>
          </a:xfrm>
        </p:spPr>
        <p:txBody>
          <a:bodyPr>
            <a:normAutofit lnSpcReduction="10000"/>
          </a:bodyPr>
          <a:lstStyle/>
          <a:p>
            <a:r>
              <a:rPr lang="en-US" sz="2400" dirty="0" err="1" smtClean="0">
                <a:solidFill>
                  <a:srgbClr val="FF0000"/>
                </a:solidFill>
                <a:latin typeface="Times New Roman" pitchFamily="18" charset="0"/>
                <a:cs typeface="Times New Roman" pitchFamily="18" charset="0"/>
              </a:rPr>
              <a:t>MapReduce</a:t>
            </a:r>
            <a:r>
              <a:rPr lang="en-US" sz="2400" dirty="0" smtClean="0">
                <a:solidFill>
                  <a:srgbClr val="FF0000"/>
                </a:solidFill>
                <a:latin typeface="Times New Roman" pitchFamily="18" charset="0"/>
                <a:cs typeface="Times New Roman" pitchFamily="18" charset="0"/>
              </a:rPr>
              <a:t> program executes in three stages, namely map stage, shuffle stage, and reduce stage.</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Map stage</a:t>
            </a:r>
            <a:r>
              <a:rPr lang="en-US" sz="2400" dirty="0" smtClean="0">
                <a:latin typeface="Times New Roman" pitchFamily="18" charset="0"/>
                <a:cs typeface="Times New Roman" pitchFamily="18" charset="0"/>
              </a:rPr>
              <a:t> : The map or </a:t>
            </a:r>
            <a:r>
              <a:rPr lang="en-US" sz="2400" dirty="0" err="1" smtClean="0">
                <a:latin typeface="Times New Roman" pitchFamily="18" charset="0"/>
                <a:cs typeface="Times New Roman" pitchFamily="18" charset="0"/>
              </a:rPr>
              <a:t>mapper’s</a:t>
            </a:r>
            <a:r>
              <a:rPr lang="en-US" sz="2400" dirty="0" smtClean="0">
                <a:latin typeface="Times New Roman" pitchFamily="18" charset="0"/>
                <a:cs typeface="Times New Roman" pitchFamily="18" charset="0"/>
              </a:rPr>
              <a:t> job is to process the input data. Generally the input data is in the form of file or directory and is stored in the </a:t>
            </a:r>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file system (HDFS). The input file is passed to the </a:t>
            </a:r>
            <a:r>
              <a:rPr lang="en-US" sz="2400" dirty="0" err="1" smtClean="0">
                <a:latin typeface="Times New Roman" pitchFamily="18" charset="0"/>
                <a:cs typeface="Times New Roman" pitchFamily="18" charset="0"/>
              </a:rPr>
              <a:t>mapper</a:t>
            </a:r>
            <a:r>
              <a:rPr lang="en-US" sz="2400" dirty="0" smtClean="0">
                <a:latin typeface="Times New Roman" pitchFamily="18" charset="0"/>
                <a:cs typeface="Times New Roman" pitchFamily="18" charset="0"/>
              </a:rPr>
              <a:t> function line by line. The </a:t>
            </a:r>
            <a:r>
              <a:rPr lang="en-US" sz="2400" dirty="0" err="1" smtClean="0">
                <a:latin typeface="Times New Roman" pitchFamily="18" charset="0"/>
                <a:cs typeface="Times New Roman" pitchFamily="18" charset="0"/>
              </a:rPr>
              <a:t>mapper</a:t>
            </a:r>
            <a:r>
              <a:rPr lang="en-US" sz="2400" dirty="0" smtClean="0">
                <a:latin typeface="Times New Roman" pitchFamily="18" charset="0"/>
                <a:cs typeface="Times New Roman" pitchFamily="18" charset="0"/>
              </a:rPr>
              <a:t> processes the data and creates several small chunks of data. </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Reduce stage</a:t>
            </a:r>
            <a:r>
              <a:rPr lang="en-US" sz="2400" dirty="0" smtClean="0">
                <a:latin typeface="Times New Roman" pitchFamily="18" charset="0"/>
                <a:cs typeface="Times New Roman" pitchFamily="18" charset="0"/>
              </a:rPr>
              <a:t> : This stage is the combination of the </a:t>
            </a:r>
            <a:r>
              <a:rPr lang="en-US" sz="2400" b="1" dirty="0" smtClean="0">
                <a:latin typeface="Times New Roman" pitchFamily="18" charset="0"/>
                <a:cs typeface="Times New Roman" pitchFamily="18" charset="0"/>
              </a:rPr>
              <a:t>Shuffle </a:t>
            </a:r>
            <a:r>
              <a:rPr lang="en-US" sz="2400" dirty="0" smtClean="0">
                <a:latin typeface="Times New Roman" pitchFamily="18" charset="0"/>
                <a:cs typeface="Times New Roman" pitchFamily="18" charset="0"/>
              </a:rPr>
              <a:t>stage and the </a:t>
            </a:r>
            <a:r>
              <a:rPr lang="en-US" sz="2400" b="1" dirty="0" smtClean="0">
                <a:latin typeface="Times New Roman" pitchFamily="18" charset="0"/>
                <a:cs typeface="Times New Roman" pitchFamily="18" charset="0"/>
              </a:rPr>
              <a:t>Reduce</a:t>
            </a:r>
            <a:r>
              <a:rPr lang="en-US" sz="2400" dirty="0" smtClean="0">
                <a:latin typeface="Times New Roman" pitchFamily="18" charset="0"/>
                <a:cs typeface="Times New Roman" pitchFamily="18" charset="0"/>
              </a:rPr>
              <a:t> stage. The Reducer’s job is to process the data that comes from the </a:t>
            </a:r>
            <a:r>
              <a:rPr lang="en-US" sz="2400" dirty="0" err="1" smtClean="0">
                <a:latin typeface="Times New Roman" pitchFamily="18" charset="0"/>
                <a:cs typeface="Times New Roman" pitchFamily="18" charset="0"/>
              </a:rPr>
              <a:t>mapper</a:t>
            </a:r>
            <a:r>
              <a:rPr lang="en-US" sz="2400" dirty="0" smtClean="0">
                <a:latin typeface="Times New Roman" pitchFamily="18" charset="0"/>
                <a:cs typeface="Times New Roman" pitchFamily="18" charset="0"/>
              </a:rPr>
              <a:t>. After processing, it produces a new set of output, which will be stored in the HDFS.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During a </a:t>
            </a:r>
            <a:r>
              <a:rPr lang="en-US" sz="2400" dirty="0" err="1" smtClean="0">
                <a:latin typeface="Times New Roman" pitchFamily="18" charset="0"/>
                <a:cs typeface="Times New Roman" pitchFamily="18" charset="0"/>
              </a:rPr>
              <a:t>MapReduce</a:t>
            </a:r>
            <a:r>
              <a:rPr lang="en-US" sz="2400" dirty="0" smtClean="0">
                <a:latin typeface="Times New Roman" pitchFamily="18" charset="0"/>
                <a:cs typeface="Times New Roman" pitchFamily="18" charset="0"/>
              </a:rPr>
              <a:t> job, </a:t>
            </a:r>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sends the Map and Reduce tasks to the appropriate servers in the cluster.</a:t>
            </a:r>
          </a:p>
          <a:p>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324600"/>
          </a:xfrm>
        </p:spPr>
        <p:txBody>
          <a:bodyPr>
            <a:normAutofit lnSpcReduction="10000"/>
          </a:bodyPr>
          <a:lstStyle/>
          <a:p>
            <a:r>
              <a:rPr lang="en-US" dirty="0" smtClean="0">
                <a:latin typeface="Times New Roman" pitchFamily="18" charset="0"/>
                <a:cs typeface="Times New Roman" pitchFamily="18" charset="0"/>
              </a:rPr>
              <a:t>The framework manages all the details of data-passing such as issuing tasks, verifying task completion, and copying data around the cluster between the nodes.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Most of the computing takes place on nodes with data on local disks that reduces the network traffic.</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After completion of the given tasks, the cluster collects and reduces the data to form an appropriate result, and sends it back to the </a:t>
            </a:r>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server.</a:t>
            </a: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8229600" cy="457200"/>
          </a:xfrm>
        </p:spPr>
        <p:txBody>
          <a:bodyPr>
            <a:normAutofit fontScale="90000"/>
          </a:bodyPr>
          <a:lstStyle/>
          <a:p>
            <a:pPr eaLnBrk="1" hangingPunct="1"/>
            <a:r>
              <a:rPr lang="en-US" sz="3600" b="1" dirty="0" err="1" smtClean="0">
                <a:solidFill>
                  <a:srgbClr val="FF0000"/>
                </a:solidFill>
                <a:latin typeface="Times New Roman" pitchFamily="18" charset="0"/>
                <a:cs typeface="Times New Roman" pitchFamily="18" charset="0"/>
              </a:rPr>
              <a:t>MapReduce</a:t>
            </a:r>
            <a:r>
              <a:rPr lang="en-US" sz="3600" b="1" dirty="0" smtClean="0">
                <a:solidFill>
                  <a:srgbClr val="FF0000"/>
                </a:solidFill>
                <a:latin typeface="Times New Roman" pitchFamily="18" charset="0"/>
                <a:cs typeface="Times New Roman" pitchFamily="18" charset="0"/>
              </a:rPr>
              <a:t> - Dataflow</a:t>
            </a:r>
          </a:p>
        </p:txBody>
      </p:sp>
      <p:pic>
        <p:nvPicPr>
          <p:cNvPr id="28675" name="Picture 3" descr="3529146657_5b5d025a5f_o.png"/>
          <p:cNvPicPr>
            <a:picLocks noChangeAspect="1"/>
          </p:cNvPicPr>
          <p:nvPr/>
        </p:nvPicPr>
        <p:blipFill>
          <a:blip r:embed="rId3"/>
          <a:srcRect/>
          <a:stretch>
            <a:fillRect/>
          </a:stretch>
        </p:blipFill>
        <p:spPr bwMode="auto">
          <a:xfrm>
            <a:off x="500063" y="941388"/>
            <a:ext cx="8153400" cy="553561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sz="4000" b="1" dirty="0" err="1" smtClean="0">
                <a:solidFill>
                  <a:srgbClr val="FF0000"/>
                </a:solidFill>
                <a:latin typeface="Times New Roman" pitchFamily="18" charset="0"/>
                <a:cs typeface="Times New Roman" pitchFamily="18" charset="0"/>
              </a:rPr>
              <a:t>MapReduce</a:t>
            </a:r>
            <a:r>
              <a:rPr lang="en-US" sz="4000" b="1" dirty="0" smtClean="0">
                <a:solidFill>
                  <a:srgbClr val="FF0000"/>
                </a:solidFill>
                <a:latin typeface="Times New Roman" pitchFamily="18" charset="0"/>
                <a:cs typeface="Times New Roman" pitchFamily="18" charset="0"/>
              </a:rPr>
              <a:t> - What?</a:t>
            </a:r>
          </a:p>
        </p:txBody>
      </p:sp>
      <p:sp>
        <p:nvSpPr>
          <p:cNvPr id="27651" name="Rectangle 3"/>
          <p:cNvSpPr>
            <a:spLocks noGrp="1" noChangeArrowheads="1"/>
          </p:cNvSpPr>
          <p:nvPr>
            <p:ph type="body" idx="1"/>
          </p:nvPr>
        </p:nvSpPr>
        <p:spPr>
          <a:xfrm>
            <a:off x="533400" y="1524000"/>
            <a:ext cx="7772400" cy="4724400"/>
          </a:xfrm>
        </p:spPr>
        <p:txBody>
          <a:bodyPr>
            <a:normAutofit/>
          </a:bodyPr>
          <a:lstStyle/>
          <a:p>
            <a:pPr eaLnBrk="1" hangingPunct="1">
              <a:lnSpc>
                <a:spcPct val="90000"/>
              </a:lnSpc>
            </a:pPr>
            <a:r>
              <a:rPr lang="en-US" sz="2500" dirty="0" err="1" smtClean="0">
                <a:latin typeface="Times New Roman" pitchFamily="18" charset="0"/>
                <a:cs typeface="Times New Roman" pitchFamily="18" charset="0"/>
              </a:rPr>
              <a:t>MapReduce</a:t>
            </a:r>
            <a:r>
              <a:rPr lang="en-US" sz="2500" dirty="0" smtClean="0">
                <a:latin typeface="Times New Roman" pitchFamily="18" charset="0"/>
                <a:cs typeface="Times New Roman" pitchFamily="18" charset="0"/>
              </a:rPr>
              <a:t> is a programming model for efficient distributed computing</a:t>
            </a:r>
          </a:p>
          <a:p>
            <a:pPr eaLnBrk="1" hangingPunct="1">
              <a:lnSpc>
                <a:spcPct val="90000"/>
              </a:lnSpc>
            </a:pPr>
            <a:r>
              <a:rPr lang="en-US" sz="2500" dirty="0" smtClean="0">
                <a:latin typeface="Times New Roman" pitchFamily="18" charset="0"/>
                <a:cs typeface="Times New Roman" pitchFamily="18" charset="0"/>
              </a:rPr>
              <a:t>It works like a Unix pipeline</a:t>
            </a:r>
          </a:p>
          <a:p>
            <a:pPr lvl="1" eaLnBrk="1" hangingPunct="1">
              <a:lnSpc>
                <a:spcPct val="90000"/>
              </a:lnSpc>
            </a:pPr>
            <a:r>
              <a:rPr lang="en-US" sz="2500" b="1" dirty="0" smtClean="0">
                <a:latin typeface="Times New Roman" pitchFamily="18" charset="0"/>
                <a:cs typeface="Times New Roman" pitchFamily="18" charset="0"/>
              </a:rPr>
              <a:t>Input   | Map |</a:t>
            </a:r>
            <a:r>
              <a:rPr lang="en-US" sz="2500" dirty="0" smtClean="0">
                <a:latin typeface="Times New Roman" pitchFamily="18" charset="0"/>
                <a:cs typeface="Times New Roman" pitchFamily="18" charset="0"/>
              </a:rPr>
              <a:t> Shuffle &amp; Sort </a:t>
            </a:r>
            <a:r>
              <a:rPr lang="en-US" sz="2500" b="1" dirty="0" smtClean="0">
                <a:latin typeface="Times New Roman" pitchFamily="18" charset="0"/>
                <a:cs typeface="Times New Roman" pitchFamily="18" charset="0"/>
              </a:rPr>
              <a:t>| Reduce  | Output</a:t>
            </a:r>
            <a:endParaRPr lang="en-US" sz="2500" dirty="0" smtClean="0">
              <a:latin typeface="Times New Roman" pitchFamily="18" charset="0"/>
              <a:cs typeface="Times New Roman" pitchFamily="18" charset="0"/>
            </a:endParaRPr>
          </a:p>
          <a:p>
            <a:pPr eaLnBrk="1" hangingPunct="1">
              <a:lnSpc>
                <a:spcPct val="90000"/>
              </a:lnSpc>
            </a:pPr>
            <a:r>
              <a:rPr lang="en-US" sz="2500" dirty="0" smtClean="0">
                <a:latin typeface="Times New Roman" pitchFamily="18" charset="0"/>
                <a:cs typeface="Times New Roman" pitchFamily="18" charset="0"/>
              </a:rPr>
              <a:t>Efficiency from</a:t>
            </a:r>
          </a:p>
          <a:p>
            <a:pPr lvl="1" eaLnBrk="1" hangingPunct="1">
              <a:lnSpc>
                <a:spcPct val="90000"/>
              </a:lnSpc>
            </a:pPr>
            <a:r>
              <a:rPr lang="en-US" sz="2500" dirty="0" smtClean="0">
                <a:latin typeface="Times New Roman" pitchFamily="18" charset="0"/>
                <a:cs typeface="Times New Roman" pitchFamily="18" charset="0"/>
              </a:rPr>
              <a:t>Streaming through data</a:t>
            </a:r>
          </a:p>
          <a:p>
            <a:pPr lvl="1" eaLnBrk="1" hangingPunct="1">
              <a:lnSpc>
                <a:spcPct val="90000"/>
              </a:lnSpc>
            </a:pPr>
            <a:r>
              <a:rPr lang="en-US" sz="2500" dirty="0" smtClean="0">
                <a:latin typeface="Times New Roman" pitchFamily="18" charset="0"/>
                <a:cs typeface="Times New Roman" pitchFamily="18" charset="0"/>
              </a:rPr>
              <a:t>Pipelining</a:t>
            </a:r>
          </a:p>
          <a:p>
            <a:pPr eaLnBrk="1" hangingPunct="1">
              <a:lnSpc>
                <a:spcPct val="90000"/>
              </a:lnSpc>
            </a:pPr>
            <a:r>
              <a:rPr lang="en-US" sz="2500" dirty="0" smtClean="0">
                <a:latin typeface="Times New Roman" pitchFamily="18" charset="0"/>
                <a:cs typeface="Times New Roman" pitchFamily="18" charset="0"/>
              </a:rPr>
              <a:t>A good fit for a lot of applications</a:t>
            </a:r>
          </a:p>
          <a:p>
            <a:pPr lvl="1" eaLnBrk="1" hangingPunct="1">
              <a:lnSpc>
                <a:spcPct val="90000"/>
              </a:lnSpc>
            </a:pPr>
            <a:r>
              <a:rPr lang="en-US" sz="2500" dirty="0" smtClean="0">
                <a:latin typeface="Times New Roman" pitchFamily="18" charset="0"/>
                <a:cs typeface="Times New Roman" pitchFamily="18" charset="0"/>
              </a:rPr>
              <a:t>Log processing</a:t>
            </a:r>
          </a:p>
          <a:p>
            <a:pPr lvl="1" eaLnBrk="1" hangingPunct="1">
              <a:lnSpc>
                <a:spcPct val="90000"/>
              </a:lnSpc>
            </a:pPr>
            <a:r>
              <a:rPr lang="en-US" sz="2500" dirty="0" smtClean="0">
                <a:latin typeface="Times New Roman" pitchFamily="18" charset="0"/>
                <a:cs typeface="Times New Roman" pitchFamily="18" charset="0"/>
              </a:rPr>
              <a:t>Web index building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4638"/>
            <a:ext cx="8229600" cy="411162"/>
          </a:xfrm>
        </p:spPr>
        <p:txBody>
          <a:bodyPr>
            <a:normAutofit fontScale="90000"/>
          </a:bodyPr>
          <a:lstStyle/>
          <a:p>
            <a:pPr eaLnBrk="1" hangingPunct="1"/>
            <a:r>
              <a:rPr lang="en-US" sz="3400" b="1" dirty="0" smtClean="0">
                <a:solidFill>
                  <a:srgbClr val="FF0000"/>
                </a:solidFill>
                <a:latin typeface="Times New Roman" pitchFamily="18" charset="0"/>
                <a:cs typeface="Times New Roman" pitchFamily="18" charset="0"/>
              </a:rPr>
              <a:t>Word Count Example</a:t>
            </a:r>
          </a:p>
        </p:txBody>
      </p:sp>
      <p:sp>
        <p:nvSpPr>
          <p:cNvPr id="30723" name="Rectangle 3"/>
          <p:cNvSpPr>
            <a:spLocks noGrp="1" noChangeArrowheads="1"/>
          </p:cNvSpPr>
          <p:nvPr>
            <p:ph type="body" idx="1"/>
          </p:nvPr>
        </p:nvSpPr>
        <p:spPr>
          <a:xfrm>
            <a:off x="381000" y="990600"/>
            <a:ext cx="8458200" cy="5562600"/>
          </a:xfrm>
        </p:spPr>
        <p:txBody>
          <a:bodyPr>
            <a:normAutofit/>
          </a:bodyPr>
          <a:lstStyle/>
          <a:p>
            <a:pPr eaLnBrk="1" hangingPunct="1">
              <a:lnSpc>
                <a:spcPct val="90000"/>
              </a:lnSpc>
            </a:pPr>
            <a:r>
              <a:rPr lang="en-US" dirty="0" err="1" smtClean="0">
                <a:latin typeface="Times New Roman" pitchFamily="18" charset="0"/>
                <a:cs typeface="Times New Roman" pitchFamily="18" charset="0"/>
              </a:rPr>
              <a:t>Mapper</a:t>
            </a:r>
            <a:endParaRPr lang="en-US" dirty="0" smtClean="0">
              <a:latin typeface="Times New Roman" pitchFamily="18" charset="0"/>
              <a:cs typeface="Times New Roman" pitchFamily="18" charset="0"/>
            </a:endParaRPr>
          </a:p>
          <a:p>
            <a:pPr lvl="1" eaLnBrk="1" hangingPunct="1">
              <a:lnSpc>
                <a:spcPct val="90000"/>
              </a:lnSpc>
            </a:pPr>
            <a:r>
              <a:rPr lang="en-US" dirty="0" smtClean="0">
                <a:latin typeface="Times New Roman" pitchFamily="18" charset="0"/>
                <a:cs typeface="Times New Roman" pitchFamily="18" charset="0"/>
              </a:rPr>
              <a:t>Input: value: lines of text of input</a:t>
            </a:r>
          </a:p>
          <a:p>
            <a:pPr lvl="1" eaLnBrk="1" hangingPunct="1">
              <a:lnSpc>
                <a:spcPct val="90000"/>
              </a:lnSpc>
            </a:pPr>
            <a:r>
              <a:rPr lang="en-US" dirty="0" smtClean="0">
                <a:latin typeface="Times New Roman" pitchFamily="18" charset="0"/>
                <a:cs typeface="Times New Roman" pitchFamily="18" charset="0"/>
              </a:rPr>
              <a:t>Output: key: word, value: 1</a:t>
            </a:r>
          </a:p>
          <a:p>
            <a:pPr eaLnBrk="1" hangingPunct="1">
              <a:lnSpc>
                <a:spcPct val="90000"/>
              </a:lnSpc>
            </a:pPr>
            <a:endParaRPr lang="en-US" dirty="0" smtClean="0">
              <a:latin typeface="Times New Roman" pitchFamily="18" charset="0"/>
              <a:cs typeface="Times New Roman" pitchFamily="18" charset="0"/>
            </a:endParaRPr>
          </a:p>
          <a:p>
            <a:pPr eaLnBrk="1" hangingPunct="1">
              <a:lnSpc>
                <a:spcPct val="90000"/>
              </a:lnSpc>
            </a:pPr>
            <a:r>
              <a:rPr lang="en-US" dirty="0" smtClean="0">
                <a:latin typeface="Times New Roman" pitchFamily="18" charset="0"/>
                <a:cs typeface="Times New Roman" pitchFamily="18" charset="0"/>
              </a:rPr>
              <a:t>Reducer</a:t>
            </a:r>
          </a:p>
          <a:p>
            <a:pPr lvl="1" eaLnBrk="1" hangingPunct="1">
              <a:lnSpc>
                <a:spcPct val="90000"/>
              </a:lnSpc>
            </a:pPr>
            <a:r>
              <a:rPr lang="en-US" dirty="0" smtClean="0">
                <a:latin typeface="Times New Roman" pitchFamily="18" charset="0"/>
                <a:cs typeface="Times New Roman" pitchFamily="18" charset="0"/>
              </a:rPr>
              <a:t>Input: key: word, value: set of counts</a:t>
            </a:r>
          </a:p>
          <a:p>
            <a:pPr lvl="1" eaLnBrk="1" hangingPunct="1">
              <a:lnSpc>
                <a:spcPct val="90000"/>
              </a:lnSpc>
            </a:pPr>
            <a:r>
              <a:rPr lang="en-US" dirty="0" smtClean="0">
                <a:latin typeface="Times New Roman" pitchFamily="18" charset="0"/>
                <a:cs typeface="Times New Roman" pitchFamily="18" charset="0"/>
              </a:rPr>
              <a:t>Output: key: word, value: sum</a:t>
            </a:r>
          </a:p>
          <a:p>
            <a:pPr eaLnBrk="1" hangingPunct="1">
              <a:lnSpc>
                <a:spcPct val="90000"/>
              </a:lnSpc>
            </a:pPr>
            <a:endParaRPr lang="en-US" dirty="0" smtClean="0">
              <a:latin typeface="Times New Roman" pitchFamily="18" charset="0"/>
              <a:cs typeface="Times New Roman" pitchFamily="18" charset="0"/>
            </a:endParaRPr>
          </a:p>
          <a:p>
            <a:pPr eaLnBrk="1" hangingPunct="1">
              <a:lnSpc>
                <a:spcPct val="90000"/>
              </a:lnSpc>
            </a:pPr>
            <a:r>
              <a:rPr lang="en-US" dirty="0" smtClean="0">
                <a:latin typeface="Times New Roman" pitchFamily="18" charset="0"/>
                <a:cs typeface="Times New Roman" pitchFamily="18" charset="0"/>
              </a:rPr>
              <a:t>Launching program</a:t>
            </a:r>
          </a:p>
          <a:p>
            <a:pPr lvl="1" eaLnBrk="1" hangingPunct="1">
              <a:lnSpc>
                <a:spcPct val="90000"/>
              </a:lnSpc>
            </a:pPr>
            <a:r>
              <a:rPr lang="en-US" dirty="0" smtClean="0">
                <a:latin typeface="Times New Roman" pitchFamily="18" charset="0"/>
                <a:cs typeface="Times New Roman" pitchFamily="18" charset="0"/>
              </a:rPr>
              <a:t>Defines this job</a:t>
            </a:r>
          </a:p>
          <a:p>
            <a:pPr lvl="1" eaLnBrk="1" hangingPunct="1">
              <a:lnSpc>
                <a:spcPct val="90000"/>
              </a:lnSpc>
            </a:pPr>
            <a:r>
              <a:rPr lang="en-US" dirty="0" smtClean="0">
                <a:latin typeface="Times New Roman" pitchFamily="18" charset="0"/>
                <a:cs typeface="Times New Roman" pitchFamily="18" charset="0"/>
              </a:rPr>
              <a:t>Submits job to cluster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sz="3600" b="1" dirty="0" smtClean="0">
                <a:solidFill>
                  <a:srgbClr val="FF0000"/>
                </a:solidFill>
                <a:latin typeface="Times New Roman" pitchFamily="18" charset="0"/>
                <a:cs typeface="Times New Roman" pitchFamily="18" charset="0"/>
              </a:rPr>
              <a:t>Word Count Dataflow</a:t>
            </a:r>
          </a:p>
        </p:txBody>
      </p:sp>
      <p:pic>
        <p:nvPicPr>
          <p:cNvPr id="31747" name="Picture 3" descr="MapReduceWordCountOverview1.png"/>
          <p:cNvPicPr>
            <a:picLocks noChangeAspect="1"/>
          </p:cNvPicPr>
          <p:nvPr/>
        </p:nvPicPr>
        <p:blipFill>
          <a:blip r:embed="rId3"/>
          <a:srcRect/>
          <a:stretch>
            <a:fillRect/>
          </a:stretch>
        </p:blipFill>
        <p:spPr bwMode="auto">
          <a:xfrm>
            <a:off x="0" y="990600"/>
            <a:ext cx="9144000" cy="56388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609600" y="1524000"/>
            <a:ext cx="8248650" cy="5105400"/>
            <a:chOff x="609600" y="762000"/>
            <a:chExt cx="8248650" cy="5105400"/>
          </a:xfrm>
        </p:grpSpPr>
        <p:sp>
          <p:nvSpPr>
            <p:cNvPr id="13316" name="AutoShape 4"/>
            <p:cNvSpPr>
              <a:spLocks noChangeArrowheads="1"/>
            </p:cNvSpPr>
            <p:nvPr/>
          </p:nvSpPr>
          <p:spPr bwMode="auto">
            <a:xfrm>
              <a:off x="609600" y="762000"/>
              <a:ext cx="1371600" cy="5105400"/>
            </a:xfrm>
            <a:prstGeom prst="cube">
              <a:avLst>
                <a:gd name="adj" fmla="val 25000"/>
              </a:avLst>
            </a:prstGeom>
            <a:solidFill>
              <a:schemeClr val="tx2">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dirty="0">
                  <a:latin typeface="Calibri" pitchFamily="34" charset="0"/>
                  <a:cs typeface="+mn-cs"/>
                </a:rPr>
                <a:t>Cat</a:t>
              </a: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r>
                <a:rPr lang="en-US" dirty="0">
                  <a:latin typeface="Calibri" pitchFamily="34" charset="0"/>
                  <a:cs typeface="+mn-cs"/>
                </a:rPr>
                <a:t>Bat</a:t>
              </a: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r>
                <a:rPr lang="en-US" dirty="0">
                  <a:latin typeface="Calibri" pitchFamily="34" charset="0"/>
                  <a:cs typeface="+mn-cs"/>
                </a:rPr>
                <a:t>Dog</a:t>
              </a: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r>
                <a:rPr lang="en-US" dirty="0">
                  <a:latin typeface="Calibri" pitchFamily="34" charset="0"/>
                  <a:cs typeface="+mn-cs"/>
                </a:rPr>
                <a:t>Other </a:t>
              </a:r>
            </a:p>
            <a:p>
              <a:pPr algn="ctr" fontAlgn="auto">
                <a:spcBef>
                  <a:spcPts val="0"/>
                </a:spcBef>
                <a:spcAft>
                  <a:spcPts val="0"/>
                </a:spcAft>
                <a:defRPr/>
              </a:pPr>
              <a:r>
                <a:rPr lang="en-US" dirty="0">
                  <a:latin typeface="Calibri" pitchFamily="34" charset="0"/>
                  <a:cs typeface="+mn-cs"/>
                </a:rPr>
                <a:t>Words</a:t>
              </a:r>
            </a:p>
            <a:p>
              <a:pPr algn="ctr" fontAlgn="auto">
                <a:spcBef>
                  <a:spcPts val="0"/>
                </a:spcBef>
                <a:spcAft>
                  <a:spcPts val="0"/>
                </a:spcAft>
                <a:defRPr/>
              </a:pPr>
              <a:r>
                <a:rPr lang="en-US" dirty="0">
                  <a:latin typeface="Calibri" pitchFamily="34" charset="0"/>
                  <a:cs typeface="+mn-cs"/>
                </a:rPr>
                <a:t>(size:</a:t>
              </a:r>
            </a:p>
            <a:p>
              <a:pPr algn="ctr" fontAlgn="auto">
                <a:spcBef>
                  <a:spcPts val="0"/>
                </a:spcBef>
                <a:spcAft>
                  <a:spcPts val="0"/>
                </a:spcAft>
                <a:defRPr/>
              </a:pPr>
              <a:r>
                <a:rPr lang="en-US" dirty="0" err="1">
                  <a:latin typeface="Calibri" pitchFamily="34" charset="0"/>
                  <a:cs typeface="+mn-cs"/>
                </a:rPr>
                <a:t>TByte</a:t>
              </a:r>
              <a:r>
                <a:rPr lang="en-US" dirty="0">
                  <a:latin typeface="Calibri" pitchFamily="34" charset="0"/>
                  <a:cs typeface="+mn-cs"/>
                </a:rPr>
                <a:t>)</a:t>
              </a:r>
            </a:p>
          </p:txBody>
        </p:sp>
        <p:sp>
          <p:nvSpPr>
            <p:cNvPr id="18439" name="AutoShape 5"/>
            <p:cNvSpPr>
              <a:spLocks noChangeArrowheads="1"/>
            </p:cNvSpPr>
            <p:nvPr/>
          </p:nvSpPr>
          <p:spPr bwMode="auto">
            <a:xfrm>
              <a:off x="3657600" y="1143000"/>
              <a:ext cx="1143000" cy="609600"/>
            </a:xfrm>
            <a:prstGeom prst="roundRect">
              <a:avLst>
                <a:gd name="adj" fmla="val 16667"/>
              </a:avLst>
            </a:prstGeom>
            <a:solidFill>
              <a:srgbClr val="FC80D0"/>
            </a:solidFill>
            <a:ln w="9525">
              <a:solidFill>
                <a:schemeClr val="tx1"/>
              </a:solidFill>
              <a:round/>
              <a:headEnd/>
              <a:tailEnd/>
            </a:ln>
          </p:spPr>
          <p:txBody>
            <a:bodyPr wrap="none" anchor="ctr"/>
            <a:lstStyle/>
            <a:p>
              <a:pPr algn="ctr"/>
              <a:r>
                <a:rPr lang="en-US">
                  <a:latin typeface="Calibri" pitchFamily="34" charset="0"/>
                </a:rPr>
                <a:t>map</a:t>
              </a:r>
            </a:p>
          </p:txBody>
        </p:sp>
        <p:sp>
          <p:nvSpPr>
            <p:cNvPr id="18440" name="AutoShape 6"/>
            <p:cNvSpPr>
              <a:spLocks noChangeArrowheads="1"/>
            </p:cNvSpPr>
            <p:nvPr/>
          </p:nvSpPr>
          <p:spPr bwMode="auto">
            <a:xfrm>
              <a:off x="3657600" y="4114800"/>
              <a:ext cx="1143000" cy="609600"/>
            </a:xfrm>
            <a:prstGeom prst="roundRect">
              <a:avLst>
                <a:gd name="adj" fmla="val 16667"/>
              </a:avLst>
            </a:prstGeom>
            <a:solidFill>
              <a:srgbClr val="FC80D0"/>
            </a:solidFill>
            <a:ln w="9525">
              <a:solidFill>
                <a:schemeClr val="tx1"/>
              </a:solidFill>
              <a:round/>
              <a:headEnd/>
              <a:tailEnd/>
            </a:ln>
          </p:spPr>
          <p:txBody>
            <a:bodyPr wrap="none" anchor="ctr"/>
            <a:lstStyle/>
            <a:p>
              <a:pPr algn="ctr"/>
              <a:r>
                <a:rPr lang="en-US">
                  <a:latin typeface="Calibri" pitchFamily="34" charset="0"/>
                </a:rPr>
                <a:t>map</a:t>
              </a:r>
            </a:p>
          </p:txBody>
        </p:sp>
        <p:sp>
          <p:nvSpPr>
            <p:cNvPr id="18441" name="AutoShape 7"/>
            <p:cNvSpPr>
              <a:spLocks noChangeArrowheads="1"/>
            </p:cNvSpPr>
            <p:nvPr/>
          </p:nvSpPr>
          <p:spPr bwMode="auto">
            <a:xfrm>
              <a:off x="3657600" y="3124200"/>
              <a:ext cx="1143000" cy="609600"/>
            </a:xfrm>
            <a:prstGeom prst="roundRect">
              <a:avLst>
                <a:gd name="adj" fmla="val 16667"/>
              </a:avLst>
            </a:prstGeom>
            <a:solidFill>
              <a:srgbClr val="FC80D0"/>
            </a:solidFill>
            <a:ln w="9525">
              <a:solidFill>
                <a:schemeClr val="tx1"/>
              </a:solidFill>
              <a:round/>
              <a:headEnd/>
              <a:tailEnd/>
            </a:ln>
          </p:spPr>
          <p:txBody>
            <a:bodyPr wrap="none" anchor="ctr"/>
            <a:lstStyle/>
            <a:p>
              <a:pPr algn="ctr"/>
              <a:r>
                <a:rPr lang="en-US">
                  <a:latin typeface="Calibri" pitchFamily="34" charset="0"/>
                </a:rPr>
                <a:t>map</a:t>
              </a:r>
            </a:p>
          </p:txBody>
        </p:sp>
        <p:sp>
          <p:nvSpPr>
            <p:cNvPr id="18442" name="AutoShape 8"/>
            <p:cNvSpPr>
              <a:spLocks noChangeArrowheads="1"/>
            </p:cNvSpPr>
            <p:nvPr/>
          </p:nvSpPr>
          <p:spPr bwMode="auto">
            <a:xfrm>
              <a:off x="3657600" y="2057400"/>
              <a:ext cx="1143000" cy="609600"/>
            </a:xfrm>
            <a:prstGeom prst="roundRect">
              <a:avLst>
                <a:gd name="adj" fmla="val 16667"/>
              </a:avLst>
            </a:prstGeom>
            <a:solidFill>
              <a:srgbClr val="FC80D0"/>
            </a:solidFill>
            <a:ln w="9525">
              <a:solidFill>
                <a:schemeClr val="tx1"/>
              </a:solidFill>
              <a:round/>
              <a:headEnd/>
              <a:tailEnd/>
            </a:ln>
          </p:spPr>
          <p:txBody>
            <a:bodyPr wrap="none" anchor="ctr"/>
            <a:lstStyle/>
            <a:p>
              <a:pPr algn="ctr"/>
              <a:r>
                <a:rPr lang="en-US">
                  <a:latin typeface="Calibri" pitchFamily="34" charset="0"/>
                </a:rPr>
                <a:t>map</a:t>
              </a:r>
            </a:p>
          </p:txBody>
        </p:sp>
        <p:sp>
          <p:nvSpPr>
            <p:cNvPr id="18443" name="AutoShape 9"/>
            <p:cNvSpPr>
              <a:spLocks noChangeArrowheads="1"/>
            </p:cNvSpPr>
            <p:nvPr/>
          </p:nvSpPr>
          <p:spPr bwMode="auto">
            <a:xfrm>
              <a:off x="2362200" y="1295400"/>
              <a:ext cx="914400" cy="533400"/>
            </a:xfrm>
            <a:prstGeom prst="cube">
              <a:avLst>
                <a:gd name="adj" fmla="val 25000"/>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split</a:t>
              </a:r>
            </a:p>
          </p:txBody>
        </p:sp>
        <p:sp>
          <p:nvSpPr>
            <p:cNvPr id="18444" name="AutoShape 10"/>
            <p:cNvSpPr>
              <a:spLocks noChangeArrowheads="1"/>
            </p:cNvSpPr>
            <p:nvPr/>
          </p:nvSpPr>
          <p:spPr bwMode="auto">
            <a:xfrm>
              <a:off x="2362200" y="2133600"/>
              <a:ext cx="914400" cy="533400"/>
            </a:xfrm>
            <a:prstGeom prst="cube">
              <a:avLst>
                <a:gd name="adj" fmla="val 25000"/>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split</a:t>
              </a:r>
            </a:p>
          </p:txBody>
        </p:sp>
        <p:sp>
          <p:nvSpPr>
            <p:cNvPr id="18445" name="AutoShape 11"/>
            <p:cNvSpPr>
              <a:spLocks noChangeArrowheads="1"/>
            </p:cNvSpPr>
            <p:nvPr/>
          </p:nvSpPr>
          <p:spPr bwMode="auto">
            <a:xfrm>
              <a:off x="2362200" y="3200400"/>
              <a:ext cx="914400" cy="533400"/>
            </a:xfrm>
            <a:prstGeom prst="cube">
              <a:avLst>
                <a:gd name="adj" fmla="val 25000"/>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split</a:t>
              </a:r>
            </a:p>
          </p:txBody>
        </p:sp>
        <p:sp>
          <p:nvSpPr>
            <p:cNvPr id="18446" name="AutoShape 12"/>
            <p:cNvSpPr>
              <a:spLocks noChangeArrowheads="1"/>
            </p:cNvSpPr>
            <p:nvPr/>
          </p:nvSpPr>
          <p:spPr bwMode="auto">
            <a:xfrm>
              <a:off x="2362200" y="4191000"/>
              <a:ext cx="914400" cy="533400"/>
            </a:xfrm>
            <a:prstGeom prst="cube">
              <a:avLst>
                <a:gd name="adj" fmla="val 25000"/>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split</a:t>
              </a:r>
            </a:p>
          </p:txBody>
        </p:sp>
        <p:sp>
          <p:nvSpPr>
            <p:cNvPr id="18447" name="Line 13"/>
            <p:cNvSpPr>
              <a:spLocks noChangeShapeType="1"/>
            </p:cNvSpPr>
            <p:nvPr/>
          </p:nvSpPr>
          <p:spPr bwMode="auto">
            <a:xfrm>
              <a:off x="1981200" y="1676400"/>
              <a:ext cx="381000" cy="0"/>
            </a:xfrm>
            <a:prstGeom prst="line">
              <a:avLst/>
            </a:prstGeom>
            <a:noFill/>
            <a:ln w="9525">
              <a:solidFill>
                <a:schemeClr val="tx1"/>
              </a:solidFill>
              <a:round/>
              <a:headEnd/>
              <a:tailEnd type="triangle" w="med" len="med"/>
            </a:ln>
          </p:spPr>
          <p:txBody>
            <a:bodyPr/>
            <a:lstStyle/>
            <a:p>
              <a:endParaRPr lang="en-US"/>
            </a:p>
          </p:txBody>
        </p:sp>
        <p:sp>
          <p:nvSpPr>
            <p:cNvPr id="18448" name="Line 14"/>
            <p:cNvSpPr>
              <a:spLocks noChangeShapeType="1"/>
            </p:cNvSpPr>
            <p:nvPr/>
          </p:nvSpPr>
          <p:spPr bwMode="auto">
            <a:xfrm>
              <a:off x="1981200" y="2438400"/>
              <a:ext cx="381000" cy="0"/>
            </a:xfrm>
            <a:prstGeom prst="line">
              <a:avLst/>
            </a:prstGeom>
            <a:noFill/>
            <a:ln w="9525">
              <a:solidFill>
                <a:schemeClr val="tx1"/>
              </a:solidFill>
              <a:round/>
              <a:headEnd/>
              <a:tailEnd type="triangle" w="med" len="med"/>
            </a:ln>
          </p:spPr>
          <p:txBody>
            <a:bodyPr/>
            <a:lstStyle/>
            <a:p>
              <a:endParaRPr lang="en-US"/>
            </a:p>
          </p:txBody>
        </p:sp>
        <p:sp>
          <p:nvSpPr>
            <p:cNvPr id="18449" name="Line 15"/>
            <p:cNvSpPr>
              <a:spLocks noChangeShapeType="1"/>
            </p:cNvSpPr>
            <p:nvPr/>
          </p:nvSpPr>
          <p:spPr bwMode="auto">
            <a:xfrm>
              <a:off x="1981200" y="3581400"/>
              <a:ext cx="381000" cy="0"/>
            </a:xfrm>
            <a:prstGeom prst="line">
              <a:avLst/>
            </a:prstGeom>
            <a:noFill/>
            <a:ln w="9525">
              <a:solidFill>
                <a:schemeClr val="tx1"/>
              </a:solidFill>
              <a:round/>
              <a:headEnd/>
              <a:tailEnd type="triangle" w="med" len="med"/>
            </a:ln>
          </p:spPr>
          <p:txBody>
            <a:bodyPr/>
            <a:lstStyle/>
            <a:p>
              <a:endParaRPr lang="en-US"/>
            </a:p>
          </p:txBody>
        </p:sp>
        <p:sp>
          <p:nvSpPr>
            <p:cNvPr id="18450" name="Line 16"/>
            <p:cNvSpPr>
              <a:spLocks noChangeShapeType="1"/>
            </p:cNvSpPr>
            <p:nvPr/>
          </p:nvSpPr>
          <p:spPr bwMode="auto">
            <a:xfrm>
              <a:off x="1981200" y="4572000"/>
              <a:ext cx="381000" cy="0"/>
            </a:xfrm>
            <a:prstGeom prst="line">
              <a:avLst/>
            </a:prstGeom>
            <a:noFill/>
            <a:ln w="9525">
              <a:solidFill>
                <a:schemeClr val="tx1"/>
              </a:solidFill>
              <a:round/>
              <a:headEnd/>
              <a:tailEnd type="triangle" w="med" len="med"/>
            </a:ln>
          </p:spPr>
          <p:txBody>
            <a:bodyPr/>
            <a:lstStyle/>
            <a:p>
              <a:endParaRPr lang="en-US"/>
            </a:p>
          </p:txBody>
        </p:sp>
        <p:sp>
          <p:nvSpPr>
            <p:cNvPr id="18451" name="Line 17"/>
            <p:cNvSpPr>
              <a:spLocks noChangeShapeType="1"/>
            </p:cNvSpPr>
            <p:nvPr/>
          </p:nvSpPr>
          <p:spPr bwMode="auto">
            <a:xfrm>
              <a:off x="3276600" y="1447800"/>
              <a:ext cx="381000" cy="0"/>
            </a:xfrm>
            <a:prstGeom prst="line">
              <a:avLst/>
            </a:prstGeom>
            <a:noFill/>
            <a:ln w="9525">
              <a:solidFill>
                <a:schemeClr val="tx1"/>
              </a:solidFill>
              <a:round/>
              <a:headEnd/>
              <a:tailEnd type="triangle" w="med" len="med"/>
            </a:ln>
          </p:spPr>
          <p:txBody>
            <a:bodyPr/>
            <a:lstStyle/>
            <a:p>
              <a:endParaRPr lang="en-US"/>
            </a:p>
          </p:txBody>
        </p:sp>
        <p:sp>
          <p:nvSpPr>
            <p:cNvPr id="18452" name="Line 18"/>
            <p:cNvSpPr>
              <a:spLocks noChangeShapeType="1"/>
            </p:cNvSpPr>
            <p:nvPr/>
          </p:nvSpPr>
          <p:spPr bwMode="auto">
            <a:xfrm>
              <a:off x="3276600" y="2438400"/>
              <a:ext cx="381000" cy="0"/>
            </a:xfrm>
            <a:prstGeom prst="line">
              <a:avLst/>
            </a:prstGeom>
            <a:noFill/>
            <a:ln w="9525">
              <a:solidFill>
                <a:schemeClr val="tx1"/>
              </a:solidFill>
              <a:round/>
              <a:headEnd/>
              <a:tailEnd type="triangle" w="med" len="med"/>
            </a:ln>
          </p:spPr>
          <p:txBody>
            <a:bodyPr/>
            <a:lstStyle/>
            <a:p>
              <a:endParaRPr lang="en-US"/>
            </a:p>
          </p:txBody>
        </p:sp>
        <p:sp>
          <p:nvSpPr>
            <p:cNvPr id="18453" name="Line 19"/>
            <p:cNvSpPr>
              <a:spLocks noChangeShapeType="1"/>
            </p:cNvSpPr>
            <p:nvPr/>
          </p:nvSpPr>
          <p:spPr bwMode="auto">
            <a:xfrm>
              <a:off x="3276600" y="3429000"/>
              <a:ext cx="381000" cy="0"/>
            </a:xfrm>
            <a:prstGeom prst="line">
              <a:avLst/>
            </a:prstGeom>
            <a:noFill/>
            <a:ln w="9525">
              <a:solidFill>
                <a:schemeClr val="tx1"/>
              </a:solidFill>
              <a:round/>
              <a:headEnd/>
              <a:tailEnd type="triangle" w="med" len="med"/>
            </a:ln>
          </p:spPr>
          <p:txBody>
            <a:bodyPr/>
            <a:lstStyle/>
            <a:p>
              <a:endParaRPr lang="en-US"/>
            </a:p>
          </p:txBody>
        </p:sp>
        <p:sp>
          <p:nvSpPr>
            <p:cNvPr id="18454" name="Line 20"/>
            <p:cNvSpPr>
              <a:spLocks noChangeShapeType="1"/>
            </p:cNvSpPr>
            <p:nvPr/>
          </p:nvSpPr>
          <p:spPr bwMode="auto">
            <a:xfrm>
              <a:off x="3276600" y="4419600"/>
              <a:ext cx="381000" cy="0"/>
            </a:xfrm>
            <a:prstGeom prst="line">
              <a:avLst/>
            </a:prstGeom>
            <a:noFill/>
            <a:ln w="9525">
              <a:solidFill>
                <a:schemeClr val="tx1"/>
              </a:solidFill>
              <a:round/>
              <a:headEnd/>
              <a:tailEnd type="triangle" w="med" len="med"/>
            </a:ln>
          </p:spPr>
          <p:txBody>
            <a:bodyPr/>
            <a:lstStyle/>
            <a:p>
              <a:endParaRPr lang="en-US"/>
            </a:p>
          </p:txBody>
        </p:sp>
        <p:sp>
          <p:nvSpPr>
            <p:cNvPr id="18455" name="AutoShape 21"/>
            <p:cNvSpPr>
              <a:spLocks noChangeArrowheads="1"/>
            </p:cNvSpPr>
            <p:nvPr/>
          </p:nvSpPr>
          <p:spPr bwMode="auto">
            <a:xfrm rot="16200000" flipH="1">
              <a:off x="5467350" y="857250"/>
              <a:ext cx="609600" cy="1104900"/>
            </a:xfrm>
            <a:custGeom>
              <a:avLst/>
              <a:gdLst>
                <a:gd name="T0" fmla="*/ 2147483647 w 21600"/>
                <a:gd name="T1" fmla="*/ 2147483647 h 21600"/>
                <a:gd name="T2" fmla="*/ 2147483647 w 21600"/>
                <a:gd name="T3" fmla="*/ 2147483647 h 21600"/>
                <a:gd name="T4" fmla="*/ 1712884618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9525">
              <a:solidFill>
                <a:schemeClr val="tx1"/>
              </a:solidFill>
              <a:miter lim="800000"/>
              <a:headEnd/>
              <a:tailEnd/>
            </a:ln>
          </p:spPr>
          <p:txBody>
            <a:bodyPr vert="eaVert" wrap="none" anchor="ctr"/>
            <a:lstStyle/>
            <a:p>
              <a:pPr algn="ctr"/>
              <a:r>
                <a:rPr lang="en-US">
                  <a:latin typeface="Calibri" pitchFamily="34" charset="0"/>
                </a:rPr>
                <a:t>combine</a:t>
              </a:r>
            </a:p>
          </p:txBody>
        </p:sp>
        <p:sp>
          <p:nvSpPr>
            <p:cNvPr id="13334" name="AutoShape 22"/>
            <p:cNvSpPr>
              <a:spLocks noChangeArrowheads="1"/>
            </p:cNvSpPr>
            <p:nvPr/>
          </p:nvSpPr>
          <p:spPr bwMode="auto">
            <a:xfrm rot="16200000" flipH="1">
              <a:off x="5505450" y="1809750"/>
              <a:ext cx="609600" cy="1104900"/>
            </a:xfrm>
            <a:custGeom>
              <a:avLst/>
              <a:gdLst>
                <a:gd name="T0" fmla="*/ 15053735 w 21600"/>
                <a:gd name="T1" fmla="*/ 28259355 h 21600"/>
                <a:gd name="T2" fmla="*/ 8602134 w 21600"/>
                <a:gd name="T3" fmla="*/ 56518709 h 21600"/>
                <a:gd name="T4" fmla="*/ 2150533 w 21600"/>
                <a:gd name="T5" fmla="*/ 28259355 h 21600"/>
                <a:gd name="T6" fmla="*/ 860213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5"/>
            </a:solidFill>
            <a:ln w="9525">
              <a:solidFill>
                <a:schemeClr val="tx1"/>
              </a:solidFill>
              <a:miter lim="800000"/>
              <a:headEnd/>
              <a:tailEnd/>
            </a:ln>
          </p:spPr>
          <p:txBody>
            <a:bodyPr vert="eaVert" wrap="none" anchor="ctr"/>
            <a:lstStyle/>
            <a:p>
              <a:pPr algn="ctr" fontAlgn="auto">
                <a:spcBef>
                  <a:spcPts val="0"/>
                </a:spcBef>
                <a:spcAft>
                  <a:spcPts val="0"/>
                </a:spcAft>
                <a:defRPr/>
              </a:pPr>
              <a:r>
                <a:rPr lang="en-US" dirty="0">
                  <a:latin typeface="Calibri" pitchFamily="34" charset="0"/>
                  <a:cs typeface="+mn-cs"/>
                </a:rPr>
                <a:t>combine</a:t>
              </a:r>
            </a:p>
          </p:txBody>
        </p:sp>
        <p:sp>
          <p:nvSpPr>
            <p:cNvPr id="13335" name="AutoShape 23"/>
            <p:cNvSpPr>
              <a:spLocks noChangeArrowheads="1"/>
            </p:cNvSpPr>
            <p:nvPr/>
          </p:nvSpPr>
          <p:spPr bwMode="auto">
            <a:xfrm rot="16200000" flipH="1">
              <a:off x="5505450" y="2952750"/>
              <a:ext cx="609600" cy="1104900"/>
            </a:xfrm>
            <a:custGeom>
              <a:avLst/>
              <a:gdLst>
                <a:gd name="T0" fmla="*/ 15053735 w 21600"/>
                <a:gd name="T1" fmla="*/ 28259355 h 21600"/>
                <a:gd name="T2" fmla="*/ 8602134 w 21600"/>
                <a:gd name="T3" fmla="*/ 56518709 h 21600"/>
                <a:gd name="T4" fmla="*/ 2150533 w 21600"/>
                <a:gd name="T5" fmla="*/ 28259355 h 21600"/>
                <a:gd name="T6" fmla="*/ 860213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lumMod val="40000"/>
                <a:lumOff val="60000"/>
              </a:schemeClr>
            </a:solidFill>
            <a:ln w="9525">
              <a:solidFill>
                <a:schemeClr val="tx1"/>
              </a:solidFill>
              <a:miter lim="800000"/>
              <a:headEnd/>
              <a:tailEnd/>
            </a:ln>
          </p:spPr>
          <p:txBody>
            <a:bodyPr vert="eaVert" wrap="none" anchor="ctr"/>
            <a:lstStyle/>
            <a:p>
              <a:pPr algn="ctr" fontAlgn="auto">
                <a:spcBef>
                  <a:spcPts val="0"/>
                </a:spcBef>
                <a:spcAft>
                  <a:spcPts val="0"/>
                </a:spcAft>
                <a:defRPr/>
              </a:pPr>
              <a:r>
                <a:rPr lang="en-US" dirty="0">
                  <a:latin typeface="Calibri" pitchFamily="34" charset="0"/>
                  <a:cs typeface="+mn-cs"/>
                </a:rPr>
                <a:t>combine</a:t>
              </a:r>
            </a:p>
          </p:txBody>
        </p:sp>
        <p:cxnSp>
          <p:nvCxnSpPr>
            <p:cNvPr id="18458" name="AutoShape 26"/>
            <p:cNvCxnSpPr>
              <a:cxnSpLocks noChangeShapeType="1"/>
              <a:stCxn id="18442" idx="3"/>
              <a:endCxn id="18455" idx="3"/>
            </p:cNvCxnSpPr>
            <p:nvPr/>
          </p:nvCxnSpPr>
          <p:spPr bwMode="auto">
            <a:xfrm flipV="1">
              <a:off x="4800600" y="1409700"/>
              <a:ext cx="419100" cy="952500"/>
            </a:xfrm>
            <a:prstGeom prst="straightConnector1">
              <a:avLst/>
            </a:prstGeom>
            <a:noFill/>
            <a:ln w="9525">
              <a:solidFill>
                <a:schemeClr val="tx1"/>
              </a:solidFill>
              <a:round/>
              <a:headEnd/>
              <a:tailEnd type="triangle" w="med" len="med"/>
            </a:ln>
          </p:spPr>
        </p:cxnSp>
        <p:cxnSp>
          <p:nvCxnSpPr>
            <p:cNvPr id="18459" name="AutoShape 28"/>
            <p:cNvCxnSpPr>
              <a:cxnSpLocks noChangeShapeType="1"/>
              <a:stCxn id="18439" idx="3"/>
              <a:endCxn id="18455" idx="3"/>
            </p:cNvCxnSpPr>
            <p:nvPr/>
          </p:nvCxnSpPr>
          <p:spPr bwMode="auto">
            <a:xfrm flipV="1">
              <a:off x="4800600" y="1409700"/>
              <a:ext cx="419100" cy="38100"/>
            </a:xfrm>
            <a:prstGeom prst="straightConnector1">
              <a:avLst/>
            </a:prstGeom>
            <a:noFill/>
            <a:ln w="9525">
              <a:solidFill>
                <a:schemeClr val="tx1"/>
              </a:solidFill>
              <a:round/>
              <a:headEnd/>
              <a:tailEnd type="triangle" w="med" len="med"/>
            </a:ln>
          </p:spPr>
        </p:cxnSp>
        <p:cxnSp>
          <p:nvCxnSpPr>
            <p:cNvPr id="18460" name="AutoShape 30"/>
            <p:cNvCxnSpPr>
              <a:cxnSpLocks noChangeShapeType="1"/>
              <a:stCxn id="18441" idx="3"/>
              <a:endCxn id="18455" idx="3"/>
            </p:cNvCxnSpPr>
            <p:nvPr/>
          </p:nvCxnSpPr>
          <p:spPr bwMode="auto">
            <a:xfrm flipV="1">
              <a:off x="4800600" y="1409700"/>
              <a:ext cx="419100" cy="2019300"/>
            </a:xfrm>
            <a:prstGeom prst="straightConnector1">
              <a:avLst/>
            </a:prstGeom>
            <a:noFill/>
            <a:ln w="9525">
              <a:solidFill>
                <a:schemeClr val="tx1"/>
              </a:solidFill>
              <a:round/>
              <a:headEnd/>
              <a:tailEnd type="triangle" w="med" len="med"/>
            </a:ln>
          </p:spPr>
        </p:cxnSp>
        <p:cxnSp>
          <p:nvCxnSpPr>
            <p:cNvPr id="18461" name="AutoShape 31"/>
            <p:cNvCxnSpPr>
              <a:cxnSpLocks noChangeShapeType="1"/>
              <a:stCxn id="18440" idx="3"/>
              <a:endCxn id="18455" idx="3"/>
            </p:cNvCxnSpPr>
            <p:nvPr/>
          </p:nvCxnSpPr>
          <p:spPr bwMode="auto">
            <a:xfrm flipV="1">
              <a:off x="4800600" y="1409700"/>
              <a:ext cx="419100" cy="3009900"/>
            </a:xfrm>
            <a:prstGeom prst="straightConnector1">
              <a:avLst/>
            </a:prstGeom>
            <a:noFill/>
            <a:ln w="9525">
              <a:solidFill>
                <a:schemeClr val="tx1"/>
              </a:solidFill>
              <a:round/>
              <a:headEnd/>
              <a:tailEnd type="triangle" w="med" len="med"/>
            </a:ln>
          </p:spPr>
        </p:cxnSp>
        <p:cxnSp>
          <p:nvCxnSpPr>
            <p:cNvPr id="18462" name="AutoShape 32"/>
            <p:cNvCxnSpPr>
              <a:cxnSpLocks noChangeShapeType="1"/>
              <a:stCxn id="18439" idx="3"/>
              <a:endCxn id="13334" idx="3"/>
            </p:cNvCxnSpPr>
            <p:nvPr/>
          </p:nvCxnSpPr>
          <p:spPr bwMode="auto">
            <a:xfrm>
              <a:off x="4800600" y="1447800"/>
              <a:ext cx="457200" cy="914400"/>
            </a:xfrm>
            <a:prstGeom prst="straightConnector1">
              <a:avLst/>
            </a:prstGeom>
            <a:noFill/>
            <a:ln w="9525">
              <a:solidFill>
                <a:schemeClr val="tx1"/>
              </a:solidFill>
              <a:round/>
              <a:headEnd/>
              <a:tailEnd type="triangle" w="med" len="med"/>
            </a:ln>
          </p:spPr>
        </p:cxnSp>
        <p:cxnSp>
          <p:nvCxnSpPr>
            <p:cNvPr id="18463" name="AutoShape 33"/>
            <p:cNvCxnSpPr>
              <a:cxnSpLocks noChangeShapeType="1"/>
              <a:stCxn id="18439" idx="3"/>
              <a:endCxn id="13335" idx="3"/>
            </p:cNvCxnSpPr>
            <p:nvPr/>
          </p:nvCxnSpPr>
          <p:spPr bwMode="auto">
            <a:xfrm>
              <a:off x="4800600" y="1447800"/>
              <a:ext cx="457200" cy="2057400"/>
            </a:xfrm>
            <a:prstGeom prst="straightConnector1">
              <a:avLst/>
            </a:prstGeom>
            <a:noFill/>
            <a:ln w="9525">
              <a:solidFill>
                <a:schemeClr val="tx1"/>
              </a:solidFill>
              <a:round/>
              <a:headEnd/>
              <a:tailEnd type="triangle" w="med" len="med"/>
            </a:ln>
          </p:spPr>
        </p:cxnSp>
        <p:cxnSp>
          <p:nvCxnSpPr>
            <p:cNvPr id="18464" name="AutoShape 35"/>
            <p:cNvCxnSpPr>
              <a:cxnSpLocks noChangeShapeType="1"/>
              <a:stCxn id="18442" idx="3"/>
              <a:endCxn id="13334" idx="3"/>
            </p:cNvCxnSpPr>
            <p:nvPr/>
          </p:nvCxnSpPr>
          <p:spPr bwMode="auto">
            <a:xfrm>
              <a:off x="4800600" y="2362200"/>
              <a:ext cx="457200" cy="0"/>
            </a:xfrm>
            <a:prstGeom prst="straightConnector1">
              <a:avLst/>
            </a:prstGeom>
            <a:noFill/>
            <a:ln w="9525">
              <a:solidFill>
                <a:schemeClr val="tx1"/>
              </a:solidFill>
              <a:round/>
              <a:headEnd/>
              <a:tailEnd type="triangle" w="med" len="med"/>
            </a:ln>
          </p:spPr>
        </p:cxnSp>
        <p:cxnSp>
          <p:nvCxnSpPr>
            <p:cNvPr id="18465" name="AutoShape 36"/>
            <p:cNvCxnSpPr>
              <a:cxnSpLocks noChangeShapeType="1"/>
              <a:stCxn id="18442" idx="3"/>
              <a:endCxn id="13335" idx="3"/>
            </p:cNvCxnSpPr>
            <p:nvPr/>
          </p:nvCxnSpPr>
          <p:spPr bwMode="auto">
            <a:xfrm>
              <a:off x="4800600" y="2362200"/>
              <a:ext cx="457200" cy="1143000"/>
            </a:xfrm>
            <a:prstGeom prst="straightConnector1">
              <a:avLst/>
            </a:prstGeom>
            <a:noFill/>
            <a:ln w="9525">
              <a:solidFill>
                <a:schemeClr val="tx1"/>
              </a:solidFill>
              <a:round/>
              <a:headEnd/>
              <a:tailEnd type="triangle" w="med" len="med"/>
            </a:ln>
          </p:spPr>
        </p:cxnSp>
        <p:cxnSp>
          <p:nvCxnSpPr>
            <p:cNvPr id="18466" name="AutoShape 37"/>
            <p:cNvCxnSpPr>
              <a:cxnSpLocks noChangeShapeType="1"/>
              <a:stCxn id="18440" idx="3"/>
              <a:endCxn id="13335" idx="3"/>
            </p:cNvCxnSpPr>
            <p:nvPr/>
          </p:nvCxnSpPr>
          <p:spPr bwMode="auto">
            <a:xfrm flipV="1">
              <a:off x="4800600" y="3505200"/>
              <a:ext cx="457200" cy="914400"/>
            </a:xfrm>
            <a:prstGeom prst="straightConnector1">
              <a:avLst/>
            </a:prstGeom>
            <a:noFill/>
            <a:ln w="9525">
              <a:solidFill>
                <a:schemeClr val="tx1"/>
              </a:solidFill>
              <a:round/>
              <a:headEnd/>
              <a:tailEnd type="triangle" w="med" len="med"/>
            </a:ln>
          </p:spPr>
        </p:cxnSp>
        <p:cxnSp>
          <p:nvCxnSpPr>
            <p:cNvPr id="18467" name="AutoShape 38"/>
            <p:cNvCxnSpPr>
              <a:cxnSpLocks noChangeShapeType="1"/>
              <a:stCxn id="18441" idx="3"/>
              <a:endCxn id="13335" idx="3"/>
            </p:cNvCxnSpPr>
            <p:nvPr/>
          </p:nvCxnSpPr>
          <p:spPr bwMode="auto">
            <a:xfrm>
              <a:off x="4800600" y="3429000"/>
              <a:ext cx="457200" cy="76200"/>
            </a:xfrm>
            <a:prstGeom prst="straightConnector1">
              <a:avLst/>
            </a:prstGeom>
            <a:noFill/>
            <a:ln w="9525">
              <a:solidFill>
                <a:schemeClr val="tx1"/>
              </a:solidFill>
              <a:round/>
              <a:headEnd/>
              <a:tailEnd type="triangle" w="med" len="med"/>
            </a:ln>
          </p:spPr>
        </p:cxnSp>
        <p:cxnSp>
          <p:nvCxnSpPr>
            <p:cNvPr id="18468" name="AutoShape 39"/>
            <p:cNvCxnSpPr>
              <a:cxnSpLocks noChangeShapeType="1"/>
              <a:stCxn id="18441" idx="3"/>
              <a:endCxn id="13334" idx="3"/>
            </p:cNvCxnSpPr>
            <p:nvPr/>
          </p:nvCxnSpPr>
          <p:spPr bwMode="auto">
            <a:xfrm flipV="1">
              <a:off x="4800600" y="2362200"/>
              <a:ext cx="457200" cy="1066800"/>
            </a:xfrm>
            <a:prstGeom prst="straightConnector1">
              <a:avLst/>
            </a:prstGeom>
            <a:noFill/>
            <a:ln w="9525">
              <a:solidFill>
                <a:schemeClr val="tx1"/>
              </a:solidFill>
              <a:round/>
              <a:headEnd/>
              <a:tailEnd type="triangle" w="med" len="med"/>
            </a:ln>
          </p:spPr>
        </p:cxnSp>
        <p:cxnSp>
          <p:nvCxnSpPr>
            <p:cNvPr id="18469" name="AutoShape 40"/>
            <p:cNvCxnSpPr>
              <a:cxnSpLocks noChangeShapeType="1"/>
              <a:stCxn id="18440" idx="3"/>
              <a:endCxn id="13334" idx="3"/>
            </p:cNvCxnSpPr>
            <p:nvPr/>
          </p:nvCxnSpPr>
          <p:spPr bwMode="auto">
            <a:xfrm flipV="1">
              <a:off x="4800600" y="2362200"/>
              <a:ext cx="457200" cy="2057400"/>
            </a:xfrm>
            <a:prstGeom prst="straightConnector1">
              <a:avLst/>
            </a:prstGeom>
            <a:noFill/>
            <a:ln w="9525">
              <a:solidFill>
                <a:schemeClr val="tx1"/>
              </a:solidFill>
              <a:round/>
              <a:headEnd/>
              <a:tailEnd type="triangle" w="med" len="med"/>
            </a:ln>
          </p:spPr>
        </p:cxnSp>
        <p:sp>
          <p:nvSpPr>
            <p:cNvPr id="18470" name="AutoShape 41"/>
            <p:cNvSpPr>
              <a:spLocks noChangeArrowheads="1"/>
            </p:cNvSpPr>
            <p:nvPr/>
          </p:nvSpPr>
          <p:spPr bwMode="auto">
            <a:xfrm rot="-5400000" flipH="1" flipV="1">
              <a:off x="6972300" y="800100"/>
              <a:ext cx="723900" cy="1409700"/>
            </a:xfrm>
            <a:prstGeom prst="pentagon">
              <a:avLst/>
            </a:prstGeom>
            <a:solidFill>
              <a:srgbClr val="EAF0A2"/>
            </a:solidFill>
            <a:ln w="9525">
              <a:solidFill>
                <a:schemeClr val="tx1"/>
              </a:solidFill>
              <a:miter lim="800000"/>
              <a:headEnd/>
              <a:tailEnd/>
            </a:ln>
          </p:spPr>
          <p:txBody>
            <a:bodyPr rot="10800000" vert="eaVert" wrap="none" anchor="ctr"/>
            <a:lstStyle/>
            <a:p>
              <a:pPr algn="ctr"/>
              <a:r>
                <a:rPr lang="en-US">
                  <a:latin typeface="Calibri" pitchFamily="34" charset="0"/>
                </a:rPr>
                <a:t>reduce</a:t>
              </a:r>
            </a:p>
          </p:txBody>
        </p:sp>
        <p:sp>
          <p:nvSpPr>
            <p:cNvPr id="18471" name="AutoShape 42"/>
            <p:cNvSpPr>
              <a:spLocks noChangeArrowheads="1"/>
            </p:cNvSpPr>
            <p:nvPr/>
          </p:nvSpPr>
          <p:spPr bwMode="auto">
            <a:xfrm rot="-5400000" flipH="1" flipV="1">
              <a:off x="6972300" y="2857500"/>
              <a:ext cx="723900" cy="1409700"/>
            </a:xfrm>
            <a:prstGeom prst="pentagon">
              <a:avLst/>
            </a:prstGeom>
            <a:solidFill>
              <a:srgbClr val="EAF0A2"/>
            </a:solidFill>
            <a:ln w="9525">
              <a:solidFill>
                <a:schemeClr val="tx1"/>
              </a:solidFill>
              <a:miter lim="800000"/>
              <a:headEnd/>
              <a:tailEnd/>
            </a:ln>
          </p:spPr>
          <p:txBody>
            <a:bodyPr rot="10800000" vert="eaVert" wrap="none" anchor="ctr"/>
            <a:lstStyle/>
            <a:p>
              <a:pPr algn="ctr"/>
              <a:r>
                <a:rPr lang="en-US">
                  <a:latin typeface="Calibri" pitchFamily="34" charset="0"/>
                </a:rPr>
                <a:t>reduce</a:t>
              </a:r>
            </a:p>
          </p:txBody>
        </p:sp>
        <p:sp>
          <p:nvSpPr>
            <p:cNvPr id="18472" name="AutoShape 44"/>
            <p:cNvSpPr>
              <a:spLocks noChangeArrowheads="1"/>
            </p:cNvSpPr>
            <p:nvPr/>
          </p:nvSpPr>
          <p:spPr bwMode="auto">
            <a:xfrm rot="-5400000" flipH="1" flipV="1">
              <a:off x="6972300" y="1638300"/>
              <a:ext cx="723900" cy="1409700"/>
            </a:xfrm>
            <a:prstGeom prst="pentagon">
              <a:avLst/>
            </a:prstGeom>
            <a:solidFill>
              <a:srgbClr val="EAF0A2"/>
            </a:solidFill>
            <a:ln w="9525">
              <a:solidFill>
                <a:schemeClr val="tx1"/>
              </a:solidFill>
              <a:miter lim="800000"/>
              <a:headEnd/>
              <a:tailEnd/>
            </a:ln>
          </p:spPr>
          <p:txBody>
            <a:bodyPr rot="10800000" vert="eaVert" wrap="none" anchor="ctr"/>
            <a:lstStyle/>
            <a:p>
              <a:pPr algn="ctr"/>
              <a:r>
                <a:rPr lang="en-US">
                  <a:latin typeface="Calibri" pitchFamily="34" charset="0"/>
                </a:rPr>
                <a:t>reduce</a:t>
              </a:r>
            </a:p>
          </p:txBody>
        </p:sp>
        <p:cxnSp>
          <p:nvCxnSpPr>
            <p:cNvPr id="18473" name="AutoShape 45"/>
            <p:cNvCxnSpPr>
              <a:cxnSpLocks noChangeShapeType="1"/>
              <a:stCxn id="18455" idx="1"/>
              <a:endCxn id="18470" idx="3"/>
            </p:cNvCxnSpPr>
            <p:nvPr/>
          </p:nvCxnSpPr>
          <p:spPr bwMode="auto">
            <a:xfrm>
              <a:off x="6324600" y="1409700"/>
              <a:ext cx="304800" cy="95250"/>
            </a:xfrm>
            <a:prstGeom prst="straightConnector1">
              <a:avLst/>
            </a:prstGeom>
            <a:noFill/>
            <a:ln w="9525">
              <a:solidFill>
                <a:schemeClr val="tx1"/>
              </a:solidFill>
              <a:round/>
              <a:headEnd/>
              <a:tailEnd type="triangle" w="med" len="med"/>
            </a:ln>
          </p:spPr>
        </p:cxnSp>
        <p:cxnSp>
          <p:nvCxnSpPr>
            <p:cNvPr id="18474" name="AutoShape 46"/>
            <p:cNvCxnSpPr>
              <a:cxnSpLocks noChangeShapeType="1"/>
              <a:stCxn id="13334" idx="1"/>
              <a:endCxn id="18472" idx="3"/>
            </p:cNvCxnSpPr>
            <p:nvPr/>
          </p:nvCxnSpPr>
          <p:spPr bwMode="auto">
            <a:xfrm flipV="1">
              <a:off x="6362700" y="2343150"/>
              <a:ext cx="266700" cy="19050"/>
            </a:xfrm>
            <a:prstGeom prst="straightConnector1">
              <a:avLst/>
            </a:prstGeom>
            <a:noFill/>
            <a:ln w="9525">
              <a:solidFill>
                <a:schemeClr val="tx1"/>
              </a:solidFill>
              <a:round/>
              <a:headEnd/>
              <a:tailEnd type="triangle" w="med" len="med"/>
            </a:ln>
          </p:spPr>
        </p:cxnSp>
        <p:cxnSp>
          <p:nvCxnSpPr>
            <p:cNvPr id="18475" name="AutoShape 47"/>
            <p:cNvCxnSpPr>
              <a:cxnSpLocks noChangeShapeType="1"/>
              <a:stCxn id="13335" idx="1"/>
              <a:endCxn id="18471" idx="3"/>
            </p:cNvCxnSpPr>
            <p:nvPr/>
          </p:nvCxnSpPr>
          <p:spPr bwMode="auto">
            <a:xfrm>
              <a:off x="6362700" y="3505200"/>
              <a:ext cx="266700" cy="57150"/>
            </a:xfrm>
            <a:prstGeom prst="straightConnector1">
              <a:avLst/>
            </a:prstGeom>
            <a:noFill/>
            <a:ln w="9525">
              <a:solidFill>
                <a:schemeClr val="tx1"/>
              </a:solidFill>
              <a:round/>
              <a:headEnd/>
              <a:tailEnd type="triangle" w="med" len="med"/>
            </a:ln>
          </p:spPr>
        </p:cxnSp>
        <p:sp>
          <p:nvSpPr>
            <p:cNvPr id="18476" name="Line 48"/>
            <p:cNvSpPr>
              <a:spLocks noChangeShapeType="1"/>
            </p:cNvSpPr>
            <p:nvPr/>
          </p:nvSpPr>
          <p:spPr bwMode="auto">
            <a:xfrm>
              <a:off x="8001000" y="1524000"/>
              <a:ext cx="533400" cy="0"/>
            </a:xfrm>
            <a:prstGeom prst="line">
              <a:avLst/>
            </a:prstGeom>
            <a:noFill/>
            <a:ln w="9525">
              <a:solidFill>
                <a:schemeClr val="tx1"/>
              </a:solidFill>
              <a:round/>
              <a:headEnd/>
              <a:tailEnd type="triangle" w="med" len="med"/>
            </a:ln>
          </p:spPr>
          <p:txBody>
            <a:bodyPr/>
            <a:lstStyle/>
            <a:p>
              <a:endParaRPr lang="en-US"/>
            </a:p>
          </p:txBody>
        </p:sp>
        <p:sp>
          <p:nvSpPr>
            <p:cNvPr id="18477" name="Line 49"/>
            <p:cNvSpPr>
              <a:spLocks noChangeShapeType="1"/>
            </p:cNvSpPr>
            <p:nvPr/>
          </p:nvSpPr>
          <p:spPr bwMode="auto">
            <a:xfrm>
              <a:off x="8001000" y="2362200"/>
              <a:ext cx="533400" cy="0"/>
            </a:xfrm>
            <a:prstGeom prst="line">
              <a:avLst/>
            </a:prstGeom>
            <a:noFill/>
            <a:ln w="9525">
              <a:solidFill>
                <a:schemeClr val="tx1"/>
              </a:solidFill>
              <a:round/>
              <a:headEnd/>
              <a:tailEnd type="triangle" w="med" len="med"/>
            </a:ln>
          </p:spPr>
          <p:txBody>
            <a:bodyPr/>
            <a:lstStyle/>
            <a:p>
              <a:endParaRPr lang="en-US"/>
            </a:p>
          </p:txBody>
        </p:sp>
        <p:sp>
          <p:nvSpPr>
            <p:cNvPr id="18478" name="Line 50"/>
            <p:cNvSpPr>
              <a:spLocks noChangeShapeType="1"/>
            </p:cNvSpPr>
            <p:nvPr/>
          </p:nvSpPr>
          <p:spPr bwMode="auto">
            <a:xfrm>
              <a:off x="8001000" y="3581400"/>
              <a:ext cx="533400" cy="0"/>
            </a:xfrm>
            <a:prstGeom prst="line">
              <a:avLst/>
            </a:prstGeom>
            <a:noFill/>
            <a:ln w="9525">
              <a:solidFill>
                <a:schemeClr val="tx1"/>
              </a:solidFill>
              <a:round/>
              <a:headEnd/>
              <a:tailEnd type="triangle" w="med" len="med"/>
            </a:ln>
          </p:spPr>
          <p:txBody>
            <a:bodyPr/>
            <a:lstStyle/>
            <a:p>
              <a:endParaRPr lang="en-US"/>
            </a:p>
          </p:txBody>
        </p:sp>
        <p:sp>
          <p:nvSpPr>
            <p:cNvPr id="18479" name="Text Box 51"/>
            <p:cNvSpPr txBox="1">
              <a:spLocks noChangeArrowheads="1"/>
            </p:cNvSpPr>
            <p:nvPr/>
          </p:nvSpPr>
          <p:spPr bwMode="auto">
            <a:xfrm>
              <a:off x="8153400" y="1143000"/>
              <a:ext cx="704850" cy="366713"/>
            </a:xfrm>
            <a:prstGeom prst="rect">
              <a:avLst/>
            </a:prstGeom>
            <a:noFill/>
            <a:ln w="9525">
              <a:noFill/>
              <a:miter lim="800000"/>
              <a:headEnd/>
              <a:tailEnd/>
            </a:ln>
          </p:spPr>
          <p:txBody>
            <a:bodyPr wrap="none">
              <a:spAutoFit/>
            </a:bodyPr>
            <a:lstStyle/>
            <a:p>
              <a:r>
                <a:rPr lang="en-US">
                  <a:latin typeface="Calibri" pitchFamily="34" charset="0"/>
                </a:rPr>
                <a:t>part0</a:t>
              </a:r>
            </a:p>
          </p:txBody>
        </p:sp>
        <p:sp>
          <p:nvSpPr>
            <p:cNvPr id="18480" name="Text Box 52"/>
            <p:cNvSpPr txBox="1">
              <a:spLocks noChangeArrowheads="1"/>
            </p:cNvSpPr>
            <p:nvPr/>
          </p:nvSpPr>
          <p:spPr bwMode="auto">
            <a:xfrm>
              <a:off x="8077200" y="2057400"/>
              <a:ext cx="704850" cy="366713"/>
            </a:xfrm>
            <a:prstGeom prst="rect">
              <a:avLst/>
            </a:prstGeom>
            <a:noFill/>
            <a:ln w="9525">
              <a:noFill/>
              <a:miter lim="800000"/>
              <a:headEnd/>
              <a:tailEnd/>
            </a:ln>
          </p:spPr>
          <p:txBody>
            <a:bodyPr wrap="none">
              <a:spAutoFit/>
            </a:bodyPr>
            <a:lstStyle/>
            <a:p>
              <a:r>
                <a:rPr lang="en-US">
                  <a:latin typeface="Calibri" pitchFamily="34" charset="0"/>
                </a:rPr>
                <a:t>part1</a:t>
              </a:r>
            </a:p>
          </p:txBody>
        </p:sp>
        <p:sp>
          <p:nvSpPr>
            <p:cNvPr id="18481" name="Text Box 53"/>
            <p:cNvSpPr txBox="1">
              <a:spLocks noChangeArrowheads="1"/>
            </p:cNvSpPr>
            <p:nvPr/>
          </p:nvSpPr>
          <p:spPr bwMode="auto">
            <a:xfrm>
              <a:off x="8001000" y="3200400"/>
              <a:ext cx="704850" cy="366713"/>
            </a:xfrm>
            <a:prstGeom prst="rect">
              <a:avLst/>
            </a:prstGeom>
            <a:noFill/>
            <a:ln w="9525">
              <a:noFill/>
              <a:miter lim="800000"/>
              <a:headEnd/>
              <a:tailEnd/>
            </a:ln>
          </p:spPr>
          <p:txBody>
            <a:bodyPr wrap="none">
              <a:spAutoFit/>
            </a:bodyPr>
            <a:lstStyle/>
            <a:p>
              <a:r>
                <a:rPr lang="en-US">
                  <a:latin typeface="Calibri" pitchFamily="34" charset="0"/>
                </a:rPr>
                <a:t>part2</a:t>
              </a:r>
            </a:p>
          </p:txBody>
        </p:sp>
      </p:grpSp>
      <p:sp>
        <p:nvSpPr>
          <p:cNvPr id="18435" name="Title 45"/>
          <p:cNvSpPr>
            <a:spLocks noGrp="1"/>
          </p:cNvSpPr>
          <p:nvPr>
            <p:ph type="title"/>
          </p:nvPr>
        </p:nvSpPr>
        <p:spPr/>
        <p:txBody>
          <a:bodyPr>
            <a:normAutofit/>
          </a:bodyPr>
          <a:lstStyle/>
          <a:p>
            <a:pPr eaLnBrk="1" hangingPunct="1"/>
            <a:r>
              <a:rPr lang="en-US" sz="3600" b="1" dirty="0" err="1" smtClean="0">
                <a:solidFill>
                  <a:srgbClr val="FF0000"/>
                </a:solidFill>
                <a:latin typeface="Times New Roman" pitchFamily="18" charset="0"/>
                <a:cs typeface="Times New Roman" pitchFamily="18" charset="0"/>
              </a:rPr>
              <a:t>MapReduce</a:t>
            </a:r>
            <a:r>
              <a:rPr lang="en-US" sz="3600" b="1" dirty="0" smtClean="0">
                <a:solidFill>
                  <a:srgbClr val="FF0000"/>
                </a:solidFill>
                <a:latin typeface="Times New Roman" pitchFamily="18" charset="0"/>
                <a:cs typeface="Times New Roman" pitchFamily="18" charset="0"/>
              </a:rPr>
              <a:t> </a:t>
            </a:r>
          </a:p>
        </p:txBody>
      </p:sp>
      <p:sp>
        <p:nvSpPr>
          <p:cNvPr id="49" name="Slide Number Placeholder 48"/>
          <p:cNvSpPr>
            <a:spLocks noGrp="1"/>
          </p:cNvSpPr>
          <p:nvPr>
            <p:ph type="sldNum" sz="quarter" idx="12"/>
          </p:nvPr>
        </p:nvSpPr>
        <p:spPr/>
        <p:txBody>
          <a:bodyPr/>
          <a:lstStyle/>
          <a:p>
            <a:pPr>
              <a:defRPr/>
            </a:pPr>
            <a:fld id="{A296782E-7E97-42F2-B923-DC322EB0C206}" type="slidenum">
              <a:rPr lang="en-US"/>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305800" cy="5878532"/>
          </a:xfrm>
          <a:prstGeom prst="rect">
            <a:avLst/>
          </a:prstGeom>
        </p:spPr>
        <p:txBody>
          <a:bodyPr wrap="square">
            <a:spAutoFit/>
          </a:bodyPr>
          <a:lstStyle/>
          <a:p>
            <a:r>
              <a:rPr lang="en-US" sz="3200" b="1" dirty="0" smtClean="0">
                <a:solidFill>
                  <a:srgbClr val="FF0000"/>
                </a:solidFill>
                <a:latin typeface="Times New Roman" pitchFamily="18" charset="0"/>
                <a:cs typeface="Times New Roman" pitchFamily="18" charset="0"/>
              </a:rPr>
              <a:t>                     Hadoop history</a:t>
            </a:r>
          </a:p>
          <a:p>
            <a:endParaRPr lang="en-US" sz="3200" b="1" dirty="0" smtClean="0">
              <a:solidFill>
                <a:srgbClr val="FF0000"/>
              </a:solidFill>
              <a:latin typeface="Times New Roman" pitchFamily="18" charset="0"/>
              <a:cs typeface="Times New Roman" pitchFamily="18" charset="0"/>
            </a:endParaRPr>
          </a:p>
          <a:p>
            <a:pPr>
              <a:buFont typeface="Arial" pitchFamily="34" charset="0"/>
              <a:buChar char="•"/>
            </a:pPr>
            <a:r>
              <a:rPr lang="en-US" sz="2400" b="1" dirty="0" smtClean="0">
                <a:latin typeface="Times New Roman" pitchFamily="18" charset="0"/>
                <a:cs typeface="Times New Roman" pitchFamily="18" charset="0"/>
              </a:rPr>
              <a:t>Hadoop is based on work done by Google in the early 2000s</a:t>
            </a:r>
          </a:p>
          <a:p>
            <a:r>
              <a:rPr lang="en-US" sz="2400" dirty="0" smtClean="0">
                <a:latin typeface="Times New Roman" pitchFamily="18" charset="0"/>
                <a:cs typeface="Times New Roman" pitchFamily="18" charset="0"/>
              </a:rPr>
              <a:t>– Specifically, on papers describing the Google File System (GFS)</a:t>
            </a:r>
          </a:p>
          <a:p>
            <a:r>
              <a:rPr lang="en-US" sz="2400" dirty="0" smtClean="0">
                <a:latin typeface="Times New Roman" pitchFamily="18" charset="0"/>
                <a:cs typeface="Times New Roman" pitchFamily="18" charset="0"/>
              </a:rPr>
              <a:t>published in 2003, and </a:t>
            </a:r>
            <a:r>
              <a:rPr lang="en-US" sz="2400" dirty="0" err="1" smtClean="0">
                <a:latin typeface="Times New Roman" pitchFamily="18" charset="0"/>
                <a:cs typeface="Times New Roman" pitchFamily="18" charset="0"/>
              </a:rPr>
              <a:t>MapReduce</a:t>
            </a:r>
            <a:r>
              <a:rPr lang="en-US" sz="2400" dirty="0" smtClean="0">
                <a:latin typeface="Times New Roman" pitchFamily="18" charset="0"/>
                <a:cs typeface="Times New Roman" pitchFamily="18" charset="0"/>
              </a:rPr>
              <a:t> published in 2004.</a:t>
            </a:r>
          </a:p>
          <a:p>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This work takes a radical new approach to the problem of</a:t>
            </a:r>
          </a:p>
          <a:p>
            <a:r>
              <a:rPr lang="en-US" sz="2400" b="1" dirty="0" smtClean="0">
                <a:latin typeface="Times New Roman" pitchFamily="18" charset="0"/>
                <a:cs typeface="Times New Roman" pitchFamily="18" charset="0"/>
              </a:rPr>
              <a:t>distributed computing</a:t>
            </a:r>
          </a:p>
          <a:p>
            <a:r>
              <a:rPr lang="en-US" sz="2400" dirty="0" smtClean="0">
                <a:latin typeface="Times New Roman" pitchFamily="18" charset="0"/>
                <a:cs typeface="Times New Roman" pitchFamily="18" charset="0"/>
              </a:rPr>
              <a:t>– Meets all the requirements-reliability, scalability etc</a:t>
            </a:r>
          </a:p>
          <a:p>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Core concept: distribute the data as it is initially stored in the system</a:t>
            </a:r>
          </a:p>
          <a:p>
            <a:r>
              <a:rPr lang="en-US" sz="2400" dirty="0" smtClean="0">
                <a:latin typeface="Times New Roman" pitchFamily="18" charset="0"/>
                <a:cs typeface="Times New Roman" pitchFamily="18" charset="0"/>
              </a:rPr>
              <a:t>– Individual nodes can work on data local to those nodes</a:t>
            </a:r>
          </a:p>
          <a:p>
            <a:r>
              <a:rPr lang="en-US" sz="2400" dirty="0" smtClean="0">
                <a:latin typeface="Times New Roman" pitchFamily="18" charset="0"/>
                <a:cs typeface="Times New Roman" pitchFamily="18" charset="0"/>
              </a:rPr>
              <a:t>– No data transfer over the network is required for initial</a:t>
            </a:r>
          </a:p>
          <a:p>
            <a:r>
              <a:rPr lang="en-US" sz="2400" dirty="0" smtClean="0">
                <a:latin typeface="Times New Roman" pitchFamily="18" charset="0"/>
                <a:cs typeface="Times New Roman" pitchFamily="18" charset="0"/>
              </a:rPr>
              <a:t>Processing.</a:t>
            </a:r>
            <a:endParaRPr lang="en-US"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latin typeface="Times New Roman" pitchFamily="18" charset="0"/>
                <a:cs typeface="Times New Roman" pitchFamily="18" charset="0"/>
              </a:rPr>
              <a:t>References</a:t>
            </a:r>
            <a:endParaRPr lang="en-US" sz="4500" b="1" dirty="0">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r>
              <a:rPr lang="en-US" dirty="0" smtClean="0">
                <a:hlinkClick r:id="rId2"/>
              </a:rPr>
              <a:t>http://www.hadoopadmin.co.in/hadoop-administrator/mapreduce/</a:t>
            </a:r>
            <a:endParaRPr lang="en-US" dirty="0" smtClean="0"/>
          </a:p>
          <a:p>
            <a:r>
              <a:rPr lang="en-US" dirty="0" smtClean="0">
                <a:hlinkClick r:id="rId3"/>
              </a:rPr>
              <a:t>https://www.tutorialspoint.com/hadoop/index.htm</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noAutofit/>
          </a:bodyPr>
          <a:lstStyle/>
          <a:p>
            <a:r>
              <a:rPr lang="en-US" sz="7200" b="1" dirty="0" smtClean="0">
                <a:solidFill>
                  <a:srgbClr val="FF0000"/>
                </a:solidFill>
                <a:latin typeface="Times New Roman" pitchFamily="18" charset="0"/>
                <a:cs typeface="Times New Roman" pitchFamily="18" charset="0"/>
              </a:rPr>
              <a:t>END</a:t>
            </a:r>
            <a:endParaRPr lang="en-US" sz="7200" b="1"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710192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 Box 4"/>
          <p:cNvSpPr txBox="1">
            <a:spLocks noChangeArrowheads="1"/>
          </p:cNvSpPr>
          <p:nvPr/>
        </p:nvSpPr>
        <p:spPr bwMode="auto">
          <a:xfrm>
            <a:off x="228601" y="228600"/>
            <a:ext cx="8610600" cy="5262979"/>
          </a:xfrm>
          <a:prstGeom prst="rect">
            <a:avLst/>
          </a:prstGeom>
          <a:noFill/>
          <a:ln w="9525">
            <a:noFill/>
            <a:miter lim="800000"/>
            <a:headEnd/>
            <a:tailEnd/>
          </a:ln>
          <a:effectLst/>
        </p:spPr>
        <p:txBody>
          <a:bodyPr wrap="square">
            <a:spAutoFit/>
          </a:bodyPr>
          <a:lstStyle/>
          <a:p>
            <a:r>
              <a:rPr lang="en-US" sz="2400" b="1" u="sng" dirty="0">
                <a:solidFill>
                  <a:srgbClr val="FF0000"/>
                </a:solidFill>
                <a:latin typeface="Times New Roman" pitchFamily="18" charset="0"/>
                <a:cs typeface="Times New Roman" pitchFamily="18" charset="0"/>
              </a:rPr>
              <a:t>Hadoop</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Hadoop </a:t>
            </a:r>
            <a:r>
              <a:rPr lang="en-US" sz="2400" dirty="0">
                <a:latin typeface="Times New Roman" pitchFamily="18" charset="0"/>
                <a:cs typeface="Times New Roman" pitchFamily="18" charset="0"/>
              </a:rPr>
              <a:t>is the practical implementation </a:t>
            </a:r>
            <a:r>
              <a:rPr lang="en-US" sz="2400" dirty="0" smtClean="0">
                <a:latin typeface="Times New Roman" pitchFamily="18" charset="0"/>
                <a:cs typeface="Times New Roman" pitchFamily="18" charset="0"/>
              </a:rPr>
              <a:t>in Java of Google’s </a:t>
            </a:r>
            <a:r>
              <a:rPr lang="en-US" sz="2400" dirty="0" err="1">
                <a:latin typeface="Times New Roman" pitchFamily="18" charset="0"/>
                <a:cs typeface="Times New Roman" pitchFamily="18" charset="0"/>
              </a:rPr>
              <a:t>MapReduce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model.</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rPr>
              <a:t>Hadoop </a:t>
            </a:r>
            <a:r>
              <a:rPr lang="en-US" sz="2400" dirty="0">
                <a:solidFill>
                  <a:srgbClr val="000000"/>
                </a:solidFill>
                <a:latin typeface="Times New Roman" pitchFamily="18" charset="0"/>
                <a:cs typeface="Times New Roman" pitchFamily="18" charset="0"/>
              </a:rPr>
              <a:t>is open-source, </a:t>
            </a:r>
            <a:r>
              <a:rPr lang="en-US" sz="2400" dirty="0" smtClean="0">
                <a:solidFill>
                  <a:srgbClr val="000000"/>
                </a:solidFill>
                <a:latin typeface="Times New Roman" pitchFamily="18" charset="0"/>
                <a:cs typeface="Times New Roman" pitchFamily="18" charset="0"/>
              </a:rPr>
              <a:t>developed by Yahoo!, now </a:t>
            </a:r>
            <a:r>
              <a:rPr lang="en-US" sz="2400" dirty="0">
                <a:solidFill>
                  <a:srgbClr val="000000"/>
                </a:solidFill>
                <a:latin typeface="Times New Roman" pitchFamily="18" charset="0"/>
                <a:cs typeface="Times New Roman" pitchFamily="18" charset="0"/>
              </a:rPr>
              <a:t>distributed by the Apache Foundation.</a:t>
            </a:r>
          </a:p>
          <a:p>
            <a:endParaRPr lang="en-US" sz="2400" dirty="0">
              <a:solidFill>
                <a:srgbClr val="000000"/>
              </a:solidFill>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rPr>
              <a:t>A software </a:t>
            </a:r>
            <a:r>
              <a:rPr lang="en-US" sz="2400" dirty="0">
                <a:solidFill>
                  <a:srgbClr val="000000"/>
                </a:solidFill>
                <a:latin typeface="Times New Roman" pitchFamily="18" charset="0"/>
                <a:cs typeface="Times New Roman" pitchFamily="18" charset="0"/>
              </a:rPr>
              <a:t>“industry” has grown up around Hadoop</a:t>
            </a:r>
          </a:p>
          <a:p>
            <a:endParaRPr lang="en-US" sz="2400" dirty="0">
              <a:solidFill>
                <a:srgbClr val="000000"/>
              </a:solidFill>
              <a:latin typeface="Times New Roman" pitchFamily="18" charset="0"/>
              <a:cs typeface="Times New Roman" pitchFamily="18" charset="0"/>
            </a:endParaRPr>
          </a:p>
          <a:p>
            <a:r>
              <a:rPr lang="en-US" sz="2400" dirty="0">
                <a:solidFill>
                  <a:srgbClr val="000000"/>
                </a:solidFill>
                <a:latin typeface="Times New Roman" pitchFamily="18" charset="0"/>
                <a:cs typeface="Times New Roman" pitchFamily="18" charset="0"/>
              </a:rPr>
              <a:t>	- Hadoop is </a:t>
            </a:r>
            <a:r>
              <a:rPr lang="en-US" sz="2400" dirty="0" smtClean="0">
                <a:solidFill>
                  <a:srgbClr val="000000"/>
                </a:solidFill>
                <a:latin typeface="Times New Roman" pitchFamily="18" charset="0"/>
                <a:cs typeface="Times New Roman" pitchFamily="18" charset="0"/>
              </a:rPr>
              <a:t>now </a:t>
            </a:r>
            <a:r>
              <a:rPr lang="en-US" sz="2400" dirty="0">
                <a:solidFill>
                  <a:srgbClr val="000000"/>
                </a:solidFill>
                <a:latin typeface="Times New Roman" pitchFamily="18" charset="0"/>
                <a:cs typeface="Times New Roman" pitchFamily="18" charset="0"/>
              </a:rPr>
              <a:t>supplemented by </a:t>
            </a:r>
            <a:r>
              <a:rPr lang="en-US" sz="2400" dirty="0" smtClean="0">
                <a:solidFill>
                  <a:srgbClr val="000000"/>
                </a:solidFill>
                <a:latin typeface="Times New Roman" pitchFamily="18" charset="0"/>
                <a:cs typeface="Times New Roman" pitchFamily="18" charset="0"/>
              </a:rPr>
              <a:t>a range of Cloud software projects</a:t>
            </a:r>
            <a:r>
              <a:rPr lang="en-US" sz="2400" dirty="0">
                <a:solidFill>
                  <a:srgbClr val="000000"/>
                </a:solidFill>
                <a:latin typeface="Times New Roman" pitchFamily="18" charset="0"/>
                <a:cs typeface="Times New Roman" pitchFamily="18" charset="0"/>
              </a:rPr>
              <a:t>, such as </a:t>
            </a:r>
            <a:r>
              <a:rPr lang="en-US" sz="2400" dirty="0">
                <a:solidFill>
                  <a:srgbClr val="FF0000"/>
                </a:solidFill>
                <a:latin typeface="Times New Roman" pitchFamily="18" charset="0"/>
                <a:cs typeface="Times New Roman" pitchFamily="18" charset="0"/>
              </a:rPr>
              <a:t>Pig, Hive</a:t>
            </a:r>
            <a:r>
              <a:rPr lang="en-US" sz="2400" dirty="0">
                <a:solidFill>
                  <a:srgbClr val="000000"/>
                </a:solidFill>
                <a:latin typeface="Times New Roman" pitchFamily="18" charset="0"/>
                <a:cs typeface="Times New Roman" pitchFamily="18" charset="0"/>
              </a:rPr>
              <a:t> and </a:t>
            </a:r>
            <a:r>
              <a:rPr lang="en-US" sz="2400" dirty="0" smtClean="0">
                <a:solidFill>
                  <a:srgbClr val="FF0000"/>
                </a:solidFill>
                <a:latin typeface="Times New Roman" pitchFamily="18" charset="0"/>
                <a:cs typeface="Times New Roman" pitchFamily="18" charset="0"/>
              </a:rPr>
              <a:t>Zookeeper,</a:t>
            </a:r>
            <a:r>
              <a:rPr lang="en-US" sz="2400" dirty="0" smtClean="0">
                <a:latin typeface="Times New Roman" pitchFamily="18" charset="0"/>
                <a:cs typeface="Times New Roman" pitchFamily="18" charset="0"/>
              </a:rPr>
              <a:t> etc.</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a:t>
            </a:r>
            <a:r>
              <a:rPr lang="en-US" sz="2400" dirty="0" smtClean="0">
                <a:latin typeface="Times New Roman" pitchFamily="18" charset="0"/>
                <a:cs typeface="Times New Roman" pitchFamily="18" charset="0"/>
              </a:rPr>
              <a:t>ost of these are also distributed by Apache.</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63" y="228600"/>
            <a:ext cx="8382000" cy="4570482"/>
          </a:xfrm>
          <a:prstGeom prst="rect">
            <a:avLst/>
          </a:prstGeom>
        </p:spPr>
        <p:txBody>
          <a:bodyPr wrap="square">
            <a:spAutoFit/>
          </a:bodyPr>
          <a:lstStyle/>
          <a:p>
            <a:r>
              <a:rPr lang="en-US" sz="2700" b="1" u="sng" dirty="0">
                <a:solidFill>
                  <a:srgbClr val="C00000"/>
                </a:solidFill>
                <a:latin typeface="Times New Roman" pitchFamily="18" charset="0"/>
                <a:cs typeface="Times New Roman" pitchFamily="18" charset="0"/>
              </a:rPr>
              <a:t>Hadoop</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Hadoop </a:t>
            </a:r>
            <a:r>
              <a:rPr lang="en-US" sz="2400" dirty="0">
                <a:latin typeface="Times New Roman" pitchFamily="18" charset="0"/>
                <a:cs typeface="Times New Roman" pitchFamily="18" charset="0"/>
              </a:rPr>
              <a:t>is a </a:t>
            </a:r>
            <a:r>
              <a:rPr lang="en-US" sz="2400" dirty="0" err="1">
                <a:latin typeface="Times New Roman" pitchFamily="18" charset="0"/>
                <a:cs typeface="Times New Roman" pitchFamily="18" charset="0"/>
              </a:rPr>
              <a:t>MapReduce</a:t>
            </a:r>
            <a:r>
              <a:rPr lang="en-US" sz="2400" dirty="0">
                <a:latin typeface="Times New Roman" pitchFamily="18" charset="0"/>
                <a:cs typeface="Times New Roman" pitchFamily="18" charset="0"/>
              </a:rPr>
              <a:t> software platform.</a:t>
            </a:r>
          </a:p>
          <a:p>
            <a:pPr marL="800100" lvl="1" indent="-342900">
              <a:buFontTx/>
              <a:buChar char="-"/>
            </a:pPr>
            <a:r>
              <a:rPr lang="en-US" sz="2400" dirty="0" smtClean="0">
                <a:latin typeface="Times New Roman" pitchFamily="18" charset="0"/>
                <a:cs typeface="Times New Roman" pitchFamily="18" charset="0"/>
              </a:rPr>
              <a:t>Provides </a:t>
            </a:r>
            <a:r>
              <a:rPr lang="en-US" sz="2400" dirty="0">
                <a:latin typeface="Times New Roman" pitchFamily="18" charset="0"/>
                <a:cs typeface="Times New Roman" pitchFamily="18" charset="0"/>
              </a:rPr>
              <a:t>a framework for running </a:t>
            </a:r>
            <a:r>
              <a:rPr lang="en-US" sz="2400" dirty="0" err="1">
                <a:latin typeface="Times New Roman" pitchFamily="18" charset="0"/>
                <a:cs typeface="Times New Roman" pitchFamily="18" charset="0"/>
              </a:rPr>
              <a:t>MapReduce</a:t>
            </a:r>
            <a:r>
              <a:rPr lang="en-US" sz="2400" dirty="0">
                <a:latin typeface="Times New Roman" pitchFamily="18" charset="0"/>
                <a:cs typeface="Times New Roman" pitchFamily="18" charset="0"/>
              </a:rPr>
              <a:t> applications. </a:t>
            </a:r>
          </a:p>
          <a:p>
            <a:pPr marL="800100" lvl="1" indent="-342900">
              <a:buFontTx/>
              <a:buChar char="-"/>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framework understands and assigns work </a:t>
            </a:r>
            <a:r>
              <a:rPr lang="en-US" sz="2400" dirty="0" smtClean="0">
                <a:latin typeface="Times New Roman" pitchFamily="18" charset="0"/>
                <a:cs typeface="Times New Roman" pitchFamily="18" charset="0"/>
              </a:rPr>
              <a:t>to the </a:t>
            </a:r>
            <a:r>
              <a:rPr lang="en-US" sz="2400" dirty="0">
                <a:latin typeface="Times New Roman" pitchFamily="18" charset="0"/>
                <a:cs typeface="Times New Roman" pitchFamily="18" charset="0"/>
              </a:rPr>
              <a:t>nodes in a cluster.</a:t>
            </a:r>
          </a:p>
          <a:p>
            <a:pPr marL="800100" lvl="1" indent="-342900">
              <a:buFontTx/>
              <a:buChar char="-"/>
            </a:pPr>
            <a:r>
              <a:rPr lang="en-US" sz="2400" dirty="0" smtClean="0">
                <a:latin typeface="Times New Roman" pitchFamily="18" charset="0"/>
                <a:cs typeface="Times New Roman" pitchFamily="18" charset="0"/>
              </a:rPr>
              <a:t>Handles </a:t>
            </a:r>
            <a:r>
              <a:rPr lang="en-US" sz="2400" dirty="0">
                <a:latin typeface="Times New Roman" pitchFamily="18" charset="0"/>
                <a:cs typeface="Times New Roman" pitchFamily="18" charset="0"/>
              </a:rPr>
              <a:t>the </a:t>
            </a:r>
            <a:r>
              <a:rPr lang="en-US" sz="2400" dirty="0">
                <a:solidFill>
                  <a:srgbClr val="0000FF"/>
                </a:solidFill>
                <a:latin typeface="Times New Roman" pitchFamily="18" charset="0"/>
                <a:cs typeface="Times New Roman" pitchFamily="18" charset="0"/>
              </a:rPr>
              <a:t>map</a:t>
            </a:r>
            <a:r>
              <a:rPr lang="en-US" sz="2400" dirty="0">
                <a:latin typeface="Times New Roman" pitchFamily="18" charset="0"/>
                <a:cs typeface="Times New Roman" pitchFamily="18" charset="0"/>
              </a:rPr>
              <a:t>ping and </a:t>
            </a:r>
            <a:r>
              <a:rPr lang="en-US" sz="2400" dirty="0" err="1">
                <a:solidFill>
                  <a:srgbClr val="0000FF"/>
                </a:solidFill>
                <a:latin typeface="Times New Roman" pitchFamily="18" charset="0"/>
                <a:cs typeface="Times New Roman" pitchFamily="18" charset="0"/>
              </a:rPr>
              <a:t>reduc</a:t>
            </a:r>
            <a:r>
              <a:rPr lang="en-US" sz="2400" dirty="0">
                <a:solidFill>
                  <a:srgbClr val="0000FF"/>
                </a:solidFill>
                <a:latin typeface="Times New Roman" pitchFamily="18" charset="0"/>
                <a:cs typeface="Times New Roman" pitchFamily="18" charset="0"/>
              </a:rPr>
              <a:t>(e)</a:t>
            </a:r>
            <a:r>
              <a:rPr lang="en-US" sz="2400" dirty="0" err="1">
                <a:latin typeface="Times New Roman" pitchFamily="18" charset="0"/>
                <a:cs typeface="Times New Roman" pitchFamily="18" charset="0"/>
              </a:rPr>
              <a:t>ing</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logistics.</a:t>
            </a:r>
          </a:p>
          <a:p>
            <a:pPr marL="800100" lvl="1" indent="-342900"/>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Currently </a:t>
            </a:r>
            <a:r>
              <a:rPr lang="en-US" sz="2400" dirty="0">
                <a:latin typeface="Times New Roman" pitchFamily="18" charset="0"/>
                <a:cs typeface="Times New Roman" pitchFamily="18" charset="0"/>
              </a:rPr>
              <a:t>takes custom functionality written in Java or Python.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Can </a:t>
            </a:r>
            <a:r>
              <a:rPr lang="en-US" sz="2400" dirty="0">
                <a:latin typeface="Times New Roman" pitchFamily="18" charset="0"/>
                <a:cs typeface="Times New Roman" pitchFamily="18" charset="0"/>
              </a:rPr>
              <a:t>use an open-source Eclipse plug‐in to interface with Hadoop.</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382000" cy="4324261"/>
          </a:xfrm>
          <a:prstGeom prst="rect">
            <a:avLst/>
          </a:prstGeom>
        </p:spPr>
        <p:txBody>
          <a:bodyPr wrap="square">
            <a:spAutoFit/>
          </a:bodyPr>
          <a:lstStyle/>
          <a:p>
            <a:pPr>
              <a:buFont typeface="Arial" pitchFamily="34" charset="0"/>
              <a:buChar char="•"/>
            </a:pPr>
            <a:r>
              <a:rPr lang="en-US" sz="2500" dirty="0" smtClean="0">
                <a:latin typeface="Times New Roman" pitchFamily="18" charset="0"/>
                <a:cs typeface="Times New Roman" pitchFamily="18" charset="0"/>
              </a:rPr>
              <a:t>Apache Hadoop is a framework that allows for the distributed processing of large data sets across clusters of commodity computers using a simple programming model. </a:t>
            </a:r>
          </a:p>
          <a:p>
            <a:pPr>
              <a:buFont typeface="Arial" pitchFamily="34" charset="0"/>
              <a:buChar char="•"/>
            </a:pPr>
            <a:endParaRPr lang="en-US" sz="2500" dirty="0" smtClean="0">
              <a:latin typeface="Times New Roman" pitchFamily="18" charset="0"/>
              <a:cs typeface="Times New Roman" pitchFamily="18" charset="0"/>
            </a:endParaRPr>
          </a:p>
          <a:p>
            <a:pPr>
              <a:buFont typeface="Arial" pitchFamily="34" charset="0"/>
              <a:buChar char="•"/>
            </a:pPr>
            <a:r>
              <a:rPr lang="en-US" sz="2500" dirty="0" smtClean="0">
                <a:latin typeface="Times New Roman" pitchFamily="18" charset="0"/>
                <a:cs typeface="Times New Roman" pitchFamily="18" charset="0"/>
              </a:rPr>
              <a:t>It is designed to scale up from single servers to thousands of machines, each providing computation and storage.</a:t>
            </a:r>
          </a:p>
          <a:p>
            <a:pPr>
              <a:buFont typeface="Arial" pitchFamily="34" charset="0"/>
              <a:buChar char="•"/>
            </a:pPr>
            <a:endParaRPr lang="en-US" sz="2500" dirty="0" smtClean="0">
              <a:latin typeface="Times New Roman" pitchFamily="18" charset="0"/>
              <a:cs typeface="Times New Roman" pitchFamily="18" charset="0"/>
            </a:endParaRPr>
          </a:p>
          <a:p>
            <a:pPr>
              <a:buFont typeface="Arial" pitchFamily="34" charset="0"/>
              <a:buChar char="•"/>
            </a:pPr>
            <a:r>
              <a:rPr lang="en-US" sz="2500" dirty="0" smtClean="0">
                <a:latin typeface="Times New Roman" pitchFamily="18" charset="0"/>
                <a:cs typeface="Times New Roman" pitchFamily="18" charset="0"/>
              </a:rPr>
              <a:t> Rather than rely on hardware to deliver high-availability, the framework itself is designed to detect and handle failures at the application layer, thus delivering a highly-available service on top of a cluster of computers.</a:t>
            </a:r>
            <a:endParaRPr lang="en-US" sz="25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Rectangle 3"/>
          <p:cNvSpPr/>
          <p:nvPr/>
        </p:nvSpPr>
        <p:spPr>
          <a:xfrm>
            <a:off x="304800" y="381001"/>
            <a:ext cx="8534400" cy="5801588"/>
          </a:xfrm>
          <a:prstGeom prst="rect">
            <a:avLst/>
          </a:prstGeom>
        </p:spPr>
        <p:txBody>
          <a:bodyPr wrap="square">
            <a:spAutoFit/>
          </a:bodyPr>
          <a:lstStyle/>
          <a:p>
            <a:pPr algn="ctr"/>
            <a:r>
              <a:rPr lang="en-US" sz="3600" b="1" dirty="0" smtClean="0">
                <a:solidFill>
                  <a:srgbClr val="FF0000"/>
                </a:solidFill>
                <a:latin typeface="Times New Roman" pitchFamily="18" charset="0"/>
                <a:cs typeface="Times New Roman" pitchFamily="18" charset="0"/>
              </a:rPr>
              <a:t>Hadoop Architecture</a:t>
            </a:r>
          </a:p>
          <a:p>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framework includes following four modules:</a:t>
            </a:r>
          </a:p>
          <a:p>
            <a:endParaRPr lang="en-US" sz="2200" dirty="0" smtClean="0">
              <a:latin typeface="Times New Roman" pitchFamily="18" charset="0"/>
              <a:cs typeface="Times New Roman" pitchFamily="18" charset="0"/>
            </a:endParaRPr>
          </a:p>
          <a:p>
            <a:pPr marL="342900" indent="-342900">
              <a:buFont typeface="+mj-lt"/>
              <a:buAutoNum type="arabicPeriod"/>
            </a:pPr>
            <a:r>
              <a:rPr lang="en-US" sz="2200" b="1" dirty="0" smtClean="0">
                <a:latin typeface="Times New Roman" pitchFamily="18" charset="0"/>
                <a:cs typeface="Times New Roman" pitchFamily="18" charset="0"/>
              </a:rPr>
              <a:t>Hadoop Common:</a:t>
            </a:r>
            <a:r>
              <a:rPr lang="en-US" sz="2200" dirty="0" smtClean="0">
                <a:latin typeface="Times New Roman" pitchFamily="18" charset="0"/>
                <a:cs typeface="Times New Roman" pitchFamily="18" charset="0"/>
              </a:rPr>
              <a:t> These are Java libraries and utilities required by other Hadoop modules. These libraries provides </a:t>
            </a:r>
            <a:r>
              <a:rPr lang="en-US" sz="2200" dirty="0" err="1" smtClean="0">
                <a:latin typeface="Times New Roman" pitchFamily="18" charset="0"/>
                <a:cs typeface="Times New Roman" pitchFamily="18" charset="0"/>
              </a:rPr>
              <a:t>filesystem</a:t>
            </a:r>
            <a:r>
              <a:rPr lang="en-US" sz="2200" dirty="0" smtClean="0">
                <a:latin typeface="Times New Roman" pitchFamily="18" charset="0"/>
                <a:cs typeface="Times New Roman" pitchFamily="18" charset="0"/>
              </a:rPr>
              <a:t> and OS level abstractions and contains the necessary Java files and scripts required to start Hadoop.</a:t>
            </a:r>
          </a:p>
          <a:p>
            <a:pPr marL="342900" indent="-342900">
              <a:buFont typeface="+mj-lt"/>
              <a:buAutoNum type="arabicPeriod"/>
            </a:pPr>
            <a:endParaRPr lang="en-US" sz="2200" dirty="0" smtClean="0">
              <a:latin typeface="Times New Roman" pitchFamily="18" charset="0"/>
              <a:cs typeface="Times New Roman" pitchFamily="18" charset="0"/>
            </a:endParaRPr>
          </a:p>
          <a:p>
            <a:pPr marL="342900" indent="-342900">
              <a:buFont typeface="+mj-lt"/>
              <a:buAutoNum type="arabicPeriod"/>
            </a:pPr>
            <a:r>
              <a:rPr lang="en-US" sz="2200" b="1" dirty="0" err="1" smtClean="0">
                <a:latin typeface="Times New Roman" pitchFamily="18" charset="0"/>
                <a:cs typeface="Times New Roman" pitchFamily="18" charset="0"/>
              </a:rPr>
              <a:t>Hadoop</a:t>
            </a:r>
            <a:r>
              <a:rPr lang="en-US" sz="2200" b="1" dirty="0" smtClean="0">
                <a:latin typeface="Times New Roman" pitchFamily="18" charset="0"/>
                <a:cs typeface="Times New Roman" pitchFamily="18" charset="0"/>
              </a:rPr>
              <a:t> YARN(</a:t>
            </a:r>
            <a:r>
              <a:rPr lang="en-US" sz="2200" dirty="0" smtClean="0">
                <a:latin typeface="Times New Roman" pitchFamily="18" charset="0"/>
                <a:cs typeface="Times New Roman" pitchFamily="18" charset="0"/>
              </a:rPr>
              <a:t>Yet Another Resource Negotiator)</a:t>
            </a:r>
            <a:r>
              <a:rPr lang="en-US" sz="2200" b="1"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This is a framework for job scheduling and cluster resource management.</a:t>
            </a:r>
          </a:p>
          <a:p>
            <a:pPr marL="342900" indent="-342900">
              <a:buFont typeface="+mj-lt"/>
              <a:buAutoNum type="arabicPeriod"/>
            </a:pPr>
            <a:endParaRPr lang="en-US" sz="2200" dirty="0" smtClean="0">
              <a:latin typeface="Times New Roman" pitchFamily="18" charset="0"/>
              <a:cs typeface="Times New Roman" pitchFamily="18" charset="0"/>
            </a:endParaRPr>
          </a:p>
          <a:p>
            <a:pPr marL="342900" indent="-342900">
              <a:buFont typeface="+mj-lt"/>
              <a:buAutoNum type="arabicPeriod"/>
            </a:pPr>
            <a:r>
              <a:rPr lang="en-US" sz="2200" b="1" dirty="0" smtClean="0">
                <a:latin typeface="Times New Roman" pitchFamily="18" charset="0"/>
                <a:cs typeface="Times New Roman" pitchFamily="18" charset="0"/>
              </a:rPr>
              <a:t>Hadoop Distributed File System (HDFS):</a:t>
            </a:r>
            <a:r>
              <a:rPr lang="en-US" sz="2200" dirty="0" smtClean="0">
                <a:latin typeface="Times New Roman" pitchFamily="18" charset="0"/>
                <a:cs typeface="Times New Roman" pitchFamily="18" charset="0"/>
              </a:rPr>
              <a:t> A distributed file system that provides high-throughput access to application data.</a:t>
            </a:r>
          </a:p>
          <a:p>
            <a:pPr marL="342900" indent="-342900">
              <a:buFont typeface="+mj-lt"/>
              <a:buAutoNum type="arabicPeriod"/>
            </a:pPr>
            <a:endParaRPr lang="en-US" sz="2200" dirty="0" smtClean="0">
              <a:latin typeface="Times New Roman" pitchFamily="18" charset="0"/>
              <a:cs typeface="Times New Roman" pitchFamily="18" charset="0"/>
            </a:endParaRPr>
          </a:p>
          <a:p>
            <a:pPr marL="342900" indent="-342900">
              <a:buFont typeface="+mj-lt"/>
              <a:buAutoNum type="arabicPeriod"/>
            </a:pPr>
            <a:r>
              <a:rPr lang="en-US" sz="2200" b="1" dirty="0" smtClean="0">
                <a:latin typeface="Times New Roman" pitchFamily="18" charset="0"/>
                <a:cs typeface="Times New Roman" pitchFamily="18" charset="0"/>
              </a:rPr>
              <a:t>Hadoop </a:t>
            </a:r>
            <a:r>
              <a:rPr lang="en-US" sz="2200" b="1" dirty="0" err="1" smtClean="0">
                <a:latin typeface="Times New Roman" pitchFamily="18" charset="0"/>
                <a:cs typeface="Times New Roman" pitchFamily="18" charset="0"/>
              </a:rPr>
              <a:t>MapReduce</a:t>
            </a:r>
            <a:r>
              <a:rPr lang="en-US" sz="2200" b="1"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This is YARN-based system for parallel processing of large data sets.</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3705</TotalTime>
  <Words>2593</Words>
  <Application>Microsoft Office PowerPoint</Application>
  <PresentationFormat>On-screen Show (4:3)</PresentationFormat>
  <Paragraphs>436</Paragraphs>
  <Slides>51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MS PGothic</vt:lpstr>
      <vt:lpstr>MS PGothic</vt:lpstr>
      <vt:lpstr>Arial</vt:lpstr>
      <vt:lpstr>Calibri</vt:lpstr>
      <vt:lpstr>Georgia</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Who uses Hadoop?</vt:lpstr>
      <vt:lpstr>PowerPoint Presentation</vt:lpstr>
      <vt:lpstr>PowerPoint Presentation</vt:lpstr>
      <vt:lpstr>PowerPoint Presentation</vt:lpstr>
      <vt:lpstr>PowerPoint Presentation</vt:lpstr>
      <vt:lpstr>PowerPoint Presentation</vt:lpstr>
      <vt:lpstr>HDFS</vt:lpstr>
      <vt:lpstr>PowerPoint Presentation</vt:lpstr>
      <vt:lpstr>PowerPoint Presentation</vt:lpstr>
      <vt:lpstr>Basic Features: HDFS</vt:lpstr>
      <vt:lpstr>Fault tolerance</vt:lpstr>
      <vt:lpstr>HDFS Architecture</vt:lpstr>
      <vt:lpstr>PowerPoint Presentation</vt:lpstr>
      <vt:lpstr>Namenode</vt:lpstr>
      <vt:lpstr>Datanode</vt:lpstr>
      <vt:lpstr>PowerPoint Presentation</vt:lpstr>
      <vt:lpstr> Block </vt:lpstr>
      <vt:lpstr>PowerPoint Presentation</vt:lpstr>
      <vt:lpstr>File system Namespace</vt:lpstr>
      <vt:lpstr>Data Replication</vt:lpstr>
      <vt:lpstr>Filesystem Metadata</vt:lpstr>
      <vt:lpstr>PowerPoint Presentation</vt:lpstr>
      <vt:lpstr>Block Placement</vt:lpstr>
      <vt:lpstr>Heartbeats</vt:lpstr>
      <vt:lpstr>Replication Engine</vt:lpstr>
      <vt:lpstr>Secondary NameNode</vt:lpstr>
      <vt:lpstr>Goals of HDFS </vt:lpstr>
      <vt:lpstr>HDFS is Good for... </vt:lpstr>
      <vt:lpstr>User Interface</vt:lpstr>
      <vt:lpstr>MapReduce</vt:lpstr>
      <vt:lpstr>PowerPoint Presentation</vt:lpstr>
      <vt:lpstr>PowerPoint Presentation</vt:lpstr>
      <vt:lpstr>PowerPoint Presentation</vt:lpstr>
      <vt:lpstr>MapReduce - Dataflow</vt:lpstr>
      <vt:lpstr>MapReduce - What?</vt:lpstr>
      <vt:lpstr>Word Count Example</vt:lpstr>
      <vt:lpstr>Word Count Dataflow</vt:lpstr>
      <vt:lpstr>MapReduce </vt:lpstr>
      <vt:lpstr>References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sushantwankhede</cp:lastModifiedBy>
  <cp:revision>72</cp:revision>
  <cp:lastPrinted>2016-09-01T03:23:09Z</cp:lastPrinted>
  <dcterms:created xsi:type="dcterms:W3CDTF">2006-08-16T00:00:00Z</dcterms:created>
  <dcterms:modified xsi:type="dcterms:W3CDTF">2021-03-22T05:00:29Z</dcterms:modified>
</cp:coreProperties>
</file>