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517"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516"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3" r:id="rId121"/>
    <p:sldId id="372"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518" r:id="rId153"/>
    <p:sldId id="404" r:id="rId154"/>
    <p:sldId id="405" r:id="rId155"/>
    <p:sldId id="406" r:id="rId156"/>
    <p:sldId id="407" r:id="rId157"/>
    <p:sldId id="408" r:id="rId158"/>
    <p:sldId id="520"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519"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slide" Target="slides/slide256.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269" Type="http://schemas.openxmlformats.org/officeDocument/2006/relationships/theme" Target="theme/theme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tableStyles" Target="tableStyles.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presProps" Target="presProps.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1735560" y="1599840"/>
            <a:ext cx="5671800" cy="4525560"/>
          </a:xfrm>
          <a:prstGeom prst="rect">
            <a:avLst/>
          </a:prstGeom>
          <a:ln>
            <a:noFill/>
          </a:ln>
        </p:spPr>
      </p:pic>
      <p:pic>
        <p:nvPicPr>
          <p:cNvPr id="38" name="Picture 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1735560" y="1599840"/>
            <a:ext cx="5671800" cy="4525560"/>
          </a:xfrm>
          <a:prstGeom prst="rect">
            <a:avLst/>
          </a:prstGeom>
          <a:ln>
            <a:noFill/>
          </a:ln>
        </p:spPr>
      </p:pic>
      <p:pic>
        <p:nvPicPr>
          <p:cNvPr id="77" name="Picture 76"/>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18/04/20</a:t>
            </a:r>
            <a:endParaRPr lang="en-IN"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4C27816E-ABA0-4FA5-98D1-A481D044B4C5}"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18/04/20</a:t>
            </a:r>
            <a:endParaRPr lang="en-IN"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C5687BE2-1A5D-46E2-A6A7-2451AF4E95C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hyperlink" Target="http://docs.mongodb.org/manual/reference/method/db.collection.drop/" TargetMode="External"/><Relationship Id="rId2" Type="http://schemas.openxmlformats.org/officeDocument/2006/relationships/hyperlink" Target="http://docs.mongodb.org/manual/reference/method/db.collection.remove/" TargetMode="Externa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hyperlink" Target="http://docs.mongodb.org/manual/reference/method/db.collection.drop/" TargetMode="External"/><Relationship Id="rId2" Type="http://schemas.openxmlformats.org/officeDocument/2006/relationships/hyperlink" Target="http://docs.mongodb.org/manual/reference/method/db.collection.remove/" TargetMode="Externa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hyperlink" Target="http://docs.mongodb.org/manual/reference/method/db.collection.remove/" TargetMode="Externa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hyperlink" Target="http://docs.mongodb.org/manual/reference/glossary/" TargetMode="Externa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3" Type="http://schemas.openxmlformats.org/officeDocument/2006/relationships/hyperlink" Target="http://docs.mongodb.org/manual/reference/limits/" TargetMode="External"/><Relationship Id="rId2" Type="http://schemas.openxmlformats.org/officeDocument/2006/relationships/hyperlink" Target="http://docs.mongodb.org/manual/reference/aggregation-variables/" TargetMode="Externa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hyperlink" Target="http://docs.mongodb.org/manual/reference/glossary/" TargetMode="Externa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hyperlink" Target="http://docs.mongodb.org/manual/reference/command/mapReduce/" TargetMode="Externa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3" Type="http://schemas.openxmlformats.org/officeDocument/2006/relationships/hyperlink" Target="http://docs.mongodb.org/manual/reference/glossary/" TargetMode="External"/><Relationship Id="rId2" Type="http://schemas.openxmlformats.org/officeDocument/2006/relationships/hyperlink" Target="http://docs.mongodb.org/manual/reference/program/mongod/" TargetMode="External"/><Relationship Id="rId1" Type="http://schemas.openxmlformats.org/officeDocument/2006/relationships/slideLayout" Target="../slideLayouts/slideLayout13.xml"/><Relationship Id="rId4" Type="http://schemas.openxmlformats.org/officeDocument/2006/relationships/hyperlink" Target="http://docs.mongodb.org/manual/reference/command/mapReduce/"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3" Type="http://schemas.openxmlformats.org/officeDocument/2006/relationships/hyperlink" Target="http://docs.mongodb.org/manual/reference/method/db.collection.count/" TargetMode="External"/><Relationship Id="rId2" Type="http://schemas.openxmlformats.org/officeDocument/2006/relationships/hyperlink" Target="http://docs.mongodb.org/manual/reference/command/count/" TargetMode="External"/><Relationship Id="rId1" Type="http://schemas.openxmlformats.org/officeDocument/2006/relationships/slideLayout" Target="../slideLayouts/slideLayout13.xml"/><Relationship Id="rId5" Type="http://schemas.openxmlformats.org/officeDocument/2006/relationships/hyperlink" Target="http://docs.mongodb.org/manual/reference/program/mongo/" TargetMode="External"/><Relationship Id="rId4" Type="http://schemas.openxmlformats.org/officeDocument/2006/relationships/hyperlink" Target="http://docs.mongodb.org/manual/reference/method/cursor.count/"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http://docs.mongodb.org/manual/reference/method/db.collection.distinct/" TargetMode="External"/><Relationship Id="rId2" Type="http://schemas.openxmlformats.org/officeDocument/2006/relationships/hyperlink" Target="http://docs.mongodb.org/manual/reference/command/distinct/" TargetMode="External"/><Relationship Id="rId1" Type="http://schemas.openxmlformats.org/officeDocument/2006/relationships/slideLayout" Target="../slideLayouts/slideLayout13.xml"/><Relationship Id="rId4" Type="http://schemas.openxmlformats.org/officeDocument/2006/relationships/hyperlink" Target="http://docs.mongodb.org/manual/reference/program/mongo/" TargetMode="External"/></Relationships>
</file>

<file path=ppt/slides/_rels/slide1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3" Type="http://schemas.openxmlformats.org/officeDocument/2006/relationships/hyperlink" Target="http://docs.mongodb.org/manual/reference/method/db.collection.group/" TargetMode="External"/><Relationship Id="rId2" Type="http://schemas.openxmlformats.org/officeDocument/2006/relationships/hyperlink" Target="http://docs.mongodb.org/manual/reference/command/group/" TargetMode="External"/><Relationship Id="rId1" Type="http://schemas.openxmlformats.org/officeDocument/2006/relationships/slideLayout" Target="../slideLayouts/slideLayout13.xml"/><Relationship Id="rId4" Type="http://schemas.openxmlformats.org/officeDocument/2006/relationships/hyperlink" Target="http://docs.mongodb.org/manual/reference/program/mongo/"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hyperlink" Target="http://docs.mongodb.org/manual/reference/command/group/" TargetMode="Externa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hyperlink" Target="http://docs.mongodb.org/manual/reference/command/group/" TargetMode="Externa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hyperlink" Target="http://docs.mongodb.org/manual/reference/glossary/" TargetMode="Externa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3" Type="http://schemas.openxmlformats.org/officeDocument/2006/relationships/hyperlink" Target="http://docs.mongodb.org/manual/core/index-single/" TargetMode="External"/><Relationship Id="rId2" Type="http://schemas.openxmlformats.org/officeDocument/2006/relationships/hyperlink" Target="http://docs.mongodb.org/manual/core/index-multikey/" TargetMode="External"/><Relationship Id="rId1" Type="http://schemas.openxmlformats.org/officeDocument/2006/relationships/slideLayout" Target="../slideLayouts/slideLayout13.xml"/><Relationship Id="rId6" Type="http://schemas.openxmlformats.org/officeDocument/2006/relationships/hyperlink" Target="http://docs.mongodb.org/manual/reference/method/db.collection.ensureIndex/" TargetMode="External"/><Relationship Id="rId5" Type="http://schemas.openxmlformats.org/officeDocument/2006/relationships/hyperlink" Target="http://docs.mongodb.org/manual/reference/program/mongo/" TargetMode="External"/><Relationship Id="rId4" Type="http://schemas.openxmlformats.org/officeDocument/2006/relationships/hyperlink" Target="http://docs.mongodb.org/manual/core/index-compound/"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hyperlink" Target="http://docs.mongodb.org/manual/core/index-single/" TargetMode="Externa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hyperlink" Target="http://docs.mongodb.org/manual/core/index-compound/" TargetMode="External"/><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2" Type="http://schemas.openxmlformats.org/officeDocument/2006/relationships/hyperlink" Target="http://docs.mongodb.org/manual/core/index-compound/" TargetMode="External"/><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hyperlink" Target="http://docs.mongodb.org/manual/core/index-compound/" TargetMode="External"/><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3" Type="http://schemas.openxmlformats.org/officeDocument/2006/relationships/hyperlink" Target="http://docs.mongodb.org/manual/reference/glossary/" TargetMode="External"/><Relationship Id="rId2" Type="http://schemas.openxmlformats.org/officeDocument/2006/relationships/hyperlink" Target="http://docs.mongodb.org/manual/core/index-unique/" TargetMode="External"/><Relationship Id="rId1" Type="http://schemas.openxmlformats.org/officeDocument/2006/relationships/slideLayout" Target="../slideLayouts/slideLayout13.xml"/><Relationship Id="rId4" Type="http://schemas.openxmlformats.org/officeDocument/2006/relationships/hyperlink" Target="http://docs.mongodb.org/manual/core/index-cre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Platform_as_a_service" TargetMode="External"/><Relationship Id="rId13" Type="http://schemas.openxmlformats.org/officeDocument/2006/relationships/hyperlink" Target="http://en.wikipedia.org/wiki/Viacom" TargetMode="External"/><Relationship Id="rId3" Type="http://schemas.openxmlformats.org/officeDocument/2006/relationships/hyperlink" Target="http://en.wikipedia.org/wiki/NoSQL" TargetMode="External"/><Relationship Id="rId7" Type="http://schemas.openxmlformats.org/officeDocument/2006/relationships/hyperlink" Target="http://en.wikipedia.org/wiki/MongoDB_Inc." TargetMode="External"/><Relationship Id="rId12" Type="http://schemas.openxmlformats.org/officeDocument/2006/relationships/hyperlink" Target="http://en.wikipedia.org/wiki/SourceForge" TargetMode="External"/><Relationship Id="rId2" Type="http://schemas.openxmlformats.org/officeDocument/2006/relationships/hyperlink" Target="http://en.wikipedia.org/wiki/Document-oriented_database" TargetMode="External"/><Relationship Id="rId1" Type="http://schemas.openxmlformats.org/officeDocument/2006/relationships/slideLayout" Target="../slideLayouts/slideLayout13.xml"/><Relationship Id="rId6" Type="http://schemas.openxmlformats.org/officeDocument/2006/relationships/hyperlink" Target="http://en.wikipedia.org/wiki/Free_and_open_source_software" TargetMode="External"/><Relationship Id="rId11" Type="http://schemas.openxmlformats.org/officeDocument/2006/relationships/hyperlink" Target="http://en.wikipedia.org/wiki/Foursquare" TargetMode="External"/><Relationship Id="rId5" Type="http://schemas.openxmlformats.org/officeDocument/2006/relationships/hyperlink" Target="http://en.wikipedia.org/wiki/Apache_License" TargetMode="External"/><Relationship Id="rId10" Type="http://schemas.openxmlformats.org/officeDocument/2006/relationships/hyperlink" Target="http://en.wikipedia.org/wiki/EBay" TargetMode="External"/><Relationship Id="rId4" Type="http://schemas.openxmlformats.org/officeDocument/2006/relationships/hyperlink" Target="http://en.wikipedia.org/wiki/GNU_Affero_General_Public_License" TargetMode="External"/><Relationship Id="rId9" Type="http://schemas.openxmlformats.org/officeDocument/2006/relationships/hyperlink" Target="http://en.wikipedia.org/wiki/Backen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2" Type="http://schemas.openxmlformats.org/officeDocument/2006/relationships/hyperlink" Target="http://docs.mongodb.org/manual/core/index-unique/" TargetMode="External"/><Relationship Id="rId1" Type="http://schemas.openxmlformats.org/officeDocument/2006/relationships/slideLayout" Target="../slideLayouts/slideLayout1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2" Type="http://schemas.openxmlformats.org/officeDocument/2006/relationships/hyperlink" Target="http://docs.mongodb.org/manual/reference/method/db.collection.getIndexes/" TargetMode="External"/><Relationship Id="rId1" Type="http://schemas.openxmlformats.org/officeDocument/2006/relationships/slideLayout" Target="../slideLayouts/slideLayout13.xml"/></Relationships>
</file>

<file path=ppt/slides/_rels/slide207.xml.rels><?xml version="1.0" encoding="UTF-8" standalone="yes"?>
<Relationships xmlns="http://schemas.openxmlformats.org/package/2006/relationships"><Relationship Id="rId2" Type="http://schemas.openxmlformats.org/officeDocument/2006/relationships/hyperlink" Target="http://docs.mongodb.org/manual/core/index-sparse/" TargetMode="External"/><Relationship Id="rId1" Type="http://schemas.openxmlformats.org/officeDocument/2006/relationships/slideLayout" Target="../slideLayouts/slideLayout1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2" Type="http://schemas.openxmlformats.org/officeDocument/2006/relationships/hyperlink" Target="http://docs.mongodb.org/manual/reference/operator/query/lt/" TargetMode="External"/><Relationship Id="rId1" Type="http://schemas.openxmlformats.org/officeDocument/2006/relationships/slideLayout" Target="../slideLayouts/slideLayout1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5.xml.rels><?xml version="1.0" encoding="UTF-8" standalone="yes"?>
<Relationships xmlns="http://schemas.openxmlformats.org/package/2006/relationships"><Relationship Id="rId2" Type="http://schemas.openxmlformats.org/officeDocument/2006/relationships/hyperlink" Target="http://docs.mongodb.org/manual/core/index-unique/" TargetMode="External"/><Relationship Id="rId1" Type="http://schemas.openxmlformats.org/officeDocument/2006/relationships/slideLayout" Target="../slideLayouts/slideLayout13.xml"/></Relationships>
</file>

<file path=ppt/slides/_rels/slide216.xml.rels><?xml version="1.0" encoding="UTF-8" standalone="yes"?>
<Relationships xmlns="http://schemas.openxmlformats.org/package/2006/relationships"><Relationship Id="rId2" Type="http://schemas.openxmlformats.org/officeDocument/2006/relationships/hyperlink" Target="http://docs.mongodb.org/manual/tutorial/insert-documents/" TargetMode="External"/><Relationship Id="rId1" Type="http://schemas.openxmlformats.org/officeDocument/2006/relationships/slideLayout" Target="../slideLayouts/slideLayout13.xml"/></Relationships>
</file>

<file path=ppt/slides/_rels/slide217.xml.rels><?xml version="1.0" encoding="UTF-8" standalone="yes"?>
<Relationships xmlns="http://schemas.openxmlformats.org/package/2006/relationships"><Relationship Id="rId2" Type="http://schemas.openxmlformats.org/officeDocument/2006/relationships/hyperlink" Target="http://docs.mongodb.org/manual/core/index-hashed/" TargetMode="External"/><Relationship Id="rId1" Type="http://schemas.openxmlformats.org/officeDocument/2006/relationships/slideLayout" Target="../slideLayouts/slideLayout13.xml"/></Relationships>
</file>

<file path=ppt/slides/_rels/slide218.xml.rels><?xml version="1.0" encoding="UTF-8" standalone="yes"?>
<Relationships xmlns="http://schemas.openxmlformats.org/package/2006/relationships"><Relationship Id="rId2" Type="http://schemas.openxmlformats.org/officeDocument/2006/relationships/hyperlink" Target="http://docs.mongodb.org/manual/core/index-hashed/" TargetMode="External"/><Relationship Id="rId1" Type="http://schemas.openxmlformats.org/officeDocument/2006/relationships/slideLayout" Target="../slideLayouts/slideLayout1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0.xml.rels><?xml version="1.0" encoding="UTF-8" standalone="yes"?>
<Relationships xmlns="http://schemas.openxmlformats.org/package/2006/relationships"><Relationship Id="rId2" Type="http://schemas.openxmlformats.org/officeDocument/2006/relationships/hyperlink" Target="https://github.com/mongodb/mongo-java-driver/downloads" TargetMode="External"/><Relationship Id="rId1" Type="http://schemas.openxmlformats.org/officeDocument/2006/relationships/slideLayout" Target="../slideLayouts/slideLayout1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5.xml.rels><?xml version="1.0" encoding="UTF-8" standalone="yes"?>
<Relationships xmlns="http://schemas.openxmlformats.org/package/2006/relationships"><Relationship Id="rId2" Type="http://schemas.openxmlformats.org/officeDocument/2006/relationships/hyperlink" Target="http://www.mongodb.org/display/DOCS/Security+and+Authentication" TargetMode="External"/><Relationship Id="rId1" Type="http://schemas.openxmlformats.org/officeDocument/2006/relationships/slideLayout" Target="../slideLayouts/slideLayout1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7.xml.rels><?xml version="1.0" encoding="UTF-8" standalone="yes"?>
<Relationships xmlns="http://schemas.openxmlformats.org/package/2006/relationships"><Relationship Id="rId2" Type="http://schemas.openxmlformats.org/officeDocument/2006/relationships/hyperlink" Target="http://api.mongodb.org/java/current/com/mongodb/DB.html" TargetMode="External"/><Relationship Id="rId1" Type="http://schemas.openxmlformats.org/officeDocument/2006/relationships/slideLayout" Target="../slideLayouts/slideLayout1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9.xml.rels><?xml version="1.0" encoding="UTF-8" standalone="yes"?>
<Relationships xmlns="http://schemas.openxmlformats.org/package/2006/relationships"><Relationship Id="rId2" Type="http://schemas.openxmlformats.org/officeDocument/2006/relationships/hyperlink" Target="http://api.mongodb.org/java/current/com/mongodb/BasicDBObject.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2" Type="http://schemas.openxmlformats.org/officeDocument/2006/relationships/hyperlink" Target="http://api.mongodb.org/java/current/com/mongodb/DBCollection.html" TargetMode="External"/><Relationship Id="rId1" Type="http://schemas.openxmlformats.org/officeDocument/2006/relationships/slideLayout" Target="../slideLayouts/slideLayout1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3.xml.rels><?xml version="1.0" encoding="UTF-8" standalone="yes"?>
<Relationships xmlns="http://schemas.openxmlformats.org/package/2006/relationships"><Relationship Id="rId2" Type="http://schemas.openxmlformats.org/officeDocument/2006/relationships/hyperlink" Target="http://docs.mongodb.org/manual/reference/method/db.createCollection" TargetMode="External"/><Relationship Id="rId1" Type="http://schemas.openxmlformats.org/officeDocument/2006/relationships/slideLayout" Target="../slideLayouts/slideLayout1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7.xml.rels><?xml version="1.0" encoding="UTF-8" standalone="yes"?>
<Relationships xmlns="http://schemas.openxmlformats.org/package/2006/relationships"><Relationship Id="rId2" Type="http://schemas.openxmlformats.org/officeDocument/2006/relationships/hyperlink" Target="http://docs.mongodb.org/manual/reference/program/mongo/" TargetMode="External"/><Relationship Id="rId1" Type="http://schemas.openxmlformats.org/officeDocument/2006/relationships/slideLayout" Target="../slideLayouts/slideLayout1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1.xml.rels><?xml version="1.0" encoding="UTF-8" standalone="yes"?>
<Relationships xmlns="http://schemas.openxmlformats.org/package/2006/relationships"><Relationship Id="rId3" Type="http://schemas.openxmlformats.org/officeDocument/2006/relationships/hyperlink" Target="http://docs.mongodb.org/manual/reference/program/mongo/" TargetMode="External"/><Relationship Id="rId2" Type="http://schemas.openxmlformats.org/officeDocument/2006/relationships/hyperlink" Target="http://docs.mongodb.org/manual/reference/program/mongod/" TargetMode="External"/><Relationship Id="rId1" Type="http://schemas.openxmlformats.org/officeDocument/2006/relationships/slideLayout" Target="../slideLayouts/slideLayout13.xml"/></Relationships>
</file>

<file path=ppt/slides/_rels/slide252.xml.rels><?xml version="1.0" encoding="UTF-8" standalone="yes"?>
<Relationships xmlns="http://schemas.openxmlformats.org/package/2006/relationships"><Relationship Id="rId2" Type="http://schemas.openxmlformats.org/officeDocument/2006/relationships/hyperlink" Target="http://docs.mongodb.org/manual/reference/program/mongo/" TargetMode="External"/><Relationship Id="rId1" Type="http://schemas.openxmlformats.org/officeDocument/2006/relationships/slideLayout" Target="../slideLayouts/slideLayout13.xml"/></Relationships>
</file>

<file path=ppt/slides/_rels/slide253.xml.rels><?xml version="1.0" encoding="UTF-8" standalone="yes"?>
<Relationships xmlns="http://schemas.openxmlformats.org/package/2006/relationships"><Relationship Id="rId3" Type="http://schemas.openxmlformats.org/officeDocument/2006/relationships/hyperlink" Target="http://docs.mongodb.org/manual/faq/fundamentals/" TargetMode="External"/><Relationship Id="rId2" Type="http://schemas.openxmlformats.org/officeDocument/2006/relationships/hyperlink" Target="http://docs.mongodb.org/manual/reference/glossary/" TargetMode="External"/><Relationship Id="rId1" Type="http://schemas.openxmlformats.org/officeDocument/2006/relationships/slideLayout" Target="../slideLayouts/slideLayout13.xml"/><Relationship Id="rId4" Type="http://schemas.openxmlformats.org/officeDocument/2006/relationships/hyperlink" Target="http://docs.mongodb.org/manual/reference/program/mongo/" TargetMode="External"/></Relationships>
</file>

<file path=ppt/slides/_rels/slide254.xml.rels><?xml version="1.0" encoding="UTF-8" standalone="yes"?>
<Relationships xmlns="http://schemas.openxmlformats.org/package/2006/relationships"><Relationship Id="rId2" Type="http://schemas.openxmlformats.org/officeDocument/2006/relationships/hyperlink" Target="http://docs.mongodb.org/manual/reference/program/mongo/" TargetMode="External"/><Relationship Id="rId1" Type="http://schemas.openxmlformats.org/officeDocument/2006/relationships/slideLayout" Target="../slideLayouts/slideLayout13.xml"/></Relationships>
</file>

<file path=ppt/slides/_rels/slide255.xml.rels><?xml version="1.0" encoding="UTF-8" standalone="yes"?>
<Relationships xmlns="http://schemas.openxmlformats.org/package/2006/relationships"><Relationship Id="rId3" Type="http://schemas.openxmlformats.org/officeDocument/2006/relationships/hyperlink" Target="http://docs.mongodb.org/manual/reference/program/mongo/" TargetMode="External"/><Relationship Id="rId2" Type="http://schemas.openxmlformats.org/officeDocument/2006/relationships/hyperlink" Target="http://docs.mongodb.org/manual/reference/program/mongod/" TargetMode="External"/><Relationship Id="rId1" Type="http://schemas.openxmlformats.org/officeDocument/2006/relationships/slideLayout" Target="../slideLayouts/slideLayout13.xml"/><Relationship Id="rId5" Type="http://schemas.openxmlformats.org/officeDocument/2006/relationships/hyperlink" Target="http://docs.mongodb.org/manual/reference/method/db.collection.find/" TargetMode="External"/><Relationship Id="rId4" Type="http://schemas.openxmlformats.org/officeDocument/2006/relationships/hyperlink" Target="http://docs.mongodb.org/manual/reference/system-collections/" TargetMode="External"/></Relationships>
</file>

<file path=ppt/slides/_rels/slide256.xml.rels><?xml version="1.0" encoding="UTF-8" standalone="yes"?>
<Relationships xmlns="http://schemas.openxmlformats.org/package/2006/relationships"><Relationship Id="rId3" Type="http://schemas.openxmlformats.org/officeDocument/2006/relationships/hyperlink" Target="http://docs.mongodb.org/manual/reference/object-id/" TargetMode="External"/><Relationship Id="rId2" Type="http://schemas.openxmlformats.org/officeDocument/2006/relationships/hyperlink" Target="http://docs.mongodb.org/manual/reference/program/mongo/" TargetMode="External"/><Relationship Id="rId1" Type="http://schemas.openxmlformats.org/officeDocument/2006/relationships/slideLayout" Target="../slideLayouts/slideLayout13.xml"/></Relationships>
</file>

<file path=ppt/slides/_rels/slide257.xml.rels><?xml version="1.0" encoding="UTF-8" standalone="yes"?>
<Relationships xmlns="http://schemas.openxmlformats.org/package/2006/relationships"><Relationship Id="rId3" Type="http://schemas.openxmlformats.org/officeDocument/2006/relationships/hyperlink" Target="http://docs.mongodb.org/manual/reference/program/mongo/" TargetMode="External"/><Relationship Id="rId2" Type="http://schemas.openxmlformats.org/officeDocument/2006/relationships/hyperlink" Target="http://docs.mongodb.org/manual/reference/glossary/" TargetMode="External"/><Relationship Id="rId1" Type="http://schemas.openxmlformats.org/officeDocument/2006/relationships/slideLayout" Target="../slideLayouts/slideLayout1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0.xml.rels><?xml version="1.0" encoding="UTF-8" standalone="yes"?>
<Relationships xmlns="http://schemas.openxmlformats.org/package/2006/relationships"><Relationship Id="rId2" Type="http://schemas.openxmlformats.org/officeDocument/2006/relationships/hyperlink" Target="http://docs.mongodb.org/manual/reference/program/mongo/" TargetMode="External"/><Relationship Id="rId1" Type="http://schemas.openxmlformats.org/officeDocument/2006/relationships/slideLayout" Target="../slideLayouts/slideLayout1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3.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docs.mongodb.org/manual/" TargetMode="External"/><Relationship Id="rId1" Type="http://schemas.openxmlformats.org/officeDocument/2006/relationships/slideLayout" Target="../slideLayouts/slideLayout13.xml"/><Relationship Id="rId6" Type="http://schemas.openxmlformats.org/officeDocument/2006/relationships/hyperlink" Target="https://www.tutorialspoint.com/json/" TargetMode="External"/><Relationship Id="rId5" Type="http://schemas.openxmlformats.org/officeDocument/2006/relationships/hyperlink" Target="https://www.json.org/" TargetMode="External"/><Relationship Id="rId4" Type="http://schemas.openxmlformats.org/officeDocument/2006/relationships/hyperlink" Target="https://www.tutorialspoint.com/mongodb/" TargetMode="Externa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docs.mongodb.org/manual/core/replication-introduction/"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docs.mongodb.org/manual/core/sharding-introduction/"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JavaScript" TargetMode="External"/><Relationship Id="rId2" Type="http://schemas.openxmlformats.org/officeDocument/2006/relationships/hyperlink" Target="http://en.wikipedia.org/wiki/XML" TargetMode="External"/><Relationship Id="rId1" Type="http://schemas.openxmlformats.org/officeDocument/2006/relationships/slideLayout" Target="../slideLayouts/slideLayout13.xml"/><Relationship Id="rId6" Type="http://schemas.openxmlformats.org/officeDocument/2006/relationships/hyperlink" Target="http://en.wikipedia.org/wiki/Programming_languages" TargetMode="External"/><Relationship Id="rId5" Type="http://schemas.openxmlformats.org/officeDocument/2006/relationships/hyperlink" Target="http://en.wikipedia.org/wiki/Parsing" TargetMode="External"/><Relationship Id="rId4" Type="http://schemas.openxmlformats.org/officeDocument/2006/relationships/hyperlink" Target="http://en.wikipedia.org/wiki/Language-independent_specificatio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hyperlink" Target="http://docs.mongodb.org/manual/reference/method/db.collection.update/" TargetMode="External"/><Relationship Id="rId2" Type="http://schemas.openxmlformats.org/officeDocument/2006/relationships/hyperlink" Target="http://docs.mongodb.org/manual/reference/method/db.collection.insert/" TargetMode="External"/><Relationship Id="rId1" Type="http://schemas.openxmlformats.org/officeDocument/2006/relationships/slideLayout" Target="../slideLayouts/slideLayout13.xml"/><Relationship Id="rId4" Type="http://schemas.openxmlformats.org/officeDocument/2006/relationships/hyperlink" Target="http://docs.mongodb.org/manual/reference/method/db.collection.save/"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hyperlink" Target="http://docs.mongodb.org/manual/reference/program/mongod/" TargetMode="Externa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hyperlink" Target="http://docs.mongodb.org/manual/reference/operator/query/or/" TargetMode="External"/><Relationship Id="rId2" Type="http://schemas.openxmlformats.org/officeDocument/2006/relationships/hyperlink" Target="http://docs.mongodb.org/manual/reference/operator/query/" TargetMode="External"/><Relationship Id="rId1" Type="http://schemas.openxmlformats.org/officeDocument/2006/relationships/slideLayout" Target="../slideLayouts/slideLayout13.xml"/><Relationship Id="rId4" Type="http://schemas.openxmlformats.org/officeDocument/2006/relationships/hyperlink" Target="http://docs.mongodb.org/manual/reference/operator/query/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hyperlink" Target="http://docs.mongodb.org/manual/reference/operator/query/lt/" TargetMode="Externa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hyperlink" Target="http://docs.mongodb.org/manual/reference/operator/query/gt/" TargetMode="External"/><Relationship Id="rId2" Type="http://schemas.openxmlformats.org/officeDocument/2006/relationships/hyperlink" Target="http://docs.mongodb.org/manual/reference/operator/query/or/" TargetMode="External"/><Relationship Id="rId1" Type="http://schemas.openxmlformats.org/officeDocument/2006/relationships/slideLayout" Target="../slideLayouts/slideLayout13.xml"/><Relationship Id="rId4" Type="http://schemas.openxmlformats.org/officeDocument/2006/relationships/hyperlink" Target="http://docs.mongodb.org/manual/reference/operator/query/lt/" TargetMode="External"/></Relationships>
</file>

<file path=ppt/slides/_rels/slide95.xml.rels><?xml version="1.0" encoding="UTF-8" standalone="yes"?>
<Relationships xmlns="http://schemas.openxmlformats.org/package/2006/relationships"><Relationship Id="rId3" Type="http://schemas.openxmlformats.org/officeDocument/2006/relationships/hyperlink" Target="http://docs.mongodb.org/manual/reference/operator/query/lt/" TargetMode="External"/><Relationship Id="rId2" Type="http://schemas.openxmlformats.org/officeDocument/2006/relationships/hyperlink" Target="http://docs.mongodb.org/manual/reference/operator/query/gt/" TargetMode="Externa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6000" b="1" strike="noStrike" spc="-1">
                <a:solidFill>
                  <a:srgbClr val="FF0000"/>
                </a:solidFill>
                <a:uFill>
                  <a:solidFill>
                    <a:srgbClr val="FFFFFF"/>
                  </a:solidFill>
                </a:uFill>
                <a:latin typeface="Times New Roman"/>
              </a:rPr>
              <a:t>MongoDB</a:t>
            </a:r>
            <a:endParaRPr lang="en-US" sz="1800" b="0" strike="noStrike" spc="-1">
              <a:solidFill>
                <a:srgbClr val="000000"/>
              </a:solidFill>
              <a:uFill>
                <a:solidFill>
                  <a:srgbClr val="FFFFFF"/>
                </a:solidFill>
              </a:uFill>
              <a:latin typeface="Calibri"/>
            </a:endParaRPr>
          </a:p>
        </p:txBody>
      </p:sp>
      <p:sp>
        <p:nvSpPr>
          <p:cNvPr id="79" name="TextShape 2"/>
          <p:cNvSpPr txBox="1"/>
          <p:nvPr/>
        </p:nvSpPr>
        <p:spPr>
          <a:xfrm>
            <a:off x="6553080" y="6356520"/>
            <a:ext cx="2133360" cy="364680"/>
          </a:xfrm>
          <a:prstGeom prst="rect">
            <a:avLst/>
          </a:prstGeom>
          <a:noFill/>
          <a:ln>
            <a:noFill/>
          </a:ln>
        </p:spPr>
        <p:txBody>
          <a:bodyPr anchor="ctr"/>
          <a:lstStyle/>
          <a:p>
            <a:pPr algn="r">
              <a:lnSpc>
                <a:spcPct val="100000"/>
              </a:lnSpc>
            </a:pPr>
            <a:fld id="{55FA034B-5E21-46E1-AEC1-3F1839366C4A}" type="slidenum">
              <a:rPr lang="en-IN" sz="1200" b="0" strike="noStrike" spc="-1">
                <a:solidFill>
                  <a:srgbClr val="8B8B8B"/>
                </a:solidFill>
                <a:uFill>
                  <a:solidFill>
                    <a:srgbClr val="FFFFFF"/>
                  </a:solidFill>
                </a:uFill>
                <a:latin typeface="Calibri"/>
              </a:rPr>
              <a:t>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228600" y="228600"/>
            <a:ext cx="8686440" cy="6019560"/>
          </a:xfrm>
          <a:prstGeom prst="rect">
            <a:avLst/>
          </a:prstGeom>
          <a:noFill/>
          <a:ln>
            <a:noFill/>
          </a:ln>
        </p:spPr>
        <p:txBody>
          <a:bodyPr/>
          <a:lstStyle/>
          <a:p>
            <a:pPr marL="343080" indent="-342720">
              <a:lnSpc>
                <a:spcPct val="100000"/>
              </a:lnSpc>
              <a:buClr>
                <a:srgbClr val="FF0000"/>
              </a:buClr>
              <a:buFont typeface="Arial"/>
              <a:buChar char="•"/>
            </a:pPr>
            <a:r>
              <a:rPr lang="en-US" sz="27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var json-object-name = { string : number_value, .......}</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7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Example showing Number Datatype, value should not be quoted: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var obj = {marks: 97}</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800" b="1" strike="noStrike" spc="-1">
                <a:solidFill>
                  <a:srgbClr val="FF0000"/>
                </a:solidFill>
                <a:uFill>
                  <a:solidFill>
                    <a:srgbClr val="FFFFFF"/>
                  </a:solidFill>
                </a:uFill>
                <a:latin typeface="Times New Roman"/>
              </a:rPr>
              <a:t>String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It is a sequence of zero or more double quoted Unicode characters with backslash escaping.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Character is a single character string i.e. a string with length 1.</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99" name="TextShape 2"/>
          <p:cNvSpPr txBox="1"/>
          <p:nvPr/>
        </p:nvSpPr>
        <p:spPr>
          <a:xfrm>
            <a:off x="6553080" y="6356520"/>
            <a:ext cx="2133360" cy="364680"/>
          </a:xfrm>
          <a:prstGeom prst="rect">
            <a:avLst/>
          </a:prstGeom>
          <a:noFill/>
          <a:ln>
            <a:noFill/>
          </a:ln>
        </p:spPr>
        <p:txBody>
          <a:bodyPr anchor="ctr"/>
          <a:lstStyle/>
          <a:p>
            <a:pPr algn="r">
              <a:lnSpc>
                <a:spcPct val="100000"/>
              </a:lnSpc>
            </a:pPr>
            <a:fld id="{43CDCD2E-62C0-4D9C-A8EF-042949A2DFB1}" type="slidenum">
              <a:rPr lang="en-IN" sz="1200" b="0" strike="noStrike" spc="-1">
                <a:solidFill>
                  <a:srgbClr val="8B8B8B"/>
                </a:solidFill>
                <a:uFill>
                  <a:solidFill>
                    <a:srgbClr val="FFFFFF"/>
                  </a:solidFill>
                </a:uFill>
                <a:latin typeface="Calibri"/>
              </a:rPr>
              <a:t>10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p:txBody>
          <a:bodyPr/>
          <a:lstStyle/>
          <a:p>
            <a:endParaRPr lang="en-IN" dirty="0"/>
          </a:p>
        </p:txBody>
      </p:sp>
      <p:pic>
        <p:nvPicPr>
          <p:cNvPr id="4" name="Image4"/>
          <p:cNvPicPr/>
          <p:nvPr/>
        </p:nvPicPr>
        <p:blipFill>
          <a:blip r:embed="rId2"/>
          <a:stretch>
            <a:fillRect/>
          </a:stretch>
        </p:blipFill>
        <p:spPr bwMode="auto">
          <a:xfrm>
            <a:off x="457200" y="717442"/>
            <a:ext cx="8393229" cy="5577480"/>
          </a:xfrm>
          <a:prstGeom prst="rect">
            <a:avLst/>
          </a:prstGeom>
        </p:spPr>
      </p:pic>
    </p:spTree>
    <p:extLst>
      <p:ext uri="{BB962C8B-B14F-4D97-AF65-F5344CB8AC3E}">
        <p14:creationId xmlns:p14="http://schemas.microsoft.com/office/powerpoint/2010/main" val="18631221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800" b="1" strike="noStrike" spc="-1">
                <a:solidFill>
                  <a:srgbClr val="FF0000"/>
                </a:solidFill>
                <a:uFill>
                  <a:solidFill>
                    <a:srgbClr val="FFFFFF"/>
                  </a:solidFill>
                </a:uFill>
                <a:latin typeface="Times New Roman"/>
              </a:rPr>
              <a:t>Remove All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If you don't specify deletion criteria, then mongodb will delete whole documents from the collection.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This is equivalent of</a:t>
            </a:r>
            <a:r>
              <a:rPr lang="en-US" sz="2800" b="1" strike="noStrike" spc="-1">
                <a:solidFill>
                  <a:srgbClr val="000000"/>
                </a:solidFill>
                <a:uFill>
                  <a:solidFill>
                    <a:srgbClr val="FFFFFF"/>
                  </a:solidFill>
                </a:uFill>
                <a:latin typeface="Times New Roman"/>
              </a:rPr>
              <a:t> SQL's truncate command.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To remove all documents from a collection, pass an empty query document {} to the </a:t>
            </a:r>
            <a:r>
              <a:rPr lang="en-US" sz="2800" b="0" u="sng" strike="noStrike" spc="-1">
                <a:solidFill>
                  <a:srgbClr val="0000FF"/>
                </a:solidFill>
                <a:uFill>
                  <a:solidFill>
                    <a:srgbClr val="FFFFFF"/>
                  </a:solidFill>
                </a:uFill>
                <a:latin typeface="Times New Roman"/>
                <a:hlinkClick r:id="rId2"/>
              </a:rPr>
              <a:t>remove()</a:t>
            </a:r>
            <a:r>
              <a:rPr lang="en-US" sz="2800" b="0" strike="noStrike" spc="-1">
                <a:solidFill>
                  <a:srgbClr val="000000"/>
                </a:solidFill>
                <a:uFill>
                  <a:solidFill>
                    <a:srgbClr val="FFFFFF"/>
                  </a:solidFill>
                </a:uFill>
                <a:latin typeface="Times New Roman"/>
              </a:rPr>
              <a:t> method.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The </a:t>
            </a:r>
            <a:r>
              <a:rPr lang="en-US" sz="2800" b="0" u="sng" strike="noStrike" spc="-1">
                <a:solidFill>
                  <a:srgbClr val="0000FF"/>
                </a:solidFill>
                <a:uFill>
                  <a:solidFill>
                    <a:srgbClr val="FFFFFF"/>
                  </a:solidFill>
                </a:uFill>
                <a:latin typeface="Times New Roman"/>
                <a:hlinkClick r:id="rId2"/>
              </a:rPr>
              <a:t>remove()</a:t>
            </a:r>
            <a:r>
              <a:rPr lang="en-US" sz="2800" b="0" strike="noStrike" spc="-1">
                <a:solidFill>
                  <a:srgbClr val="000000"/>
                </a:solidFill>
                <a:uFill>
                  <a:solidFill>
                    <a:srgbClr val="FFFFFF"/>
                  </a:solidFill>
                </a:uFill>
                <a:latin typeface="Times New Roman"/>
              </a:rPr>
              <a:t> method does not remove the indexes.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The following example removes all documents from the inventory collection: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800" b="0" strike="noStrike" spc="-1">
                <a:solidFill>
                  <a:srgbClr val="000000"/>
                </a:solidFill>
                <a:uFill>
                  <a:solidFill>
                    <a:srgbClr val="FFFFFF"/>
                  </a:solidFill>
                </a:uFill>
                <a:latin typeface="Times New Roman"/>
              </a:rPr>
              <a:t>                               </a:t>
            </a:r>
            <a:r>
              <a:rPr lang="en-US" sz="2800" b="1" strike="noStrike" spc="-1">
                <a:solidFill>
                  <a:srgbClr val="FF0000"/>
                </a:solidFill>
                <a:uFill>
                  <a:solidFill>
                    <a:srgbClr val="FFFFFF"/>
                  </a:solidFill>
                </a:uFill>
                <a:latin typeface="Times New Roman"/>
              </a:rPr>
              <a:t>db.inventory.remove({})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To remove all documents from a collection, it may be more efficient to use the </a:t>
            </a:r>
            <a:r>
              <a:rPr lang="en-US" sz="2800" b="0" u="sng" strike="noStrike" spc="-1">
                <a:solidFill>
                  <a:srgbClr val="0000FF"/>
                </a:solidFill>
                <a:uFill>
                  <a:solidFill>
                    <a:srgbClr val="FFFFFF"/>
                  </a:solidFill>
                </a:uFill>
                <a:latin typeface="Times New Roman"/>
                <a:hlinkClick r:id="rId3"/>
              </a:rPr>
              <a:t>drop()</a:t>
            </a:r>
            <a:r>
              <a:rPr lang="en-US" sz="2800" b="0" strike="noStrike" spc="-1">
                <a:solidFill>
                  <a:srgbClr val="000000"/>
                </a:solidFill>
                <a:uFill>
                  <a:solidFill>
                    <a:srgbClr val="FFFFFF"/>
                  </a:solidFill>
                </a:uFill>
                <a:latin typeface="Times New Roman"/>
              </a:rPr>
              <a:t> method to drop the entire collection, including the indexes, and then recreate the collection and rebuild the indexes.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94" name="TextShape 2"/>
          <p:cNvSpPr txBox="1"/>
          <p:nvPr/>
        </p:nvSpPr>
        <p:spPr>
          <a:xfrm>
            <a:off x="6553080" y="6356520"/>
            <a:ext cx="2133360" cy="364680"/>
          </a:xfrm>
          <a:prstGeom prst="rect">
            <a:avLst/>
          </a:prstGeom>
          <a:noFill/>
          <a:ln>
            <a:noFill/>
          </a:ln>
        </p:spPr>
        <p:txBody>
          <a:bodyPr anchor="ctr"/>
          <a:lstStyle/>
          <a:p>
            <a:pPr algn="r">
              <a:lnSpc>
                <a:spcPct val="100000"/>
              </a:lnSpc>
            </a:pPr>
            <a:fld id="{F8C28B28-BD5E-4AA1-8F28-97D446E0CE73}" type="slidenum">
              <a:rPr lang="en-IN" sz="1200" b="0" strike="noStrike" spc="-1">
                <a:solidFill>
                  <a:srgbClr val="8B8B8B"/>
                </a:solidFill>
                <a:uFill>
                  <a:solidFill>
                    <a:srgbClr val="FFFFFF"/>
                  </a:solidFill>
                </a:uFill>
                <a:latin typeface="Calibri"/>
              </a:rPr>
              <a:t>101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457200" y="304920"/>
            <a:ext cx="8229240" cy="61718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Remove Documents that Match a Condition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remove the documents that match a deletion criteria, call the </a:t>
            </a:r>
            <a:r>
              <a:rPr lang="en-US" sz="2400" b="0" u="sng" strike="noStrike" spc="-1">
                <a:solidFill>
                  <a:srgbClr val="0000FF"/>
                </a:solidFill>
                <a:uFill>
                  <a:solidFill>
                    <a:srgbClr val="FFFFFF"/>
                  </a:solidFill>
                </a:uFill>
                <a:latin typeface="Times New Roman"/>
                <a:hlinkClick r:id="rId2"/>
              </a:rPr>
              <a:t>remove()</a:t>
            </a:r>
            <a:r>
              <a:rPr lang="en-US" sz="2400" b="0" strike="noStrike" spc="-1">
                <a:solidFill>
                  <a:srgbClr val="000000"/>
                </a:solidFill>
                <a:uFill>
                  <a:solidFill>
                    <a:srgbClr val="FFFFFF"/>
                  </a:solidFill>
                </a:uFill>
                <a:latin typeface="Times New Roman"/>
              </a:rPr>
              <a:t> method with the &lt;query&gt;parameter.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following example removes all documents from the inventory collection where the type field equals food:</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0" strike="noStrike" spc="-1">
                <a:solidFill>
                  <a:srgbClr val="FF0000"/>
                </a:solidFill>
                <a:uFill>
                  <a:solidFill>
                    <a:srgbClr val="FFFFFF"/>
                  </a:solidFill>
                </a:uFill>
                <a:latin typeface="Times New Roman"/>
              </a:rPr>
              <a:t>db.inventory.remove( { type : "food"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For large deletion operations, it may be more efficient to copy the documents that you want to keep to a new collection and then use </a:t>
            </a:r>
            <a:r>
              <a:rPr lang="en-US" sz="2400" b="0" u="sng" strike="noStrike" spc="-1">
                <a:solidFill>
                  <a:srgbClr val="0000FF"/>
                </a:solidFill>
                <a:uFill>
                  <a:solidFill>
                    <a:srgbClr val="FFFFFF"/>
                  </a:solidFill>
                </a:uFill>
                <a:latin typeface="Times New Roman"/>
                <a:hlinkClick r:id="rId3"/>
              </a:rPr>
              <a:t>drop()</a:t>
            </a:r>
            <a:r>
              <a:rPr lang="en-US" sz="2400" b="0" strike="noStrike" spc="-1">
                <a:solidFill>
                  <a:srgbClr val="000000"/>
                </a:solidFill>
                <a:uFill>
                  <a:solidFill>
                    <a:srgbClr val="FFFFFF"/>
                  </a:solidFill>
                </a:uFill>
                <a:latin typeface="Times New Roman"/>
              </a:rPr>
              <a:t> on the original collection.</a:t>
            </a:r>
            <a:endParaRPr lang="en-US" sz="3200" b="0" strike="noStrike" spc="-1">
              <a:solidFill>
                <a:srgbClr val="000000"/>
              </a:solidFill>
              <a:uFill>
                <a:solidFill>
                  <a:srgbClr val="FFFFFF"/>
                </a:solidFill>
              </a:uFill>
              <a:latin typeface="Calibri"/>
            </a:endParaRPr>
          </a:p>
        </p:txBody>
      </p:sp>
      <p:sp>
        <p:nvSpPr>
          <p:cNvPr id="296" name="TextShape 2"/>
          <p:cNvSpPr txBox="1"/>
          <p:nvPr/>
        </p:nvSpPr>
        <p:spPr>
          <a:xfrm>
            <a:off x="6553080" y="6356520"/>
            <a:ext cx="2133360" cy="364680"/>
          </a:xfrm>
          <a:prstGeom prst="rect">
            <a:avLst/>
          </a:prstGeom>
          <a:noFill/>
          <a:ln>
            <a:noFill/>
          </a:ln>
        </p:spPr>
        <p:txBody>
          <a:bodyPr anchor="ctr"/>
          <a:lstStyle/>
          <a:p>
            <a:pPr algn="r">
              <a:lnSpc>
                <a:spcPct val="100000"/>
              </a:lnSpc>
            </a:pPr>
            <a:fld id="{F1791852-1D28-4093-8255-3EB56EB99BC0}" type="slidenum">
              <a:rPr lang="en-IN" sz="1200" b="0" strike="noStrike" spc="-1">
                <a:solidFill>
                  <a:srgbClr val="8B8B8B"/>
                </a:solidFill>
                <a:uFill>
                  <a:solidFill>
                    <a:srgbClr val="FFFFFF"/>
                  </a:solidFill>
                </a:uFill>
                <a:latin typeface="Calibri"/>
              </a:rPr>
              <a:t>102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457200" y="380880"/>
            <a:ext cx="8229240" cy="574488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Remove a Single Document that Matches a Condition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remove a single document, call the </a:t>
            </a:r>
            <a:r>
              <a:rPr lang="en-US" sz="2400" b="0" u="sng" strike="noStrike" spc="-1">
                <a:solidFill>
                  <a:srgbClr val="0000FF"/>
                </a:solidFill>
                <a:uFill>
                  <a:solidFill>
                    <a:srgbClr val="FFFFFF"/>
                  </a:solidFill>
                </a:uFill>
                <a:latin typeface="Times New Roman"/>
                <a:hlinkClick r:id="rId2"/>
              </a:rPr>
              <a:t>remove()</a:t>
            </a:r>
            <a:r>
              <a:rPr lang="en-US" sz="2400" b="0" strike="noStrike" spc="-1">
                <a:solidFill>
                  <a:srgbClr val="000000"/>
                </a:solidFill>
                <a:uFill>
                  <a:solidFill>
                    <a:srgbClr val="FFFFFF"/>
                  </a:solidFill>
                </a:uFill>
                <a:latin typeface="Times New Roman"/>
              </a:rPr>
              <a:t> method with the justOne parameter set to true or 1.</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following example removes one document from the inventory collection where the type field equals food: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0" strike="noStrike" spc="-1">
                <a:solidFill>
                  <a:srgbClr val="FF0000"/>
                </a:solidFill>
                <a:uFill>
                  <a:solidFill>
                    <a:srgbClr val="FFFFFF"/>
                  </a:solidFill>
                </a:uFill>
                <a:latin typeface="Times New Roman"/>
              </a:rPr>
              <a:t>db.inventory.remove( { type : "food" }, 1 )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98" name="TextShape 2"/>
          <p:cNvSpPr txBox="1"/>
          <p:nvPr/>
        </p:nvSpPr>
        <p:spPr>
          <a:xfrm>
            <a:off x="6553080" y="6356520"/>
            <a:ext cx="2133360" cy="364680"/>
          </a:xfrm>
          <a:prstGeom prst="rect">
            <a:avLst/>
          </a:prstGeom>
          <a:noFill/>
          <a:ln>
            <a:noFill/>
          </a:ln>
        </p:spPr>
        <p:txBody>
          <a:bodyPr anchor="ctr"/>
          <a:lstStyle/>
          <a:p>
            <a:pPr algn="r">
              <a:lnSpc>
                <a:spcPct val="100000"/>
              </a:lnSpc>
            </a:pPr>
            <a:fld id="{FBDE2F49-2C3C-4C39-B3F3-9EC4670698D5}" type="slidenum">
              <a:rPr lang="en-IN" sz="1200" b="0" strike="noStrike" spc="-1">
                <a:solidFill>
                  <a:srgbClr val="8B8B8B"/>
                </a:solidFill>
                <a:uFill>
                  <a:solidFill>
                    <a:srgbClr val="FFFFFF"/>
                  </a:solidFill>
                </a:uFill>
                <a:latin typeface="Calibri"/>
              </a:rPr>
              <a:t>103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457200" y="274680"/>
            <a:ext cx="8229240" cy="563040"/>
          </a:xfrm>
          <a:prstGeom prst="rect">
            <a:avLst/>
          </a:prstGeom>
          <a:noFill/>
          <a:ln>
            <a:noFill/>
          </a:ln>
        </p:spPr>
        <p:txBody>
          <a:bodyPr anchor="ctr"/>
          <a:lstStyle/>
          <a:p>
            <a:pPr algn="ctr">
              <a:lnSpc>
                <a:spcPct val="100000"/>
              </a:lnSpc>
            </a:pPr>
            <a:r>
              <a:rPr lang="en-US" sz="3400" b="1" strike="noStrike" spc="-1">
                <a:solidFill>
                  <a:srgbClr val="FF0000"/>
                </a:solidFill>
                <a:uFill>
                  <a:solidFill>
                    <a:srgbClr val="FFFFFF"/>
                  </a:solidFill>
                </a:uFill>
                <a:latin typeface="Times New Roman"/>
              </a:rPr>
              <a:t>MongoDB Projection
</a:t>
            </a:r>
            <a:endParaRPr lang="en-US" sz="1800" b="0" strike="noStrike" spc="-1">
              <a:solidFill>
                <a:srgbClr val="000000"/>
              </a:solidFill>
              <a:uFill>
                <a:solidFill>
                  <a:srgbClr val="FFFFFF"/>
                </a:solidFill>
              </a:uFill>
              <a:latin typeface="Calibri"/>
            </a:endParaRPr>
          </a:p>
        </p:txBody>
      </p:sp>
      <p:sp>
        <p:nvSpPr>
          <p:cNvPr id="300" name="TextShape 2"/>
          <p:cNvSpPr txBox="1"/>
          <p:nvPr/>
        </p:nvSpPr>
        <p:spPr>
          <a:xfrm>
            <a:off x="228600" y="762120"/>
            <a:ext cx="8686440" cy="58669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a:t>
            </a:r>
            <a:r>
              <a:rPr lang="en-US" sz="2400" b="1" strike="noStrike" spc="-1">
                <a:solidFill>
                  <a:srgbClr val="FF0000"/>
                </a:solidFill>
                <a:uFill>
                  <a:solidFill>
                    <a:srgbClr val="FFFFFF"/>
                  </a:solidFill>
                </a:uFill>
                <a:latin typeface="Times New Roman"/>
              </a:rPr>
              <a:t>mongodb,</a:t>
            </a:r>
            <a:r>
              <a:rPr lang="en-US" sz="2400" b="0" strike="noStrike" spc="-1">
                <a:solidFill>
                  <a:srgbClr val="000000"/>
                </a:solidFill>
                <a:uFill>
                  <a:solidFill>
                    <a:srgbClr val="FFFFFF"/>
                  </a:solidFill>
                </a:uFill>
                <a:latin typeface="Times New Roman"/>
              </a:rPr>
              <a:t> projection meaning is selecting only necessary data rather than selecting whole of the data of a document. If a document has 5 fields and you need to show only 3, then select only 3 fields from them.</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The find()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MongoDB when you execute </a:t>
            </a:r>
            <a:r>
              <a:rPr lang="en-US" sz="2400" b="1" strike="noStrike" spc="-1">
                <a:solidFill>
                  <a:srgbClr val="000000"/>
                </a:solidFill>
                <a:uFill>
                  <a:solidFill>
                    <a:srgbClr val="FFFFFF"/>
                  </a:solidFill>
                </a:uFill>
                <a:latin typeface="Times New Roman"/>
              </a:rPr>
              <a:t>find()</a:t>
            </a:r>
            <a:r>
              <a:rPr lang="en-US" sz="2400" b="0" strike="noStrike" spc="-1">
                <a:solidFill>
                  <a:srgbClr val="000000"/>
                </a:solidFill>
                <a:uFill>
                  <a:solidFill>
                    <a:srgbClr val="FFFFFF"/>
                  </a:solidFill>
                </a:uFill>
                <a:latin typeface="Times New Roman"/>
              </a:rPr>
              <a:t> method, then it displays all fields of a document. To limit this you need to set list of fields with value 1 or 0. 1 is used to show the field while 0 is used to hide the field.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&gt;db.COLLECTION_NAME.find({},{KEY:1})
 </a:t>
            </a:r>
            <a:endParaRPr lang="en-US" sz="3200" b="0" strike="noStrike" spc="-1">
              <a:solidFill>
                <a:srgbClr val="000000"/>
              </a:solidFill>
              <a:uFill>
                <a:solidFill>
                  <a:srgbClr val="FFFFFF"/>
                </a:solidFill>
              </a:uFill>
              <a:latin typeface="Calibri"/>
            </a:endParaRPr>
          </a:p>
        </p:txBody>
      </p:sp>
      <p:sp>
        <p:nvSpPr>
          <p:cNvPr id="301" name="TextShape 3"/>
          <p:cNvSpPr txBox="1"/>
          <p:nvPr/>
        </p:nvSpPr>
        <p:spPr>
          <a:xfrm>
            <a:off x="6553080" y="6356520"/>
            <a:ext cx="2133360" cy="364680"/>
          </a:xfrm>
          <a:prstGeom prst="rect">
            <a:avLst/>
          </a:prstGeom>
          <a:noFill/>
          <a:ln>
            <a:noFill/>
          </a:ln>
        </p:spPr>
        <p:txBody>
          <a:bodyPr anchor="ctr"/>
          <a:lstStyle/>
          <a:p>
            <a:pPr algn="r">
              <a:lnSpc>
                <a:spcPct val="100000"/>
              </a:lnSpc>
            </a:pPr>
            <a:fld id="{841909F6-8621-4B66-A056-593F80F6961A}" type="slidenum">
              <a:rPr lang="en-IN" sz="1200" b="0" strike="noStrike" spc="-1">
                <a:solidFill>
                  <a:srgbClr val="8B8B8B"/>
                </a:solidFill>
                <a:uFill>
                  <a:solidFill>
                    <a:srgbClr val="FFFFFF"/>
                  </a:solidFill>
                </a:uFill>
                <a:latin typeface="Calibri"/>
              </a:rPr>
              <a:t>104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673768" y="346509"/>
            <a:ext cx="7240926" cy="5090722"/>
          </a:xfrm>
          <a:prstGeom prst="rect">
            <a:avLst/>
          </a:prstGeom>
          <a:noFill/>
          <a:ln>
            <a:noFill/>
          </a:ln>
        </p:spPr>
        <p:txBody>
          <a:bodyPr/>
          <a:lstStyle/>
          <a:p>
            <a:pPr marL="343080" indent="-342720">
              <a:lnSpc>
                <a:spcPct val="100000"/>
              </a:lnSpc>
              <a:buClr>
                <a:srgbClr val="FF0000"/>
              </a:buClr>
              <a:buFont typeface="Arial"/>
              <a:buChar char="•"/>
            </a:pPr>
            <a:r>
              <a:rPr lang="en-US" b="1" strike="noStrike" cap="all" spc="-1" dirty="0">
                <a:solidFill>
                  <a:srgbClr val="FF0000"/>
                </a:solidFill>
                <a:uFill>
                  <a:solidFill>
                    <a:srgbClr val="FFFFFF"/>
                  </a:solidFill>
                </a:uFill>
                <a:latin typeface="Times New Roman"/>
              </a:rPr>
              <a:t>EXAMPLE</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Consider the collection </a:t>
            </a:r>
            <a:r>
              <a:rPr lang="en-US" b="0" strike="noStrike" spc="-1" dirty="0" err="1">
                <a:solidFill>
                  <a:srgbClr val="000000"/>
                </a:solidFill>
                <a:uFill>
                  <a:solidFill>
                    <a:srgbClr val="FFFFFF"/>
                  </a:solidFill>
                </a:uFill>
                <a:latin typeface="Times New Roman"/>
              </a:rPr>
              <a:t>myycol</a:t>
            </a:r>
            <a:r>
              <a:rPr lang="en-US" b="0" strike="noStrike" spc="-1" dirty="0">
                <a:solidFill>
                  <a:srgbClr val="000000"/>
                </a:solidFill>
                <a:uFill>
                  <a:solidFill>
                    <a:srgbClr val="FFFFFF"/>
                  </a:solidFill>
                </a:uFill>
                <a:latin typeface="Times New Roman"/>
              </a:rPr>
              <a:t> has the following data</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"_id" : </a:t>
            </a:r>
            <a:r>
              <a:rPr lang="en-US" b="0" strike="noStrike" spc="-1" dirty="0" err="1">
                <a:solidFill>
                  <a:srgbClr val="000000"/>
                </a:solidFill>
                <a:uFill>
                  <a:solidFill>
                    <a:srgbClr val="FFFFFF"/>
                  </a:solidFill>
                </a:uFill>
                <a:latin typeface="Times New Roman"/>
              </a:rPr>
              <a:t>ObjectId</a:t>
            </a:r>
            <a:r>
              <a:rPr lang="en-US" b="0" strike="noStrike" spc="-1" dirty="0">
                <a:solidFill>
                  <a:srgbClr val="000000"/>
                </a:solidFill>
                <a:uFill>
                  <a:solidFill>
                    <a:srgbClr val="FFFFFF"/>
                  </a:solidFill>
                </a:uFill>
                <a:latin typeface="Times New Roman"/>
              </a:rPr>
              <a:t>(5983548781331adf45ec5), "</a:t>
            </a:r>
            <a:r>
              <a:rPr lang="en-US" b="0" strike="noStrike" spc="-1" dirty="0" err="1">
                <a:solidFill>
                  <a:srgbClr val="000000"/>
                </a:solidFill>
                <a:uFill>
                  <a:solidFill>
                    <a:srgbClr val="FFFFFF"/>
                  </a:solidFill>
                </a:uFill>
                <a:latin typeface="Times New Roman"/>
              </a:rPr>
              <a:t>title":"MongoDB</a:t>
            </a:r>
            <a:r>
              <a:rPr lang="en-US" b="0" strike="noStrike" spc="-1" dirty="0">
                <a:solidFill>
                  <a:srgbClr val="000000"/>
                </a:solidFill>
                <a:uFill>
                  <a:solidFill>
                    <a:srgbClr val="FFFFFF"/>
                  </a:solidFill>
                </a:uFill>
                <a:latin typeface="Times New Roman"/>
              </a:rPr>
              <a:t> 							Overview"}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"_id" : </a:t>
            </a:r>
            <a:r>
              <a:rPr lang="en-US" b="0" strike="noStrike" spc="-1" dirty="0" err="1">
                <a:solidFill>
                  <a:srgbClr val="000000"/>
                </a:solidFill>
                <a:uFill>
                  <a:solidFill>
                    <a:srgbClr val="FFFFFF"/>
                  </a:solidFill>
                </a:uFill>
                <a:latin typeface="Times New Roman"/>
              </a:rPr>
              <a:t>ObjectId</a:t>
            </a:r>
            <a:r>
              <a:rPr lang="en-US" b="0" strike="noStrike" spc="-1" dirty="0">
                <a:solidFill>
                  <a:srgbClr val="000000"/>
                </a:solidFill>
                <a:uFill>
                  <a:solidFill>
                    <a:srgbClr val="FFFFFF"/>
                  </a:solidFill>
                </a:uFill>
                <a:latin typeface="Times New Roman"/>
              </a:rPr>
              <a:t>(5983548781331adf45ec6), "</a:t>
            </a:r>
            <a:r>
              <a:rPr lang="en-US" b="0" strike="noStrike" spc="-1" dirty="0" err="1">
                <a:solidFill>
                  <a:srgbClr val="000000"/>
                </a:solidFill>
                <a:uFill>
                  <a:solidFill>
                    <a:srgbClr val="FFFFFF"/>
                  </a:solidFill>
                </a:uFill>
                <a:latin typeface="Times New Roman"/>
              </a:rPr>
              <a:t>title":"NoSQL</a:t>
            </a:r>
            <a:r>
              <a:rPr lang="en-US" b="0" strike="noStrike" spc="-1" dirty="0">
                <a:solidFill>
                  <a:srgbClr val="000000"/>
                </a:solidFill>
                <a:uFill>
                  <a:solidFill>
                    <a:srgbClr val="FFFFFF"/>
                  </a:solidFill>
                </a:uFill>
                <a:latin typeface="Times New Roman"/>
              </a:rPr>
              <a:t> 							Overview"}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"_id" : </a:t>
            </a:r>
            <a:r>
              <a:rPr lang="en-US" b="0" strike="noStrike" spc="-1" dirty="0" err="1">
                <a:solidFill>
                  <a:srgbClr val="000000"/>
                </a:solidFill>
                <a:uFill>
                  <a:solidFill>
                    <a:srgbClr val="FFFFFF"/>
                  </a:solidFill>
                </a:uFill>
                <a:latin typeface="Times New Roman"/>
              </a:rPr>
              <a:t>ObjectId</a:t>
            </a:r>
            <a:r>
              <a:rPr lang="en-US" b="0" strike="noStrike" spc="-1" dirty="0">
                <a:solidFill>
                  <a:srgbClr val="000000"/>
                </a:solidFill>
                <a:uFill>
                  <a:solidFill>
                    <a:srgbClr val="FFFFFF"/>
                  </a:solidFill>
                </a:uFill>
                <a:latin typeface="Times New Roman"/>
              </a:rPr>
              <a:t>(5983548781331adf45ec7), "</a:t>
            </a:r>
            <a:r>
              <a:rPr lang="en-US" b="0" strike="noStrike" spc="-1" dirty="0" err="1">
                <a:solidFill>
                  <a:srgbClr val="000000"/>
                </a:solidFill>
                <a:uFill>
                  <a:solidFill>
                    <a:srgbClr val="FFFFFF"/>
                  </a:solidFill>
                </a:uFill>
                <a:latin typeface="Times New Roman"/>
              </a:rPr>
              <a:t>title":"Tutorials</a:t>
            </a:r>
            <a:r>
              <a:rPr lang="en-US" b="0" strike="noStrike" spc="-1" dirty="0">
                <a:solidFill>
                  <a:srgbClr val="000000"/>
                </a:solidFill>
                <a:uFill>
                  <a:solidFill>
                    <a:srgbClr val="FFFFFF"/>
                  </a:solidFill>
                </a:uFill>
                <a:latin typeface="Times New Roman"/>
              </a:rPr>
              <a:t> Point 						Overview"}</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Following example will display the title of the document while </a:t>
            </a:r>
            <a:r>
              <a:rPr lang="en-US" b="0" strike="noStrike" spc="-1" dirty="0" err="1">
                <a:solidFill>
                  <a:srgbClr val="000000"/>
                </a:solidFill>
                <a:uFill>
                  <a:solidFill>
                    <a:srgbClr val="FFFFFF"/>
                  </a:solidFill>
                </a:uFill>
                <a:latin typeface="Times New Roman"/>
              </a:rPr>
              <a:t>quering</a:t>
            </a:r>
            <a:r>
              <a:rPr lang="en-US" b="0" strike="noStrike" spc="-1" dirty="0">
                <a:solidFill>
                  <a:srgbClr val="000000"/>
                </a:solidFill>
                <a:uFill>
                  <a:solidFill>
                    <a:srgbClr val="FFFFFF"/>
                  </a:solidFill>
                </a:uFill>
                <a:latin typeface="Times New Roman"/>
              </a:rPr>
              <a:t> the document.</a:t>
            </a:r>
            <a:endParaRPr lang="en-US" b="0" strike="noStrike" spc="-1" dirty="0">
              <a:solidFill>
                <a:srgbClr val="000000"/>
              </a:solidFill>
              <a:uFill>
                <a:solidFill>
                  <a:srgbClr val="FFFFFF"/>
                </a:solidFill>
              </a:uFill>
              <a:latin typeface="Calibri"/>
            </a:endParaRPr>
          </a:p>
          <a:p>
            <a:pPr algn="ctr">
              <a:lnSpc>
                <a:spcPct val="100000"/>
              </a:lnSpc>
            </a:pPr>
            <a:endParaRPr lang="en-US" b="0" strike="noStrike" spc="-1" dirty="0">
              <a:solidFill>
                <a:srgbClr val="000000"/>
              </a:solidFill>
              <a:uFill>
                <a:solidFill>
                  <a:srgbClr val="FFFFFF"/>
                </a:solidFill>
              </a:uFill>
              <a:latin typeface="Calibri"/>
            </a:endParaRPr>
          </a:p>
          <a:p>
            <a:pPr marL="343080" indent="-342720" algn="ctr">
              <a:lnSpc>
                <a:spcPct val="100000"/>
              </a:lnSpc>
            </a:pPr>
            <a:r>
              <a:rPr lang="en-US" b="1" strike="noStrike" spc="-1" dirty="0">
                <a:solidFill>
                  <a:srgbClr val="FF0000"/>
                </a:solidFill>
                <a:uFill>
                  <a:solidFill>
                    <a:srgbClr val="FFFFFF"/>
                  </a:solidFill>
                </a:uFill>
                <a:latin typeface="Times New Roman"/>
              </a:rPr>
              <a:t>&gt;</a:t>
            </a:r>
            <a:r>
              <a:rPr lang="en-US" b="1" strike="noStrike" spc="-1" dirty="0" err="1">
                <a:solidFill>
                  <a:srgbClr val="FF0000"/>
                </a:solidFill>
                <a:uFill>
                  <a:solidFill>
                    <a:srgbClr val="FFFFFF"/>
                  </a:solidFill>
                </a:uFill>
                <a:latin typeface="Times New Roman"/>
              </a:rPr>
              <a:t>db.mycol.find</a:t>
            </a:r>
            <a:r>
              <a:rPr lang="en-US" b="1" strike="noStrike" spc="-1" dirty="0">
                <a:solidFill>
                  <a:srgbClr val="FF0000"/>
                </a:solidFill>
                <a:uFill>
                  <a:solidFill>
                    <a:srgbClr val="FFFFFF"/>
                  </a:solidFill>
                </a:uFill>
                <a:latin typeface="Times New Roman"/>
              </a:rPr>
              <a:t>({},{"title":1,_id:0})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a:t>
            </a:r>
            <a:r>
              <a:rPr lang="en-US" b="0" strike="noStrike" spc="-1" dirty="0" err="1">
                <a:solidFill>
                  <a:srgbClr val="000000"/>
                </a:solidFill>
                <a:uFill>
                  <a:solidFill>
                    <a:srgbClr val="FFFFFF"/>
                  </a:solidFill>
                </a:uFill>
                <a:latin typeface="Times New Roman"/>
              </a:rPr>
              <a:t>title":"MongoDB</a:t>
            </a:r>
            <a:r>
              <a:rPr lang="en-US" b="0" strike="noStrike" spc="-1" dirty="0">
                <a:solidFill>
                  <a:srgbClr val="000000"/>
                </a:solidFill>
                <a:uFill>
                  <a:solidFill>
                    <a:srgbClr val="FFFFFF"/>
                  </a:solidFill>
                </a:uFill>
                <a:latin typeface="Times New Roman"/>
              </a:rPr>
              <a:t> Overview"}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a:t>
            </a:r>
            <a:r>
              <a:rPr lang="en-US" b="0" strike="noStrike" spc="-1" dirty="0" err="1">
                <a:solidFill>
                  <a:srgbClr val="000000"/>
                </a:solidFill>
                <a:uFill>
                  <a:solidFill>
                    <a:srgbClr val="FFFFFF"/>
                  </a:solidFill>
                </a:uFill>
                <a:latin typeface="Times New Roman"/>
              </a:rPr>
              <a:t>title":"NoSQL</a:t>
            </a:r>
            <a:r>
              <a:rPr lang="en-US" b="0" strike="noStrike" spc="-1" dirty="0">
                <a:solidFill>
                  <a:srgbClr val="000000"/>
                </a:solidFill>
                <a:uFill>
                  <a:solidFill>
                    <a:srgbClr val="FFFFFF"/>
                  </a:solidFill>
                </a:uFill>
                <a:latin typeface="Times New Roman"/>
              </a:rPr>
              <a:t> Overview"}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a:t>
            </a:r>
            <a:r>
              <a:rPr lang="en-US" b="0" strike="noStrike" spc="-1" dirty="0" err="1">
                <a:solidFill>
                  <a:srgbClr val="000000"/>
                </a:solidFill>
                <a:uFill>
                  <a:solidFill>
                    <a:srgbClr val="FFFFFF"/>
                  </a:solidFill>
                </a:uFill>
                <a:latin typeface="Times New Roman"/>
              </a:rPr>
              <a:t>title":"Tutorials</a:t>
            </a:r>
            <a:r>
              <a:rPr lang="en-US" b="0" strike="noStrike" spc="-1" dirty="0">
                <a:solidFill>
                  <a:srgbClr val="000000"/>
                </a:solidFill>
                <a:uFill>
                  <a:solidFill>
                    <a:srgbClr val="FFFFFF"/>
                  </a:solidFill>
                </a:uFill>
                <a:latin typeface="Times New Roman"/>
              </a:rPr>
              <a:t> Point Overview"}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&gt;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FF0000"/>
                </a:solidFill>
                <a:uFill>
                  <a:solidFill>
                    <a:srgbClr val="FFFFFF"/>
                  </a:solidFill>
                </a:uFill>
                <a:latin typeface="Times New Roman"/>
              </a:rPr>
              <a:t> </a:t>
            </a:r>
            <a:r>
              <a:rPr lang="en-US" b="1" strike="noStrike" spc="-1" dirty="0">
                <a:solidFill>
                  <a:srgbClr val="FF0000"/>
                </a:solidFill>
                <a:uFill>
                  <a:solidFill>
                    <a:srgbClr val="FFFFFF"/>
                  </a:solidFill>
                </a:uFill>
                <a:latin typeface="Times New Roman"/>
              </a:rPr>
              <a:t>_id</a:t>
            </a:r>
            <a:r>
              <a:rPr lang="en-US" b="0" strike="noStrike" spc="-1" dirty="0">
                <a:solidFill>
                  <a:srgbClr val="FF0000"/>
                </a:solidFill>
                <a:uFill>
                  <a:solidFill>
                    <a:srgbClr val="FFFFFF"/>
                  </a:solidFill>
                </a:uFill>
                <a:latin typeface="Times New Roman"/>
              </a:rPr>
              <a:t> field is always displayed while executing </a:t>
            </a:r>
            <a:r>
              <a:rPr lang="en-US" b="1" strike="noStrike" spc="-1" dirty="0">
                <a:solidFill>
                  <a:srgbClr val="FF0000"/>
                </a:solidFill>
                <a:uFill>
                  <a:solidFill>
                    <a:srgbClr val="FFFFFF"/>
                  </a:solidFill>
                </a:uFill>
                <a:latin typeface="Times New Roman"/>
              </a:rPr>
              <a:t>find()</a:t>
            </a:r>
            <a:r>
              <a:rPr lang="en-US" b="0" strike="noStrike" spc="-1" dirty="0">
                <a:solidFill>
                  <a:srgbClr val="FF0000"/>
                </a:solidFill>
                <a:uFill>
                  <a:solidFill>
                    <a:srgbClr val="FFFFFF"/>
                  </a:solidFill>
                </a:uFill>
                <a:latin typeface="Times New Roman"/>
              </a:rPr>
              <a:t> method, if you don't want this field, then you need to set it as 0</a:t>
            </a:r>
            <a:endParaRPr lang="en-US" b="0" strike="noStrike" spc="-1" dirty="0">
              <a:solidFill>
                <a:srgbClr val="000000"/>
              </a:solidFill>
              <a:uFill>
                <a:solidFill>
                  <a:srgbClr val="FFFFFF"/>
                </a:solidFill>
              </a:uFill>
              <a:latin typeface="Calibri"/>
            </a:endParaRPr>
          </a:p>
          <a:p>
            <a:pPr marL="343080" indent="-342720">
              <a:lnSpc>
                <a:spcPct val="100000"/>
              </a:lnSpc>
            </a:pPr>
            <a:endParaRPr lang="en-US" b="0" strike="noStrike" spc="-1" dirty="0">
              <a:solidFill>
                <a:srgbClr val="000000"/>
              </a:solidFill>
              <a:uFill>
                <a:solidFill>
                  <a:srgbClr val="FFFFFF"/>
                </a:solidFill>
              </a:uFill>
              <a:latin typeface="Calibri"/>
            </a:endParaRPr>
          </a:p>
        </p:txBody>
      </p:sp>
      <p:sp>
        <p:nvSpPr>
          <p:cNvPr id="303" name="TextShape 2"/>
          <p:cNvSpPr txBox="1"/>
          <p:nvPr/>
        </p:nvSpPr>
        <p:spPr>
          <a:xfrm>
            <a:off x="6553080" y="6356520"/>
            <a:ext cx="2133360" cy="364680"/>
          </a:xfrm>
          <a:prstGeom prst="rect">
            <a:avLst/>
          </a:prstGeom>
          <a:noFill/>
          <a:ln>
            <a:noFill/>
          </a:ln>
        </p:spPr>
        <p:txBody>
          <a:bodyPr anchor="ctr"/>
          <a:lstStyle/>
          <a:p>
            <a:pPr algn="r">
              <a:lnSpc>
                <a:spcPct val="100000"/>
              </a:lnSpc>
            </a:pPr>
            <a:fld id="{5F33A069-89E7-4516-A9C0-06C139DC851F}" type="slidenum">
              <a:rPr lang="en-IN" sz="1200" b="0" strike="noStrike" spc="-1">
                <a:solidFill>
                  <a:srgbClr val="8B8B8B"/>
                </a:solidFill>
                <a:uFill>
                  <a:solidFill>
                    <a:srgbClr val="FFFFFF"/>
                  </a:solidFill>
                </a:uFill>
                <a:latin typeface="Calibri"/>
              </a:rPr>
              <a:t>105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457200" y="304920"/>
            <a:ext cx="8229240" cy="5820840"/>
          </a:xfrm>
          <a:prstGeom prst="rect">
            <a:avLst/>
          </a:prstGeom>
          <a:noFill/>
          <a:ln>
            <a:noFill/>
          </a:ln>
        </p:spPr>
        <p:txBody>
          <a:bodyPr/>
          <a:lstStyle/>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MongoDB Limit Records</a:t>
            </a:r>
            <a:endParaRPr lang="en-US" sz="3200" b="0" strike="noStrike" spc="-1">
              <a:solidFill>
                <a:srgbClr val="000000"/>
              </a:solidFill>
              <a:uFill>
                <a:solidFill>
                  <a:srgbClr val="FFFFFF"/>
                </a:solidFill>
              </a:uFill>
              <a:latin typeface="Calibri"/>
            </a:endParaRPr>
          </a:p>
          <a:p>
            <a:pPr marL="343080" indent="-342720">
              <a:lnSpc>
                <a:spcPct val="100000"/>
              </a:lnSpc>
              <a:buClr>
                <a:srgbClr val="C00000"/>
              </a:buClr>
              <a:buFont typeface="Arial"/>
              <a:buChar char="•"/>
            </a:pPr>
            <a:r>
              <a:rPr lang="en-US" sz="2400" b="1" strike="noStrike" spc="-1">
                <a:solidFill>
                  <a:srgbClr val="C00000"/>
                </a:solidFill>
                <a:uFill>
                  <a:solidFill>
                    <a:srgbClr val="FFFFFF"/>
                  </a:solidFill>
                </a:uFill>
                <a:latin typeface="Times New Roman"/>
              </a:rPr>
              <a:t>The Limit()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limit the records in MongoDB, you need to use </a:t>
            </a:r>
            <a:r>
              <a:rPr lang="en-US" sz="2400" b="1" strike="noStrike" spc="-1">
                <a:solidFill>
                  <a:srgbClr val="000000"/>
                </a:solidFill>
                <a:uFill>
                  <a:solidFill>
                    <a:srgbClr val="FFFFFF"/>
                  </a:solidFill>
                </a:uFill>
                <a:latin typeface="Times New Roman"/>
              </a:rPr>
              <a:t>limit()</a:t>
            </a:r>
            <a:r>
              <a:rPr lang="en-US" sz="2400" b="0" strike="noStrike" spc="-1">
                <a:solidFill>
                  <a:srgbClr val="000000"/>
                </a:solidFill>
                <a:uFill>
                  <a:solidFill>
                    <a:srgbClr val="FFFFFF"/>
                  </a:solidFill>
                </a:uFill>
                <a:latin typeface="Times New Roman"/>
              </a:rPr>
              <a:t> method. </a:t>
            </a:r>
            <a:r>
              <a:rPr lang="en-US" sz="2400" b="1" strike="noStrike" spc="-1">
                <a:solidFill>
                  <a:srgbClr val="000000"/>
                </a:solidFill>
                <a:uFill>
                  <a:solidFill>
                    <a:srgbClr val="FFFFFF"/>
                  </a:solidFill>
                </a:uFill>
                <a:latin typeface="Times New Roman"/>
              </a:rPr>
              <a:t>limit()</a:t>
            </a:r>
            <a:r>
              <a:rPr lang="en-US" sz="2400" b="0" strike="noStrike" spc="-1">
                <a:solidFill>
                  <a:srgbClr val="000000"/>
                </a:solidFill>
                <a:uFill>
                  <a:solidFill>
                    <a:srgbClr val="FFFFFF"/>
                  </a:solidFill>
                </a:uFill>
                <a:latin typeface="Times New Roman"/>
              </a:rPr>
              <a:t> method accepts one number type argument, which is number of documents that you want to displayed.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C00000"/>
              </a:buClr>
              <a:buFont typeface="Arial"/>
              <a:buChar char="•"/>
            </a:pPr>
            <a:r>
              <a:rPr lang="en-US" sz="2400" b="1" strike="noStrike" cap="all" spc="-1">
                <a:solidFill>
                  <a:srgbClr val="C0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&gt;db.COLLECTION_NAME.find().limit(NUMBER)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05" name="TextShape 2"/>
          <p:cNvSpPr txBox="1"/>
          <p:nvPr/>
        </p:nvSpPr>
        <p:spPr>
          <a:xfrm>
            <a:off x="6553080" y="6356520"/>
            <a:ext cx="2133360" cy="364680"/>
          </a:xfrm>
          <a:prstGeom prst="rect">
            <a:avLst/>
          </a:prstGeom>
          <a:noFill/>
          <a:ln>
            <a:noFill/>
          </a:ln>
        </p:spPr>
        <p:txBody>
          <a:bodyPr anchor="ctr"/>
          <a:lstStyle/>
          <a:p>
            <a:pPr algn="r">
              <a:lnSpc>
                <a:spcPct val="100000"/>
              </a:lnSpc>
            </a:pPr>
            <a:fld id="{0EAC528A-569C-4EBC-B10C-3306EA3F41F7}" type="slidenum">
              <a:rPr lang="en-IN" sz="1200" b="0" strike="noStrike" spc="-1">
                <a:solidFill>
                  <a:srgbClr val="8B8B8B"/>
                </a:solidFill>
                <a:uFill>
                  <a:solidFill>
                    <a:srgbClr val="FFFFFF"/>
                  </a:solidFill>
                </a:uFill>
                <a:latin typeface="Calibri"/>
              </a:rPr>
              <a:t>106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304920" y="152280"/>
            <a:ext cx="8534160" cy="6476760"/>
          </a:xfrm>
          <a:prstGeom prst="rect">
            <a:avLst/>
          </a:prstGeom>
          <a:noFill/>
          <a:ln>
            <a:noFill/>
          </a:ln>
        </p:spPr>
        <p:txBody>
          <a:bodyPr/>
          <a:lstStyle/>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rPr>
              <a:t>Consider the collection mycol has the following data</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600" b="0" strike="noStrike" spc="-1">
                <a:solidFill>
                  <a:srgbClr val="000000"/>
                </a:solidFill>
                <a:uFill>
                  <a:solidFill>
                    <a:srgbClr val="FFFFFF"/>
                  </a:solidFill>
                </a:uFill>
                <a:latin typeface="Times New Roman"/>
              </a:rPr>
              <a:t>{ "_id" :1, "title":"MongoDB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600" b="0" strike="noStrike" spc="-1">
                <a:solidFill>
                  <a:srgbClr val="000000"/>
                </a:solidFill>
                <a:uFill>
                  <a:solidFill>
                    <a:srgbClr val="FFFFFF"/>
                  </a:solidFill>
                </a:uFill>
                <a:latin typeface="Times New Roman"/>
              </a:rPr>
              <a:t>{ "_id" : 2, "title":"NoSQL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600" b="0" strike="noStrike" spc="-1">
                <a:solidFill>
                  <a:srgbClr val="000000"/>
                </a:solidFill>
                <a:uFill>
                  <a:solidFill>
                    <a:srgbClr val="FFFFFF"/>
                  </a:solidFill>
                </a:uFill>
                <a:latin typeface="Times New Roman"/>
              </a:rPr>
              <a:t>{ "_id" : 3, "title":"Tutorials Point  Overview"}</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rPr>
              <a:t>Following example will display only 2 documents while querying the document.</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600" b="0" strike="noStrike" spc="-1">
                <a:solidFill>
                  <a:srgbClr val="000000"/>
                </a:solidFill>
                <a:uFill>
                  <a:solidFill>
                    <a:srgbClr val="FFFFFF"/>
                  </a:solidFill>
                </a:uFill>
                <a:latin typeface="Times New Roman"/>
              </a:rPr>
              <a:t>                       </a:t>
            </a:r>
            <a:r>
              <a:rPr lang="en-US" sz="2600" b="0" strike="noStrike" spc="-1">
                <a:solidFill>
                  <a:srgbClr val="FF0000"/>
                </a:solidFill>
                <a:uFill>
                  <a:solidFill>
                    <a:srgbClr val="FFFFFF"/>
                  </a:solidFill>
                </a:uFill>
                <a:latin typeface="Times New Roman"/>
              </a:rPr>
              <a:t>db.mycol.find({},{"title":1,_id:0}).limit(2)</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600" b="0" strike="noStrike" spc="-1">
                <a:solidFill>
                  <a:srgbClr val="000000"/>
                </a:solidFill>
                <a:uFill>
                  <a:solidFill>
                    <a:srgbClr val="FFFFFF"/>
                  </a:solidFill>
                </a:uFill>
                <a:latin typeface="Times New Roman"/>
              </a:rPr>
              <a:t>{"title":"MongoDB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600" b="0" strike="noStrike" spc="-1">
                <a:solidFill>
                  <a:srgbClr val="000000"/>
                </a:solidFill>
                <a:uFill>
                  <a:solidFill>
                    <a:srgbClr val="FFFFFF"/>
                  </a:solidFill>
                </a:uFill>
                <a:latin typeface="Times New Roman"/>
              </a:rPr>
              <a:t>{"title":"NoSQL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6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rPr>
              <a:t>If you don't specify number argument in </a:t>
            </a:r>
            <a:r>
              <a:rPr lang="en-US" sz="2600" b="1" strike="noStrike" spc="-1">
                <a:solidFill>
                  <a:srgbClr val="000000"/>
                </a:solidFill>
                <a:uFill>
                  <a:solidFill>
                    <a:srgbClr val="FFFFFF"/>
                  </a:solidFill>
                </a:uFill>
                <a:latin typeface="Times New Roman"/>
              </a:rPr>
              <a:t>limit()</a:t>
            </a:r>
            <a:r>
              <a:rPr lang="en-US" sz="2600" b="0" strike="noStrike" spc="-1">
                <a:solidFill>
                  <a:srgbClr val="000000"/>
                </a:solidFill>
                <a:uFill>
                  <a:solidFill>
                    <a:srgbClr val="FFFFFF"/>
                  </a:solidFill>
                </a:uFill>
                <a:latin typeface="Times New Roman"/>
              </a:rPr>
              <a:t> method then it will display all documents from the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07" name="TextShape 2"/>
          <p:cNvSpPr txBox="1"/>
          <p:nvPr/>
        </p:nvSpPr>
        <p:spPr>
          <a:xfrm>
            <a:off x="6553080" y="6356520"/>
            <a:ext cx="2133360" cy="364680"/>
          </a:xfrm>
          <a:prstGeom prst="rect">
            <a:avLst/>
          </a:prstGeom>
          <a:noFill/>
          <a:ln>
            <a:noFill/>
          </a:ln>
        </p:spPr>
        <p:txBody>
          <a:bodyPr anchor="ctr"/>
          <a:lstStyle/>
          <a:p>
            <a:pPr algn="r">
              <a:lnSpc>
                <a:spcPct val="100000"/>
              </a:lnSpc>
            </a:pPr>
            <a:fld id="{B7054F9C-A3A9-4DDD-B9F0-42EB109D9FCE}" type="slidenum">
              <a:rPr lang="en-IN" sz="1200" b="0" strike="noStrike" spc="-1">
                <a:solidFill>
                  <a:srgbClr val="8B8B8B"/>
                </a:solidFill>
                <a:uFill>
                  <a:solidFill>
                    <a:srgbClr val="FFFFFF"/>
                  </a:solidFill>
                </a:uFill>
                <a:latin typeface="Calibri"/>
              </a:rPr>
              <a:t>107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309" name="Picture 308"/>
          <p:cNvPicPr/>
          <p:nvPr/>
        </p:nvPicPr>
        <p:blipFill>
          <a:blip r:embed="rId2"/>
          <a:stretch/>
        </p:blipFill>
        <p:spPr>
          <a:xfrm>
            <a:off x="288000" y="216000"/>
            <a:ext cx="8194320" cy="614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228600" y="380880"/>
            <a:ext cx="8686440" cy="6248160"/>
          </a:xfrm>
          <a:prstGeom prst="rect">
            <a:avLst/>
          </a:prstGeom>
          <a:noFill/>
          <a:ln>
            <a:noFill/>
          </a:ln>
        </p:spPr>
        <p:txBody>
          <a:bodyPr/>
          <a:lstStyle/>
          <a:p>
            <a:pPr marL="343080" indent="-342720">
              <a:lnSpc>
                <a:spcPct val="100000"/>
              </a:lnSpc>
              <a:buClr>
                <a:srgbClr val="FF0000"/>
              </a:buClr>
              <a:buFont typeface="Arial"/>
              <a:buChar char="•"/>
            </a:pPr>
            <a:r>
              <a:rPr lang="en-US" sz="2900" b="1" strike="noStrike" spc="-1">
                <a:solidFill>
                  <a:srgbClr val="FF0000"/>
                </a:solidFill>
                <a:uFill>
                  <a:solidFill>
                    <a:srgbClr val="FFFFFF"/>
                  </a:solidFill>
                </a:uFill>
                <a:latin typeface="Times New Roman"/>
              </a:rPr>
              <a:t>MongoDB Skip()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Apart from limit() method there is one more method </a:t>
            </a:r>
            <a:r>
              <a:rPr lang="en-US" sz="2800" b="1" strike="noStrike" spc="-1">
                <a:solidFill>
                  <a:srgbClr val="000000"/>
                </a:solidFill>
                <a:uFill>
                  <a:solidFill>
                    <a:srgbClr val="FFFFFF"/>
                  </a:solidFill>
                </a:uFill>
                <a:latin typeface="Times New Roman"/>
              </a:rPr>
              <a:t>skip()</a:t>
            </a:r>
            <a:r>
              <a:rPr lang="en-US" sz="2800" b="0" strike="noStrike" spc="-1">
                <a:solidFill>
                  <a:srgbClr val="000000"/>
                </a:solidFill>
                <a:uFill>
                  <a:solidFill>
                    <a:srgbClr val="FFFFFF"/>
                  </a:solidFill>
                </a:uFill>
                <a:latin typeface="Times New Roman"/>
              </a:rPr>
              <a:t> which also accepts number type argument and used to skip number of documents.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&gt;db.COLLECTION_NAME.find().limit(NUMBER)</a:t>
            </a:r>
            <a:r>
              <a:rPr lang="en-US" sz="2500" b="1" strike="noStrike" spc="-1">
                <a:solidFill>
                  <a:srgbClr val="000000"/>
                </a:solidFill>
                <a:uFill>
                  <a:solidFill>
                    <a:srgbClr val="FFFFFF"/>
                  </a:solidFill>
                </a:uFill>
                <a:latin typeface="Times New Roman"/>
              </a:rPr>
              <a:t>.skip(NUMBER)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3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Following example will only display only second document.</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800" b="0" strike="noStrike" spc="-1">
                <a:solidFill>
                  <a:srgbClr val="000000"/>
                </a:solidFill>
                <a:uFill>
                  <a:solidFill>
                    <a:srgbClr val="FFFFFF"/>
                  </a:solidFill>
                </a:uFill>
                <a:latin typeface="Times New Roman"/>
              </a:rPr>
              <a:t>&gt;db.mycol.find({},{"title":1,_id:0}).limit(1).skip(1)</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800" b="0" strike="noStrike" spc="-1">
                <a:solidFill>
                  <a:srgbClr val="000000"/>
                </a:solidFill>
                <a:uFill>
                  <a:solidFill>
                    <a:srgbClr val="FFFFFF"/>
                  </a:solidFill>
                </a:uFill>
                <a:latin typeface="Times New Roman"/>
              </a:rPr>
              <a:t>{"title":"NoSQL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800" b="0" strike="noStrike" spc="-1">
                <a:solidFill>
                  <a:srgbClr val="000000"/>
                </a:solidFill>
                <a:uFill>
                  <a:solidFill>
                    <a:srgbClr val="FFFFFF"/>
                  </a:solidFill>
                </a:uFill>
                <a:latin typeface="Times New Roman"/>
              </a:rPr>
              <a:t>&gt;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Default value in </a:t>
            </a:r>
            <a:r>
              <a:rPr lang="en-US" sz="2800" b="1" strike="noStrike" spc="-1">
                <a:solidFill>
                  <a:srgbClr val="000000"/>
                </a:solidFill>
                <a:uFill>
                  <a:solidFill>
                    <a:srgbClr val="FFFFFF"/>
                  </a:solidFill>
                </a:uFill>
                <a:latin typeface="Times New Roman"/>
              </a:rPr>
              <a:t>skip()</a:t>
            </a:r>
            <a:r>
              <a:rPr lang="en-US" sz="2800" b="0" strike="noStrike" spc="-1">
                <a:solidFill>
                  <a:srgbClr val="000000"/>
                </a:solidFill>
                <a:uFill>
                  <a:solidFill>
                    <a:srgbClr val="FFFFFF"/>
                  </a:solidFill>
                </a:uFill>
                <a:latin typeface="Times New Roman"/>
              </a:rPr>
              <a:t> method is 0</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11" name="TextShape 2"/>
          <p:cNvSpPr txBox="1"/>
          <p:nvPr/>
        </p:nvSpPr>
        <p:spPr>
          <a:xfrm>
            <a:off x="6553080" y="6356520"/>
            <a:ext cx="2133360" cy="364680"/>
          </a:xfrm>
          <a:prstGeom prst="rect">
            <a:avLst/>
          </a:prstGeom>
          <a:noFill/>
          <a:ln>
            <a:noFill/>
          </a:ln>
        </p:spPr>
        <p:txBody>
          <a:bodyPr anchor="ctr"/>
          <a:lstStyle/>
          <a:p>
            <a:pPr algn="r">
              <a:lnSpc>
                <a:spcPct val="100000"/>
              </a:lnSpc>
            </a:pPr>
            <a:fld id="{199EF890-1512-42D6-840C-F491BFD09657}" type="slidenum">
              <a:rPr lang="en-IN" sz="1200" b="0" strike="noStrike" spc="-1">
                <a:solidFill>
                  <a:srgbClr val="8B8B8B"/>
                </a:solidFill>
                <a:uFill>
                  <a:solidFill>
                    <a:srgbClr val="FFFFFF"/>
                  </a:solidFill>
                </a:uFill>
                <a:latin typeface="Calibri"/>
              </a:rPr>
              <a:t>109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 name="Table 1"/>
          <p:cNvGraphicFramePr/>
          <p:nvPr/>
        </p:nvGraphicFramePr>
        <p:xfrm>
          <a:off x="914400" y="1752480"/>
          <a:ext cx="6400440" cy="4572000"/>
        </p:xfrm>
        <a:graphic>
          <a:graphicData uri="http://schemas.openxmlformats.org/drawingml/2006/table">
            <a:tbl>
              <a:tblPr/>
              <a:tblGrid>
                <a:gridCol w="1752480">
                  <a:extLst>
                    <a:ext uri="{9D8B030D-6E8A-4147-A177-3AD203B41FA5}">
                      <a16:colId xmlns:a16="http://schemas.microsoft.com/office/drawing/2014/main" val="20000"/>
                    </a:ext>
                  </a:extLst>
                </a:gridCol>
                <a:gridCol w="4647960">
                  <a:extLst>
                    <a:ext uri="{9D8B030D-6E8A-4147-A177-3AD203B41FA5}">
                      <a16:colId xmlns:a16="http://schemas.microsoft.com/office/drawing/2014/main" val="20001"/>
                    </a:ext>
                  </a:extLst>
                </a:gridCol>
              </a:tblGrid>
              <a:tr h="432360">
                <a:tc>
                  <a:txBody>
                    <a:bodyPr/>
                    <a:lstStyle/>
                    <a:p>
                      <a:pPr>
                        <a:lnSpc>
                          <a:spcPct val="100000"/>
                        </a:lnSpc>
                      </a:pPr>
                      <a:r>
                        <a:rPr lang="en-IN" sz="2400" b="1" strike="noStrike" spc="-1">
                          <a:solidFill>
                            <a:srgbClr val="FFFFFF"/>
                          </a:solidFill>
                          <a:uFill>
                            <a:solidFill>
                              <a:srgbClr val="FFFFFF"/>
                            </a:solidFill>
                          </a:uFill>
                          <a:latin typeface="Times New Roman"/>
                        </a:rPr>
                        <a:t>Type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400" b="1" strike="noStrike" spc="-1">
                          <a:solidFill>
                            <a:srgbClr val="FFFFFF"/>
                          </a:solidFill>
                          <a:uFill>
                            <a:solidFill>
                              <a:srgbClr val="FFFFFF"/>
                            </a:solidFill>
                          </a:uFill>
                          <a:latin typeface="Times New Roman"/>
                        </a:rPr>
                        <a:t>Description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double quotation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reverse solidus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solidus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b</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backspace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f</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form feed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new line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r</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carriage return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horizontal tab</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u</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four hexadecimal digits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
        <p:nvSpPr>
          <p:cNvPr id="101" name="TextShape 2"/>
          <p:cNvSpPr txBox="1"/>
          <p:nvPr/>
        </p:nvSpPr>
        <p:spPr>
          <a:xfrm>
            <a:off x="6553080" y="6356520"/>
            <a:ext cx="2133360" cy="364680"/>
          </a:xfrm>
          <a:prstGeom prst="rect">
            <a:avLst/>
          </a:prstGeom>
          <a:noFill/>
          <a:ln>
            <a:noFill/>
          </a:ln>
        </p:spPr>
        <p:txBody>
          <a:bodyPr anchor="ctr"/>
          <a:lstStyle/>
          <a:p>
            <a:pPr algn="r">
              <a:lnSpc>
                <a:spcPct val="100000"/>
              </a:lnSpc>
            </a:pPr>
            <a:fld id="{9B721393-609B-48D5-85B3-15D2E9AC4B87}" type="slidenum">
              <a:rPr lang="en-IN" sz="1200" b="0" strike="noStrike" spc="-1">
                <a:solidFill>
                  <a:srgbClr val="8B8B8B"/>
                </a:solidFill>
                <a:uFill>
                  <a:solidFill>
                    <a:srgbClr val="FFFFFF"/>
                  </a:solidFill>
                </a:uFill>
                <a:latin typeface="Calibri"/>
              </a:rPr>
              <a:t>11</a:t>
            </a:fld>
            <a:endParaRPr lang="en-IN" sz="1400" b="0" strike="noStrike" spc="-1">
              <a:solidFill>
                <a:srgbClr val="000000"/>
              </a:solidFill>
              <a:uFill>
                <a:solidFill>
                  <a:srgbClr val="FFFFFF"/>
                </a:solidFill>
              </a:uFill>
              <a:latin typeface="Times New Roman"/>
            </a:endParaRPr>
          </a:p>
        </p:txBody>
      </p:sp>
      <p:sp>
        <p:nvSpPr>
          <p:cNvPr id="102" name="CustomShape 3"/>
          <p:cNvSpPr/>
          <p:nvPr/>
        </p:nvSpPr>
        <p:spPr>
          <a:xfrm>
            <a:off x="990720" y="304920"/>
            <a:ext cx="662904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500" b="0" strike="noStrike" spc="-1">
                <a:solidFill>
                  <a:srgbClr val="000000"/>
                </a:solidFill>
                <a:uFill>
                  <a:solidFill>
                    <a:srgbClr val="FFFFFF"/>
                  </a:solidFill>
                </a:uFill>
                <a:latin typeface="Times New Roman"/>
              </a:rPr>
              <a:t>The following table shows string types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313" name="Picture 312"/>
          <p:cNvPicPr/>
          <p:nvPr/>
        </p:nvPicPr>
        <p:blipFill>
          <a:blip r:embed="rId2"/>
          <a:stretch/>
        </p:blipFill>
        <p:spPr>
          <a:xfrm>
            <a:off x="285480" y="396000"/>
            <a:ext cx="8570520" cy="6428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57200" y="274680"/>
            <a:ext cx="8229240" cy="334440"/>
          </a:xfrm>
          <a:prstGeom prst="rect">
            <a:avLst/>
          </a:prstGeom>
          <a:noFill/>
          <a:ln>
            <a:noFill/>
          </a:ln>
        </p:spPr>
        <p:txBody>
          <a:bodyPr anchor="ctr"/>
          <a:lstStyle/>
          <a:p>
            <a:pPr algn="ctr">
              <a:lnSpc>
                <a:spcPct val="100000"/>
              </a:lnSpc>
            </a:pPr>
            <a:r>
              <a:rPr lang="en-US" sz="2700" b="1" strike="noStrike" spc="-1">
                <a:solidFill>
                  <a:srgbClr val="FF0000"/>
                </a:solidFill>
                <a:uFill>
                  <a:solidFill>
                    <a:srgbClr val="FFFFFF"/>
                  </a:solidFill>
                </a:uFill>
                <a:latin typeface="Times New Roman"/>
              </a:rPr>
              <a:t>MongoDB Sort Documents
</a:t>
            </a:r>
            <a:endParaRPr lang="en-US" sz="1800" b="0" strike="noStrike" spc="-1">
              <a:solidFill>
                <a:srgbClr val="000000"/>
              </a:solidFill>
              <a:uFill>
                <a:solidFill>
                  <a:srgbClr val="FFFFFF"/>
                </a:solidFill>
              </a:uFill>
              <a:latin typeface="Calibri"/>
            </a:endParaRPr>
          </a:p>
        </p:txBody>
      </p:sp>
      <p:sp>
        <p:nvSpPr>
          <p:cNvPr id="315" name="TextShape 2"/>
          <p:cNvSpPr txBox="1"/>
          <p:nvPr/>
        </p:nvSpPr>
        <p:spPr>
          <a:xfrm>
            <a:off x="304920" y="685800"/>
            <a:ext cx="8610120" cy="586692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The sort()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To sort documents in MongoDB, use </a:t>
            </a:r>
            <a:r>
              <a:rPr lang="en-US" sz="3200" b="1" strike="noStrike" spc="-1">
                <a:solidFill>
                  <a:srgbClr val="000000"/>
                </a:solidFill>
                <a:uFill>
                  <a:solidFill>
                    <a:srgbClr val="FFFFFF"/>
                  </a:solidFill>
                </a:uFill>
                <a:latin typeface="Times New Roman"/>
              </a:rPr>
              <a:t>sort()</a:t>
            </a:r>
            <a:r>
              <a:rPr lang="en-US" sz="3200" b="0" strike="noStrike" spc="-1">
                <a:solidFill>
                  <a:srgbClr val="000000"/>
                </a:solidFill>
                <a:uFill>
                  <a:solidFill>
                    <a:srgbClr val="FFFFFF"/>
                  </a:solidFill>
                </a:uFill>
                <a:latin typeface="Times New Roman"/>
              </a:rPr>
              <a:t> method. </a:t>
            </a:r>
            <a:r>
              <a:rPr lang="en-US" sz="3200" b="1" strike="noStrike" spc="-1">
                <a:solidFill>
                  <a:srgbClr val="000000"/>
                </a:solidFill>
                <a:uFill>
                  <a:solidFill>
                    <a:srgbClr val="FFFFFF"/>
                  </a:solidFill>
                </a:uFill>
                <a:latin typeface="Times New Roman"/>
              </a:rPr>
              <a:t>sort()</a:t>
            </a:r>
            <a:r>
              <a:rPr lang="en-US" sz="3200" b="0" strike="noStrike" spc="-1">
                <a:solidFill>
                  <a:srgbClr val="000000"/>
                </a:solidFill>
                <a:uFill>
                  <a:solidFill>
                    <a:srgbClr val="FFFFFF"/>
                  </a:solidFill>
                </a:uFill>
                <a:latin typeface="Times New Roman"/>
              </a:rPr>
              <a:t> method accepts a document containing list of fields along with their sorting order. To specify sorting order 1 and -1 are used. 1 is used for ascending order while -1 is used for descending order.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6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&gt;db.COLLECTION_NAME.find().sort({KEY:1})</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6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Consider the collection mycol has the following data</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"_id" : ObjectId(5983548781331adf45ec5), "title":"MongoDB 									Overview"}</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"_id" : ObjectId(5983548781331adf45ec6), "title":"NoSQL Overview"}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"_id" : ObjectId(5983548781331adf45ec7), "title":"Tutorials Point 								Overview"}</a:t>
            </a:r>
            <a:endParaRPr lang="en-US" sz="3200" b="0" strike="noStrike" spc="-1">
              <a:solidFill>
                <a:srgbClr val="000000"/>
              </a:solidFill>
              <a:uFill>
                <a:solidFill>
                  <a:srgbClr val="FFFFFF"/>
                </a:solidFill>
              </a:uFill>
              <a:latin typeface="Calibri"/>
            </a:endParaRPr>
          </a:p>
        </p:txBody>
      </p:sp>
      <p:sp>
        <p:nvSpPr>
          <p:cNvPr id="316" name="TextShape 3"/>
          <p:cNvSpPr txBox="1"/>
          <p:nvPr/>
        </p:nvSpPr>
        <p:spPr>
          <a:xfrm>
            <a:off x="6553080" y="6356520"/>
            <a:ext cx="2133360" cy="364680"/>
          </a:xfrm>
          <a:prstGeom prst="rect">
            <a:avLst/>
          </a:prstGeom>
          <a:noFill/>
          <a:ln>
            <a:noFill/>
          </a:ln>
        </p:spPr>
        <p:txBody>
          <a:bodyPr anchor="ctr"/>
          <a:lstStyle/>
          <a:p>
            <a:pPr algn="r">
              <a:lnSpc>
                <a:spcPct val="100000"/>
              </a:lnSpc>
            </a:pPr>
            <a:fld id="{E8F5FD3A-8602-4723-A845-F8571155BE0E}" type="slidenum">
              <a:rPr lang="en-IN" sz="1200" b="0" strike="noStrike" spc="-1">
                <a:solidFill>
                  <a:srgbClr val="8B8B8B"/>
                </a:solidFill>
                <a:uFill>
                  <a:solidFill>
                    <a:srgbClr val="FFFFFF"/>
                  </a:solidFill>
                </a:uFill>
                <a:latin typeface="Calibri"/>
              </a:rPr>
              <a:t>111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228600" y="457200"/>
            <a:ext cx="8686440" cy="624816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Following example will display the documents sorted by title in descending order.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&gt;db.mycol.find({},{"title":1,_id:0}).sort({"title":-1})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{"title":"Tutorials Point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{"title":"NoSQL Overview"}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{"title":"MongoDB Overview"}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If you don't specify the sorting preference, then </a:t>
            </a:r>
            <a:r>
              <a:rPr lang="en-US" sz="2500" b="1" strike="noStrike" spc="-1">
                <a:solidFill>
                  <a:srgbClr val="000000"/>
                </a:solidFill>
                <a:uFill>
                  <a:solidFill>
                    <a:srgbClr val="FFFFFF"/>
                  </a:solidFill>
                </a:uFill>
                <a:latin typeface="Times New Roman"/>
              </a:rPr>
              <a:t>sort()</a:t>
            </a:r>
            <a:r>
              <a:rPr lang="en-US" sz="2500" b="0" strike="noStrike" spc="-1">
                <a:solidFill>
                  <a:srgbClr val="000000"/>
                </a:solidFill>
                <a:uFill>
                  <a:solidFill>
                    <a:srgbClr val="FFFFFF"/>
                  </a:solidFill>
                </a:uFill>
                <a:latin typeface="Times New Roman"/>
              </a:rPr>
              <a:t> method will display documents in ascending order.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18" name="TextShape 2"/>
          <p:cNvSpPr txBox="1"/>
          <p:nvPr/>
        </p:nvSpPr>
        <p:spPr>
          <a:xfrm>
            <a:off x="6553080" y="6356520"/>
            <a:ext cx="2133360" cy="364680"/>
          </a:xfrm>
          <a:prstGeom prst="rect">
            <a:avLst/>
          </a:prstGeom>
          <a:noFill/>
          <a:ln>
            <a:noFill/>
          </a:ln>
        </p:spPr>
        <p:txBody>
          <a:bodyPr anchor="ctr"/>
          <a:lstStyle/>
          <a:p>
            <a:pPr algn="r">
              <a:lnSpc>
                <a:spcPct val="100000"/>
              </a:lnSpc>
            </a:pPr>
            <a:fld id="{E7C83557-D84A-44E9-BED1-0080E4BBF25C}" type="slidenum">
              <a:rPr lang="en-IN" sz="1200" b="0" strike="noStrike" spc="-1">
                <a:solidFill>
                  <a:srgbClr val="8B8B8B"/>
                </a:solidFill>
                <a:uFill>
                  <a:solidFill>
                    <a:srgbClr val="FFFFFF"/>
                  </a:solidFill>
                </a:uFill>
                <a:latin typeface="Calibri"/>
              </a:rPr>
              <a:t>112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57200" y="274680"/>
            <a:ext cx="8229240" cy="487080"/>
          </a:xfrm>
          <a:prstGeom prst="rect">
            <a:avLst/>
          </a:prstGeom>
          <a:noFill/>
          <a:ln>
            <a:noFill/>
          </a:ln>
        </p:spPr>
        <p:txBody>
          <a:bodyPr anchor="ctr"/>
          <a:lstStyle/>
          <a:p>
            <a:pPr algn="ctr">
              <a:lnSpc>
                <a:spcPct val="100000"/>
              </a:lnSpc>
            </a:pPr>
            <a:r>
              <a:rPr lang="en-US" sz="3400" b="1" strike="noStrike" spc="-1">
                <a:solidFill>
                  <a:srgbClr val="FF0000"/>
                </a:solidFill>
                <a:uFill>
                  <a:solidFill>
                    <a:srgbClr val="FFFFFF"/>
                  </a:solidFill>
                </a:uFill>
                <a:latin typeface="Times New Roman"/>
              </a:rPr>
              <a:t>MongoDB Aggregation
</a:t>
            </a:r>
            <a:endParaRPr lang="en-US" sz="1800" b="0" strike="noStrike" spc="-1">
              <a:solidFill>
                <a:srgbClr val="000000"/>
              </a:solidFill>
              <a:uFill>
                <a:solidFill>
                  <a:srgbClr val="FFFFFF"/>
                </a:solidFill>
              </a:uFill>
              <a:latin typeface="Calibri"/>
            </a:endParaRPr>
          </a:p>
        </p:txBody>
      </p:sp>
      <p:sp>
        <p:nvSpPr>
          <p:cNvPr id="320" name="TextShape 2"/>
          <p:cNvSpPr txBox="1"/>
          <p:nvPr/>
        </p:nvSpPr>
        <p:spPr>
          <a:xfrm>
            <a:off x="228600" y="762120"/>
            <a:ext cx="8686440" cy="58669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Aggregations operations process data records and return computed results.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Aggregation operations group values from multiple documents together, and can perform a variety of operations on the grouped data to return a single result.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 provides a rich set of aggregation operations that examine and perform calculations on the data sets.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Like queries, aggregation operations in MongoDB use </a:t>
            </a:r>
            <a:r>
              <a:rPr lang="en-US" sz="2400" b="0" u="sng" strike="noStrike" spc="-1">
                <a:solidFill>
                  <a:srgbClr val="0000FF"/>
                </a:solidFill>
                <a:uFill>
                  <a:solidFill>
                    <a:srgbClr val="FFFFFF"/>
                  </a:solidFill>
                </a:uFill>
                <a:latin typeface="Times New Roman"/>
                <a:hlinkClick r:id="rId2"/>
              </a:rPr>
              <a:t>collections</a:t>
            </a:r>
            <a:r>
              <a:rPr lang="en-US" sz="2400" b="0" strike="noStrike" spc="-1">
                <a:solidFill>
                  <a:srgbClr val="000000"/>
                </a:solidFill>
                <a:uFill>
                  <a:solidFill>
                    <a:srgbClr val="FFFFFF"/>
                  </a:solidFill>
                </a:uFill>
                <a:latin typeface="Times New Roman"/>
              </a:rPr>
              <a:t> of documents as an input and return results in the form of one or more documents.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21" name="TextShape 3"/>
          <p:cNvSpPr txBox="1"/>
          <p:nvPr/>
        </p:nvSpPr>
        <p:spPr>
          <a:xfrm>
            <a:off x="6553080" y="6356520"/>
            <a:ext cx="2133360" cy="364680"/>
          </a:xfrm>
          <a:prstGeom prst="rect">
            <a:avLst/>
          </a:prstGeom>
          <a:noFill/>
          <a:ln>
            <a:noFill/>
          </a:ln>
        </p:spPr>
        <p:txBody>
          <a:bodyPr anchor="ctr"/>
          <a:lstStyle/>
          <a:p>
            <a:pPr algn="r">
              <a:lnSpc>
                <a:spcPct val="100000"/>
              </a:lnSpc>
            </a:pPr>
            <a:fld id="{F12E508D-E2A8-4810-B4BE-ECA4913D9A2E}" type="slidenum">
              <a:rPr lang="en-IN" sz="1200" b="0" strike="noStrike" spc="-1">
                <a:solidFill>
                  <a:srgbClr val="8B8B8B"/>
                </a:solidFill>
                <a:uFill>
                  <a:solidFill>
                    <a:srgbClr val="FFFFFF"/>
                  </a:solidFill>
                </a:uFill>
                <a:latin typeface="Calibri"/>
              </a:rPr>
              <a:t>113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228600" y="152280"/>
            <a:ext cx="8762760" cy="632412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In</a:t>
            </a:r>
            <a:r>
              <a:rPr lang="en-US" sz="3200" b="1" strike="noStrike" spc="-1">
                <a:solidFill>
                  <a:srgbClr val="FF0000"/>
                </a:solidFill>
                <a:uFill>
                  <a:solidFill>
                    <a:srgbClr val="FFFFFF"/>
                  </a:solidFill>
                </a:uFill>
                <a:latin typeface="Times New Roman"/>
              </a:rPr>
              <a:t> sql </a:t>
            </a:r>
            <a:r>
              <a:rPr lang="en-US" sz="3200" b="0" strike="noStrike" spc="-1">
                <a:solidFill>
                  <a:srgbClr val="000000"/>
                </a:solidFill>
                <a:uFill>
                  <a:solidFill>
                    <a:srgbClr val="FFFFFF"/>
                  </a:solidFill>
                </a:uFill>
                <a:latin typeface="Times New Roman"/>
              </a:rPr>
              <a:t>count(*) and with group by is an equivalent of mongodb aggregation.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The aggregate() Method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For the aggregation in mongodb                  					use </a:t>
            </a:r>
            <a:r>
              <a:rPr lang="en-US" sz="3200" b="1" strike="noStrike" spc="-1">
                <a:solidFill>
                  <a:srgbClr val="000000"/>
                </a:solidFill>
                <a:uFill>
                  <a:solidFill>
                    <a:srgbClr val="FFFFFF"/>
                  </a:solidFill>
                </a:uFill>
                <a:latin typeface="Times New Roman"/>
              </a:rPr>
              <a:t>aggregate()</a:t>
            </a:r>
            <a:r>
              <a:rPr lang="en-US" sz="3200" b="0" strike="noStrike" spc="-1">
                <a:solidFill>
                  <a:srgbClr val="000000"/>
                </a:solidFill>
                <a:uFill>
                  <a:solidFill>
                    <a:srgbClr val="FFFFFF"/>
                  </a:solidFill>
                </a:uFill>
                <a:latin typeface="Times New Roman"/>
              </a:rPr>
              <a:t> method.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8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db.COLLECTION_NAME.aggregate(AGGREGATE_OPERATION)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23" name="TextShape 2"/>
          <p:cNvSpPr txBox="1"/>
          <p:nvPr/>
        </p:nvSpPr>
        <p:spPr>
          <a:xfrm>
            <a:off x="6553080" y="6356520"/>
            <a:ext cx="2133360" cy="364680"/>
          </a:xfrm>
          <a:prstGeom prst="rect">
            <a:avLst/>
          </a:prstGeom>
          <a:noFill/>
          <a:ln>
            <a:noFill/>
          </a:ln>
        </p:spPr>
        <p:txBody>
          <a:bodyPr anchor="ctr"/>
          <a:lstStyle/>
          <a:p>
            <a:pPr algn="r">
              <a:lnSpc>
                <a:spcPct val="100000"/>
              </a:lnSpc>
            </a:pPr>
            <a:fld id="{B810C974-1445-49C8-98A6-EF0698D8D23A}" type="slidenum">
              <a:rPr lang="en-IN" sz="1200" b="0" strike="noStrike" spc="-1">
                <a:solidFill>
                  <a:srgbClr val="8B8B8B"/>
                </a:solidFill>
                <a:uFill>
                  <a:solidFill>
                    <a:srgbClr val="FFFFFF"/>
                  </a:solidFill>
                </a:uFill>
                <a:latin typeface="Calibri"/>
              </a:rPr>
              <a:t>114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457200" y="304920"/>
            <a:ext cx="8229240" cy="58208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the collection you have the following 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ObjectId(7df78ad8902c)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title: 'MongoDB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description: 'MongoDB is no sql database',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by_user: 'tutorials point',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url: 'http://www.tutorialspoint.com',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tags: ['mongodb', 'database', 'NoSQL'],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likes: 100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p:txBody>
      </p:sp>
      <p:sp>
        <p:nvSpPr>
          <p:cNvPr id="325" name="TextShape 2"/>
          <p:cNvSpPr txBox="1"/>
          <p:nvPr/>
        </p:nvSpPr>
        <p:spPr>
          <a:xfrm>
            <a:off x="6553080" y="6356520"/>
            <a:ext cx="2133360" cy="364680"/>
          </a:xfrm>
          <a:prstGeom prst="rect">
            <a:avLst/>
          </a:prstGeom>
          <a:noFill/>
          <a:ln>
            <a:noFill/>
          </a:ln>
        </p:spPr>
        <p:txBody>
          <a:bodyPr anchor="ctr"/>
          <a:lstStyle/>
          <a:p>
            <a:pPr algn="r">
              <a:lnSpc>
                <a:spcPct val="100000"/>
              </a:lnSpc>
            </a:pPr>
            <a:fld id="{291652B4-C8B3-42CF-87C0-1294D032982B}" type="slidenum">
              <a:rPr lang="en-IN" sz="1200" b="0" strike="noStrike" spc="-1">
                <a:solidFill>
                  <a:srgbClr val="8B8B8B"/>
                </a:solidFill>
                <a:uFill>
                  <a:solidFill>
                    <a:srgbClr val="FFFFFF"/>
                  </a:solidFill>
                </a:uFill>
                <a:latin typeface="Calibri"/>
              </a:rPr>
              <a:t>115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57200" y="304920"/>
            <a:ext cx="8229240" cy="6324120"/>
          </a:xfrm>
          <a:prstGeom prst="rect">
            <a:avLst/>
          </a:prstGeom>
          <a:noFill/>
          <a:ln>
            <a:noFill/>
          </a:ln>
        </p:spPr>
        <p:txBody>
          <a:bodyPr/>
          <a:lstStyle/>
          <a:p>
            <a:pPr marL="343080" indent="-342720">
              <a:lnSpc>
                <a:spcPct val="100000"/>
              </a:lnSpc>
            </a:pPr>
            <a:r>
              <a:rPr lang="en-US" sz="2400" b="0" strike="noStrike" spc="-1" dirty="0">
                <a:solidFill>
                  <a:srgbClr val="000000"/>
                </a:solidFill>
                <a:uFill>
                  <a:solidFill>
                    <a:srgbClr val="FFFFFF"/>
                  </a:solidFill>
                </a:uFill>
                <a:latin typeface="Times New Roman"/>
              </a:rPr>
              <a:t>{ _id: </a:t>
            </a:r>
            <a:r>
              <a:rPr lang="en-US" sz="2400" b="0" strike="noStrike" spc="-1" dirty="0" err="1">
                <a:solidFill>
                  <a:srgbClr val="000000"/>
                </a:solidFill>
                <a:uFill>
                  <a:solidFill>
                    <a:srgbClr val="FFFFFF"/>
                  </a:solidFill>
                </a:uFill>
                <a:latin typeface="Times New Roman"/>
              </a:rPr>
              <a:t>ObjectId</a:t>
            </a:r>
            <a:r>
              <a:rPr lang="en-US" sz="2400" b="0" strike="noStrike" spc="-1" dirty="0">
                <a:solidFill>
                  <a:srgbClr val="000000"/>
                </a:solidFill>
                <a:uFill>
                  <a:solidFill>
                    <a:srgbClr val="FFFFFF"/>
                  </a:solidFill>
                </a:uFill>
                <a:latin typeface="Times New Roman"/>
              </a:rPr>
              <a:t>(7df78ad8902d)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title: 'NoSQL Overview',</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description: 'No </a:t>
            </a:r>
            <a:r>
              <a:rPr lang="en-US" sz="2400" b="0" strike="noStrike" spc="-1" dirty="0" err="1">
                <a:solidFill>
                  <a:srgbClr val="000000"/>
                </a:solidFill>
                <a:uFill>
                  <a:solidFill>
                    <a:srgbClr val="FFFFFF"/>
                  </a:solidFill>
                </a:uFill>
                <a:latin typeface="Times New Roman"/>
              </a:rPr>
              <a:t>sql</a:t>
            </a:r>
            <a:r>
              <a:rPr lang="en-US" sz="2400" b="0" strike="noStrike" spc="-1" dirty="0">
                <a:solidFill>
                  <a:srgbClr val="000000"/>
                </a:solidFill>
                <a:uFill>
                  <a:solidFill>
                    <a:srgbClr val="FFFFFF"/>
                  </a:solidFill>
                </a:uFill>
                <a:latin typeface="Times New Roman"/>
              </a:rPr>
              <a:t> database is very fast',</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by_user</a:t>
            </a:r>
            <a:r>
              <a:rPr lang="en-US" sz="2400" b="0" strike="noStrike" spc="-1" dirty="0">
                <a:solidFill>
                  <a:srgbClr val="000000"/>
                </a:solidFill>
                <a:uFill>
                  <a:solidFill>
                    <a:srgbClr val="FFFFFF"/>
                  </a:solidFill>
                </a:uFill>
                <a:latin typeface="Times New Roman"/>
              </a:rPr>
              <a:t>: 'tutorials point',</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url: 'http://www.tutorialspoint.com',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tags: ['</a:t>
            </a:r>
            <a:r>
              <a:rPr lang="en-US" sz="2400" b="0" strike="noStrike" spc="-1" dirty="0" err="1">
                <a:solidFill>
                  <a:srgbClr val="000000"/>
                </a:solidFill>
                <a:uFill>
                  <a:solidFill>
                    <a:srgbClr val="FFFFFF"/>
                  </a:solidFill>
                </a:uFill>
                <a:latin typeface="Times New Roman"/>
              </a:rPr>
              <a:t>mongodb</a:t>
            </a:r>
            <a:r>
              <a:rPr lang="en-US" sz="2400" b="0" strike="noStrike" spc="-1" dirty="0">
                <a:solidFill>
                  <a:srgbClr val="000000"/>
                </a:solidFill>
                <a:uFill>
                  <a:solidFill>
                    <a:srgbClr val="FFFFFF"/>
                  </a:solidFill>
                </a:uFill>
                <a:latin typeface="Times New Roman"/>
              </a:rPr>
              <a:t>', 'database', 'NoSQL'], likes: 10 }, </a:t>
            </a:r>
            <a:endParaRPr lang="en-US" sz="2400" b="0" strike="noStrike" spc="-1" dirty="0">
              <a:solidFill>
                <a:srgbClr val="000000"/>
              </a:solidFill>
              <a:uFill>
                <a:solidFill>
                  <a:srgbClr val="FFFFFF"/>
                </a:solidFill>
              </a:uFill>
              <a:latin typeface="Calibri"/>
            </a:endParaRPr>
          </a:p>
          <a:p>
            <a:pPr marL="343080" indent="-342720">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_id: </a:t>
            </a:r>
            <a:r>
              <a:rPr lang="en-US" sz="2400" b="0" strike="noStrike" spc="-1" dirty="0" err="1">
                <a:solidFill>
                  <a:srgbClr val="000000"/>
                </a:solidFill>
                <a:uFill>
                  <a:solidFill>
                    <a:srgbClr val="FFFFFF"/>
                  </a:solidFill>
                </a:uFill>
                <a:latin typeface="Times New Roman"/>
              </a:rPr>
              <a:t>ObjectId</a:t>
            </a:r>
            <a:r>
              <a:rPr lang="en-US" sz="2400" b="0" strike="noStrike" spc="-1" dirty="0">
                <a:solidFill>
                  <a:srgbClr val="000000"/>
                </a:solidFill>
                <a:uFill>
                  <a:solidFill>
                    <a:srgbClr val="FFFFFF"/>
                  </a:solidFill>
                </a:uFill>
                <a:latin typeface="Times New Roman"/>
              </a:rPr>
              <a:t>(7df78ad8902e)</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title: 'Neo4j Overview',</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description: 'Neo4j is no </a:t>
            </a:r>
            <a:r>
              <a:rPr lang="en-US" sz="2400" b="0" strike="noStrike" spc="-1" dirty="0" err="1">
                <a:solidFill>
                  <a:srgbClr val="000000"/>
                </a:solidFill>
                <a:uFill>
                  <a:solidFill>
                    <a:srgbClr val="FFFFFF"/>
                  </a:solidFill>
                </a:uFill>
                <a:latin typeface="Times New Roman"/>
              </a:rPr>
              <a:t>sql</a:t>
            </a:r>
            <a:r>
              <a:rPr lang="en-US" sz="2400" b="0" strike="noStrike" spc="-1" dirty="0">
                <a:solidFill>
                  <a:srgbClr val="000000"/>
                </a:solidFill>
                <a:uFill>
                  <a:solidFill>
                    <a:srgbClr val="FFFFFF"/>
                  </a:solidFill>
                </a:uFill>
                <a:latin typeface="Times New Roman"/>
              </a:rPr>
              <a:t> database',</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by_user</a:t>
            </a:r>
            <a:r>
              <a:rPr lang="en-US" sz="2400" b="0" strike="noStrike" spc="-1" dirty="0">
                <a:solidFill>
                  <a:srgbClr val="000000"/>
                </a:solidFill>
                <a:uFill>
                  <a:solidFill>
                    <a:srgbClr val="FFFFFF"/>
                  </a:solidFill>
                </a:uFill>
                <a:latin typeface="Times New Roman"/>
              </a:rPr>
              <a:t>: 'Neo4j',</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url: 'http://www.neo4j.com',</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tags: ['neo4j', 'database', 'NoSQL'],</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likes: 750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endParaRPr lang="en-US" sz="2400" b="0" strike="noStrike" spc="-1" dirty="0">
              <a:solidFill>
                <a:srgbClr val="000000"/>
              </a:solidFill>
              <a:uFill>
                <a:solidFill>
                  <a:srgbClr val="FFFFFF"/>
                </a:solidFill>
              </a:uFill>
              <a:latin typeface="Calibri"/>
            </a:endParaRPr>
          </a:p>
        </p:txBody>
      </p:sp>
      <p:sp>
        <p:nvSpPr>
          <p:cNvPr id="327" name="TextShape 2"/>
          <p:cNvSpPr txBox="1"/>
          <p:nvPr/>
        </p:nvSpPr>
        <p:spPr>
          <a:xfrm>
            <a:off x="6553080" y="6356520"/>
            <a:ext cx="2133360" cy="364680"/>
          </a:xfrm>
          <a:prstGeom prst="rect">
            <a:avLst/>
          </a:prstGeom>
          <a:noFill/>
          <a:ln>
            <a:noFill/>
          </a:ln>
        </p:spPr>
        <p:txBody>
          <a:bodyPr anchor="ctr"/>
          <a:lstStyle/>
          <a:p>
            <a:pPr algn="r">
              <a:lnSpc>
                <a:spcPct val="100000"/>
              </a:lnSpc>
            </a:pPr>
            <a:fld id="{13FF5032-8157-42D1-A4BC-FEF33ABF6403}" type="slidenum">
              <a:rPr lang="en-IN" sz="1200" b="0" strike="noStrike" spc="-1">
                <a:solidFill>
                  <a:srgbClr val="8B8B8B"/>
                </a:solidFill>
                <a:uFill>
                  <a:solidFill>
                    <a:srgbClr val="FFFFFF"/>
                  </a:solidFill>
                </a:uFill>
                <a:latin typeface="Calibri"/>
              </a:rPr>
              <a:t>116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228600" y="228600"/>
            <a:ext cx="8610120" cy="6400440"/>
          </a:xfrm>
          <a:prstGeom prst="rect">
            <a:avLst/>
          </a:prstGeom>
          <a:noFill/>
          <a:ln>
            <a:noFill/>
          </a:ln>
        </p:spPr>
        <p:txBody>
          <a:bodyPr/>
          <a:lstStyle/>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Now from the above collection if you want to display a list that how many tutorials are written by each user then use following </a:t>
            </a:r>
            <a:r>
              <a:rPr lang="en-US" sz="2200" b="1" strike="noStrike" spc="-1">
                <a:solidFill>
                  <a:srgbClr val="000000"/>
                </a:solidFill>
                <a:uFill>
                  <a:solidFill>
                    <a:srgbClr val="FFFFFF"/>
                  </a:solidFill>
                </a:uFill>
                <a:latin typeface="Times New Roman"/>
              </a:rPr>
              <a:t>aggregate()</a:t>
            </a:r>
            <a:r>
              <a:rPr lang="en-US" sz="2200" b="0" strike="noStrike" spc="-1">
                <a:solidFill>
                  <a:srgbClr val="000000"/>
                </a:solidFill>
                <a:uFill>
                  <a:solidFill>
                    <a:srgbClr val="FFFFFF"/>
                  </a:solidFill>
                </a:uFill>
                <a:latin typeface="Times New Roman"/>
              </a:rPr>
              <a:t> method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db.mycol.aggregate(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$group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{_id : "$by_user", num_tutorial : {$sum : 1}}</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                     ) </a:t>
            </a:r>
            <a:endParaRPr lang="en-US" sz="3200" b="0" strike="noStrike" spc="-1">
              <a:solidFill>
                <a:srgbClr val="000000"/>
              </a:solidFill>
              <a:uFill>
                <a:solidFill>
                  <a:srgbClr val="FFFFFF"/>
                </a:solidFill>
              </a:uFill>
              <a:latin typeface="Calibri"/>
            </a:endParaRPr>
          </a:p>
        </p:txBody>
      </p:sp>
      <p:sp>
        <p:nvSpPr>
          <p:cNvPr id="329" name="TextShape 2"/>
          <p:cNvSpPr txBox="1"/>
          <p:nvPr/>
        </p:nvSpPr>
        <p:spPr>
          <a:xfrm>
            <a:off x="6553080" y="6356520"/>
            <a:ext cx="2133360" cy="364680"/>
          </a:xfrm>
          <a:prstGeom prst="rect">
            <a:avLst/>
          </a:prstGeom>
          <a:noFill/>
          <a:ln>
            <a:noFill/>
          </a:ln>
        </p:spPr>
        <p:txBody>
          <a:bodyPr anchor="ctr"/>
          <a:lstStyle/>
          <a:p>
            <a:pPr algn="r">
              <a:lnSpc>
                <a:spcPct val="100000"/>
              </a:lnSpc>
            </a:pPr>
            <a:fld id="{DD75CC71-F8F5-4E1E-B722-02D56B7CDE0F}" type="slidenum">
              <a:rPr lang="en-IN" sz="1200" b="0" strike="noStrike" spc="-1">
                <a:solidFill>
                  <a:srgbClr val="8B8B8B"/>
                </a:solidFill>
                <a:uFill>
                  <a:solidFill>
                    <a:srgbClr val="FFFFFF"/>
                  </a:solidFill>
                </a:uFill>
                <a:latin typeface="Calibri"/>
              </a:rPr>
              <a:t>117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457200" y="457200"/>
            <a:ext cx="8229240" cy="6171840"/>
          </a:xfrm>
          <a:prstGeom prst="rect">
            <a:avLst/>
          </a:prstGeom>
          <a:noFill/>
          <a:ln>
            <a:noFill/>
          </a:ln>
        </p:spPr>
        <p:txBody>
          <a:bodyPr/>
          <a:lstStyle/>
          <a:p>
            <a:pPr marL="343080" indent="-342720">
              <a:lnSpc>
                <a:spcPct val="100000"/>
              </a:lnSpc>
            </a:pPr>
            <a:r>
              <a:rPr lang="en-US" sz="2500" b="1" strike="noStrike" spc="-1">
                <a:solidFill>
                  <a:srgbClr val="FF0000"/>
                </a:solidFill>
                <a:uFill>
                  <a:solidFill>
                    <a:srgbClr val="FFFFFF"/>
                  </a:solidFill>
                </a:uFill>
                <a:latin typeface="Times New Roman"/>
              </a:rPr>
              <a:t>Output: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"result" :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"_id" : "tutorials point",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"num_tutorial" : 2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"_id" : “Neo4j",</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"num_tutorial" : 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"ok" : 1 }</a:t>
            </a:r>
            <a:endParaRPr lang="en-US" sz="3200" b="0" strike="noStrike" spc="-1">
              <a:solidFill>
                <a:srgbClr val="000000"/>
              </a:solidFill>
              <a:uFill>
                <a:solidFill>
                  <a:srgbClr val="FFFFFF"/>
                </a:solidFill>
              </a:uFill>
              <a:latin typeface="Calibri"/>
            </a:endParaRPr>
          </a:p>
        </p:txBody>
      </p:sp>
      <p:sp>
        <p:nvSpPr>
          <p:cNvPr id="331" name="TextShape 2"/>
          <p:cNvSpPr txBox="1"/>
          <p:nvPr/>
        </p:nvSpPr>
        <p:spPr>
          <a:xfrm>
            <a:off x="6553080" y="6356520"/>
            <a:ext cx="2133360" cy="364680"/>
          </a:xfrm>
          <a:prstGeom prst="rect">
            <a:avLst/>
          </a:prstGeom>
          <a:noFill/>
          <a:ln>
            <a:noFill/>
          </a:ln>
        </p:spPr>
        <p:txBody>
          <a:bodyPr anchor="ctr"/>
          <a:lstStyle/>
          <a:p>
            <a:pPr algn="r">
              <a:lnSpc>
                <a:spcPct val="100000"/>
              </a:lnSpc>
            </a:pPr>
            <a:fld id="{ADD93DEF-AAA7-468C-BB25-090FAECA444F}" type="slidenum">
              <a:rPr lang="en-IN" sz="1200" b="0" strike="noStrike" spc="-1">
                <a:solidFill>
                  <a:srgbClr val="8B8B8B"/>
                </a:solidFill>
                <a:uFill>
                  <a:solidFill>
                    <a:srgbClr val="FFFFFF"/>
                  </a:solidFill>
                </a:uFill>
                <a:latin typeface="Calibri"/>
              </a:rPr>
              <a:t>118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335" name="Picture 334"/>
          <p:cNvPicPr/>
          <p:nvPr/>
        </p:nvPicPr>
        <p:blipFill>
          <a:blip r:embed="rId2"/>
          <a:stretch/>
        </p:blipFill>
        <p:spPr>
          <a:xfrm>
            <a:off x="360000" y="406080"/>
            <a:ext cx="8194320" cy="614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304920" y="304920"/>
            <a:ext cx="8610120" cy="6324120"/>
          </a:xfrm>
          <a:prstGeom prst="rect">
            <a:avLst/>
          </a:prstGeom>
          <a:noFill/>
          <a:ln>
            <a:noFill/>
          </a:ln>
        </p:spPr>
        <p:txBody>
          <a:bodyPr/>
          <a:lstStyle/>
          <a:p>
            <a:pPr marL="343080" indent="-342720">
              <a:lnSpc>
                <a:spcPct val="100000"/>
              </a:lnSpc>
              <a:buClr>
                <a:srgbClr val="FF0000"/>
              </a:buClr>
              <a:buFont typeface="Arial"/>
              <a:buChar char="•"/>
            </a:pPr>
            <a:r>
              <a:rPr lang="en-US" sz="2400" b="0"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var json-object-name = { string : "string value", .......}</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Example showing String Datatype: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var obj = {name: 'Amit'}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FF0000"/>
                </a:solidFill>
                <a:uFill>
                  <a:solidFill>
                    <a:srgbClr val="FFFFFF"/>
                  </a:solidFill>
                </a:uFill>
                <a:latin typeface="Times New Roman"/>
              </a:rPr>
              <a:t>Boolean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It includes true or false values.</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0"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var json-object-name = { string : true/false, .......}</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var obj = {name: 'Amit', marks: 97, distinction: true}</a:t>
            </a:r>
            <a:endParaRPr lang="en-US" sz="3200" b="0" strike="noStrike" spc="-1">
              <a:solidFill>
                <a:srgbClr val="000000"/>
              </a:solidFill>
              <a:uFill>
                <a:solidFill>
                  <a:srgbClr val="FFFFFF"/>
                </a:solidFill>
              </a:uFill>
              <a:latin typeface="Calibri"/>
            </a:endParaRPr>
          </a:p>
        </p:txBody>
      </p:sp>
      <p:sp>
        <p:nvSpPr>
          <p:cNvPr id="104" name="TextShape 2"/>
          <p:cNvSpPr txBox="1"/>
          <p:nvPr/>
        </p:nvSpPr>
        <p:spPr>
          <a:xfrm>
            <a:off x="6553080" y="6356520"/>
            <a:ext cx="2133360" cy="364680"/>
          </a:xfrm>
          <a:prstGeom prst="rect">
            <a:avLst/>
          </a:prstGeom>
          <a:noFill/>
          <a:ln>
            <a:noFill/>
          </a:ln>
        </p:spPr>
        <p:txBody>
          <a:bodyPr anchor="ctr"/>
          <a:lstStyle/>
          <a:p>
            <a:pPr algn="r">
              <a:lnSpc>
                <a:spcPct val="100000"/>
              </a:lnSpc>
            </a:pPr>
            <a:fld id="{0F338F7B-6D96-4757-9525-C8F91BDCB5E4}" type="slidenum">
              <a:rPr lang="en-IN" sz="1200" b="0" strike="noStrike" spc="-1">
                <a:solidFill>
                  <a:srgbClr val="8B8B8B"/>
                </a:solidFill>
                <a:uFill>
                  <a:solidFill>
                    <a:srgbClr val="FFFFFF"/>
                  </a:solidFill>
                </a:uFill>
                <a:latin typeface="Calibri"/>
              </a:rPr>
              <a:t>12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457200" y="228600"/>
            <a:ext cx="8229240" cy="58971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Sql equivalent query for the above use case will be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FF0000"/>
                </a:solidFill>
                <a:uFill>
                  <a:solidFill>
                    <a:srgbClr val="FFFFFF"/>
                  </a:solidFill>
                </a:uFill>
                <a:latin typeface="Times New Roman"/>
              </a:rPr>
              <a:t>              select</a:t>
            </a:r>
            <a:r>
              <a:rPr lang="en-US" sz="2400" b="1" strike="noStrike" spc="-1">
                <a:solidFill>
                  <a:srgbClr val="000000"/>
                </a:solidFill>
                <a:uFill>
                  <a:solidFill>
                    <a:srgbClr val="FFFFFF"/>
                  </a:solidFill>
                </a:uFill>
                <a:latin typeface="Times New Roman"/>
              </a:rPr>
              <a:t> by_user, count(*)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FF0000"/>
                </a:solidFill>
                <a:uFill>
                  <a:solidFill>
                    <a:srgbClr val="FFFFFF"/>
                  </a:solidFill>
                </a:uFill>
                <a:latin typeface="Times New Roman"/>
              </a:rPr>
              <a:t>              from </a:t>
            </a:r>
            <a:r>
              <a:rPr lang="en-US" sz="2400" b="1" strike="noStrike" spc="-1">
                <a:solidFill>
                  <a:srgbClr val="000000"/>
                </a:solidFill>
                <a:uFill>
                  <a:solidFill>
                    <a:srgbClr val="FFFFFF"/>
                  </a:solidFill>
                </a:uFill>
                <a:latin typeface="Times New Roman"/>
              </a:rPr>
              <a:t>mycol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group by</a:t>
            </a:r>
            <a:r>
              <a:rPr lang="en-US" sz="2400" b="1" strike="noStrike" spc="-1">
                <a:solidFill>
                  <a:srgbClr val="000000"/>
                </a:solidFill>
                <a:uFill>
                  <a:solidFill>
                    <a:srgbClr val="FFFFFF"/>
                  </a:solidFill>
                </a:uFill>
                <a:latin typeface="Times New Roman"/>
              </a:rPr>
              <a:t> by_user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the above example we have grouped documents by field </a:t>
            </a:r>
            <a:r>
              <a:rPr lang="en-US" sz="2400" b="1" strike="noStrike" spc="-1">
                <a:solidFill>
                  <a:srgbClr val="000000"/>
                </a:solidFill>
                <a:uFill>
                  <a:solidFill>
                    <a:srgbClr val="FFFFFF"/>
                  </a:solidFill>
                </a:uFill>
                <a:latin typeface="Times New Roman"/>
              </a:rPr>
              <a:t>by_user</a:t>
            </a:r>
            <a:r>
              <a:rPr lang="en-US" sz="2400" b="0" strike="noStrike" spc="-1">
                <a:solidFill>
                  <a:srgbClr val="000000"/>
                </a:solidFill>
                <a:uFill>
                  <a:solidFill>
                    <a:srgbClr val="FFFFFF"/>
                  </a:solidFill>
                </a:uFill>
                <a:latin typeface="Times New Roman"/>
              </a:rPr>
              <a:t> and on each occurence of </a:t>
            </a:r>
            <a:r>
              <a:rPr lang="en-US" sz="2400" b="1" strike="noStrike" spc="-1">
                <a:solidFill>
                  <a:srgbClr val="000000"/>
                </a:solidFill>
                <a:uFill>
                  <a:solidFill>
                    <a:srgbClr val="FFFFFF"/>
                  </a:solidFill>
                </a:uFill>
                <a:latin typeface="Times New Roman"/>
              </a:rPr>
              <a:t>by_user</a:t>
            </a:r>
            <a:r>
              <a:rPr lang="en-US" sz="2400" b="0" strike="noStrike" spc="-1">
                <a:solidFill>
                  <a:srgbClr val="000000"/>
                </a:solidFill>
                <a:uFill>
                  <a:solidFill>
                    <a:srgbClr val="FFFFFF"/>
                  </a:solidFill>
                </a:uFill>
                <a:latin typeface="Times New Roman"/>
              </a:rPr>
              <a:t> previous value of sum is incremented.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list available for aggregation expressions.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33" name="TextShape 2"/>
          <p:cNvSpPr txBox="1"/>
          <p:nvPr/>
        </p:nvSpPr>
        <p:spPr>
          <a:xfrm>
            <a:off x="6553080" y="6356520"/>
            <a:ext cx="2133360" cy="364680"/>
          </a:xfrm>
          <a:prstGeom prst="rect">
            <a:avLst/>
          </a:prstGeom>
          <a:noFill/>
          <a:ln>
            <a:noFill/>
          </a:ln>
        </p:spPr>
        <p:txBody>
          <a:bodyPr anchor="ctr"/>
          <a:lstStyle/>
          <a:p>
            <a:pPr algn="r">
              <a:lnSpc>
                <a:spcPct val="100000"/>
              </a:lnSpc>
            </a:pPr>
            <a:fld id="{D3C0DDE2-A39A-4ADD-BE47-C9317C051CE9}" type="slidenum">
              <a:rPr lang="en-IN" sz="1200" b="0" strike="noStrike" spc="-1">
                <a:solidFill>
                  <a:srgbClr val="8B8B8B"/>
                </a:solidFill>
                <a:uFill>
                  <a:solidFill>
                    <a:srgbClr val="FFFFFF"/>
                  </a:solidFill>
                </a:uFill>
                <a:latin typeface="Calibri"/>
              </a:rPr>
              <a:t>120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 name="Table 1"/>
          <p:cNvGraphicFramePr/>
          <p:nvPr/>
        </p:nvGraphicFramePr>
        <p:xfrm>
          <a:off x="228600" y="380880"/>
          <a:ext cx="8686440" cy="5486400"/>
        </p:xfrm>
        <a:graphic>
          <a:graphicData uri="http://schemas.openxmlformats.org/drawingml/2006/table">
            <a:tbl>
              <a:tblPr/>
              <a:tblGrid>
                <a:gridCol w="761760">
                  <a:extLst>
                    <a:ext uri="{9D8B030D-6E8A-4147-A177-3AD203B41FA5}">
                      <a16:colId xmlns:a16="http://schemas.microsoft.com/office/drawing/2014/main" val="20000"/>
                    </a:ext>
                  </a:extLst>
                </a:gridCol>
                <a:gridCol w="3504960">
                  <a:extLst>
                    <a:ext uri="{9D8B030D-6E8A-4147-A177-3AD203B41FA5}">
                      <a16:colId xmlns:a16="http://schemas.microsoft.com/office/drawing/2014/main" val="20001"/>
                    </a:ext>
                  </a:extLst>
                </a:gridCol>
                <a:gridCol w="4419720">
                  <a:extLst>
                    <a:ext uri="{9D8B030D-6E8A-4147-A177-3AD203B41FA5}">
                      <a16:colId xmlns:a16="http://schemas.microsoft.com/office/drawing/2014/main" val="20002"/>
                    </a:ext>
                  </a:extLst>
                </a:gridCol>
              </a:tblGrid>
              <a:tr h="1023120">
                <a:tc>
                  <a:txBody>
                    <a:bodyPr/>
                    <a:lstStyle/>
                    <a:p>
                      <a:pPr>
                        <a:lnSpc>
                          <a:spcPct val="100000"/>
                        </a:lnSpc>
                      </a:pPr>
                      <a:r>
                        <a:rPr lang="en-IN" sz="2200" b="1" strike="noStrike" spc="-1">
                          <a:solidFill>
                            <a:srgbClr val="FFFFFF"/>
                          </a:solidFill>
                          <a:uFill>
                            <a:solidFill>
                              <a:srgbClr val="FFFFFF"/>
                            </a:solidFill>
                          </a:uFill>
                          <a:latin typeface="Times New Roman"/>
                        </a:rPr>
                        <a:t>Expression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200" b="1" strike="noStrike" spc="-1">
                          <a:solidFill>
                            <a:srgbClr val="FFFFFF"/>
                          </a:solidFill>
                          <a:uFill>
                            <a:solidFill>
                              <a:srgbClr val="FFFFFF"/>
                            </a:solidFill>
                          </a:uFill>
                          <a:latin typeface="Times New Roman"/>
                        </a:rPr>
                        <a:t>Description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200" b="1" strike="noStrike" spc="-1">
                          <a:solidFill>
                            <a:srgbClr val="FFFFFF"/>
                          </a:solidFill>
                          <a:uFill>
                            <a:solidFill>
                              <a:srgbClr val="FFFFFF"/>
                            </a:solidFill>
                          </a:uFill>
                          <a:latin typeface="Times New Roman"/>
                        </a:rPr>
                        <a:t>Example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1023120">
                <a:tc>
                  <a:txBody>
                    <a:bodyPr/>
                    <a:lstStyle/>
                    <a:p>
                      <a:pPr>
                        <a:lnSpc>
                          <a:spcPct val="100000"/>
                        </a:lnSpc>
                      </a:pPr>
                      <a:r>
                        <a:rPr lang="en-IN" sz="2200" b="0" strike="noStrike" spc="-1">
                          <a:solidFill>
                            <a:srgbClr val="000000"/>
                          </a:solidFill>
                          <a:uFill>
                            <a:solidFill>
                              <a:srgbClr val="FFFFFF"/>
                            </a:solidFill>
                          </a:uFill>
                          <a:latin typeface="Times New Roman"/>
                        </a:rPr>
                        <a:t>$sum</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200" b="0" strike="noStrike" spc="-1">
                          <a:solidFill>
                            <a:srgbClr val="000000"/>
                          </a:solidFill>
                          <a:uFill>
                            <a:solidFill>
                              <a:srgbClr val="FFFFFF"/>
                            </a:solidFill>
                          </a:uFill>
                          <a:latin typeface="Times New Roman"/>
                        </a:rPr>
                        <a:t>Sums up the defined value from all documents in the collection.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200" b="0" strike="noStrike" spc="-1">
                          <a:solidFill>
                            <a:srgbClr val="000000"/>
                          </a:solidFill>
                          <a:uFill>
                            <a:solidFill>
                              <a:srgbClr val="FFFFFF"/>
                            </a:solidFill>
                          </a:uFill>
                          <a:latin typeface="Times New Roman"/>
                        </a:rPr>
                        <a:t>db.mycol.aggregate([{$group : {_id : "$by_user", num_tutorial : {$sum : "$likes"}}}])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1023120">
                <a:tc>
                  <a:txBody>
                    <a:bodyPr/>
                    <a:lstStyle/>
                    <a:p>
                      <a:pPr>
                        <a:lnSpc>
                          <a:spcPct val="100000"/>
                        </a:lnSpc>
                      </a:pPr>
                      <a:r>
                        <a:rPr lang="en-IN" sz="2200" b="0" strike="noStrike" spc="-1">
                          <a:solidFill>
                            <a:srgbClr val="000000"/>
                          </a:solidFill>
                          <a:uFill>
                            <a:solidFill>
                              <a:srgbClr val="FFFFFF"/>
                            </a:solidFill>
                          </a:uFill>
                          <a:latin typeface="Times New Roman"/>
                        </a:rPr>
                        <a:t>$avg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200" b="0" strike="noStrike" spc="-1">
                          <a:solidFill>
                            <a:srgbClr val="000000"/>
                          </a:solidFill>
                          <a:uFill>
                            <a:solidFill>
                              <a:srgbClr val="FFFFFF"/>
                            </a:solidFill>
                          </a:uFill>
                          <a:latin typeface="Times New Roman"/>
                        </a:rPr>
                        <a:t>Calculates the average of all given values from all documents in the collection.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200" b="0" strike="noStrike" spc="-1">
                          <a:solidFill>
                            <a:srgbClr val="000000"/>
                          </a:solidFill>
                          <a:uFill>
                            <a:solidFill>
                              <a:srgbClr val="FFFFFF"/>
                            </a:solidFill>
                          </a:uFill>
                          <a:latin typeface="Times New Roman"/>
                        </a:rPr>
                        <a:t>db.mycol.aggregate([{$group : {_id : "$by_user", num_tutorial : {$avg : "$likes"}}}])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023120">
                <a:tc>
                  <a:txBody>
                    <a:bodyPr/>
                    <a:lstStyle/>
                    <a:p>
                      <a:pPr>
                        <a:lnSpc>
                          <a:spcPct val="100000"/>
                        </a:lnSpc>
                      </a:pPr>
                      <a:r>
                        <a:rPr lang="en-IN" sz="2200" b="0" strike="noStrike" spc="-1">
                          <a:solidFill>
                            <a:srgbClr val="000000"/>
                          </a:solidFill>
                          <a:uFill>
                            <a:solidFill>
                              <a:srgbClr val="FFFFFF"/>
                            </a:solidFill>
                          </a:uFill>
                          <a:latin typeface="Times New Roman"/>
                        </a:rPr>
                        <a:t>$min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200" b="0" strike="noStrike" spc="-1">
                          <a:solidFill>
                            <a:srgbClr val="000000"/>
                          </a:solidFill>
                          <a:uFill>
                            <a:solidFill>
                              <a:srgbClr val="FFFFFF"/>
                            </a:solidFill>
                          </a:uFill>
                          <a:latin typeface="Times New Roman"/>
                        </a:rPr>
                        <a:t>Gets the minimum of the corresponding values from all documents in the collection.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200" b="0" strike="noStrike" spc="-1">
                          <a:solidFill>
                            <a:srgbClr val="000000"/>
                          </a:solidFill>
                          <a:uFill>
                            <a:solidFill>
                              <a:srgbClr val="FFFFFF"/>
                            </a:solidFill>
                          </a:uFill>
                          <a:latin typeface="Times New Roman"/>
                        </a:rPr>
                        <a:t>db.mycol.aggregate([{$group : {_id : "$by_user", num_tutorial : {$min : "$likes"}}}])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1023120">
                <a:tc>
                  <a:txBody>
                    <a:bodyPr/>
                    <a:lstStyle/>
                    <a:p>
                      <a:pPr>
                        <a:lnSpc>
                          <a:spcPct val="100000"/>
                        </a:lnSpc>
                      </a:pPr>
                      <a:r>
                        <a:rPr lang="en-IN" sz="2200" b="0" strike="noStrike" spc="-1">
                          <a:solidFill>
                            <a:srgbClr val="000000"/>
                          </a:solidFill>
                          <a:uFill>
                            <a:solidFill>
                              <a:srgbClr val="FFFFFF"/>
                            </a:solidFill>
                          </a:uFill>
                          <a:latin typeface="Times New Roman"/>
                        </a:rPr>
                        <a:t>$max</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200" b="0" strike="noStrike" spc="-1">
                          <a:solidFill>
                            <a:srgbClr val="000000"/>
                          </a:solidFill>
                          <a:uFill>
                            <a:solidFill>
                              <a:srgbClr val="FFFFFF"/>
                            </a:solidFill>
                          </a:uFill>
                          <a:latin typeface="Times New Roman"/>
                        </a:rPr>
                        <a:t>Gets the maximum of the corresponding values from all documents in the collection.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200" b="0" strike="noStrike" spc="-1">
                          <a:solidFill>
                            <a:srgbClr val="000000"/>
                          </a:solidFill>
                          <a:uFill>
                            <a:solidFill>
                              <a:srgbClr val="FFFFFF"/>
                            </a:solidFill>
                          </a:uFill>
                          <a:latin typeface="Times New Roman"/>
                        </a:rPr>
                        <a:t>db.mycol.aggregate([{$group : {_id : "$by_user", num_tutorial : {$max : "$likes"}}}])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
        <p:nvSpPr>
          <p:cNvPr id="337" name="TextShape 2"/>
          <p:cNvSpPr txBox="1"/>
          <p:nvPr/>
        </p:nvSpPr>
        <p:spPr>
          <a:xfrm>
            <a:off x="6553080" y="6356520"/>
            <a:ext cx="2133360" cy="364680"/>
          </a:xfrm>
          <a:prstGeom prst="rect">
            <a:avLst/>
          </a:prstGeom>
          <a:noFill/>
          <a:ln>
            <a:noFill/>
          </a:ln>
        </p:spPr>
        <p:txBody>
          <a:bodyPr anchor="ctr"/>
          <a:lstStyle/>
          <a:p>
            <a:pPr algn="r">
              <a:lnSpc>
                <a:spcPct val="100000"/>
              </a:lnSpc>
            </a:pPr>
            <a:fld id="{61A6983E-87A2-43CC-A05F-AD0F4FE34F40}" type="slidenum">
              <a:rPr lang="en-IN" sz="1200" b="0" strike="noStrike" spc="-1">
                <a:solidFill>
                  <a:srgbClr val="8B8B8B"/>
                </a:solidFill>
                <a:uFill>
                  <a:solidFill>
                    <a:srgbClr val="FFFFFF"/>
                  </a:solidFill>
                </a:uFill>
                <a:latin typeface="Calibri"/>
              </a:rPr>
              <a:t>121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 name="Table 1"/>
          <p:cNvGraphicFramePr/>
          <p:nvPr/>
        </p:nvGraphicFramePr>
        <p:xfrm>
          <a:off x="228600" y="457200"/>
          <a:ext cx="8686440" cy="4023360"/>
        </p:xfrm>
        <a:graphic>
          <a:graphicData uri="http://schemas.openxmlformats.org/drawingml/2006/table">
            <a:tbl>
              <a:tblPr/>
              <a:tblGrid>
                <a:gridCol w="1286640">
                  <a:extLst>
                    <a:ext uri="{9D8B030D-6E8A-4147-A177-3AD203B41FA5}">
                      <a16:colId xmlns:a16="http://schemas.microsoft.com/office/drawing/2014/main" val="20000"/>
                    </a:ext>
                  </a:extLst>
                </a:gridCol>
                <a:gridCol w="3860640">
                  <a:extLst>
                    <a:ext uri="{9D8B030D-6E8A-4147-A177-3AD203B41FA5}">
                      <a16:colId xmlns:a16="http://schemas.microsoft.com/office/drawing/2014/main" val="20001"/>
                    </a:ext>
                  </a:extLst>
                </a:gridCol>
                <a:gridCol w="3539160">
                  <a:extLst>
                    <a:ext uri="{9D8B030D-6E8A-4147-A177-3AD203B41FA5}">
                      <a16:colId xmlns:a16="http://schemas.microsoft.com/office/drawing/2014/main" val="20002"/>
                    </a:ext>
                  </a:extLst>
                </a:gridCol>
              </a:tblGrid>
              <a:tr h="941040">
                <a:tc>
                  <a:txBody>
                    <a:bodyPr/>
                    <a:lstStyle/>
                    <a:p>
                      <a:pPr>
                        <a:lnSpc>
                          <a:spcPct val="100000"/>
                        </a:lnSpc>
                      </a:pPr>
                      <a:r>
                        <a:rPr lang="en-IN" sz="2000" b="1" strike="noStrike" spc="-1">
                          <a:solidFill>
                            <a:srgbClr val="FFFFFF"/>
                          </a:solidFill>
                          <a:uFill>
                            <a:solidFill>
                              <a:srgbClr val="FFFFFF"/>
                            </a:solidFill>
                          </a:uFill>
                          <a:latin typeface="Times New Roman"/>
                        </a:rPr>
                        <a:t>$push</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000" b="1" strike="noStrike" spc="-1">
                          <a:solidFill>
                            <a:srgbClr val="FFFFFF"/>
                          </a:solidFill>
                          <a:uFill>
                            <a:solidFill>
                              <a:srgbClr val="FFFFFF"/>
                            </a:solidFill>
                          </a:uFill>
                          <a:latin typeface="Times New Roman"/>
                        </a:rPr>
                        <a:t>Inserts the value to an array in the resulting document.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000" b="1" strike="noStrike" spc="-1">
                          <a:solidFill>
                            <a:srgbClr val="FFFFFF"/>
                          </a:solidFill>
                          <a:uFill>
                            <a:solidFill>
                              <a:srgbClr val="FFFFFF"/>
                            </a:solidFill>
                          </a:uFill>
                          <a:latin typeface="Times New Roman"/>
                        </a:rPr>
                        <a:t>db.mycol.aggregate([{$group : {_id : "$by_user", url : {$push: "$url"}}}])</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941040">
                <a:tc>
                  <a:txBody>
                    <a:bodyPr/>
                    <a:lstStyle/>
                    <a:p>
                      <a:pPr>
                        <a:lnSpc>
                          <a:spcPct val="100000"/>
                        </a:lnSpc>
                      </a:pPr>
                      <a:r>
                        <a:rPr lang="en-IN" sz="2000" b="0" strike="noStrike" spc="-1">
                          <a:solidFill>
                            <a:srgbClr val="000000"/>
                          </a:solidFill>
                          <a:uFill>
                            <a:solidFill>
                              <a:srgbClr val="FFFFFF"/>
                            </a:solidFill>
                          </a:uFill>
                          <a:latin typeface="Times New Roman"/>
                        </a:rPr>
                        <a:t>$addToSet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000" b="0" strike="noStrike" spc="-1">
                          <a:solidFill>
                            <a:srgbClr val="000000"/>
                          </a:solidFill>
                          <a:uFill>
                            <a:solidFill>
                              <a:srgbClr val="FFFFFF"/>
                            </a:solidFill>
                          </a:uFill>
                          <a:latin typeface="Times New Roman"/>
                        </a:rPr>
                        <a:t>Inserts the value to an array in the resulting document but does not create duplicates.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000" b="0" strike="noStrike" spc="-1">
                          <a:solidFill>
                            <a:srgbClr val="000000"/>
                          </a:solidFill>
                          <a:uFill>
                            <a:solidFill>
                              <a:srgbClr val="FFFFFF"/>
                            </a:solidFill>
                          </a:uFill>
                          <a:latin typeface="Times New Roman"/>
                        </a:rPr>
                        <a:t>db.mycol.aggregate([{$group : {_id : "$by_user", url : {$addToSet : "$url"}}}])</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941040">
                <a:tc>
                  <a:txBody>
                    <a:bodyPr/>
                    <a:lstStyle/>
                    <a:p>
                      <a:pPr>
                        <a:lnSpc>
                          <a:spcPct val="100000"/>
                        </a:lnSpc>
                      </a:pPr>
                      <a:r>
                        <a:rPr lang="en-IN" sz="2000" b="0" strike="noStrike" spc="-1">
                          <a:solidFill>
                            <a:srgbClr val="000000"/>
                          </a:solidFill>
                          <a:uFill>
                            <a:solidFill>
                              <a:srgbClr val="FFFFFF"/>
                            </a:solidFill>
                          </a:uFill>
                          <a:latin typeface="Times New Roman"/>
                        </a:rPr>
                        <a:t>$first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000" b="0" strike="noStrike" spc="-1">
                          <a:solidFill>
                            <a:srgbClr val="000000"/>
                          </a:solidFill>
                          <a:uFill>
                            <a:solidFill>
                              <a:srgbClr val="FFFFFF"/>
                            </a:solidFill>
                          </a:uFill>
                          <a:latin typeface="Times New Roman"/>
                        </a:rPr>
                        <a:t>Gets the first document from the source documents according to the grouping. </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000" b="0" strike="noStrike" spc="-1">
                          <a:solidFill>
                            <a:srgbClr val="000000"/>
                          </a:solidFill>
                          <a:uFill>
                            <a:solidFill>
                              <a:srgbClr val="FFFFFF"/>
                            </a:solidFill>
                          </a:uFill>
                          <a:latin typeface="Times New Roman"/>
                        </a:rPr>
                        <a:t>db.mycol.aggregate([{$group : {_id : "$by_user", first_url : {$first : "$url"}}}])</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941040">
                <a:tc>
                  <a:txBody>
                    <a:bodyPr/>
                    <a:lstStyle/>
                    <a:p>
                      <a:pPr>
                        <a:lnSpc>
                          <a:spcPct val="100000"/>
                        </a:lnSpc>
                      </a:pPr>
                      <a:r>
                        <a:rPr lang="en-IN" sz="2000" b="0" strike="noStrike" spc="-1">
                          <a:solidFill>
                            <a:srgbClr val="000000"/>
                          </a:solidFill>
                          <a:uFill>
                            <a:solidFill>
                              <a:srgbClr val="FFFFFF"/>
                            </a:solidFill>
                          </a:uFill>
                          <a:latin typeface="Times New Roman"/>
                        </a:rPr>
                        <a:t>$last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000" b="0" strike="noStrike" spc="-1">
                          <a:solidFill>
                            <a:srgbClr val="000000"/>
                          </a:solidFill>
                          <a:uFill>
                            <a:solidFill>
                              <a:srgbClr val="FFFFFF"/>
                            </a:solidFill>
                          </a:uFill>
                          <a:latin typeface="Times New Roman"/>
                        </a:rPr>
                        <a:t>Gets the last document from the source documents according to the grouping. </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000" b="0" strike="noStrike" spc="-1">
                          <a:solidFill>
                            <a:srgbClr val="000000"/>
                          </a:solidFill>
                          <a:uFill>
                            <a:solidFill>
                              <a:srgbClr val="FFFFFF"/>
                            </a:solidFill>
                          </a:uFill>
                          <a:latin typeface="Times New Roman"/>
                        </a:rPr>
                        <a:t>db.mycol.aggregate([{$group : {_id : "$by_user", last_url : {$last : "$url"}}}])</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
        <p:nvSpPr>
          <p:cNvPr id="339" name="TextShape 2"/>
          <p:cNvSpPr txBox="1"/>
          <p:nvPr/>
        </p:nvSpPr>
        <p:spPr>
          <a:xfrm>
            <a:off x="6553080" y="6356520"/>
            <a:ext cx="2133360" cy="364680"/>
          </a:xfrm>
          <a:prstGeom prst="rect">
            <a:avLst/>
          </a:prstGeom>
          <a:noFill/>
          <a:ln>
            <a:noFill/>
          </a:ln>
        </p:spPr>
        <p:txBody>
          <a:bodyPr anchor="ctr"/>
          <a:lstStyle/>
          <a:p>
            <a:pPr algn="r">
              <a:lnSpc>
                <a:spcPct val="100000"/>
              </a:lnSpc>
            </a:pPr>
            <a:fld id="{7B8523E1-5BEB-472B-A261-77D2D19938A4}" type="slidenum">
              <a:rPr lang="en-IN" sz="1200" b="0" strike="noStrike" spc="-1">
                <a:solidFill>
                  <a:srgbClr val="8B8B8B"/>
                </a:solidFill>
                <a:uFill>
                  <a:solidFill>
                    <a:srgbClr val="FFFFFF"/>
                  </a:solidFill>
                </a:uFill>
                <a:latin typeface="Calibri"/>
              </a:rPr>
              <a:t>122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57200" y="274680"/>
            <a:ext cx="8229240" cy="487080"/>
          </a:xfrm>
          <a:prstGeom prst="rect">
            <a:avLst/>
          </a:prstGeom>
          <a:noFill/>
          <a:ln>
            <a:noFill/>
          </a:ln>
        </p:spPr>
        <p:txBody>
          <a:bodyPr anchor="ctr"/>
          <a:lstStyle/>
          <a:p>
            <a:pPr algn="ctr">
              <a:lnSpc>
                <a:spcPct val="100000"/>
              </a:lnSpc>
            </a:pPr>
            <a:r>
              <a:rPr lang="en-US" sz="3000" b="1" strike="noStrike" spc="-1">
                <a:solidFill>
                  <a:srgbClr val="FF0000"/>
                </a:solidFill>
                <a:uFill>
                  <a:solidFill>
                    <a:srgbClr val="FFFFFF"/>
                  </a:solidFill>
                </a:uFill>
                <a:latin typeface="Times New Roman"/>
              </a:rPr>
              <a:t>Example</a:t>
            </a:r>
            <a:endParaRPr lang="en-US" sz="1800" b="0" strike="noStrike" spc="-1">
              <a:solidFill>
                <a:srgbClr val="000000"/>
              </a:solidFill>
              <a:uFill>
                <a:solidFill>
                  <a:srgbClr val="FFFFFF"/>
                </a:solidFill>
              </a:uFill>
              <a:latin typeface="Calibri"/>
            </a:endParaRPr>
          </a:p>
        </p:txBody>
      </p:sp>
      <p:sp>
        <p:nvSpPr>
          <p:cNvPr id="341" name="TextShape 2"/>
          <p:cNvSpPr txBox="1"/>
          <p:nvPr/>
        </p:nvSpPr>
        <p:spPr>
          <a:xfrm>
            <a:off x="228600" y="685800"/>
            <a:ext cx="8686440" cy="5439960"/>
          </a:xfrm>
          <a:prstGeom prst="rect">
            <a:avLst/>
          </a:prstGeom>
          <a:noFill/>
          <a:ln>
            <a:noFill/>
          </a:ln>
        </p:spPr>
        <p:txBody>
          <a:bodyPr/>
          <a:lstStyle/>
          <a:p>
            <a:pPr marL="343080" indent="-342720">
              <a:lnSpc>
                <a:spcPct val="100000"/>
              </a:lnSpc>
              <a:buClr>
                <a:srgbClr val="000000"/>
              </a:buClr>
              <a:buFont typeface="Arial"/>
              <a:buChar char="•"/>
            </a:pPr>
            <a:r>
              <a:rPr lang="en-US" sz="2500" b="1" strike="noStrike" spc="-1">
                <a:solidFill>
                  <a:srgbClr val="000000"/>
                </a:solidFill>
                <a:uFill>
                  <a:solidFill>
                    <a:srgbClr val="FFFFFF"/>
                  </a:solidFill>
                </a:uFill>
                <a:latin typeface="Times New Roman"/>
              </a:rPr>
              <a:t>A collection books contains the following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"_id" : 8751, "title" : "The Banquet", "author" : "Dante", "copies" : 2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"_id" : 8752, "title" : "Divine Comedy", "author" : "Dante", "copies" : 1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"_id" : 8645, "title" : "Eclogues", "author" : "Dante", "copies" : 2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"_id" : 7000, "title" : "The Odyssey", "author" : "Homer", "copies" : 10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"_id" : 7020, "title" : "Iliad", "author" : "Homer", "copies" : 10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42" name="TextShape 3"/>
          <p:cNvSpPr txBox="1"/>
          <p:nvPr/>
        </p:nvSpPr>
        <p:spPr>
          <a:xfrm>
            <a:off x="6553080" y="6356520"/>
            <a:ext cx="2133360" cy="364680"/>
          </a:xfrm>
          <a:prstGeom prst="rect">
            <a:avLst/>
          </a:prstGeom>
          <a:noFill/>
          <a:ln>
            <a:noFill/>
          </a:ln>
        </p:spPr>
        <p:txBody>
          <a:bodyPr anchor="ctr"/>
          <a:lstStyle/>
          <a:p>
            <a:pPr algn="r">
              <a:lnSpc>
                <a:spcPct val="100000"/>
              </a:lnSpc>
            </a:pPr>
            <a:fld id="{81568EBB-745A-4296-970E-04BEF116738A}" type="slidenum">
              <a:rPr lang="en-IN" sz="1200" b="0" strike="noStrike" spc="-1">
                <a:solidFill>
                  <a:srgbClr val="8B8B8B"/>
                </a:solidFill>
                <a:uFill>
                  <a:solidFill>
                    <a:srgbClr val="FFFFFF"/>
                  </a:solidFill>
                </a:uFill>
                <a:latin typeface="Calibri"/>
              </a:rPr>
              <a:t>123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57200" y="228600"/>
            <a:ext cx="8457840" cy="647676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dirty="0">
                <a:solidFill>
                  <a:srgbClr val="FF0000"/>
                </a:solidFill>
                <a:uFill>
                  <a:solidFill>
                    <a:srgbClr val="FFFFFF"/>
                  </a:solidFill>
                </a:uFill>
                <a:latin typeface="Times New Roman"/>
              </a:rPr>
              <a:t>Group title by author</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dirty="0">
                <a:solidFill>
                  <a:srgbClr val="000000"/>
                </a:solidFill>
                <a:uFill>
                  <a:solidFill>
                    <a:srgbClr val="FFFFFF"/>
                  </a:solidFill>
                </a:uFill>
                <a:latin typeface="Times New Roman"/>
              </a:rPr>
              <a:t>The following aggregation operation pivots the data in the books collection to have titles grouped by authors.</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err="1">
                <a:solidFill>
                  <a:srgbClr val="000000"/>
                </a:solidFill>
                <a:uFill>
                  <a:solidFill>
                    <a:srgbClr val="FFFFFF"/>
                  </a:solidFill>
                </a:uFill>
                <a:latin typeface="Times New Roman"/>
              </a:rPr>
              <a:t>db.books.aggregate</a:t>
            </a:r>
            <a:r>
              <a:rPr lang="en-US" sz="2500" b="0" strike="noStrike" spc="-1" dirty="0">
                <a:solidFill>
                  <a:srgbClr val="000000"/>
                </a:solidFill>
                <a:uFill>
                  <a:solidFill>
                    <a:srgbClr val="FFFFFF"/>
                  </a:solidFill>
                </a:uFill>
                <a:latin typeface="Times New Roman"/>
              </a:rPr>
              <a:t>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$group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_id : "$author", books: { $push: "$title" }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dirty="0">
                <a:solidFill>
                  <a:srgbClr val="000000"/>
                </a:solidFill>
                <a:uFill>
                  <a:solidFill>
                    <a:srgbClr val="FFFFFF"/>
                  </a:solidFill>
                </a:uFill>
                <a:latin typeface="Times New Roman"/>
              </a:rPr>
              <a:t>The operation returns the following documents:</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"_id" : "Homer", "books" : [ "The Odyssey", "Iliad" ]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"_id" : "Dante", "books" : [ "The Banquet", "Divine Comedy", "Eclogues" ] } </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
        <p:nvSpPr>
          <p:cNvPr id="344" name="TextShape 2"/>
          <p:cNvSpPr txBox="1"/>
          <p:nvPr/>
        </p:nvSpPr>
        <p:spPr>
          <a:xfrm>
            <a:off x="6553080" y="6356520"/>
            <a:ext cx="2133360" cy="364680"/>
          </a:xfrm>
          <a:prstGeom prst="rect">
            <a:avLst/>
          </a:prstGeom>
          <a:noFill/>
          <a:ln>
            <a:noFill/>
          </a:ln>
        </p:spPr>
        <p:txBody>
          <a:bodyPr anchor="ctr"/>
          <a:lstStyle/>
          <a:p>
            <a:pPr algn="r">
              <a:lnSpc>
                <a:spcPct val="100000"/>
              </a:lnSpc>
            </a:pPr>
            <a:fld id="{80740CAD-37AA-4985-8629-8F2F3E547EE7}" type="slidenum">
              <a:rPr lang="en-IN" sz="1200" b="0" strike="noStrike" spc="-1">
                <a:solidFill>
                  <a:srgbClr val="8B8B8B"/>
                </a:solidFill>
                <a:uFill>
                  <a:solidFill>
                    <a:srgbClr val="FFFFFF"/>
                  </a:solidFill>
                </a:uFill>
                <a:latin typeface="Calibri"/>
              </a:rPr>
              <a:t>124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1"/>
          <p:nvPr/>
        </p:nvSpPr>
        <p:spPr>
          <a:xfrm>
            <a:off x="228600" y="152280"/>
            <a:ext cx="8762760" cy="640044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Group Documents by author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following aggregation operation uses the </a:t>
            </a:r>
            <a:r>
              <a:rPr lang="en-US" sz="2500" b="0" u="sng" strike="noStrike" spc="-1">
                <a:solidFill>
                  <a:srgbClr val="0000FF"/>
                </a:solidFill>
                <a:uFill>
                  <a:solidFill>
                    <a:srgbClr val="FFFFFF"/>
                  </a:solidFill>
                </a:uFill>
                <a:latin typeface="Times New Roman"/>
                <a:hlinkClick r:id="rId2"/>
              </a:rPr>
              <a:t>$$ROOT</a:t>
            </a:r>
            <a:r>
              <a:rPr lang="en-US" sz="2500" b="0" strike="noStrike" spc="-1">
                <a:solidFill>
                  <a:srgbClr val="000000"/>
                </a:solidFill>
                <a:uFill>
                  <a:solidFill>
                    <a:srgbClr val="FFFFFF"/>
                  </a:solidFill>
                </a:uFill>
                <a:latin typeface="Times New Roman"/>
              </a:rPr>
              <a:t> system variable to group the documents by authors. The resulting documents must not exceed the </a:t>
            </a:r>
            <a:r>
              <a:rPr lang="en-US" sz="2500" b="0" u="sng" strike="noStrike" spc="-1">
                <a:solidFill>
                  <a:srgbClr val="0000FF"/>
                </a:solidFill>
                <a:uFill>
                  <a:solidFill>
                    <a:srgbClr val="FFFFFF"/>
                  </a:solidFill>
                </a:uFill>
                <a:latin typeface="Times New Roman"/>
                <a:hlinkClick r:id="rId3"/>
              </a:rPr>
              <a:t>BSON Document Size</a:t>
            </a:r>
            <a:r>
              <a:rPr lang="en-US" sz="2500" b="0" strike="noStrike" spc="-1">
                <a:solidFill>
                  <a:srgbClr val="000000"/>
                </a:solidFill>
                <a:uFill>
                  <a:solidFill>
                    <a:srgbClr val="FFFFFF"/>
                  </a:solidFill>
                </a:uFill>
                <a:latin typeface="Times New Roman"/>
              </a:rPr>
              <a:t> limit.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db.books.aggregate(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$group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_id : "$author", books: { $push: 								"$$ROOT" }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46" name="TextShape 2"/>
          <p:cNvSpPr txBox="1"/>
          <p:nvPr/>
        </p:nvSpPr>
        <p:spPr>
          <a:xfrm>
            <a:off x="6553080" y="6356520"/>
            <a:ext cx="2133360" cy="364680"/>
          </a:xfrm>
          <a:prstGeom prst="rect">
            <a:avLst/>
          </a:prstGeom>
          <a:noFill/>
          <a:ln>
            <a:noFill/>
          </a:ln>
        </p:spPr>
        <p:txBody>
          <a:bodyPr anchor="ctr"/>
          <a:lstStyle/>
          <a:p>
            <a:pPr algn="r">
              <a:lnSpc>
                <a:spcPct val="100000"/>
              </a:lnSpc>
            </a:pPr>
            <a:fld id="{40AB4480-ACBC-4420-BF0D-9D36C459ED1E}" type="slidenum">
              <a:rPr lang="en-IN" sz="1200" b="0" strike="noStrike" spc="-1">
                <a:solidFill>
                  <a:srgbClr val="8B8B8B"/>
                </a:solidFill>
                <a:uFill>
                  <a:solidFill>
                    <a:srgbClr val="FFFFFF"/>
                  </a:solidFill>
                </a:uFill>
                <a:latin typeface="Calibri"/>
              </a:rPr>
              <a:t>125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Wingdings" charset="2"/>
              <a:buChar char=""/>
            </a:pPr>
            <a:r>
              <a:rPr lang="en-US" b="1" strike="noStrike" spc="-1" dirty="0">
                <a:solidFill>
                  <a:srgbClr val="000000"/>
                </a:solidFill>
                <a:uFill>
                  <a:solidFill>
                    <a:srgbClr val="FFFFFF"/>
                  </a:solidFill>
                </a:uFill>
                <a:latin typeface="Times New Roman"/>
              </a:rPr>
              <a:t>The operation returns the following documents:</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"_id" : "Homer", "books" :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"_id" : 7000, "title" : "The Odyssey", "author" : "Homer", "copies" : 10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"_id" : 7020, "title" : "Iliad", "author" : "Homer", "copies" : 10 }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"_id" : "Dante", "books"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"_id" : 8751, "title" : "The Banquet", "author" : "Dante", "copies" : 2 },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"_id" : 8752, "title" : "Divine Comedy", "author" : "Dante", "copies" : 1 },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 "_id" : 8645, "title" : "Eclogues", "author" : "Dante", "copies" : 2 }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p:txBody>
      </p:sp>
      <p:sp>
        <p:nvSpPr>
          <p:cNvPr id="348" name="TextShape 2"/>
          <p:cNvSpPr txBox="1"/>
          <p:nvPr/>
        </p:nvSpPr>
        <p:spPr>
          <a:xfrm>
            <a:off x="6553080" y="6356520"/>
            <a:ext cx="2133360" cy="364680"/>
          </a:xfrm>
          <a:prstGeom prst="rect">
            <a:avLst/>
          </a:prstGeom>
          <a:noFill/>
          <a:ln>
            <a:noFill/>
          </a:ln>
        </p:spPr>
        <p:txBody>
          <a:bodyPr anchor="ctr"/>
          <a:lstStyle/>
          <a:p>
            <a:pPr algn="r">
              <a:lnSpc>
                <a:spcPct val="100000"/>
              </a:lnSpc>
            </a:pPr>
            <a:fld id="{AAC3EE30-3A0F-47BA-A1D1-423A44217CB4}" type="slidenum">
              <a:rPr lang="en-IN" sz="1200" b="0" strike="noStrike" spc="-1">
                <a:solidFill>
                  <a:srgbClr val="8B8B8B"/>
                </a:solidFill>
                <a:uFill>
                  <a:solidFill>
                    <a:srgbClr val="FFFFFF"/>
                  </a:solidFill>
                </a:uFill>
                <a:latin typeface="Calibri"/>
              </a:rPr>
              <a:t>126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350" name="Picture 349"/>
          <p:cNvPicPr/>
          <p:nvPr/>
        </p:nvPicPr>
        <p:blipFill>
          <a:blip r:embed="rId2"/>
          <a:stretch/>
        </p:blipFill>
        <p:spPr>
          <a:xfrm>
            <a:off x="144000" y="108360"/>
            <a:ext cx="8640000" cy="6480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228600" y="228600"/>
            <a:ext cx="8686440" cy="589716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Aggregation Pipeline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aggregation pipeline is a framework for data aggregation modeled on the concept of data processing pipelines.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Documents enter a multi-stage pipeline that transforms the documents into an aggregated results.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aggregation pipeline provides an alternative to </a:t>
            </a:r>
            <a:r>
              <a:rPr lang="en-US" sz="2500" b="0" i="1" u="sng" strike="noStrike" spc="-1">
                <a:solidFill>
                  <a:srgbClr val="0000FF"/>
                </a:solidFill>
                <a:uFill>
                  <a:solidFill>
                    <a:srgbClr val="FFFFFF"/>
                  </a:solidFill>
                </a:uFill>
                <a:latin typeface="Times New Roman"/>
                <a:hlinkClick r:id="rId2"/>
              </a:rPr>
              <a:t>map-reduce</a:t>
            </a:r>
            <a:r>
              <a:rPr lang="en-US" sz="2500" b="0" strike="noStrike" spc="-1">
                <a:solidFill>
                  <a:srgbClr val="000000"/>
                </a:solidFill>
                <a:uFill>
                  <a:solidFill>
                    <a:srgbClr val="FFFFFF"/>
                  </a:solidFill>
                </a:uFill>
                <a:latin typeface="Times New Roman"/>
              </a:rPr>
              <a:t> and may be the preferred solution for many aggregation tasks.</a:t>
            </a:r>
            <a:endParaRPr lang="en-US" sz="3200" b="0" strike="noStrike" spc="-1">
              <a:solidFill>
                <a:srgbClr val="000000"/>
              </a:solidFill>
              <a:uFill>
                <a:solidFill>
                  <a:srgbClr val="FFFFFF"/>
                </a:solidFill>
              </a:uFill>
              <a:latin typeface="Calibri"/>
            </a:endParaRPr>
          </a:p>
        </p:txBody>
      </p:sp>
      <p:sp>
        <p:nvSpPr>
          <p:cNvPr id="352" name="TextShape 2"/>
          <p:cNvSpPr txBox="1"/>
          <p:nvPr/>
        </p:nvSpPr>
        <p:spPr>
          <a:xfrm>
            <a:off x="6553080" y="6356520"/>
            <a:ext cx="2133360" cy="364680"/>
          </a:xfrm>
          <a:prstGeom prst="rect">
            <a:avLst/>
          </a:prstGeom>
          <a:noFill/>
          <a:ln>
            <a:noFill/>
          </a:ln>
        </p:spPr>
        <p:txBody>
          <a:bodyPr anchor="ctr"/>
          <a:lstStyle/>
          <a:p>
            <a:pPr algn="r">
              <a:lnSpc>
                <a:spcPct val="100000"/>
              </a:lnSpc>
            </a:pPr>
            <a:fld id="{8BF47DBB-2A32-4887-9A64-189BE8A11D85}" type="slidenum">
              <a:rPr lang="en-IN" sz="1200" b="0" strike="noStrike" spc="-1">
                <a:solidFill>
                  <a:srgbClr val="8B8B8B"/>
                </a:solidFill>
                <a:uFill>
                  <a:solidFill>
                    <a:srgbClr val="FFFFFF"/>
                  </a:solidFill>
                </a:uFill>
                <a:latin typeface="Calibri"/>
              </a:rPr>
              <a:t>128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6553080" y="6356520"/>
            <a:ext cx="2133360" cy="364680"/>
          </a:xfrm>
          <a:prstGeom prst="rect">
            <a:avLst/>
          </a:prstGeom>
          <a:noFill/>
          <a:ln>
            <a:noFill/>
          </a:ln>
        </p:spPr>
        <p:txBody>
          <a:bodyPr anchor="ctr"/>
          <a:lstStyle/>
          <a:p>
            <a:pPr algn="r">
              <a:lnSpc>
                <a:spcPct val="100000"/>
              </a:lnSpc>
            </a:pPr>
            <a:fld id="{1D51BA2D-6320-45A2-912B-E754D657C09B}" type="slidenum">
              <a:rPr lang="en-IN" sz="1200" b="0" strike="noStrike" spc="-1">
                <a:solidFill>
                  <a:srgbClr val="8B8B8B"/>
                </a:solidFill>
                <a:uFill>
                  <a:solidFill>
                    <a:srgbClr val="FFFFFF"/>
                  </a:solidFill>
                </a:uFill>
                <a:latin typeface="Calibri"/>
              </a:rPr>
              <a:t>129</a:t>
            </a:fld>
            <a:endParaRPr lang="en-IN" sz="1400" b="0" strike="noStrike" spc="-1">
              <a:solidFill>
                <a:srgbClr val="000000"/>
              </a:solidFill>
              <a:uFill>
                <a:solidFill>
                  <a:srgbClr val="FFFFFF"/>
                </a:solidFill>
              </a:uFill>
              <a:latin typeface="Times New Roman"/>
            </a:endParaRPr>
          </a:p>
        </p:txBody>
      </p:sp>
      <p:pic>
        <p:nvPicPr>
          <p:cNvPr id="354" name="Picture 2"/>
          <p:cNvPicPr/>
          <p:nvPr/>
        </p:nvPicPr>
        <p:blipFill>
          <a:blip r:embed="rId2"/>
          <a:stretch/>
        </p:blipFill>
        <p:spPr>
          <a:xfrm>
            <a:off x="228600" y="228600"/>
            <a:ext cx="8686440" cy="6400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304920" y="228600"/>
            <a:ext cx="8610120" cy="6400440"/>
          </a:xfrm>
          <a:prstGeom prst="rect">
            <a:avLst/>
          </a:prstGeom>
          <a:noFill/>
          <a:ln>
            <a:noFill/>
          </a:ln>
        </p:spPr>
        <p:txBody>
          <a:bodyPr/>
          <a:lstStyle/>
          <a:p>
            <a:pPr marL="343080" indent="-342720">
              <a:lnSpc>
                <a:spcPct val="100000"/>
              </a:lnSpc>
              <a:buClr>
                <a:srgbClr val="FF0000"/>
              </a:buClr>
              <a:buFont typeface="Arial"/>
              <a:buChar char="•"/>
            </a:pPr>
            <a:r>
              <a:rPr lang="en-US" sz="2200" b="1" strike="noStrike" spc="-1">
                <a:solidFill>
                  <a:srgbClr val="FF0000"/>
                </a:solidFill>
                <a:uFill>
                  <a:solidFill>
                    <a:srgbClr val="FFFFFF"/>
                  </a:solidFill>
                </a:uFill>
                <a:latin typeface="Times New Roman"/>
              </a:rPr>
              <a:t>Array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It is an ordered collection of values.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These are enclosed square brackets which means that array begins with .[. and ends with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The values are separated by ,(comma).</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Array indexing can be started at 0 or 1.</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Arrays should be used when the key names are sequential integers.</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200" b="0"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value, .......]</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2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Example showing array containing multiple objects: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"books": [ { "language":"Java" , "edition":"second"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"language":"C++" , " edition":"fifth"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"language":"C" , "edition ":"third"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106" name="TextShape 2"/>
          <p:cNvSpPr txBox="1"/>
          <p:nvPr/>
        </p:nvSpPr>
        <p:spPr>
          <a:xfrm>
            <a:off x="6553080" y="6356520"/>
            <a:ext cx="2133360" cy="364680"/>
          </a:xfrm>
          <a:prstGeom prst="rect">
            <a:avLst/>
          </a:prstGeom>
          <a:noFill/>
          <a:ln>
            <a:noFill/>
          </a:ln>
        </p:spPr>
        <p:txBody>
          <a:bodyPr anchor="ctr"/>
          <a:lstStyle/>
          <a:p>
            <a:pPr algn="r">
              <a:lnSpc>
                <a:spcPct val="100000"/>
              </a:lnSpc>
            </a:pPr>
            <a:fld id="{79AE2A71-C0DC-4124-A734-42A13880E946}" type="slidenum">
              <a:rPr lang="en-IN" sz="1200" b="0" strike="noStrike" spc="-1">
                <a:solidFill>
                  <a:srgbClr val="8B8B8B"/>
                </a:solidFill>
                <a:uFill>
                  <a:solidFill>
                    <a:srgbClr val="FFFFFF"/>
                  </a:solidFill>
                </a:uFill>
                <a:latin typeface="Calibri"/>
              </a:rPr>
              <a:t>13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228600" y="152280"/>
            <a:ext cx="8686440" cy="6476760"/>
          </a:xfrm>
          <a:prstGeom prst="rect">
            <a:avLst/>
          </a:prstGeom>
          <a:noFill/>
          <a:ln>
            <a:noFill/>
          </a:ln>
        </p:spPr>
        <p:txBody>
          <a:bodyPr/>
          <a:lstStyle/>
          <a:p>
            <a:pPr marL="343080" indent="-342720">
              <a:lnSpc>
                <a:spcPct val="100000"/>
              </a:lnSpc>
              <a:buClr>
                <a:srgbClr val="FF0000"/>
              </a:buClr>
              <a:buFont typeface="Wingdings" charset="2"/>
              <a:buChar char=""/>
            </a:pPr>
            <a:r>
              <a:rPr lang="en-US" sz="3000" b="1" strike="noStrike" spc="-1" dirty="0">
                <a:solidFill>
                  <a:srgbClr val="FF0000"/>
                </a:solidFill>
                <a:uFill>
                  <a:solidFill>
                    <a:srgbClr val="FFFFFF"/>
                  </a:solidFill>
                </a:uFill>
                <a:latin typeface="Times New Roman"/>
              </a:rPr>
              <a:t>Map-Reduce</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dirty="0">
                <a:solidFill>
                  <a:srgbClr val="000000"/>
                </a:solidFill>
                <a:uFill>
                  <a:solidFill>
                    <a:srgbClr val="FFFFFF"/>
                  </a:solidFill>
                </a:uFill>
                <a:latin typeface="Times New Roman"/>
              </a:rPr>
              <a:t>Map-reduce is a data processing paradigm for condensing large volumes of data into useful </a:t>
            </a:r>
            <a:r>
              <a:rPr lang="en-US" sz="2500" b="0" i="1" strike="noStrike" spc="-1" dirty="0">
                <a:solidFill>
                  <a:srgbClr val="000000"/>
                </a:solidFill>
                <a:uFill>
                  <a:solidFill>
                    <a:srgbClr val="FFFFFF"/>
                  </a:solidFill>
                </a:uFill>
                <a:latin typeface="Times New Roman"/>
              </a:rPr>
              <a:t>aggregated</a:t>
            </a:r>
            <a:r>
              <a:rPr lang="en-US" sz="2500" b="0" strike="noStrike" spc="-1" dirty="0">
                <a:solidFill>
                  <a:srgbClr val="000000"/>
                </a:solidFill>
                <a:uFill>
                  <a:solidFill>
                    <a:srgbClr val="FFFFFF"/>
                  </a:solidFill>
                </a:uFill>
                <a:latin typeface="Times New Roman"/>
              </a:rPr>
              <a:t> results. </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dirty="0">
                <a:solidFill>
                  <a:srgbClr val="000000"/>
                </a:solidFill>
                <a:uFill>
                  <a:solidFill>
                    <a:srgbClr val="FFFFFF"/>
                  </a:solidFill>
                </a:uFill>
                <a:latin typeface="Times New Roman"/>
              </a:rPr>
              <a:t>For map-reduce operations,</a:t>
            </a:r>
            <a:r>
              <a:rPr lang="en-US" sz="2500" b="1" strike="noStrike" spc="-1" dirty="0">
                <a:solidFill>
                  <a:srgbClr val="000000"/>
                </a:solidFill>
                <a:uFill>
                  <a:solidFill>
                    <a:srgbClr val="FFFFFF"/>
                  </a:solidFill>
                </a:uFill>
                <a:latin typeface="Times New Roman"/>
              </a:rPr>
              <a:t> MongoDB</a:t>
            </a:r>
            <a:r>
              <a:rPr lang="en-US" sz="2500" b="0" strike="noStrike" spc="-1" dirty="0">
                <a:solidFill>
                  <a:srgbClr val="000000"/>
                </a:solidFill>
                <a:uFill>
                  <a:solidFill>
                    <a:srgbClr val="FFFFFF"/>
                  </a:solidFill>
                </a:uFill>
                <a:latin typeface="Times New Roman"/>
              </a:rPr>
              <a:t> provides the </a:t>
            </a:r>
            <a:r>
              <a:rPr lang="en-US" sz="2500" b="0" u="sng" strike="noStrike" spc="-1" dirty="0" err="1">
                <a:solidFill>
                  <a:srgbClr val="0000FF"/>
                </a:solidFill>
                <a:uFill>
                  <a:solidFill>
                    <a:srgbClr val="FFFFFF"/>
                  </a:solidFill>
                </a:uFill>
                <a:latin typeface="Times New Roman"/>
                <a:hlinkClick r:id="rId2"/>
              </a:rPr>
              <a:t>mapReduce</a:t>
            </a:r>
            <a:r>
              <a:rPr lang="en-US" sz="2500" b="0" strike="noStrike" spc="-1" dirty="0">
                <a:solidFill>
                  <a:srgbClr val="000000"/>
                </a:solidFill>
                <a:uFill>
                  <a:solidFill>
                    <a:srgbClr val="FFFFFF"/>
                  </a:solidFill>
                </a:uFill>
                <a:latin typeface="Times New Roman"/>
              </a:rPr>
              <a:t> database command.</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1" strike="noStrike" spc="-1" dirty="0" err="1">
                <a:solidFill>
                  <a:srgbClr val="000000"/>
                </a:solidFill>
                <a:uFill>
                  <a:solidFill>
                    <a:srgbClr val="FFFFFF"/>
                  </a:solidFill>
                </a:uFill>
                <a:latin typeface="Times New Roman"/>
              </a:rPr>
              <a:t>db.collection.mapReduce</a:t>
            </a:r>
            <a:r>
              <a:rPr lang="en-US" sz="2500" b="1"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&lt;map&gt;,</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&lt;reduce&gt;,</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out: &lt;collection&gt;,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query: &lt;document&gt;,</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sort: &lt;document&gt;,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limit: &lt;number&gt;,</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finalize: &lt;function&gt;,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scope: &lt;document&gt;,</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a:t>
            </a:r>
            <a:r>
              <a:rPr lang="en-US" sz="2500" b="0" strike="noStrike" spc="-1" dirty="0" err="1">
                <a:solidFill>
                  <a:srgbClr val="000000"/>
                </a:solidFill>
                <a:uFill>
                  <a:solidFill>
                    <a:srgbClr val="FFFFFF"/>
                  </a:solidFill>
                </a:uFill>
                <a:latin typeface="Times New Roman"/>
              </a:rPr>
              <a:t>jsMode</a:t>
            </a:r>
            <a:r>
              <a:rPr lang="en-US" sz="2500" b="0" strike="noStrike" spc="-1" dirty="0">
                <a:solidFill>
                  <a:srgbClr val="000000"/>
                </a:solidFill>
                <a:uFill>
                  <a:solidFill>
                    <a:srgbClr val="FFFFFF"/>
                  </a:solidFill>
                </a:uFill>
                <a:latin typeface="Times New Roman"/>
              </a:rPr>
              <a:t>: &lt;</a:t>
            </a:r>
            <a:r>
              <a:rPr lang="en-US" sz="2500" b="0" strike="noStrike" spc="-1" dirty="0" err="1">
                <a:solidFill>
                  <a:srgbClr val="000000"/>
                </a:solidFill>
                <a:uFill>
                  <a:solidFill>
                    <a:srgbClr val="FFFFFF"/>
                  </a:solidFill>
                </a:uFill>
                <a:latin typeface="Times New Roman"/>
              </a:rPr>
              <a:t>boolean</a:t>
            </a:r>
            <a:r>
              <a:rPr lang="en-US" sz="2500" b="0" strike="noStrike" spc="-1" dirty="0">
                <a:solidFill>
                  <a:srgbClr val="000000"/>
                </a:solidFill>
                <a:uFill>
                  <a:solidFill>
                    <a:srgbClr val="FFFFFF"/>
                  </a:solidFill>
                </a:uFill>
                <a:latin typeface="Times New Roman"/>
              </a:rPr>
              <a:t>&gt;,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verbose: &lt;</a:t>
            </a:r>
            <a:r>
              <a:rPr lang="en-US" sz="2500" b="0" strike="noStrike" spc="-1" dirty="0" err="1">
                <a:solidFill>
                  <a:srgbClr val="000000"/>
                </a:solidFill>
                <a:uFill>
                  <a:solidFill>
                    <a:srgbClr val="FFFFFF"/>
                  </a:solidFill>
                </a:uFill>
                <a:latin typeface="Times New Roman"/>
              </a:rPr>
              <a:t>boolean</a:t>
            </a:r>
            <a:r>
              <a:rPr lang="en-US" sz="2500" b="0" strike="noStrike" spc="-1" dirty="0">
                <a:solidFill>
                  <a:srgbClr val="000000"/>
                </a:solidFill>
                <a:uFill>
                  <a:solidFill>
                    <a:srgbClr val="FFFFFF"/>
                  </a:solidFill>
                </a:uFill>
                <a:latin typeface="Times New Roman"/>
              </a:rPr>
              <a:t>&gt;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
        <p:nvSpPr>
          <p:cNvPr id="356" name="TextShape 2"/>
          <p:cNvSpPr txBox="1"/>
          <p:nvPr/>
        </p:nvSpPr>
        <p:spPr>
          <a:xfrm>
            <a:off x="6553080" y="6356520"/>
            <a:ext cx="2133360" cy="364680"/>
          </a:xfrm>
          <a:prstGeom prst="rect">
            <a:avLst/>
          </a:prstGeom>
          <a:noFill/>
          <a:ln>
            <a:noFill/>
          </a:ln>
        </p:spPr>
        <p:txBody>
          <a:bodyPr anchor="ctr"/>
          <a:lstStyle/>
          <a:p>
            <a:pPr algn="r">
              <a:lnSpc>
                <a:spcPct val="100000"/>
              </a:lnSpc>
            </a:pPr>
            <a:fld id="{74770FC3-904A-4841-8B87-08966DAB9A6E}" type="slidenum">
              <a:rPr lang="en-IN" sz="1200" b="0" strike="noStrike" spc="-1">
                <a:solidFill>
                  <a:srgbClr val="8B8B8B"/>
                </a:solidFill>
                <a:uFill>
                  <a:solidFill>
                    <a:srgbClr val="FFFFFF"/>
                  </a:solidFill>
                </a:uFill>
                <a:latin typeface="Calibri"/>
              </a:rPr>
              <a:t>130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MapReduce Command:</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700" b="0" strike="noStrike"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db.collection.mapReduce(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function()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{emit(key,value);},         </a:t>
            </a:r>
            <a:r>
              <a:rPr lang="en-US" sz="2700" b="1" strike="noStrike" spc="-1">
                <a:solidFill>
                  <a:srgbClr val="000000"/>
                </a:solidFill>
                <a:uFill>
                  <a:solidFill>
                    <a:srgbClr val="FFFFFF"/>
                  </a:solidFill>
                </a:uFill>
                <a:latin typeface="Times New Roman"/>
              </a:rPr>
              <a:t>//map function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function(key,values){ return reduceFunction}, 							</a:t>
            </a:r>
            <a:r>
              <a:rPr lang="en-US" sz="2700" b="1" strike="noStrike" spc="-1">
                <a:solidFill>
                  <a:srgbClr val="000000"/>
                </a:solidFill>
                <a:uFill>
                  <a:solidFill>
                    <a:srgbClr val="FFFFFF"/>
                  </a:solidFill>
                </a:uFill>
                <a:latin typeface="Times New Roman"/>
              </a:rPr>
              <a:t>//reduce function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 </a:t>
            </a:r>
            <a:r>
              <a:rPr lang="en-US" sz="2700" b="1" strike="noStrike" spc="-1">
                <a:solidFill>
                  <a:srgbClr val="000000"/>
                </a:solidFill>
                <a:uFill>
                  <a:solidFill>
                    <a:srgbClr val="FFFFFF"/>
                  </a:solidFill>
                </a:uFill>
                <a:latin typeface="Times New Roman"/>
              </a:rPr>
              <a:t>	out: </a:t>
            </a:r>
            <a:r>
              <a:rPr lang="en-US" sz="2700" b="0" strike="noStrike" spc="-1">
                <a:solidFill>
                  <a:srgbClr val="000000"/>
                </a:solidFill>
                <a:uFill>
                  <a:solidFill>
                    <a:srgbClr val="FFFFFF"/>
                  </a:solidFill>
                </a:uFill>
                <a:latin typeface="Times New Roman"/>
              </a:rPr>
              <a:t>collection,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1" strike="noStrike" spc="-1">
                <a:solidFill>
                  <a:srgbClr val="000000"/>
                </a:solidFill>
                <a:uFill>
                  <a:solidFill>
                    <a:srgbClr val="FFFFFF"/>
                  </a:solidFill>
                </a:uFill>
                <a:latin typeface="Times New Roman"/>
              </a:rPr>
              <a:t>			query:</a:t>
            </a:r>
            <a:r>
              <a:rPr lang="en-US" sz="2700" b="0" strike="noStrike" spc="-1">
                <a:solidFill>
                  <a:srgbClr val="000000"/>
                </a:solidFill>
                <a:uFill>
                  <a:solidFill>
                    <a:srgbClr val="FFFFFF"/>
                  </a:solidFill>
                </a:uFill>
                <a:latin typeface="Times New Roman"/>
              </a:rPr>
              <a:t> document,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1" strike="noStrike" spc="-1">
                <a:solidFill>
                  <a:srgbClr val="000000"/>
                </a:solidFill>
                <a:uFill>
                  <a:solidFill>
                    <a:srgbClr val="FFFFFF"/>
                  </a:solidFill>
                </a:uFill>
                <a:latin typeface="Times New Roman"/>
              </a:rPr>
              <a:t>			sort: </a:t>
            </a:r>
            <a:r>
              <a:rPr lang="en-US" sz="2700" b="0" strike="noStrike" spc="-1">
                <a:solidFill>
                  <a:srgbClr val="000000"/>
                </a:solidFill>
                <a:uFill>
                  <a:solidFill>
                    <a:srgbClr val="FFFFFF"/>
                  </a:solidFill>
                </a:uFill>
                <a:latin typeface="Times New Roman"/>
              </a:rPr>
              <a:t>document,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1" strike="noStrike" spc="-1">
                <a:solidFill>
                  <a:srgbClr val="000000"/>
                </a:solidFill>
                <a:uFill>
                  <a:solidFill>
                    <a:srgbClr val="FFFFFF"/>
                  </a:solidFill>
                </a:uFill>
                <a:latin typeface="Times New Roman"/>
              </a:rPr>
              <a:t>			limit:</a:t>
            </a:r>
            <a:r>
              <a:rPr lang="en-US" sz="2700" b="0" strike="noStrike" spc="-1">
                <a:solidFill>
                  <a:srgbClr val="000000"/>
                </a:solidFill>
                <a:uFill>
                  <a:solidFill>
                    <a:srgbClr val="FFFFFF"/>
                  </a:solidFill>
                </a:uFill>
                <a:latin typeface="Times New Roman"/>
              </a:rPr>
              <a:t> number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358" name="TextShape 2"/>
          <p:cNvSpPr txBox="1"/>
          <p:nvPr/>
        </p:nvSpPr>
        <p:spPr>
          <a:xfrm>
            <a:off x="6553080" y="6356520"/>
            <a:ext cx="2133360" cy="364680"/>
          </a:xfrm>
          <a:prstGeom prst="rect">
            <a:avLst/>
          </a:prstGeom>
          <a:noFill/>
          <a:ln>
            <a:noFill/>
          </a:ln>
        </p:spPr>
        <p:txBody>
          <a:bodyPr anchor="ctr"/>
          <a:lstStyle/>
          <a:p>
            <a:pPr algn="r">
              <a:lnSpc>
                <a:spcPct val="100000"/>
              </a:lnSpc>
            </a:pPr>
            <a:fld id="{B229B57C-93B0-4891-B92E-856E4FAC0E85}" type="slidenum">
              <a:rPr lang="en-IN" sz="1200" b="0" strike="noStrike" spc="-1">
                <a:solidFill>
                  <a:srgbClr val="8B8B8B"/>
                </a:solidFill>
                <a:uFill>
                  <a:solidFill>
                    <a:srgbClr val="FFFFFF"/>
                  </a:solidFill>
                </a:uFill>
                <a:latin typeface="Calibri"/>
              </a:rPr>
              <a:t>131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map-reduce function first queries the collection, then maps the result documents to emit key-value pairs which is then reduced based on the keys that have multiple values.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In the above syntax: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map</a:t>
            </a:r>
            <a:r>
              <a:rPr lang="en-US" sz="2400" b="0" strike="noStrike" spc="-1">
                <a:solidFill>
                  <a:srgbClr val="000000"/>
                </a:solidFill>
                <a:uFill>
                  <a:solidFill>
                    <a:srgbClr val="FFFFFF"/>
                  </a:solidFill>
                </a:uFill>
                <a:latin typeface="Times New Roman"/>
              </a:rPr>
              <a:t> is a javascript function that maps a value with a key and emits a key-value pair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reduce</a:t>
            </a:r>
            <a:r>
              <a:rPr lang="en-US" sz="2400" b="0" strike="noStrike" spc="-1">
                <a:solidFill>
                  <a:srgbClr val="000000"/>
                </a:solidFill>
                <a:uFill>
                  <a:solidFill>
                    <a:srgbClr val="FFFFFF"/>
                  </a:solidFill>
                </a:uFill>
                <a:latin typeface="Times New Roman"/>
              </a:rPr>
              <a:t> is a javscript function that reduces or groups all the documents having the same key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out</a:t>
            </a:r>
            <a:r>
              <a:rPr lang="en-US" sz="2400" b="0" strike="noStrike" spc="-1">
                <a:solidFill>
                  <a:srgbClr val="000000"/>
                </a:solidFill>
                <a:uFill>
                  <a:solidFill>
                    <a:srgbClr val="FFFFFF"/>
                  </a:solidFill>
                </a:uFill>
                <a:latin typeface="Times New Roman"/>
              </a:rPr>
              <a:t> specifies the location of the map-reduce query result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query</a:t>
            </a:r>
            <a:r>
              <a:rPr lang="en-US" sz="2400" b="0" strike="noStrike" spc="-1">
                <a:solidFill>
                  <a:srgbClr val="000000"/>
                </a:solidFill>
                <a:uFill>
                  <a:solidFill>
                    <a:srgbClr val="FFFFFF"/>
                  </a:solidFill>
                </a:uFill>
                <a:latin typeface="Times New Roman"/>
              </a:rPr>
              <a:t> specifies the optional selection criteria for selecting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sort</a:t>
            </a:r>
            <a:r>
              <a:rPr lang="en-US" sz="2400" b="0" strike="noStrike" spc="-1">
                <a:solidFill>
                  <a:srgbClr val="000000"/>
                </a:solidFill>
                <a:uFill>
                  <a:solidFill>
                    <a:srgbClr val="FFFFFF"/>
                  </a:solidFill>
                </a:uFill>
                <a:latin typeface="Times New Roman"/>
              </a:rPr>
              <a:t> specifies the optional sort criteria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60" name="TextShape 2"/>
          <p:cNvSpPr txBox="1"/>
          <p:nvPr/>
        </p:nvSpPr>
        <p:spPr>
          <a:xfrm>
            <a:off x="6553080" y="6356520"/>
            <a:ext cx="2133360" cy="364680"/>
          </a:xfrm>
          <a:prstGeom prst="rect">
            <a:avLst/>
          </a:prstGeom>
          <a:noFill/>
          <a:ln>
            <a:noFill/>
          </a:ln>
        </p:spPr>
        <p:txBody>
          <a:bodyPr anchor="ctr"/>
          <a:lstStyle/>
          <a:p>
            <a:pPr algn="r">
              <a:lnSpc>
                <a:spcPct val="100000"/>
              </a:lnSpc>
            </a:pPr>
            <a:fld id="{7AC66A7F-56F9-44EC-80EE-0BD641291AEA}" type="slidenum">
              <a:rPr lang="en-IN" sz="1200" b="0" strike="noStrike" spc="-1">
                <a:solidFill>
                  <a:srgbClr val="8B8B8B"/>
                </a:solidFill>
                <a:uFill>
                  <a:solidFill>
                    <a:srgbClr val="FFFFFF"/>
                  </a:solidFill>
                </a:uFill>
                <a:latin typeface="Calibri"/>
              </a:rPr>
              <a:t>132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Arial"/>
              <a:buChar char="•"/>
            </a:pPr>
            <a:r>
              <a:rPr lang="en-US" sz="2400" b="1" strike="noStrike" spc="-1" dirty="0">
                <a:solidFill>
                  <a:srgbClr val="000000"/>
                </a:solidFill>
                <a:uFill>
                  <a:solidFill>
                    <a:srgbClr val="FFFFFF"/>
                  </a:solidFill>
                </a:uFill>
                <a:latin typeface="Times New Roman"/>
              </a:rPr>
              <a:t>limit</a:t>
            </a:r>
            <a:r>
              <a:rPr lang="en-US" sz="2400" b="0" strike="noStrike" spc="-1" dirty="0">
                <a:solidFill>
                  <a:srgbClr val="000000"/>
                </a:solidFill>
                <a:uFill>
                  <a:solidFill>
                    <a:srgbClr val="FFFFFF"/>
                  </a:solidFill>
                </a:uFill>
                <a:latin typeface="Times New Roman"/>
              </a:rPr>
              <a:t> specifies the optional maximum number of documents to be returned</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dirty="0">
                <a:solidFill>
                  <a:srgbClr val="000000"/>
                </a:solidFill>
                <a:uFill>
                  <a:solidFill>
                    <a:srgbClr val="FFFFFF"/>
                  </a:solidFill>
                </a:uFill>
                <a:latin typeface="Times New Roman"/>
              </a:rPr>
              <a:t>finalize f</a:t>
            </a:r>
            <a:r>
              <a:rPr lang="en-US" sz="2400" b="0" strike="noStrike" spc="-1" dirty="0">
                <a:solidFill>
                  <a:srgbClr val="000000"/>
                </a:solidFill>
                <a:uFill>
                  <a:solidFill>
                    <a:srgbClr val="FFFFFF"/>
                  </a:solidFill>
                </a:uFill>
                <a:latin typeface="Times New Roman"/>
              </a:rPr>
              <a:t>ollows the reduce method and modifies the output.</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dirty="0">
                <a:solidFill>
                  <a:srgbClr val="000000"/>
                </a:solidFill>
                <a:uFill>
                  <a:solidFill>
                    <a:srgbClr val="FFFFFF"/>
                  </a:solidFill>
                </a:uFill>
                <a:latin typeface="Times New Roman"/>
              </a:rPr>
              <a:t>Scope </a:t>
            </a:r>
            <a:r>
              <a:rPr lang="en-US" sz="2400" b="0" strike="noStrike" spc="-1" dirty="0">
                <a:solidFill>
                  <a:srgbClr val="000000"/>
                </a:solidFill>
                <a:uFill>
                  <a:solidFill>
                    <a:srgbClr val="FFFFFF"/>
                  </a:solidFill>
                </a:uFill>
                <a:latin typeface="Times New Roman"/>
              </a:rPr>
              <a:t>specifies global variables that are accessible in the map ,reduce and finalize functions.</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dirty="0" err="1">
                <a:solidFill>
                  <a:srgbClr val="000000"/>
                </a:solidFill>
                <a:uFill>
                  <a:solidFill>
                    <a:srgbClr val="FFFFFF"/>
                  </a:solidFill>
                </a:uFill>
                <a:latin typeface="Times New Roman"/>
              </a:rPr>
              <a:t>jsMode</a:t>
            </a:r>
            <a:r>
              <a:rPr lang="en-US" sz="2400" b="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Specifies whether to convert intermediate data into BSON format between the execution of the map and reduce functions. Defaults to false.</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dirty="0">
                <a:solidFill>
                  <a:srgbClr val="000000"/>
                </a:solidFill>
                <a:uFill>
                  <a:solidFill>
                    <a:srgbClr val="FFFFFF"/>
                  </a:solidFill>
                </a:uFill>
                <a:latin typeface="Times New Roman"/>
              </a:rPr>
              <a:t>verbose s</a:t>
            </a:r>
            <a:r>
              <a:rPr lang="en-US" sz="2400" b="0" strike="noStrike" spc="-1" dirty="0">
                <a:solidFill>
                  <a:srgbClr val="000000"/>
                </a:solidFill>
                <a:uFill>
                  <a:solidFill>
                    <a:srgbClr val="FFFFFF"/>
                  </a:solidFill>
                </a:uFill>
                <a:latin typeface="Times New Roman"/>
              </a:rPr>
              <a:t>pecifies whether to include the timing information in the result information. The verbose defaults to true to include the timing information.</a:t>
            </a:r>
            <a:endParaRPr lang="en-US" sz="3200" b="0" strike="noStrike" spc="-1" dirty="0">
              <a:solidFill>
                <a:srgbClr val="000000"/>
              </a:solidFill>
              <a:uFill>
                <a:solidFill>
                  <a:srgbClr val="FFFFFF"/>
                </a:solidFill>
              </a:uFill>
              <a:latin typeface="Calibri"/>
            </a:endParaRPr>
          </a:p>
        </p:txBody>
      </p:sp>
      <p:sp>
        <p:nvSpPr>
          <p:cNvPr id="362" name="TextShape 2"/>
          <p:cNvSpPr txBox="1"/>
          <p:nvPr/>
        </p:nvSpPr>
        <p:spPr>
          <a:xfrm>
            <a:off x="6553080" y="6356520"/>
            <a:ext cx="2133360" cy="364680"/>
          </a:xfrm>
          <a:prstGeom prst="rect">
            <a:avLst/>
          </a:prstGeom>
          <a:noFill/>
          <a:ln>
            <a:noFill/>
          </a:ln>
        </p:spPr>
        <p:txBody>
          <a:bodyPr anchor="ctr"/>
          <a:lstStyle/>
          <a:p>
            <a:pPr algn="r">
              <a:lnSpc>
                <a:spcPct val="100000"/>
              </a:lnSpc>
            </a:pPr>
            <a:fld id="{3B92D27D-8DCC-4FDA-B9B0-DAE52221B47F}" type="slidenum">
              <a:rPr lang="en-IN" sz="1200" b="0" strike="noStrike" spc="-1">
                <a:solidFill>
                  <a:srgbClr val="8B8B8B"/>
                </a:solidFill>
                <a:uFill>
                  <a:solidFill>
                    <a:srgbClr val="FFFFFF"/>
                  </a:solidFill>
                </a:uFill>
                <a:latin typeface="Calibri"/>
              </a:rPr>
              <a:t>133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Requirements for the map Function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                         function</a:t>
            </a:r>
            <a:r>
              <a:rPr lang="en-US" sz="2400" b="0" strike="noStrike" spc="-1">
                <a:solidFill>
                  <a:srgbClr val="000000"/>
                </a:solidFill>
                <a:uFill>
                  <a:solidFill>
                    <a:srgbClr val="FFFFFF"/>
                  </a:solidFill>
                </a:uFill>
                <a:latin typeface="Times New Roman"/>
              </a:rPr>
              <a:t>() { ... emit(key, value);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the map function, reference the current document as </a:t>
            </a:r>
            <a:r>
              <a:rPr lang="en-US" sz="2400" b="1" strike="noStrike" spc="-1">
                <a:solidFill>
                  <a:srgbClr val="000000"/>
                </a:solidFill>
                <a:uFill>
                  <a:solidFill>
                    <a:srgbClr val="FFFFFF"/>
                  </a:solidFill>
                </a:uFill>
                <a:latin typeface="Times New Roman"/>
              </a:rPr>
              <a:t>this</a:t>
            </a:r>
            <a:r>
              <a:rPr lang="en-US" sz="2400" b="0" strike="noStrike" spc="-1">
                <a:solidFill>
                  <a:srgbClr val="000000"/>
                </a:solidFill>
                <a:uFill>
                  <a:solidFill>
                    <a:srgbClr val="FFFFFF"/>
                  </a:solidFill>
                </a:uFill>
                <a:latin typeface="Times New Roman"/>
              </a:rPr>
              <a:t> within the function.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1" strike="noStrike" spc="-1">
                <a:solidFill>
                  <a:srgbClr val="000000"/>
                </a:solidFill>
                <a:uFill>
                  <a:solidFill>
                    <a:srgbClr val="FFFFFF"/>
                  </a:solidFill>
                </a:uFill>
                <a:latin typeface="Times New Roman"/>
              </a:rPr>
              <a:t>emit(key,value)</a:t>
            </a:r>
            <a:r>
              <a:rPr lang="en-US" sz="2400" b="0" strike="noStrike" spc="-1">
                <a:solidFill>
                  <a:srgbClr val="000000"/>
                </a:solidFill>
                <a:uFill>
                  <a:solidFill>
                    <a:srgbClr val="FFFFFF"/>
                  </a:solidFill>
                </a:uFill>
                <a:latin typeface="Times New Roman"/>
              </a:rPr>
              <a:t> function associates the key with a value.</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map function can call emit(key,value) any number of times, including 0, per each input document.</a:t>
            </a:r>
            <a:endParaRPr lang="en-US" sz="2400" b="0" strike="noStrike" spc="-1">
              <a:solidFill>
                <a:srgbClr val="000000"/>
              </a:solidFill>
              <a:uFill>
                <a:solidFill>
                  <a:srgbClr val="FFFFFF"/>
                </a:solidFill>
              </a:uFill>
              <a:latin typeface="Calibri"/>
            </a:endParaRPr>
          </a:p>
          <a:p>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the map function may call emit(key,value) either 0 or 1 times depending on the value of the input document’s status field:</a:t>
            </a:r>
            <a:endParaRPr lang="en-US" sz="2400" b="0" strike="noStrike" spc="-1">
              <a:solidFill>
                <a:srgbClr val="000000"/>
              </a:solidFill>
              <a:uFill>
                <a:solidFill>
                  <a:srgbClr val="FFFFFF"/>
                </a:solidFill>
              </a:uFill>
              <a:latin typeface="Calibri"/>
            </a:endParaRPr>
          </a:p>
        </p:txBody>
      </p:sp>
      <p:sp>
        <p:nvSpPr>
          <p:cNvPr id="364" name="TextShape 2"/>
          <p:cNvSpPr txBox="1"/>
          <p:nvPr/>
        </p:nvSpPr>
        <p:spPr>
          <a:xfrm>
            <a:off x="6553080" y="6356520"/>
            <a:ext cx="2133360" cy="364680"/>
          </a:xfrm>
          <a:prstGeom prst="rect">
            <a:avLst/>
          </a:prstGeom>
          <a:noFill/>
          <a:ln>
            <a:noFill/>
          </a:ln>
        </p:spPr>
        <p:txBody>
          <a:bodyPr anchor="ctr"/>
          <a:lstStyle/>
          <a:p>
            <a:pPr algn="r">
              <a:lnSpc>
                <a:spcPct val="100000"/>
              </a:lnSpc>
            </a:pPr>
            <a:fld id="{6786AC95-9A8B-4506-B3C1-035E24D76713}" type="slidenum">
              <a:rPr lang="en-IN" sz="1200" b="0" strike="noStrike" spc="-1">
                <a:solidFill>
                  <a:srgbClr val="8B8B8B"/>
                </a:solidFill>
                <a:uFill>
                  <a:solidFill>
                    <a:srgbClr val="FFFFFF"/>
                  </a:solidFill>
                </a:uFill>
                <a:latin typeface="Calibri"/>
              </a:rPr>
              <a:t>134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304920" y="304920"/>
            <a:ext cx="8534160" cy="6324120"/>
          </a:xfrm>
          <a:prstGeom prst="rect">
            <a:avLst/>
          </a:prstGeom>
          <a:noFill/>
          <a:ln>
            <a:noFill/>
          </a:ln>
        </p:spPr>
        <p:txBody>
          <a:bodyPr/>
          <a:lstStyle/>
          <a:p>
            <a:r>
              <a:rPr lang="en-US" sz="2500" b="1" strike="noStrike" spc="-1">
                <a:solidFill>
                  <a:srgbClr val="000000"/>
                </a:solidFill>
                <a:uFill>
                  <a:solidFill>
                    <a:srgbClr val="FFFFFF"/>
                  </a:solidFill>
                </a:uFill>
                <a:latin typeface="Times New Roman"/>
              </a:rPr>
              <a:t>function</a:t>
            </a: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r>
              <a:rPr lang="en-US" sz="2500" b="1" strike="noStrike" spc="-1">
                <a:solidFill>
                  <a:srgbClr val="000000"/>
                </a:solidFill>
                <a:uFill>
                  <a:solidFill>
                    <a:srgbClr val="FFFFFF"/>
                  </a:solidFill>
                </a:uFill>
                <a:latin typeface="Times New Roman"/>
              </a:rPr>
              <a:t>             if</a:t>
            </a:r>
            <a:r>
              <a:rPr lang="en-US" sz="2500" b="0" strike="noStrike" spc="-1">
                <a:solidFill>
                  <a:srgbClr val="000000"/>
                </a:solidFill>
                <a:uFill>
                  <a:solidFill>
                    <a:srgbClr val="FFFFFF"/>
                  </a:solidFill>
                </a:uFill>
                <a:latin typeface="Times New Roman"/>
              </a:rPr>
              <a:t> (</a:t>
            </a:r>
            <a:r>
              <a:rPr lang="en-US" sz="2500" b="1" strike="noStrike" spc="-1">
                <a:solidFill>
                  <a:srgbClr val="000000"/>
                </a:solidFill>
                <a:uFill>
                  <a:solidFill>
                    <a:srgbClr val="FFFFFF"/>
                  </a:solidFill>
                </a:uFill>
                <a:latin typeface="Times New Roman"/>
              </a:rPr>
              <a:t>this</a:t>
            </a:r>
            <a:r>
              <a:rPr lang="en-US" sz="2500" b="0" strike="noStrike" spc="-1">
                <a:solidFill>
                  <a:srgbClr val="000000"/>
                </a:solidFill>
                <a:uFill>
                  <a:solidFill>
                    <a:srgbClr val="FFFFFF"/>
                  </a:solidFill>
                </a:uFill>
                <a:latin typeface="Times New Roman"/>
              </a:rPr>
              <a:t>.status == 'A') </a:t>
            </a:r>
            <a:endParaRPr lang="en-US" sz="3200" b="0" strike="noStrike" spc="-1">
              <a:solidFill>
                <a:srgbClr val="000000"/>
              </a:solidFill>
              <a:uFill>
                <a:solidFill>
                  <a:srgbClr val="FFFFFF"/>
                </a:solidFill>
              </a:uFill>
              <a:latin typeface="Calibri"/>
            </a:endParaRPr>
          </a:p>
          <a:p>
            <a:r>
              <a:rPr lang="en-US" sz="2500" b="0" strike="noStrike" spc="-1">
                <a:solidFill>
                  <a:srgbClr val="000000"/>
                </a:solidFill>
                <a:uFill>
                  <a:solidFill>
                    <a:srgbClr val="FFFFFF"/>
                  </a:solidFill>
                </a:uFill>
                <a:latin typeface="Times New Roman"/>
              </a:rPr>
              <a:t>                   emit(</a:t>
            </a:r>
            <a:r>
              <a:rPr lang="en-US" sz="2500" b="1" strike="noStrike" spc="-1">
                <a:solidFill>
                  <a:srgbClr val="000000"/>
                </a:solidFill>
                <a:uFill>
                  <a:solidFill>
                    <a:srgbClr val="FFFFFF"/>
                  </a:solidFill>
                </a:uFill>
                <a:latin typeface="Times New Roman"/>
              </a:rPr>
              <a:t>this</a:t>
            </a:r>
            <a:r>
              <a:rPr lang="en-US" sz="2500" b="0" strike="noStrike" spc="-1">
                <a:solidFill>
                  <a:srgbClr val="000000"/>
                </a:solidFill>
                <a:uFill>
                  <a:solidFill>
                    <a:srgbClr val="FFFFFF"/>
                  </a:solidFill>
                </a:uFill>
                <a:latin typeface="Times New Roman"/>
              </a:rPr>
              <a:t>.cust_id, 1); </a:t>
            </a:r>
            <a:endParaRPr lang="en-US" sz="3200" b="0" strike="noStrike" spc="-1">
              <a:solidFill>
                <a:srgbClr val="000000"/>
              </a:solidFill>
              <a:uFill>
                <a:solidFill>
                  <a:srgbClr val="FFFFFF"/>
                </a:solidFill>
              </a:uFill>
              <a:latin typeface="Calibri"/>
            </a:endParaRPr>
          </a:p>
          <a:p>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66" name="TextShape 2"/>
          <p:cNvSpPr txBox="1"/>
          <p:nvPr/>
        </p:nvSpPr>
        <p:spPr>
          <a:xfrm>
            <a:off x="6553080" y="6356520"/>
            <a:ext cx="2133360" cy="364680"/>
          </a:xfrm>
          <a:prstGeom prst="rect">
            <a:avLst/>
          </a:prstGeom>
          <a:noFill/>
          <a:ln>
            <a:noFill/>
          </a:ln>
        </p:spPr>
        <p:txBody>
          <a:bodyPr anchor="ctr"/>
          <a:lstStyle/>
          <a:p>
            <a:pPr algn="r">
              <a:lnSpc>
                <a:spcPct val="100000"/>
              </a:lnSpc>
            </a:pPr>
            <a:fld id="{F0934258-91C0-48B9-B3EF-B28766D24937}" type="slidenum">
              <a:rPr lang="en-IN" sz="1200" b="0" strike="noStrike" spc="-1">
                <a:solidFill>
                  <a:srgbClr val="8B8B8B"/>
                </a:solidFill>
                <a:uFill>
                  <a:solidFill>
                    <a:srgbClr val="FFFFFF"/>
                  </a:solidFill>
                </a:uFill>
                <a:latin typeface="Calibri"/>
              </a:rPr>
              <a:t>135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152280" y="228600"/>
            <a:ext cx="8762760" cy="6400440"/>
          </a:xfrm>
          <a:prstGeom prst="rect">
            <a:avLst/>
          </a:prstGeom>
          <a:noFill/>
          <a:ln>
            <a:noFill/>
          </a:ln>
        </p:spPr>
        <p:txBody>
          <a:bodyPr/>
          <a:lstStyle/>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Requirements for the reduce Function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The reduce function has the following prototype: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1" strike="noStrike" spc="-1">
                <a:solidFill>
                  <a:srgbClr val="000000"/>
                </a:solidFill>
                <a:uFill>
                  <a:solidFill>
                    <a:srgbClr val="FFFFFF"/>
                  </a:solidFill>
                </a:uFill>
                <a:latin typeface="Times New Roman"/>
              </a:rPr>
              <a:t>function</a:t>
            </a:r>
            <a:r>
              <a:rPr lang="en-US" sz="3200" b="0" strike="noStrike" spc="-1">
                <a:solidFill>
                  <a:srgbClr val="000000"/>
                </a:solidFill>
                <a:uFill>
                  <a:solidFill>
                    <a:srgbClr val="FFFFFF"/>
                  </a:solidFill>
                </a:uFill>
                <a:latin typeface="Times New Roman"/>
              </a:rPr>
              <a:t>(key, values)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 </a:t>
            </a:r>
            <a:r>
              <a:rPr lang="en-US" sz="3200" b="1" strike="noStrike" spc="-1">
                <a:solidFill>
                  <a:srgbClr val="000000"/>
                </a:solidFill>
                <a:uFill>
                  <a:solidFill>
                    <a:srgbClr val="FFFFFF"/>
                  </a:solidFill>
                </a:uFill>
                <a:latin typeface="Times New Roman"/>
              </a:rPr>
              <a:t>return</a:t>
            </a:r>
            <a:r>
              <a:rPr lang="en-US" sz="3200" b="0" strike="noStrike" spc="-1">
                <a:solidFill>
                  <a:srgbClr val="000000"/>
                </a:solidFill>
                <a:uFill>
                  <a:solidFill>
                    <a:srgbClr val="FFFFFF"/>
                  </a:solidFill>
                </a:uFill>
                <a:latin typeface="Times New Roman"/>
              </a:rPr>
              <a:t> result;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900" b="0" strike="noStrike" spc="-1">
                <a:solidFill>
                  <a:srgbClr val="000000"/>
                </a:solidFill>
                <a:uFill>
                  <a:solidFill>
                    <a:srgbClr val="FFFFFF"/>
                  </a:solidFill>
                </a:uFill>
                <a:latin typeface="Times New Roman"/>
              </a:rPr>
              <a:t>MongoDB will </a:t>
            </a:r>
            <a:r>
              <a:rPr lang="en-US" sz="2900" b="1" strike="noStrike" spc="-1">
                <a:solidFill>
                  <a:srgbClr val="000000"/>
                </a:solidFill>
                <a:uFill>
                  <a:solidFill>
                    <a:srgbClr val="FFFFFF"/>
                  </a:solidFill>
                </a:uFill>
                <a:latin typeface="Times New Roman"/>
              </a:rPr>
              <a:t>not</a:t>
            </a:r>
            <a:r>
              <a:rPr lang="en-US" sz="2900" b="0" strike="noStrike" spc="-1">
                <a:solidFill>
                  <a:srgbClr val="000000"/>
                </a:solidFill>
                <a:uFill>
                  <a:solidFill>
                    <a:srgbClr val="FFFFFF"/>
                  </a:solidFill>
                </a:uFill>
                <a:latin typeface="Times New Roman"/>
              </a:rPr>
              <a:t> call the reduce function for a key that has only a single value.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900" b="0" strike="noStrike" spc="-1">
                <a:solidFill>
                  <a:srgbClr val="000000"/>
                </a:solidFill>
                <a:uFill>
                  <a:solidFill>
                    <a:srgbClr val="FFFFFF"/>
                  </a:solidFill>
                </a:uFill>
                <a:latin typeface="Times New Roman"/>
              </a:rPr>
              <a:t>MongoDB can invoke the reduce function more than once for the same key.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900" b="0" strike="noStrike" spc="-1">
                <a:solidFill>
                  <a:srgbClr val="000000"/>
                </a:solidFill>
                <a:uFill>
                  <a:solidFill>
                    <a:srgbClr val="FFFFFF"/>
                  </a:solidFill>
                </a:uFill>
                <a:latin typeface="Times New Roman"/>
              </a:rPr>
              <a:t>The reduce function can access the variables defined in the scope parameter.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68" name="TextShape 2"/>
          <p:cNvSpPr txBox="1"/>
          <p:nvPr/>
        </p:nvSpPr>
        <p:spPr>
          <a:xfrm>
            <a:off x="6553080" y="6356520"/>
            <a:ext cx="2133360" cy="364680"/>
          </a:xfrm>
          <a:prstGeom prst="rect">
            <a:avLst/>
          </a:prstGeom>
          <a:noFill/>
          <a:ln>
            <a:noFill/>
          </a:ln>
        </p:spPr>
        <p:txBody>
          <a:bodyPr anchor="ctr"/>
          <a:lstStyle/>
          <a:p>
            <a:pPr algn="r">
              <a:lnSpc>
                <a:spcPct val="100000"/>
              </a:lnSpc>
            </a:pPr>
            <a:fld id="{B797BF50-E6DE-4CDB-A07D-40B9854EABA7}" type="slidenum">
              <a:rPr lang="en-IN" sz="1200" b="0" strike="noStrike" spc="-1">
                <a:solidFill>
                  <a:srgbClr val="8B8B8B"/>
                </a:solidFill>
                <a:uFill>
                  <a:solidFill>
                    <a:srgbClr val="FFFFFF"/>
                  </a:solidFill>
                </a:uFill>
                <a:latin typeface="Calibri"/>
              </a:rPr>
              <a:t>136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Requirements for the finalize Function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finalize function has the following prototype:</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function</a:t>
            </a:r>
            <a:r>
              <a:rPr lang="en-US" sz="2400" b="0" strike="noStrike" spc="-1">
                <a:solidFill>
                  <a:srgbClr val="000000"/>
                </a:solidFill>
                <a:uFill>
                  <a:solidFill>
                    <a:srgbClr val="FFFFFF"/>
                  </a:solidFill>
                </a:uFill>
                <a:latin typeface="Times New Roman"/>
              </a:rPr>
              <a:t>(key, reducedValue)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 </a:t>
            </a:r>
            <a:r>
              <a:rPr lang="en-US" sz="2400" b="1" strike="noStrike" spc="-1">
                <a:solidFill>
                  <a:srgbClr val="000000"/>
                </a:solidFill>
                <a:uFill>
                  <a:solidFill>
                    <a:srgbClr val="FFFFFF"/>
                  </a:solidFill>
                </a:uFill>
                <a:latin typeface="Times New Roman"/>
              </a:rPr>
              <a:t>return</a:t>
            </a:r>
            <a:r>
              <a:rPr lang="en-US" sz="2400" b="0" strike="noStrike" spc="-1">
                <a:solidFill>
                  <a:srgbClr val="000000"/>
                </a:solidFill>
                <a:uFill>
                  <a:solidFill>
                    <a:srgbClr val="FFFFFF"/>
                  </a:solidFill>
                </a:uFill>
                <a:latin typeface="Times New Roman"/>
              </a:rPr>
              <a:t> modifiedObject;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finalize function receives as its arguments a key value and the </a:t>
            </a:r>
            <a:r>
              <a:rPr lang="en-US" sz="2400" b="1" strike="noStrike" spc="-1">
                <a:solidFill>
                  <a:srgbClr val="000000"/>
                </a:solidFill>
                <a:uFill>
                  <a:solidFill>
                    <a:srgbClr val="FFFFFF"/>
                  </a:solidFill>
                </a:uFill>
                <a:latin typeface="Times New Roman"/>
              </a:rPr>
              <a:t>reducedValue</a:t>
            </a:r>
            <a:r>
              <a:rPr lang="en-US" sz="2400" b="0" strike="noStrike" spc="-1">
                <a:solidFill>
                  <a:srgbClr val="000000"/>
                </a:solidFill>
                <a:uFill>
                  <a:solidFill>
                    <a:srgbClr val="FFFFFF"/>
                  </a:solidFill>
                </a:uFill>
                <a:latin typeface="Times New Roman"/>
              </a:rPr>
              <a:t> from the reduce function.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finalize function can access the variables defined in the scope parameter.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70" name="TextShape 2"/>
          <p:cNvSpPr txBox="1"/>
          <p:nvPr/>
        </p:nvSpPr>
        <p:spPr>
          <a:xfrm>
            <a:off x="6553080" y="6356520"/>
            <a:ext cx="2133360" cy="364680"/>
          </a:xfrm>
          <a:prstGeom prst="rect">
            <a:avLst/>
          </a:prstGeom>
          <a:noFill/>
          <a:ln>
            <a:noFill/>
          </a:ln>
        </p:spPr>
        <p:txBody>
          <a:bodyPr anchor="ctr"/>
          <a:lstStyle/>
          <a:p>
            <a:pPr algn="r">
              <a:lnSpc>
                <a:spcPct val="100000"/>
              </a:lnSpc>
            </a:pPr>
            <a:fld id="{FDB54EB8-B185-4CBF-B898-392B1E2BA95F}" type="slidenum">
              <a:rPr lang="en-IN" sz="1200" b="0" strike="noStrike" spc="-1">
                <a:solidFill>
                  <a:srgbClr val="8B8B8B"/>
                </a:solidFill>
                <a:uFill>
                  <a:solidFill>
                    <a:srgbClr val="FFFFFF"/>
                  </a:solidFill>
                </a:uFill>
                <a:latin typeface="Calibri"/>
              </a:rPr>
              <a:t>137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228600" y="304920"/>
            <a:ext cx="8686440" cy="5820840"/>
          </a:xfrm>
          <a:prstGeom prst="rect">
            <a:avLst/>
          </a:prstGeom>
          <a:noFill/>
          <a:ln>
            <a:noFill/>
          </a:ln>
        </p:spPr>
        <p:txBody>
          <a:bodyPr/>
          <a:lstStyle/>
          <a:p>
            <a:pPr marL="343080" indent="-342720">
              <a:lnSpc>
                <a:spcPct val="100000"/>
              </a:lnSpc>
              <a:buClr>
                <a:srgbClr val="FF0000"/>
              </a:buClr>
              <a:buFont typeface="Wingdings" charset="2"/>
              <a:buChar char=""/>
            </a:pPr>
            <a:r>
              <a:rPr lang="en-US" sz="3200" b="1" strike="noStrike" spc="-1">
                <a:solidFill>
                  <a:srgbClr val="FF0000"/>
                </a:solidFill>
                <a:uFill>
                  <a:solidFill>
                    <a:srgbClr val="FFFFFF"/>
                  </a:solidFill>
                </a:uFill>
                <a:latin typeface="Times New Roman"/>
              </a:rPr>
              <a:t>Using MapReduce: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the following document structure storing user posts.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document stores user_name of the user and the status of post.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"post_text": "tutorialspoint is an awesome website”,            	"user_name": "mark",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"status":"active"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372" name="TextShape 2"/>
          <p:cNvSpPr txBox="1"/>
          <p:nvPr/>
        </p:nvSpPr>
        <p:spPr>
          <a:xfrm>
            <a:off x="6553080" y="6356520"/>
            <a:ext cx="2133360" cy="364680"/>
          </a:xfrm>
          <a:prstGeom prst="rect">
            <a:avLst/>
          </a:prstGeom>
          <a:noFill/>
          <a:ln>
            <a:noFill/>
          </a:ln>
        </p:spPr>
        <p:txBody>
          <a:bodyPr anchor="ctr"/>
          <a:lstStyle/>
          <a:p>
            <a:pPr algn="r">
              <a:lnSpc>
                <a:spcPct val="100000"/>
              </a:lnSpc>
            </a:pPr>
            <a:fld id="{90DDDA11-0615-4244-A6F1-316C9B7D304B}" type="slidenum">
              <a:rPr lang="en-IN" sz="1200" b="0" strike="noStrike" spc="-1">
                <a:solidFill>
                  <a:srgbClr val="8B8B8B"/>
                </a:solidFill>
                <a:uFill>
                  <a:solidFill>
                    <a:srgbClr val="FFFFFF"/>
                  </a:solidFill>
                </a:uFill>
                <a:latin typeface="Calibri"/>
              </a:rPr>
              <a:t>138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Now, we will use a mapReduce function on our </a:t>
            </a:r>
            <a:r>
              <a:rPr lang="en-US" sz="3200" b="1" strike="noStrike" spc="-1">
                <a:solidFill>
                  <a:srgbClr val="000000"/>
                </a:solidFill>
                <a:uFill>
                  <a:solidFill>
                    <a:srgbClr val="FFFFFF"/>
                  </a:solidFill>
                </a:uFill>
                <a:latin typeface="Times New Roman"/>
              </a:rPr>
              <a:t>posts</a:t>
            </a:r>
            <a:r>
              <a:rPr lang="en-US" sz="3200" b="0" strike="noStrike" spc="-1">
                <a:solidFill>
                  <a:srgbClr val="000000"/>
                </a:solidFill>
                <a:uFill>
                  <a:solidFill>
                    <a:srgbClr val="FFFFFF"/>
                  </a:solidFill>
                </a:uFill>
                <a:latin typeface="Times New Roman"/>
              </a:rPr>
              <a:t> collection to select all the active posts, group them on the basis of user_name and then count the number of posts by each user using the following code: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74" name="TextShape 2"/>
          <p:cNvSpPr txBox="1"/>
          <p:nvPr/>
        </p:nvSpPr>
        <p:spPr>
          <a:xfrm>
            <a:off x="6553080" y="6356520"/>
            <a:ext cx="2133360" cy="364680"/>
          </a:xfrm>
          <a:prstGeom prst="rect">
            <a:avLst/>
          </a:prstGeom>
          <a:noFill/>
          <a:ln>
            <a:noFill/>
          </a:ln>
        </p:spPr>
        <p:txBody>
          <a:bodyPr anchor="ctr"/>
          <a:lstStyle/>
          <a:p>
            <a:pPr algn="r">
              <a:lnSpc>
                <a:spcPct val="100000"/>
              </a:lnSpc>
            </a:pPr>
            <a:fld id="{045D3CA5-A833-4A5A-A226-B6DA727EB296}" type="slidenum">
              <a:rPr lang="en-IN" sz="1200" b="0" strike="noStrike" spc="-1">
                <a:solidFill>
                  <a:srgbClr val="8B8B8B"/>
                </a:solidFill>
                <a:uFill>
                  <a:solidFill>
                    <a:srgbClr val="FFFFFF"/>
                  </a:solidFill>
                </a:uFill>
                <a:latin typeface="Calibri"/>
              </a:rPr>
              <a:t>139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228600"/>
            <a:ext cx="822924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Object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It is an unordered set of name/value pairs.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Object are enclosed in curly braces that is it starts with '{' and ends with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Each name is followed by ':'(colon) and the name/value pairs are separated by , (comma).</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keys must be strings and should be different from each other.</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0"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string : value,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Example showing Object: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"id": "011A",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"language": "JAVA",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"price": 500,</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108" name="TextShape 2"/>
          <p:cNvSpPr txBox="1"/>
          <p:nvPr/>
        </p:nvSpPr>
        <p:spPr>
          <a:xfrm>
            <a:off x="6553080" y="6356520"/>
            <a:ext cx="2133360" cy="364680"/>
          </a:xfrm>
          <a:prstGeom prst="rect">
            <a:avLst/>
          </a:prstGeom>
          <a:noFill/>
          <a:ln>
            <a:noFill/>
          </a:ln>
        </p:spPr>
        <p:txBody>
          <a:bodyPr anchor="ctr"/>
          <a:lstStyle/>
          <a:p>
            <a:pPr algn="r">
              <a:lnSpc>
                <a:spcPct val="100000"/>
              </a:lnSpc>
            </a:pPr>
            <a:fld id="{60308681-8206-4412-9015-E7AA24AEA667}" type="slidenum">
              <a:rPr lang="en-IN" sz="1200" b="0" strike="noStrike" spc="-1">
                <a:solidFill>
                  <a:srgbClr val="8B8B8B"/>
                </a:solidFill>
                <a:uFill>
                  <a:solidFill>
                    <a:srgbClr val="FFFFFF"/>
                  </a:solidFill>
                </a:uFill>
                <a:latin typeface="Calibri"/>
              </a:rPr>
              <a:t>14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228600" y="228600"/>
            <a:ext cx="8686440" cy="6476760"/>
          </a:xfrm>
          <a:prstGeom prst="rect">
            <a:avLst/>
          </a:prstGeom>
          <a:noFill/>
          <a:ln>
            <a:noFill/>
          </a:ln>
        </p:spPr>
        <p:txBody>
          <a:bodyPr/>
          <a:lstStyle/>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db.posts.mapReduce(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function()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emit(this.user_name,1);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function(key, values) {return Array.sum(values)},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query:{status:"active"},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out:"post_total"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376" name="TextShape 2"/>
          <p:cNvSpPr txBox="1"/>
          <p:nvPr/>
        </p:nvSpPr>
        <p:spPr>
          <a:xfrm>
            <a:off x="6553080" y="6356520"/>
            <a:ext cx="2133360" cy="364680"/>
          </a:xfrm>
          <a:prstGeom prst="rect">
            <a:avLst/>
          </a:prstGeom>
          <a:noFill/>
          <a:ln>
            <a:noFill/>
          </a:ln>
        </p:spPr>
        <p:txBody>
          <a:bodyPr anchor="ctr"/>
          <a:lstStyle/>
          <a:p>
            <a:pPr algn="r">
              <a:lnSpc>
                <a:spcPct val="100000"/>
              </a:lnSpc>
            </a:pPr>
            <a:fld id="{4FE09200-65E2-43A1-A30A-3C75B897CCEC}" type="slidenum">
              <a:rPr lang="en-IN" sz="1200" b="0" strike="noStrike" spc="-1">
                <a:solidFill>
                  <a:srgbClr val="8B8B8B"/>
                </a:solidFill>
                <a:uFill>
                  <a:solidFill>
                    <a:srgbClr val="FFFFFF"/>
                  </a:solidFill>
                </a:uFill>
                <a:latin typeface="Calibri"/>
              </a:rPr>
              <a:t>140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dirty="0">
                <a:solidFill>
                  <a:srgbClr val="FF0000"/>
                </a:solidFill>
                <a:uFill>
                  <a:solidFill>
                    <a:srgbClr val="FFFFFF"/>
                  </a:solidFill>
                </a:uFill>
                <a:latin typeface="Times New Roman"/>
              </a:rPr>
              <a:t>Output:</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"result" : "</a:t>
            </a:r>
            <a:r>
              <a:rPr lang="en-US" sz="2400" b="0" strike="noStrike" spc="-1" dirty="0" err="1">
                <a:solidFill>
                  <a:srgbClr val="000000"/>
                </a:solidFill>
                <a:uFill>
                  <a:solidFill>
                    <a:srgbClr val="FFFFFF"/>
                  </a:solidFill>
                </a:uFill>
                <a:latin typeface="Times New Roman"/>
              </a:rPr>
              <a:t>post_total</a:t>
            </a:r>
            <a:r>
              <a:rPr lang="en-US" sz="2400" b="0" strike="noStrike" spc="-1" dirty="0">
                <a:solidFill>
                  <a:srgbClr val="000000"/>
                </a:solidFill>
                <a:uFill>
                  <a:solidFill>
                    <a:srgbClr val="FFFFFF"/>
                  </a:solidFill>
                </a:uFill>
                <a:latin typeface="Times New Roman"/>
              </a:rPr>
              <a:t>",</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timeMillis</a:t>
            </a:r>
            <a:r>
              <a:rPr lang="en-US" sz="2400" b="0" strike="noStrike" spc="-1" dirty="0">
                <a:solidFill>
                  <a:srgbClr val="000000"/>
                </a:solidFill>
                <a:uFill>
                  <a:solidFill>
                    <a:srgbClr val="FFFFFF"/>
                  </a:solidFill>
                </a:uFill>
                <a:latin typeface="Times New Roman"/>
              </a:rPr>
              <a:t>" : 9,</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"counts" :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"input" : 4,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"emit" : 4,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"reduce" : 2,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"output" : 2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"ok" : 1, }</a:t>
            </a:r>
            <a:endParaRPr lang="en-US" sz="2400" b="0" strike="noStrike" spc="-1" dirty="0">
              <a:solidFill>
                <a:srgbClr val="000000"/>
              </a:solidFill>
              <a:uFill>
                <a:solidFill>
                  <a:srgbClr val="FFFFFF"/>
                </a:solidFill>
              </a:uFill>
              <a:latin typeface="Calibri"/>
            </a:endParaRPr>
          </a:p>
          <a:p>
            <a:pPr marL="343080" indent="-342720">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The result shows that a total of 4 documents matched the query (</a:t>
            </a:r>
            <a:r>
              <a:rPr lang="en-US" sz="2400" b="0" strike="noStrike" spc="-1" dirty="0" err="1">
                <a:solidFill>
                  <a:srgbClr val="000000"/>
                </a:solidFill>
                <a:uFill>
                  <a:solidFill>
                    <a:srgbClr val="FFFFFF"/>
                  </a:solidFill>
                </a:uFill>
                <a:latin typeface="Times New Roman"/>
              </a:rPr>
              <a:t>status:"active</a:t>
            </a:r>
            <a:r>
              <a:rPr lang="en-US" sz="2400" b="0" strike="noStrike" spc="-1" dirty="0">
                <a:solidFill>
                  <a:srgbClr val="000000"/>
                </a:solidFill>
                <a:uFill>
                  <a:solidFill>
                    <a:srgbClr val="FFFFFF"/>
                  </a:solidFill>
                </a:uFill>
                <a:latin typeface="Times New Roman"/>
              </a:rPr>
              <a:t>"), the map function emitted 4 documents with key-value pairs and finally the reduce function grouped mapped documents having the same keys into 2.</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p:txBody>
      </p:sp>
      <p:sp>
        <p:nvSpPr>
          <p:cNvPr id="378" name="TextShape 2"/>
          <p:cNvSpPr txBox="1"/>
          <p:nvPr/>
        </p:nvSpPr>
        <p:spPr>
          <a:xfrm>
            <a:off x="6553080" y="6356520"/>
            <a:ext cx="2133360" cy="364680"/>
          </a:xfrm>
          <a:prstGeom prst="rect">
            <a:avLst/>
          </a:prstGeom>
          <a:noFill/>
          <a:ln>
            <a:noFill/>
          </a:ln>
        </p:spPr>
        <p:txBody>
          <a:bodyPr anchor="ctr"/>
          <a:lstStyle/>
          <a:p>
            <a:pPr algn="r">
              <a:lnSpc>
                <a:spcPct val="100000"/>
              </a:lnSpc>
            </a:pPr>
            <a:fld id="{F7C71C8A-BB9C-44C4-A5DC-5FD1B48D6461}" type="slidenum">
              <a:rPr lang="en-IN" sz="1200" b="0" strike="noStrike" spc="-1">
                <a:solidFill>
                  <a:srgbClr val="8B8B8B"/>
                </a:solidFill>
                <a:uFill>
                  <a:solidFill>
                    <a:srgbClr val="FFFFFF"/>
                  </a:solidFill>
                </a:uFill>
                <a:latin typeface="Calibri"/>
              </a:rPr>
              <a:t>141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457200" y="228600"/>
            <a:ext cx="8229240" cy="589716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To see the result of this mapReduce query use the</a:t>
            </a:r>
            <a:r>
              <a:rPr lang="en-US" sz="2500" b="1" strike="noStrike" spc="-1">
                <a:solidFill>
                  <a:srgbClr val="000000"/>
                </a:solidFill>
                <a:uFill>
                  <a:solidFill>
                    <a:srgbClr val="FFFFFF"/>
                  </a:solidFill>
                </a:uFill>
                <a:latin typeface="Times New Roman"/>
              </a:rPr>
              <a:t> find </a:t>
            </a:r>
            <a:r>
              <a:rPr lang="en-US" sz="2500" b="0" strike="noStrike" spc="-1">
                <a:solidFill>
                  <a:srgbClr val="000000"/>
                </a:solidFill>
                <a:uFill>
                  <a:solidFill>
                    <a:srgbClr val="FFFFFF"/>
                  </a:solidFill>
                </a:uFill>
                <a:latin typeface="Times New Roman"/>
              </a:rPr>
              <a:t>operator: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db.posts.mapReduce( function() { emit(this.user_id,1);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function(key, values) {return Array.sum(values)},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query:{status:"active"},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out:"post_total"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).find()</a:t>
            </a:r>
            <a:endParaRPr lang="en-US" sz="3200" b="0" strike="noStrike" spc="-1">
              <a:solidFill>
                <a:srgbClr val="000000"/>
              </a:solidFill>
              <a:uFill>
                <a:solidFill>
                  <a:srgbClr val="FFFFFF"/>
                </a:solidFill>
              </a:uFill>
              <a:latin typeface="Calibri"/>
            </a:endParaRPr>
          </a:p>
        </p:txBody>
      </p:sp>
      <p:sp>
        <p:nvSpPr>
          <p:cNvPr id="380" name="TextShape 2"/>
          <p:cNvSpPr txBox="1"/>
          <p:nvPr/>
        </p:nvSpPr>
        <p:spPr>
          <a:xfrm>
            <a:off x="6553080" y="6356520"/>
            <a:ext cx="2133360" cy="364680"/>
          </a:xfrm>
          <a:prstGeom prst="rect">
            <a:avLst/>
          </a:prstGeom>
          <a:noFill/>
          <a:ln>
            <a:noFill/>
          </a:ln>
        </p:spPr>
        <p:txBody>
          <a:bodyPr anchor="ctr"/>
          <a:lstStyle/>
          <a:p>
            <a:pPr algn="r">
              <a:lnSpc>
                <a:spcPct val="100000"/>
              </a:lnSpc>
            </a:pPr>
            <a:fld id="{B99DA051-9A7F-4EFB-ADA2-551263906C96}" type="slidenum">
              <a:rPr lang="en-IN" sz="1200" b="0" strike="noStrike" spc="-1">
                <a:solidFill>
                  <a:srgbClr val="8B8B8B"/>
                </a:solidFill>
                <a:uFill>
                  <a:solidFill>
                    <a:srgbClr val="FFFFFF"/>
                  </a:solidFill>
                </a:uFill>
                <a:latin typeface="Calibri"/>
              </a:rPr>
              <a:t>142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382"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Consider the following map-reduce operation: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83" name="TextShape 3"/>
          <p:cNvSpPr txBox="1"/>
          <p:nvPr/>
        </p:nvSpPr>
        <p:spPr>
          <a:xfrm>
            <a:off x="6553080" y="6356520"/>
            <a:ext cx="2133360" cy="364680"/>
          </a:xfrm>
          <a:prstGeom prst="rect">
            <a:avLst/>
          </a:prstGeom>
          <a:noFill/>
          <a:ln>
            <a:noFill/>
          </a:ln>
        </p:spPr>
        <p:txBody>
          <a:bodyPr anchor="ctr"/>
          <a:lstStyle/>
          <a:p>
            <a:pPr algn="r">
              <a:lnSpc>
                <a:spcPct val="100000"/>
              </a:lnSpc>
            </a:pPr>
            <a:fld id="{21DE3A87-4C2B-4C76-A9B9-2F09ED68E190}" type="slidenum">
              <a:rPr lang="en-IN" sz="1200" b="0" strike="noStrike" spc="-1">
                <a:solidFill>
                  <a:srgbClr val="8B8B8B"/>
                </a:solidFill>
                <a:uFill>
                  <a:solidFill>
                    <a:srgbClr val="FFFFFF"/>
                  </a:solidFill>
                </a:uFill>
                <a:latin typeface="Calibri"/>
              </a:rPr>
              <a:t>143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Shape 1"/>
          <p:cNvSpPr txBox="1"/>
          <p:nvPr/>
        </p:nvSpPr>
        <p:spPr>
          <a:xfrm>
            <a:off x="6553080" y="6356520"/>
            <a:ext cx="2133360" cy="364680"/>
          </a:xfrm>
          <a:prstGeom prst="rect">
            <a:avLst/>
          </a:prstGeom>
          <a:noFill/>
          <a:ln>
            <a:noFill/>
          </a:ln>
        </p:spPr>
        <p:txBody>
          <a:bodyPr anchor="ctr"/>
          <a:lstStyle/>
          <a:p>
            <a:pPr algn="r">
              <a:lnSpc>
                <a:spcPct val="100000"/>
              </a:lnSpc>
            </a:pPr>
            <a:fld id="{4B1379BF-8C22-41BA-BB97-AAD7148D6F45}" type="slidenum">
              <a:rPr lang="en-IN" sz="1200" b="0" strike="noStrike" spc="-1">
                <a:solidFill>
                  <a:srgbClr val="8B8B8B"/>
                </a:solidFill>
                <a:uFill>
                  <a:solidFill>
                    <a:srgbClr val="FFFFFF"/>
                  </a:solidFill>
                </a:uFill>
                <a:latin typeface="Calibri"/>
              </a:rPr>
              <a:t>144</a:t>
            </a:fld>
            <a:endParaRPr lang="en-IN" sz="1400" b="0" strike="noStrike" spc="-1">
              <a:solidFill>
                <a:srgbClr val="000000"/>
              </a:solidFill>
              <a:uFill>
                <a:solidFill>
                  <a:srgbClr val="FFFFFF"/>
                </a:solidFill>
              </a:uFill>
              <a:latin typeface="Times New Roman"/>
            </a:endParaRPr>
          </a:p>
        </p:txBody>
      </p:sp>
      <p:pic>
        <p:nvPicPr>
          <p:cNvPr id="385" name="Picture 2"/>
          <p:cNvPicPr/>
          <p:nvPr/>
        </p:nvPicPr>
        <p:blipFill>
          <a:blip r:embed="rId2"/>
          <a:stretch/>
        </p:blipFill>
        <p:spPr>
          <a:xfrm>
            <a:off x="228600" y="152280"/>
            <a:ext cx="8762760" cy="6476760"/>
          </a:xfrm>
          <a:prstGeom prst="rect">
            <a:avLst/>
          </a:prstGeom>
          <a:ln>
            <a:noFill/>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this map-reduce operation, MongoDB applies the </a:t>
            </a:r>
            <a:r>
              <a:rPr lang="en-US" sz="2400" b="1" i="1" strike="noStrike" spc="-1">
                <a:solidFill>
                  <a:srgbClr val="FF0000"/>
                </a:solidFill>
                <a:uFill>
                  <a:solidFill>
                    <a:srgbClr val="FFFFFF"/>
                  </a:solidFill>
                </a:uFill>
                <a:latin typeface="Times New Roman"/>
              </a:rPr>
              <a:t>map</a:t>
            </a:r>
            <a:r>
              <a:rPr lang="en-US" sz="2400" b="1" strike="noStrike" spc="-1">
                <a:solidFill>
                  <a:srgbClr val="FF0000"/>
                </a:solidFill>
                <a:uFill>
                  <a:solidFill>
                    <a:srgbClr val="FFFFFF"/>
                  </a:solidFill>
                </a:uFill>
                <a:latin typeface="Times New Roman"/>
              </a:rPr>
              <a:t> phase</a:t>
            </a:r>
            <a:r>
              <a:rPr lang="en-US" sz="2400" b="0" strike="noStrike" spc="-1">
                <a:solidFill>
                  <a:srgbClr val="000000"/>
                </a:solidFill>
                <a:uFill>
                  <a:solidFill>
                    <a:srgbClr val="FFFFFF"/>
                  </a:solidFill>
                </a:uFill>
                <a:latin typeface="Times New Roman"/>
              </a:rPr>
              <a:t> to each input document (i.e. the documents in the collection that match the query condition).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map function emits key-value pairs. For those keys that have multiple values, MongoDB applies the </a:t>
            </a:r>
            <a:r>
              <a:rPr lang="en-US" sz="2400" b="1" i="1" strike="noStrike" spc="-1">
                <a:solidFill>
                  <a:srgbClr val="FF0000"/>
                </a:solidFill>
                <a:uFill>
                  <a:solidFill>
                    <a:srgbClr val="FFFFFF"/>
                  </a:solidFill>
                </a:uFill>
                <a:latin typeface="Times New Roman"/>
              </a:rPr>
              <a:t>reduce</a:t>
            </a:r>
            <a:r>
              <a:rPr lang="en-US" sz="2400" b="1" strike="noStrike" spc="-1">
                <a:solidFill>
                  <a:srgbClr val="FF0000"/>
                </a:solidFill>
                <a:uFill>
                  <a:solidFill>
                    <a:srgbClr val="FFFFFF"/>
                  </a:solidFill>
                </a:uFill>
                <a:latin typeface="Times New Roman"/>
              </a:rPr>
              <a:t> phase,</a:t>
            </a:r>
            <a:r>
              <a:rPr lang="en-US" sz="2400" b="0" strike="noStrike" spc="-1">
                <a:solidFill>
                  <a:srgbClr val="000000"/>
                </a:solidFill>
                <a:uFill>
                  <a:solidFill>
                    <a:srgbClr val="FFFFFF"/>
                  </a:solidFill>
                </a:uFill>
                <a:latin typeface="Times New Roman"/>
              </a:rPr>
              <a:t> which collects and condenses the aggregated data. MongoDB then stores the results in a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87" name="TextShape 2"/>
          <p:cNvSpPr txBox="1"/>
          <p:nvPr/>
        </p:nvSpPr>
        <p:spPr>
          <a:xfrm>
            <a:off x="6553080" y="6356520"/>
            <a:ext cx="2133360" cy="364680"/>
          </a:xfrm>
          <a:prstGeom prst="rect">
            <a:avLst/>
          </a:prstGeom>
          <a:noFill/>
          <a:ln>
            <a:noFill/>
          </a:ln>
        </p:spPr>
        <p:txBody>
          <a:bodyPr anchor="ctr"/>
          <a:lstStyle/>
          <a:p>
            <a:pPr algn="r">
              <a:lnSpc>
                <a:spcPct val="100000"/>
              </a:lnSpc>
            </a:pPr>
            <a:fld id="{BF1FD4B5-94AE-4109-B1AB-2161F67FF5DC}" type="slidenum">
              <a:rPr lang="en-IN" sz="1200" b="0" strike="noStrike" spc="-1">
                <a:solidFill>
                  <a:srgbClr val="8B8B8B"/>
                </a:solidFill>
                <a:uFill>
                  <a:solidFill>
                    <a:srgbClr val="FFFFFF"/>
                  </a:solidFill>
                </a:uFill>
                <a:latin typeface="Calibri"/>
              </a:rPr>
              <a:t>145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304920" y="228600"/>
            <a:ext cx="8229240" cy="632412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All map-reduce functions in MongoDB are JavaScript and run within the </a:t>
            </a:r>
            <a:r>
              <a:rPr lang="en-US" sz="2500" b="0" u="sng" strike="noStrike" spc="-1">
                <a:solidFill>
                  <a:srgbClr val="0000FF"/>
                </a:solidFill>
                <a:uFill>
                  <a:solidFill>
                    <a:srgbClr val="FFFFFF"/>
                  </a:solidFill>
                </a:uFill>
                <a:latin typeface="Times New Roman"/>
                <a:hlinkClick r:id="rId2"/>
              </a:rPr>
              <a:t>mongod</a:t>
            </a:r>
            <a:r>
              <a:rPr lang="en-US" sz="2500" b="0" strike="noStrike" spc="-1">
                <a:solidFill>
                  <a:srgbClr val="000000"/>
                </a:solidFill>
                <a:uFill>
                  <a:solidFill>
                    <a:srgbClr val="FFFFFF"/>
                  </a:solidFill>
                </a:uFill>
                <a:latin typeface="Times New Roman"/>
              </a:rPr>
              <a:t> process.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Map-reduce operations take the documents of a single </a:t>
            </a:r>
            <a:r>
              <a:rPr lang="en-US" sz="2500" b="0" i="1" u="sng" strike="noStrike" spc="-1">
                <a:solidFill>
                  <a:srgbClr val="0000FF"/>
                </a:solidFill>
                <a:uFill>
                  <a:solidFill>
                    <a:srgbClr val="FFFFFF"/>
                  </a:solidFill>
                </a:uFill>
                <a:latin typeface="Times New Roman"/>
                <a:hlinkClick r:id="rId3"/>
              </a:rPr>
              <a:t>collection</a:t>
            </a:r>
            <a:r>
              <a:rPr lang="en-US" sz="2500" b="0" strike="noStrike" spc="-1">
                <a:solidFill>
                  <a:srgbClr val="000000"/>
                </a:solidFill>
                <a:uFill>
                  <a:solidFill>
                    <a:srgbClr val="FFFFFF"/>
                  </a:solidFill>
                </a:uFill>
                <a:latin typeface="Times New Roman"/>
              </a:rPr>
              <a:t> as the </a:t>
            </a:r>
            <a:r>
              <a:rPr lang="en-US" sz="2500" b="0" i="1" strike="noStrike" spc="-1">
                <a:solidFill>
                  <a:srgbClr val="000000"/>
                </a:solidFill>
                <a:uFill>
                  <a:solidFill>
                    <a:srgbClr val="FFFFFF"/>
                  </a:solidFill>
                </a:uFill>
                <a:latin typeface="Times New Roman"/>
              </a:rPr>
              <a:t>input</a:t>
            </a:r>
            <a:r>
              <a:rPr lang="en-US" sz="2500" b="0" strike="noStrike" spc="-1">
                <a:solidFill>
                  <a:srgbClr val="000000"/>
                </a:solidFill>
                <a:uFill>
                  <a:solidFill>
                    <a:srgbClr val="FFFFFF"/>
                  </a:solidFill>
                </a:uFill>
                <a:latin typeface="Times New Roman"/>
              </a:rPr>
              <a:t> and can perform any arbitrary sorting and limiting before beginning the map stage.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a:t>
            </a:r>
            <a:r>
              <a:rPr lang="en-US" sz="2500" b="0" u="sng" strike="noStrike" spc="-1">
                <a:solidFill>
                  <a:srgbClr val="0000FF"/>
                </a:solidFill>
                <a:uFill>
                  <a:solidFill>
                    <a:srgbClr val="FFFFFF"/>
                  </a:solidFill>
                </a:uFill>
                <a:latin typeface="Times New Roman"/>
                <a:hlinkClick r:id="rId4"/>
              </a:rPr>
              <a:t>mapReduce</a:t>
            </a:r>
            <a:r>
              <a:rPr lang="en-US" sz="2500" b="0" strike="noStrike" spc="-1">
                <a:solidFill>
                  <a:srgbClr val="000000"/>
                </a:solidFill>
                <a:uFill>
                  <a:solidFill>
                    <a:srgbClr val="FFFFFF"/>
                  </a:solidFill>
                </a:uFill>
                <a:latin typeface="Times New Roman"/>
              </a:rPr>
              <a:t> can return the results of a map-reduce operation as a document, or may write the results to collections.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input and the output collections may be sharded.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89" name="TextShape 2"/>
          <p:cNvSpPr txBox="1"/>
          <p:nvPr/>
        </p:nvSpPr>
        <p:spPr>
          <a:xfrm>
            <a:off x="6553080" y="6356520"/>
            <a:ext cx="2133360" cy="364680"/>
          </a:xfrm>
          <a:prstGeom prst="rect">
            <a:avLst/>
          </a:prstGeom>
          <a:noFill/>
          <a:ln>
            <a:noFill/>
          </a:ln>
        </p:spPr>
        <p:txBody>
          <a:bodyPr anchor="ctr"/>
          <a:lstStyle/>
          <a:p>
            <a:pPr algn="r">
              <a:lnSpc>
                <a:spcPct val="100000"/>
              </a:lnSpc>
            </a:pPr>
            <a:fld id="{1FE91EEF-6180-4C4C-BA5B-0A58F8E063FB}" type="slidenum">
              <a:rPr lang="en-IN" sz="1200" b="0" strike="noStrike" spc="-1">
                <a:solidFill>
                  <a:srgbClr val="8B8B8B"/>
                </a:solidFill>
                <a:uFill>
                  <a:solidFill>
                    <a:srgbClr val="FFFFFF"/>
                  </a:solidFill>
                </a:uFill>
                <a:latin typeface="Calibri"/>
              </a:rPr>
              <a:t>146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Map-Reduce Examples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the following map-reduce operations on a collection </a:t>
            </a:r>
            <a:r>
              <a:rPr lang="en-US" sz="2400" b="1" strike="noStrike" spc="-1">
                <a:solidFill>
                  <a:srgbClr val="000000"/>
                </a:solidFill>
                <a:uFill>
                  <a:solidFill>
                    <a:srgbClr val="FFFFFF"/>
                  </a:solidFill>
                </a:uFill>
                <a:latin typeface="Times New Roman"/>
              </a:rPr>
              <a:t>orders</a:t>
            </a:r>
            <a:r>
              <a:rPr lang="en-US" sz="2400" b="0" strike="noStrike" spc="-1">
                <a:solidFill>
                  <a:srgbClr val="000000"/>
                </a:solidFill>
                <a:uFill>
                  <a:solidFill>
                    <a:srgbClr val="FFFFFF"/>
                  </a:solidFill>
                </a:uFill>
                <a:latin typeface="Times New Roman"/>
              </a:rPr>
              <a:t> that contains documents of the following prototype: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ObjectId("50a8240b927d5d8b5891743c"),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cust_id: "abc123",</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ord_date: new Date("Oct 04, 2012"),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status: 'A', price: 25,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items: [ { sku: "mmm", qty: 5, price: 2.5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sku: "nnn", qty: 5, price: 2.5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91" name="TextShape 2"/>
          <p:cNvSpPr txBox="1"/>
          <p:nvPr/>
        </p:nvSpPr>
        <p:spPr>
          <a:xfrm>
            <a:off x="6553080" y="6356520"/>
            <a:ext cx="2133360" cy="364680"/>
          </a:xfrm>
          <a:prstGeom prst="rect">
            <a:avLst/>
          </a:prstGeom>
          <a:noFill/>
          <a:ln>
            <a:noFill/>
          </a:ln>
        </p:spPr>
        <p:txBody>
          <a:bodyPr anchor="ctr"/>
          <a:lstStyle/>
          <a:p>
            <a:pPr algn="r">
              <a:lnSpc>
                <a:spcPct val="100000"/>
              </a:lnSpc>
            </a:pPr>
            <a:fld id="{D1B5C2DF-1F1C-46F3-9297-5BB34D850666}" type="slidenum">
              <a:rPr lang="en-IN" sz="1200" b="0" strike="noStrike" spc="-1">
                <a:solidFill>
                  <a:srgbClr val="8B8B8B"/>
                </a:solidFill>
                <a:uFill>
                  <a:solidFill>
                    <a:srgbClr val="FFFFFF"/>
                  </a:solidFill>
                </a:uFill>
                <a:latin typeface="Calibri"/>
              </a:rPr>
              <a:t>147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152280" y="380880"/>
            <a:ext cx="8838720" cy="6171840"/>
          </a:xfrm>
          <a:prstGeom prst="rect">
            <a:avLst/>
          </a:prstGeom>
          <a:noFill/>
          <a:ln>
            <a:noFill/>
          </a:ln>
        </p:spPr>
        <p:txBody>
          <a:bodyPr/>
          <a:lstStyle/>
          <a:p>
            <a:pPr marL="343080" indent="-342720">
              <a:lnSpc>
                <a:spcPct val="100000"/>
              </a:lnSpc>
              <a:buClr>
                <a:srgbClr val="0000FF"/>
              </a:buClr>
              <a:buFont typeface="Wingdings" charset="2"/>
              <a:buChar char=""/>
            </a:pPr>
            <a:r>
              <a:rPr lang="en-US" sz="2400" b="1" strike="noStrike" spc="-1">
                <a:solidFill>
                  <a:srgbClr val="0000FF"/>
                </a:solidFill>
                <a:uFill>
                  <a:solidFill>
                    <a:srgbClr val="FFFFFF"/>
                  </a:solidFill>
                </a:uFill>
                <a:latin typeface="Times New Roman"/>
              </a:rPr>
              <a:t>Return the Total Price Per Customer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Perform the map-reduce operation on the </a:t>
            </a:r>
            <a:r>
              <a:rPr lang="en-US" sz="2400" b="1" strike="noStrike" spc="-1">
                <a:solidFill>
                  <a:srgbClr val="000000"/>
                </a:solidFill>
                <a:uFill>
                  <a:solidFill>
                    <a:srgbClr val="FFFFFF"/>
                  </a:solidFill>
                </a:uFill>
                <a:latin typeface="Times New Roman"/>
              </a:rPr>
              <a:t>orders</a:t>
            </a:r>
            <a:r>
              <a:rPr lang="en-US" sz="2400" b="0" strike="noStrike" spc="-1">
                <a:solidFill>
                  <a:srgbClr val="000000"/>
                </a:solidFill>
                <a:uFill>
                  <a:solidFill>
                    <a:srgbClr val="FFFFFF"/>
                  </a:solidFill>
                </a:uFill>
                <a:latin typeface="Times New Roman"/>
              </a:rPr>
              <a:t> collection to group by the cust_id, and calculate the sum of the price for each cust_id: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1)Define the map function to process each input document:</a:t>
            </a:r>
            <a:endParaRPr lang="en-US" sz="32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the function, this refers to the document that the map-reduce operation is processing.</a:t>
            </a:r>
            <a:endParaRPr lang="en-US" sz="2400" b="0" strike="noStrike" spc="-1">
              <a:solidFill>
                <a:srgbClr val="000000"/>
              </a:solidFill>
              <a:uFill>
                <a:solidFill>
                  <a:srgbClr val="FFFFFF"/>
                </a:solidFill>
              </a:uFill>
              <a:latin typeface="Calibri"/>
            </a:endParaRPr>
          </a:p>
          <a:p>
            <a:pPr marL="743040" lvl="1" indent="-28548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function maps the price to the cust_id for each document and emits the cust_id and price pair.</a:t>
            </a:r>
            <a:endParaRPr lang="en-US" sz="24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var mapFunction1 = function()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emit(this.cust_id, this.price);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93" name="TextShape 2"/>
          <p:cNvSpPr txBox="1"/>
          <p:nvPr/>
        </p:nvSpPr>
        <p:spPr>
          <a:xfrm>
            <a:off x="6553080" y="6356520"/>
            <a:ext cx="2133360" cy="364680"/>
          </a:xfrm>
          <a:prstGeom prst="rect">
            <a:avLst/>
          </a:prstGeom>
          <a:noFill/>
          <a:ln>
            <a:noFill/>
          </a:ln>
        </p:spPr>
        <p:txBody>
          <a:bodyPr anchor="ctr"/>
          <a:lstStyle/>
          <a:p>
            <a:pPr algn="r">
              <a:lnSpc>
                <a:spcPct val="100000"/>
              </a:lnSpc>
            </a:pPr>
            <a:fld id="{B6D3CD62-4872-4C2F-B738-D61B87726B52}" type="slidenum">
              <a:rPr lang="en-IN" sz="1200" b="0" strike="noStrike" spc="-1">
                <a:solidFill>
                  <a:srgbClr val="8B8B8B"/>
                </a:solidFill>
                <a:uFill>
                  <a:solidFill>
                    <a:srgbClr val="FFFFFF"/>
                  </a:solidFill>
                </a:uFill>
                <a:latin typeface="Calibri"/>
              </a:rPr>
              <a:t>148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228600" y="380880"/>
            <a:ext cx="8686440" cy="6171840"/>
          </a:xfrm>
          <a:prstGeom prst="rect">
            <a:avLst/>
          </a:prstGeom>
          <a:noFill/>
          <a:ln>
            <a:noFill/>
          </a:ln>
        </p:spPr>
        <p:txBody>
          <a:bodyPr/>
          <a:lstStyle/>
          <a:p>
            <a:pPr marL="343080" indent="-342720">
              <a:lnSpc>
                <a:spcPct val="100000"/>
              </a:lnSpc>
              <a:buClr>
                <a:srgbClr val="FF0000"/>
              </a:buClr>
              <a:buFont typeface="Arial"/>
              <a:buChar char="•"/>
            </a:pPr>
            <a:r>
              <a:rPr lang="en-US" sz="2500" b="0" strike="noStrike" spc="-1">
                <a:solidFill>
                  <a:srgbClr val="FF0000"/>
                </a:solidFill>
                <a:uFill>
                  <a:solidFill>
                    <a:srgbClr val="FFFFFF"/>
                  </a:solidFill>
                </a:uFill>
                <a:latin typeface="Times New Roman"/>
              </a:rPr>
              <a:t>2)Define the corresponding reduce function with two arguments keyCustId and valuesPrices: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a:t>
            </a:r>
            <a:r>
              <a:rPr lang="en-US" sz="2500" b="1" strike="noStrike" spc="-1">
                <a:solidFill>
                  <a:srgbClr val="000000"/>
                </a:solidFill>
                <a:uFill>
                  <a:solidFill>
                    <a:srgbClr val="FFFFFF"/>
                  </a:solidFill>
                </a:uFill>
                <a:latin typeface="Times New Roman"/>
              </a:rPr>
              <a:t>valuesPrices</a:t>
            </a:r>
            <a:r>
              <a:rPr lang="en-US" sz="2500" b="0" strike="noStrike" spc="-1">
                <a:solidFill>
                  <a:srgbClr val="000000"/>
                </a:solidFill>
                <a:uFill>
                  <a:solidFill>
                    <a:srgbClr val="FFFFFF"/>
                  </a:solidFill>
                </a:uFill>
                <a:latin typeface="Times New Roman"/>
              </a:rPr>
              <a:t> is an array whose elements are the price values emitted by the map function and grouped by </a:t>
            </a:r>
            <a:r>
              <a:rPr lang="en-US" sz="2500" b="1" strike="noStrike" spc="-1">
                <a:solidFill>
                  <a:srgbClr val="000000"/>
                </a:solidFill>
                <a:uFill>
                  <a:solidFill>
                    <a:srgbClr val="FFFFFF"/>
                  </a:solidFill>
                </a:uFill>
                <a:latin typeface="Times New Roman"/>
              </a:rPr>
              <a:t>keyCustId.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function reduces the </a:t>
            </a:r>
            <a:r>
              <a:rPr lang="en-US" sz="2500" b="1" strike="noStrike" spc="-1">
                <a:solidFill>
                  <a:srgbClr val="000000"/>
                </a:solidFill>
                <a:uFill>
                  <a:solidFill>
                    <a:srgbClr val="FFFFFF"/>
                  </a:solidFill>
                </a:uFill>
                <a:latin typeface="Times New Roman"/>
              </a:rPr>
              <a:t>valuesPrice </a:t>
            </a:r>
            <a:r>
              <a:rPr lang="en-US" sz="2500" b="0" strike="noStrike" spc="-1">
                <a:solidFill>
                  <a:srgbClr val="000000"/>
                </a:solidFill>
                <a:uFill>
                  <a:solidFill>
                    <a:srgbClr val="FFFFFF"/>
                  </a:solidFill>
                </a:uFill>
                <a:latin typeface="Times New Roman"/>
              </a:rPr>
              <a:t>array to the sum of its elements.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var reduceFunction1 = function(keyCustId, valuesPrices)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return Array.sum(valuesPrices);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395" name="TextShape 2"/>
          <p:cNvSpPr txBox="1"/>
          <p:nvPr/>
        </p:nvSpPr>
        <p:spPr>
          <a:xfrm>
            <a:off x="6553080" y="6356520"/>
            <a:ext cx="2133360" cy="364680"/>
          </a:xfrm>
          <a:prstGeom prst="rect">
            <a:avLst/>
          </a:prstGeom>
          <a:noFill/>
          <a:ln>
            <a:noFill/>
          </a:ln>
        </p:spPr>
        <p:txBody>
          <a:bodyPr anchor="ctr"/>
          <a:lstStyle/>
          <a:p>
            <a:pPr algn="r">
              <a:lnSpc>
                <a:spcPct val="100000"/>
              </a:lnSpc>
            </a:pPr>
            <a:fld id="{64C5D070-CBB6-4E77-B24A-73F79446F8F7}" type="slidenum">
              <a:rPr lang="en-IN" sz="1200" b="0" strike="noStrike" spc="-1">
                <a:solidFill>
                  <a:srgbClr val="8B8B8B"/>
                </a:solidFill>
                <a:uFill>
                  <a:solidFill>
                    <a:srgbClr val="FFFFFF"/>
                  </a:solidFill>
                </a:uFill>
                <a:latin typeface="Calibri"/>
              </a:rPr>
              <a:t>149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457200"/>
            <a:ext cx="8229240" cy="617184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Whitespace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It can be inserted between any pair of tokens. It can be added to make code more readable. Example shows declaration with whitespace:</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0"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{string:"       ",....}</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var i= "     Rohan";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var j = "    Harsh”;</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null</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It means empty type.</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0"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Null</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var i = null;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if(i==1)</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document.write("&lt;h1&gt;value is 1&lt;/h1&gt;");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else { document.write("&lt;h1&gt;value is null&lt;/h1&gt;");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110" name="TextShape 2"/>
          <p:cNvSpPr txBox="1"/>
          <p:nvPr/>
        </p:nvSpPr>
        <p:spPr>
          <a:xfrm>
            <a:off x="6553080" y="6356520"/>
            <a:ext cx="2133360" cy="364680"/>
          </a:xfrm>
          <a:prstGeom prst="rect">
            <a:avLst/>
          </a:prstGeom>
          <a:noFill/>
          <a:ln>
            <a:noFill/>
          </a:ln>
        </p:spPr>
        <p:txBody>
          <a:bodyPr anchor="ctr"/>
          <a:lstStyle/>
          <a:p>
            <a:pPr algn="r">
              <a:lnSpc>
                <a:spcPct val="100000"/>
              </a:lnSpc>
            </a:pPr>
            <a:fld id="{89ADD57C-DF82-4DF3-8A10-EB2D9E1BAFF3}" type="slidenum">
              <a:rPr lang="en-IN" sz="1200" b="0" strike="noStrike" spc="-1">
                <a:solidFill>
                  <a:srgbClr val="8B8B8B"/>
                </a:solidFill>
                <a:uFill>
                  <a:solidFill>
                    <a:srgbClr val="FFFFFF"/>
                  </a:solidFill>
                </a:uFill>
                <a:latin typeface="Calibri"/>
              </a:rPr>
              <a:t>15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228600" y="228600"/>
            <a:ext cx="8686440" cy="6400440"/>
          </a:xfrm>
          <a:prstGeom prst="rect">
            <a:avLst/>
          </a:prstGeom>
          <a:noFill/>
          <a:ln>
            <a:noFill/>
          </a:ln>
        </p:spPr>
        <p:txBody>
          <a:bodyPr/>
          <a:lstStyle/>
          <a:p>
            <a:pPr marL="343080" indent="-342720">
              <a:lnSpc>
                <a:spcPct val="100000"/>
              </a:lnSpc>
            </a:pPr>
            <a:r>
              <a:rPr lang="en-US" sz="2500" b="0" strike="noStrike" spc="-1">
                <a:solidFill>
                  <a:srgbClr val="FF0000"/>
                </a:solidFill>
                <a:uFill>
                  <a:solidFill>
                    <a:srgbClr val="FFFFFF"/>
                  </a:solidFill>
                </a:uFill>
                <a:latin typeface="Times New Roman"/>
              </a:rPr>
              <a:t>3)Perform the map-reduce on all documents in the orders collection using the mapFunction1 </a:t>
            </a:r>
            <a:r>
              <a:rPr lang="en-US" sz="2500" b="0" strike="noStrike" spc="-1">
                <a:solidFill>
                  <a:srgbClr val="000000"/>
                </a:solidFill>
                <a:uFill>
                  <a:solidFill>
                    <a:srgbClr val="FFFFFF"/>
                  </a:solidFill>
                </a:uFill>
                <a:latin typeface="Times New Roman"/>
              </a:rPr>
              <a:t>map function</a:t>
            </a:r>
            <a:r>
              <a:rPr lang="en-US" sz="2500" b="0" strike="noStrike" spc="-1">
                <a:solidFill>
                  <a:srgbClr val="FF0000"/>
                </a:solidFill>
                <a:uFill>
                  <a:solidFill>
                    <a:srgbClr val="FFFFFF"/>
                  </a:solidFill>
                </a:uFill>
                <a:latin typeface="Times New Roman"/>
              </a:rPr>
              <a:t> and the reduceFunction1 </a:t>
            </a:r>
            <a:r>
              <a:rPr lang="en-US" sz="2500" b="0" strike="noStrike" spc="-1">
                <a:solidFill>
                  <a:srgbClr val="000000"/>
                </a:solidFill>
                <a:uFill>
                  <a:solidFill>
                    <a:srgbClr val="FFFFFF"/>
                  </a:solidFill>
                </a:uFill>
                <a:latin typeface="Times New Roman"/>
              </a:rPr>
              <a:t>reduce function.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db.orders.mapReduce( mapFunction1,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reduceFunction1,</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out: "map_reduce_example"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This operation outputs the results to a collection named </a:t>
            </a:r>
            <a:r>
              <a:rPr lang="en-US" sz="2500" b="1" strike="noStrike" spc="-1">
                <a:solidFill>
                  <a:srgbClr val="000000"/>
                </a:solidFill>
                <a:uFill>
                  <a:solidFill>
                    <a:srgbClr val="FFFFFF"/>
                  </a:solidFill>
                </a:uFill>
                <a:latin typeface="Times New Roman"/>
              </a:rPr>
              <a:t>map_reduce_example.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If the </a:t>
            </a:r>
            <a:r>
              <a:rPr lang="en-US" sz="2500" b="1" strike="noStrike" spc="-1">
                <a:solidFill>
                  <a:srgbClr val="000000"/>
                </a:solidFill>
                <a:uFill>
                  <a:solidFill>
                    <a:srgbClr val="FFFFFF"/>
                  </a:solidFill>
                </a:uFill>
                <a:latin typeface="Times New Roman"/>
              </a:rPr>
              <a:t>map_reduce_example</a:t>
            </a:r>
            <a:r>
              <a:rPr lang="en-US" sz="2500" b="0" strike="noStrike" spc="-1">
                <a:solidFill>
                  <a:srgbClr val="000000"/>
                </a:solidFill>
                <a:uFill>
                  <a:solidFill>
                    <a:srgbClr val="FFFFFF"/>
                  </a:solidFill>
                </a:uFill>
                <a:latin typeface="Times New Roman"/>
              </a:rPr>
              <a:t> collection already exists, the operation will replace the contents with the results of this map-reduce operation.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97" name="TextShape 2"/>
          <p:cNvSpPr txBox="1"/>
          <p:nvPr/>
        </p:nvSpPr>
        <p:spPr>
          <a:xfrm>
            <a:off x="6553080" y="6356520"/>
            <a:ext cx="2133360" cy="364680"/>
          </a:xfrm>
          <a:prstGeom prst="rect">
            <a:avLst/>
          </a:prstGeom>
          <a:noFill/>
          <a:ln>
            <a:noFill/>
          </a:ln>
        </p:spPr>
        <p:txBody>
          <a:bodyPr anchor="ctr"/>
          <a:lstStyle/>
          <a:p>
            <a:pPr algn="r">
              <a:lnSpc>
                <a:spcPct val="100000"/>
              </a:lnSpc>
            </a:pPr>
            <a:fld id="{BB934F5E-47AB-49FB-A9EC-BDCC7F55B14E}" type="slidenum">
              <a:rPr lang="en-IN" sz="1200" b="0" strike="noStrike" spc="-1">
                <a:solidFill>
                  <a:srgbClr val="8B8B8B"/>
                </a:solidFill>
                <a:uFill>
                  <a:solidFill>
                    <a:srgbClr val="FFFFFF"/>
                  </a:solidFill>
                </a:uFill>
                <a:latin typeface="Calibri"/>
              </a:rPr>
              <a:t>150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p:txBody>
          <a:bodyPr/>
          <a:lstStyle/>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3720"/>
          <a:stretch/>
        </p:blipFill>
        <p:spPr>
          <a:xfrm>
            <a:off x="457201" y="1212785"/>
            <a:ext cx="7839776" cy="4378132"/>
          </a:xfrm>
          <a:prstGeom prst="rect">
            <a:avLst/>
          </a:prstGeom>
        </p:spPr>
      </p:pic>
    </p:spTree>
    <p:extLst>
      <p:ext uri="{BB962C8B-B14F-4D97-AF65-F5344CB8AC3E}">
        <p14:creationId xmlns:p14="http://schemas.microsoft.com/office/powerpoint/2010/main" val="177070561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Shape 1"/>
          <p:cNvSpPr txBox="1"/>
          <p:nvPr/>
        </p:nvSpPr>
        <p:spPr>
          <a:xfrm>
            <a:off x="152280" y="228600"/>
            <a:ext cx="8762760" cy="640044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Single Purpose Aggregation Operations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rPr>
              <a:t>Aggregation refers to a broad class of data manipulation operations that compute a result based on an input </a:t>
            </a:r>
            <a:r>
              <a:rPr lang="en-US" sz="2600" b="0" i="1" strike="noStrike" spc="-1">
                <a:solidFill>
                  <a:srgbClr val="000000"/>
                </a:solidFill>
                <a:uFill>
                  <a:solidFill>
                    <a:srgbClr val="FFFFFF"/>
                  </a:solidFill>
                </a:uFill>
                <a:latin typeface="Times New Roman"/>
              </a:rPr>
              <a:t>and</a:t>
            </a:r>
            <a:r>
              <a:rPr lang="en-US" sz="2600" b="0" strike="noStrike" spc="-1">
                <a:solidFill>
                  <a:srgbClr val="000000"/>
                </a:solidFill>
                <a:uFill>
                  <a:solidFill>
                    <a:srgbClr val="FFFFFF"/>
                  </a:solidFill>
                </a:uFill>
                <a:latin typeface="Times New Roman"/>
              </a:rPr>
              <a:t> a specific procedure.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rPr>
              <a:t>MongoDB provides a number of aggregation operations that perform specific aggregation operations on a set of 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399" name="TextShape 2"/>
          <p:cNvSpPr txBox="1"/>
          <p:nvPr/>
        </p:nvSpPr>
        <p:spPr>
          <a:xfrm>
            <a:off x="6553080" y="6356520"/>
            <a:ext cx="2133360" cy="364680"/>
          </a:xfrm>
          <a:prstGeom prst="rect">
            <a:avLst/>
          </a:prstGeom>
          <a:noFill/>
          <a:ln>
            <a:noFill/>
          </a:ln>
        </p:spPr>
        <p:txBody>
          <a:bodyPr anchor="ctr"/>
          <a:lstStyle/>
          <a:p>
            <a:pPr algn="r">
              <a:lnSpc>
                <a:spcPct val="100000"/>
              </a:lnSpc>
            </a:pPr>
            <a:fld id="{14DA8C97-EF3D-497D-A0D8-9C575327D6DB}" type="slidenum">
              <a:rPr lang="en-IN" sz="1200" b="0" strike="noStrike" spc="-1">
                <a:solidFill>
                  <a:srgbClr val="8B8B8B"/>
                </a:solidFill>
                <a:uFill>
                  <a:solidFill>
                    <a:srgbClr val="FFFFFF"/>
                  </a:solidFill>
                </a:uFill>
                <a:latin typeface="Calibri"/>
              </a:rPr>
              <a:t>152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Shape 1"/>
          <p:cNvSpPr txBox="1"/>
          <p:nvPr/>
        </p:nvSpPr>
        <p:spPr>
          <a:xfrm>
            <a:off x="228600" y="228600"/>
            <a:ext cx="8686440" cy="6248160"/>
          </a:xfrm>
          <a:prstGeom prst="rect">
            <a:avLst/>
          </a:prstGeom>
          <a:noFill/>
          <a:ln>
            <a:noFill/>
          </a:ln>
        </p:spPr>
        <p:txBody>
          <a:bodyPr/>
          <a:lstStyle/>
          <a:p>
            <a:pPr marL="343080" indent="-342720">
              <a:lnSpc>
                <a:spcPct val="100000"/>
              </a:lnSpc>
              <a:buClr>
                <a:srgbClr val="FF0000"/>
              </a:buClr>
              <a:buFont typeface="Wingdings" charset="2"/>
              <a:buChar char=""/>
            </a:pPr>
            <a:r>
              <a:rPr lang="en-US" sz="2000" b="1" strike="noStrike" spc="-1" dirty="0">
                <a:solidFill>
                  <a:srgbClr val="FF0000"/>
                </a:solidFill>
                <a:uFill>
                  <a:solidFill>
                    <a:srgbClr val="FFFFFF"/>
                  </a:solidFill>
                </a:uFill>
                <a:latin typeface="Times New Roman"/>
              </a:rPr>
              <a:t>Count</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MongoDB can return a count of the number of documents that match a query. The </a:t>
            </a:r>
            <a:r>
              <a:rPr lang="en-US" sz="2000" b="0" u="sng" strike="noStrike" spc="-1" dirty="0">
                <a:solidFill>
                  <a:srgbClr val="0000FF"/>
                </a:solidFill>
                <a:uFill>
                  <a:solidFill>
                    <a:srgbClr val="FFFFFF"/>
                  </a:solidFill>
                </a:uFill>
                <a:latin typeface="Times New Roman"/>
                <a:hlinkClick r:id="rId2"/>
              </a:rPr>
              <a:t>count</a:t>
            </a:r>
            <a:r>
              <a:rPr lang="en-US" sz="2000" b="0" strike="noStrike" spc="-1" dirty="0">
                <a:solidFill>
                  <a:srgbClr val="000000"/>
                </a:solidFill>
                <a:uFill>
                  <a:solidFill>
                    <a:srgbClr val="FFFFFF"/>
                  </a:solidFill>
                </a:uFill>
                <a:latin typeface="Times New Roman"/>
              </a:rPr>
              <a:t> command as well as the </a:t>
            </a:r>
            <a:r>
              <a:rPr lang="en-US" sz="2000" b="0" u="sng" strike="noStrike" spc="-1" dirty="0">
                <a:solidFill>
                  <a:srgbClr val="0000FF"/>
                </a:solidFill>
                <a:uFill>
                  <a:solidFill>
                    <a:srgbClr val="FFFFFF"/>
                  </a:solidFill>
                </a:uFill>
                <a:latin typeface="Times New Roman"/>
                <a:hlinkClick r:id="rId3"/>
              </a:rPr>
              <a:t>count()</a:t>
            </a:r>
            <a:r>
              <a:rPr lang="en-US" sz="2000" b="0" strike="noStrike" spc="-1" dirty="0">
                <a:solidFill>
                  <a:srgbClr val="000000"/>
                </a:solidFill>
                <a:uFill>
                  <a:solidFill>
                    <a:srgbClr val="FFFFFF"/>
                  </a:solidFill>
                </a:uFill>
                <a:latin typeface="Times New Roman"/>
              </a:rPr>
              <a:t> and </a:t>
            </a:r>
            <a:r>
              <a:rPr lang="en-US" sz="2000" b="0" u="sng" strike="noStrike" spc="-1" dirty="0" err="1">
                <a:solidFill>
                  <a:srgbClr val="0000FF"/>
                </a:solidFill>
                <a:uFill>
                  <a:solidFill>
                    <a:srgbClr val="FFFFFF"/>
                  </a:solidFill>
                </a:uFill>
                <a:latin typeface="Times New Roman"/>
                <a:hlinkClick r:id="rId4"/>
              </a:rPr>
              <a:t>cursor.count</a:t>
            </a:r>
            <a:r>
              <a:rPr lang="en-US" sz="2000" b="0" u="sng" strike="noStrike" spc="-1" dirty="0">
                <a:solidFill>
                  <a:srgbClr val="0000FF"/>
                </a:solidFill>
                <a:uFill>
                  <a:solidFill>
                    <a:srgbClr val="FFFFFF"/>
                  </a:solidFill>
                </a:uFill>
                <a:latin typeface="Times New Roman"/>
                <a:hlinkClick r:id="rId4"/>
              </a:rPr>
              <a:t>()</a:t>
            </a:r>
            <a:r>
              <a:rPr lang="en-US" sz="2000" b="0" strike="noStrike" spc="-1" dirty="0">
                <a:solidFill>
                  <a:srgbClr val="000000"/>
                </a:solidFill>
                <a:uFill>
                  <a:solidFill>
                    <a:srgbClr val="FFFFFF"/>
                  </a:solidFill>
                </a:uFill>
                <a:latin typeface="Times New Roman"/>
              </a:rPr>
              <a:t> methods provide access to counts in the </a:t>
            </a:r>
            <a:r>
              <a:rPr lang="en-US" sz="2000" b="0" u="sng" strike="noStrike" spc="-1" dirty="0">
                <a:solidFill>
                  <a:srgbClr val="0000FF"/>
                </a:solidFill>
                <a:uFill>
                  <a:solidFill>
                    <a:srgbClr val="FFFFFF"/>
                  </a:solidFill>
                </a:uFill>
                <a:latin typeface="Times New Roman"/>
                <a:hlinkClick r:id="rId5"/>
              </a:rPr>
              <a:t>mongo</a:t>
            </a:r>
            <a:r>
              <a:rPr lang="en-US" sz="2000" b="0" strike="noStrike" spc="-1" dirty="0">
                <a:solidFill>
                  <a:srgbClr val="000000"/>
                </a:solidFill>
                <a:uFill>
                  <a:solidFill>
                    <a:srgbClr val="FFFFFF"/>
                  </a:solidFill>
                </a:uFill>
                <a:latin typeface="Times New Roman"/>
              </a:rPr>
              <a:t> shell.</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000" b="1" strike="noStrike" spc="-1" dirty="0">
                <a:solidFill>
                  <a:srgbClr val="FF0000"/>
                </a:solidFill>
                <a:uFill>
                  <a:solidFill>
                    <a:srgbClr val="FFFFFF"/>
                  </a:solidFill>
                </a:uFill>
                <a:latin typeface="Times New Roman"/>
              </a:rPr>
              <a:t>Example</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Given a collection named</a:t>
            </a:r>
            <a:r>
              <a:rPr lang="en-US" sz="2000" b="1" strike="noStrike" spc="-1" dirty="0">
                <a:solidFill>
                  <a:srgbClr val="000000"/>
                </a:solidFill>
                <a:uFill>
                  <a:solidFill>
                    <a:srgbClr val="FFFFFF"/>
                  </a:solidFill>
                </a:uFill>
                <a:latin typeface="Times New Roman"/>
              </a:rPr>
              <a:t> records </a:t>
            </a:r>
            <a:r>
              <a:rPr lang="en-US" sz="2000" b="0" strike="noStrike" spc="-1" dirty="0">
                <a:solidFill>
                  <a:srgbClr val="000000"/>
                </a:solidFill>
                <a:uFill>
                  <a:solidFill>
                    <a:srgbClr val="FFFFFF"/>
                  </a:solidFill>
                </a:uFill>
                <a:latin typeface="Times New Roman"/>
              </a:rPr>
              <a:t>with </a:t>
            </a:r>
            <a:r>
              <a:rPr lang="en-US" sz="2000" b="0" i="1" strike="noStrike" spc="-1" dirty="0">
                <a:solidFill>
                  <a:srgbClr val="000000"/>
                </a:solidFill>
                <a:uFill>
                  <a:solidFill>
                    <a:srgbClr val="FFFFFF"/>
                  </a:solidFill>
                </a:uFill>
                <a:latin typeface="Times New Roman"/>
              </a:rPr>
              <a:t>only</a:t>
            </a:r>
            <a:r>
              <a:rPr lang="en-US" sz="2000" b="0" strike="noStrike" spc="-1" dirty="0">
                <a:solidFill>
                  <a:srgbClr val="000000"/>
                </a:solidFill>
                <a:uFill>
                  <a:solidFill>
                    <a:srgbClr val="FFFFFF"/>
                  </a:solidFill>
                </a:uFill>
                <a:latin typeface="Times New Roman"/>
              </a:rPr>
              <a:t> the following documents:</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a: 1, b: 0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 a: 1, b: 1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 a: 1, b: 4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 a: 2, b: 2 } </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The following operation would count all documents in the collection and return the number 4:</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a:t>
            </a:r>
            <a:r>
              <a:rPr lang="en-US" sz="2000" b="1" strike="noStrike" spc="-1" dirty="0" err="1">
                <a:solidFill>
                  <a:srgbClr val="FF0000"/>
                </a:solidFill>
                <a:uFill>
                  <a:solidFill>
                    <a:srgbClr val="FFFFFF"/>
                  </a:solidFill>
                </a:uFill>
                <a:latin typeface="Times New Roman"/>
              </a:rPr>
              <a:t>db.records.count</a:t>
            </a:r>
            <a:r>
              <a:rPr lang="en-US" sz="2000" b="1" strike="noStrike" spc="-1" dirty="0">
                <a:solidFill>
                  <a:srgbClr val="FF0000"/>
                </a:solidFill>
                <a:uFill>
                  <a:solidFill>
                    <a:srgbClr val="FFFFFF"/>
                  </a:solidFill>
                </a:uFill>
                <a:latin typeface="Times New Roman"/>
              </a:rPr>
              <a:t>() </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The following operation will count only the documents where the value of the field a is 1 and return 3:</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a:t>
            </a:r>
            <a:r>
              <a:rPr lang="en-US" sz="2000" b="1" strike="noStrike" spc="-1" dirty="0" err="1">
                <a:solidFill>
                  <a:srgbClr val="FF0000"/>
                </a:solidFill>
                <a:uFill>
                  <a:solidFill>
                    <a:srgbClr val="FFFFFF"/>
                  </a:solidFill>
                </a:uFill>
                <a:latin typeface="Times New Roman"/>
              </a:rPr>
              <a:t>db.records.count</a:t>
            </a:r>
            <a:r>
              <a:rPr lang="en-US" sz="2000" b="1" strike="noStrike" spc="-1" dirty="0">
                <a:solidFill>
                  <a:srgbClr val="FF0000"/>
                </a:solidFill>
                <a:uFill>
                  <a:solidFill>
                    <a:srgbClr val="FFFFFF"/>
                  </a:solidFill>
                </a:uFill>
                <a:latin typeface="Times New Roman"/>
              </a:rPr>
              <a:t>( { a: 1 } )</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p:txBody>
      </p:sp>
      <p:sp>
        <p:nvSpPr>
          <p:cNvPr id="401" name="TextShape 2"/>
          <p:cNvSpPr txBox="1"/>
          <p:nvPr/>
        </p:nvSpPr>
        <p:spPr>
          <a:xfrm>
            <a:off x="6553080" y="6356520"/>
            <a:ext cx="2133360" cy="364680"/>
          </a:xfrm>
          <a:prstGeom prst="rect">
            <a:avLst/>
          </a:prstGeom>
          <a:noFill/>
          <a:ln>
            <a:noFill/>
          </a:ln>
        </p:spPr>
        <p:txBody>
          <a:bodyPr anchor="ctr"/>
          <a:lstStyle/>
          <a:p>
            <a:pPr algn="r">
              <a:lnSpc>
                <a:spcPct val="100000"/>
              </a:lnSpc>
            </a:pPr>
            <a:fld id="{7BC4F64A-286E-44D5-BC89-2E64CDD4B24D}" type="slidenum">
              <a:rPr lang="en-IN" sz="1200" b="0" strike="noStrike" spc="-1">
                <a:solidFill>
                  <a:srgbClr val="8B8B8B"/>
                </a:solidFill>
                <a:uFill>
                  <a:solidFill>
                    <a:srgbClr val="FFFFFF"/>
                  </a:solidFill>
                </a:uFill>
                <a:latin typeface="Calibri"/>
              </a:rPr>
              <a:t>153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Distinct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a:t>
            </a:r>
            <a:r>
              <a:rPr lang="en-US" sz="2500" b="0" i="1" strike="noStrike" spc="-1">
                <a:solidFill>
                  <a:srgbClr val="000000"/>
                </a:solidFill>
                <a:uFill>
                  <a:solidFill>
                    <a:srgbClr val="FFFFFF"/>
                  </a:solidFill>
                </a:uFill>
                <a:latin typeface="Times New Roman"/>
              </a:rPr>
              <a:t>distinct</a:t>
            </a:r>
            <a:r>
              <a:rPr lang="en-US" sz="2500" b="0" strike="noStrike" spc="-1">
                <a:solidFill>
                  <a:srgbClr val="000000"/>
                </a:solidFill>
                <a:uFill>
                  <a:solidFill>
                    <a:srgbClr val="FFFFFF"/>
                  </a:solidFill>
                </a:uFill>
                <a:latin typeface="Times New Roman"/>
              </a:rPr>
              <a:t> operation takes a number of documents that match a query and returns all of the unique values for a field in the matching documents.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a:t>
            </a:r>
            <a:r>
              <a:rPr lang="en-US" sz="2500" b="0" u="sng" strike="noStrike" spc="-1">
                <a:solidFill>
                  <a:srgbClr val="0000FF"/>
                </a:solidFill>
                <a:uFill>
                  <a:solidFill>
                    <a:srgbClr val="FFFFFF"/>
                  </a:solidFill>
                </a:uFill>
                <a:latin typeface="Times New Roman"/>
                <a:hlinkClick r:id="rId2"/>
              </a:rPr>
              <a:t>distinct</a:t>
            </a:r>
            <a:r>
              <a:rPr lang="en-US" sz="2500" b="0" strike="noStrike" spc="-1">
                <a:solidFill>
                  <a:srgbClr val="000000"/>
                </a:solidFill>
                <a:uFill>
                  <a:solidFill>
                    <a:srgbClr val="FFFFFF"/>
                  </a:solidFill>
                </a:uFill>
                <a:latin typeface="Times New Roman"/>
              </a:rPr>
              <a:t> command and </a:t>
            </a:r>
            <a:r>
              <a:rPr lang="en-US" sz="2500" b="0" u="sng" strike="noStrike" spc="-1">
                <a:solidFill>
                  <a:srgbClr val="0000FF"/>
                </a:solidFill>
                <a:uFill>
                  <a:solidFill>
                    <a:srgbClr val="FFFFFF"/>
                  </a:solidFill>
                </a:uFill>
                <a:latin typeface="Times New Roman"/>
                <a:hlinkClick r:id="rId3"/>
              </a:rPr>
              <a:t>db.collection.distinct()</a:t>
            </a:r>
            <a:r>
              <a:rPr lang="en-US" sz="2500" b="0" strike="noStrike" spc="-1">
                <a:solidFill>
                  <a:srgbClr val="000000"/>
                </a:solidFill>
                <a:uFill>
                  <a:solidFill>
                    <a:srgbClr val="FFFFFF"/>
                  </a:solidFill>
                </a:uFill>
                <a:latin typeface="Times New Roman"/>
              </a:rPr>
              <a:t> method provide this operation in the </a:t>
            </a:r>
            <a:r>
              <a:rPr lang="en-US" sz="2500" b="0" u="sng" strike="noStrike" spc="-1">
                <a:solidFill>
                  <a:srgbClr val="0000FF"/>
                </a:solidFill>
                <a:uFill>
                  <a:solidFill>
                    <a:srgbClr val="FFFFFF"/>
                  </a:solidFill>
                </a:uFill>
                <a:latin typeface="Times New Roman"/>
                <a:hlinkClick r:id="rId4"/>
              </a:rPr>
              <a:t>mongo</a:t>
            </a:r>
            <a:r>
              <a:rPr lang="en-US" sz="2500" b="0" strike="noStrike" spc="-1">
                <a:solidFill>
                  <a:srgbClr val="000000"/>
                </a:solidFill>
                <a:uFill>
                  <a:solidFill>
                    <a:srgbClr val="FFFFFF"/>
                  </a:solidFill>
                </a:uFill>
                <a:latin typeface="Times New Roman"/>
              </a:rPr>
              <a:t> shell.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Example of a distinct operation: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03" name="TextShape 2"/>
          <p:cNvSpPr txBox="1"/>
          <p:nvPr/>
        </p:nvSpPr>
        <p:spPr>
          <a:xfrm>
            <a:off x="6553080" y="6356520"/>
            <a:ext cx="2133360" cy="364680"/>
          </a:xfrm>
          <a:prstGeom prst="rect">
            <a:avLst/>
          </a:prstGeom>
          <a:noFill/>
          <a:ln>
            <a:noFill/>
          </a:ln>
        </p:spPr>
        <p:txBody>
          <a:bodyPr anchor="ctr"/>
          <a:lstStyle/>
          <a:p>
            <a:pPr algn="r">
              <a:lnSpc>
                <a:spcPct val="100000"/>
              </a:lnSpc>
            </a:pPr>
            <a:fld id="{17D0FBAC-D890-4BC3-A55F-D23F7D9C66BC}" type="slidenum">
              <a:rPr lang="en-IN" sz="1200" b="0" strike="noStrike" spc="-1">
                <a:solidFill>
                  <a:srgbClr val="8B8B8B"/>
                </a:solidFill>
                <a:uFill>
                  <a:solidFill>
                    <a:srgbClr val="FFFFFF"/>
                  </a:solidFill>
                </a:uFill>
                <a:latin typeface="Calibri"/>
              </a:rPr>
              <a:t>154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6553080" y="6356520"/>
            <a:ext cx="2133360" cy="364680"/>
          </a:xfrm>
          <a:prstGeom prst="rect">
            <a:avLst/>
          </a:prstGeom>
          <a:noFill/>
          <a:ln>
            <a:noFill/>
          </a:ln>
        </p:spPr>
        <p:txBody>
          <a:bodyPr anchor="ctr"/>
          <a:lstStyle/>
          <a:p>
            <a:pPr algn="r">
              <a:lnSpc>
                <a:spcPct val="100000"/>
              </a:lnSpc>
            </a:pPr>
            <a:fld id="{1A028E7D-6215-437A-9C83-C6D19972AF72}" type="slidenum">
              <a:rPr lang="en-IN" sz="1200" b="0" strike="noStrike" spc="-1">
                <a:solidFill>
                  <a:srgbClr val="8B8B8B"/>
                </a:solidFill>
                <a:uFill>
                  <a:solidFill>
                    <a:srgbClr val="FFFFFF"/>
                  </a:solidFill>
                </a:uFill>
                <a:latin typeface="Calibri"/>
              </a:rPr>
              <a:t>155</a:t>
            </a:fld>
            <a:endParaRPr lang="en-IN" sz="1400" b="0" strike="noStrike" spc="-1">
              <a:solidFill>
                <a:srgbClr val="000000"/>
              </a:solidFill>
              <a:uFill>
                <a:solidFill>
                  <a:srgbClr val="FFFFFF"/>
                </a:solidFill>
              </a:uFill>
              <a:latin typeface="Times New Roman"/>
            </a:endParaRPr>
          </a:p>
        </p:txBody>
      </p:sp>
      <p:pic>
        <p:nvPicPr>
          <p:cNvPr id="405" name="Picture 2"/>
          <p:cNvPicPr/>
          <p:nvPr/>
        </p:nvPicPr>
        <p:blipFill>
          <a:blip r:embed="rId2"/>
          <a:stretch/>
        </p:blipFill>
        <p:spPr>
          <a:xfrm>
            <a:off x="533520" y="152280"/>
            <a:ext cx="8152920" cy="6476760"/>
          </a:xfrm>
          <a:prstGeom prst="rect">
            <a:avLst/>
          </a:prstGeom>
          <a:ln>
            <a:noFill/>
          </a:ln>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228600" y="30492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dirty="0">
                <a:solidFill>
                  <a:srgbClr val="FF0000"/>
                </a:solidFill>
                <a:uFill>
                  <a:solidFill>
                    <a:srgbClr val="FFFFFF"/>
                  </a:solidFill>
                </a:uFill>
                <a:latin typeface="Times New Roman"/>
              </a:rPr>
              <a:t>Example</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dirty="0">
                <a:solidFill>
                  <a:srgbClr val="000000"/>
                </a:solidFill>
                <a:uFill>
                  <a:solidFill>
                    <a:srgbClr val="FFFFFF"/>
                  </a:solidFill>
                </a:uFill>
                <a:latin typeface="Times New Roman"/>
              </a:rPr>
              <a:t>Given a collection named records with </a:t>
            </a:r>
            <a:r>
              <a:rPr lang="en-US" sz="2500" b="0" i="1" strike="noStrike" spc="-1" dirty="0">
                <a:solidFill>
                  <a:srgbClr val="000000"/>
                </a:solidFill>
                <a:uFill>
                  <a:solidFill>
                    <a:srgbClr val="FFFFFF"/>
                  </a:solidFill>
                </a:uFill>
                <a:latin typeface="Times New Roman"/>
              </a:rPr>
              <a:t>only</a:t>
            </a:r>
            <a:r>
              <a:rPr lang="en-US" sz="2500" b="0" strike="noStrike" spc="-1" dirty="0">
                <a:solidFill>
                  <a:srgbClr val="000000"/>
                </a:solidFill>
                <a:uFill>
                  <a:solidFill>
                    <a:srgbClr val="FFFFFF"/>
                  </a:solidFill>
                </a:uFill>
                <a:latin typeface="Times New Roman"/>
              </a:rPr>
              <a:t> the following documents:</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a: 1, b: 0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a: 1, b: 1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a: 1, b: 1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a: 1, b: 4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a: 2, b: 2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 a: 2, b: 2 } </a:t>
            </a:r>
            <a:endParaRPr lang="en-US" sz="3200" b="0" strike="noStrike" spc="-1" dirty="0">
              <a:solidFill>
                <a:srgbClr val="000000"/>
              </a:solidFill>
              <a:uFill>
                <a:solidFill>
                  <a:srgbClr val="FFFFFF"/>
                </a:solidFill>
              </a:uFill>
              <a:latin typeface="Calibri"/>
            </a:endParaRPr>
          </a:p>
          <a:p>
            <a:pPr marL="343080" indent="-342720">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2500" b="0" strike="noStrike" spc="-1" dirty="0">
                <a:solidFill>
                  <a:srgbClr val="000000"/>
                </a:solidFill>
                <a:uFill>
                  <a:solidFill>
                    <a:srgbClr val="FFFFFF"/>
                  </a:solidFill>
                </a:uFill>
                <a:latin typeface="Times New Roman"/>
              </a:rPr>
              <a:t>			</a:t>
            </a:r>
            <a:r>
              <a:rPr lang="en-US" sz="2500" b="1" strike="noStrike" spc="-1" dirty="0" err="1">
                <a:solidFill>
                  <a:srgbClr val="FF0000"/>
                </a:solidFill>
                <a:uFill>
                  <a:solidFill>
                    <a:srgbClr val="FFFFFF"/>
                  </a:solidFill>
                </a:uFill>
                <a:latin typeface="Times New Roman"/>
              </a:rPr>
              <a:t>db.records.distinct</a:t>
            </a:r>
            <a:r>
              <a:rPr lang="en-US" sz="2500" b="1" strike="noStrike" spc="-1" dirty="0">
                <a:solidFill>
                  <a:srgbClr val="FF0000"/>
                </a:solidFill>
                <a:uFill>
                  <a:solidFill>
                    <a:srgbClr val="FFFFFF"/>
                  </a:solidFill>
                </a:uFill>
                <a:latin typeface="Times New Roman"/>
              </a:rPr>
              <a:t>( "b" ) </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1" strike="noStrike" spc="-1" dirty="0">
                <a:solidFill>
                  <a:srgbClr val="000000"/>
                </a:solidFill>
                <a:uFill>
                  <a:solidFill>
                    <a:srgbClr val="FFFFFF"/>
                  </a:solidFill>
                </a:uFill>
                <a:latin typeface="Times New Roman"/>
              </a:rPr>
              <a:t>Output:</a:t>
            </a:r>
            <a:r>
              <a:rPr lang="en-US" sz="2500" b="0" strike="noStrike" spc="-1" dirty="0">
                <a:solidFill>
                  <a:srgbClr val="000000"/>
                </a:solidFill>
                <a:uFill>
                  <a:solidFill>
                    <a:srgbClr val="FFFFFF"/>
                  </a:solidFill>
                </a:uFill>
                <a:latin typeface="Times New Roman"/>
              </a:rPr>
              <a:t>[ 0, 1, 4, 2 ] </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
        <p:nvSpPr>
          <p:cNvPr id="407" name="TextShape 2"/>
          <p:cNvSpPr txBox="1"/>
          <p:nvPr/>
        </p:nvSpPr>
        <p:spPr>
          <a:xfrm>
            <a:off x="6553080" y="6356520"/>
            <a:ext cx="2133360" cy="364680"/>
          </a:xfrm>
          <a:prstGeom prst="rect">
            <a:avLst/>
          </a:prstGeom>
          <a:noFill/>
          <a:ln>
            <a:noFill/>
          </a:ln>
        </p:spPr>
        <p:txBody>
          <a:bodyPr anchor="ctr"/>
          <a:lstStyle/>
          <a:p>
            <a:pPr algn="r">
              <a:lnSpc>
                <a:spcPct val="100000"/>
              </a:lnSpc>
            </a:pPr>
            <a:fld id="{3486419E-AB9B-49BD-BB7E-72DB179D5C39}" type="slidenum">
              <a:rPr lang="en-IN" sz="1200" b="0" strike="noStrike" spc="-1">
                <a:solidFill>
                  <a:srgbClr val="8B8B8B"/>
                </a:solidFill>
                <a:uFill>
                  <a:solidFill>
                    <a:srgbClr val="FFFFFF"/>
                  </a:solidFill>
                </a:uFill>
                <a:latin typeface="Calibri"/>
              </a:rPr>
              <a:t>156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 name="Picture 402"/>
          <p:cNvPicPr/>
          <p:nvPr/>
        </p:nvPicPr>
        <p:blipFill>
          <a:blip r:embed="rId2"/>
          <a:stretch/>
        </p:blipFill>
        <p:spPr>
          <a:xfrm>
            <a:off x="190800" y="160920"/>
            <a:ext cx="8809200" cy="6607080"/>
          </a:xfrm>
          <a:prstGeom prst="rect">
            <a:avLst/>
          </a:prstGeom>
          <a:ln>
            <a:noFill/>
          </a:ln>
        </p:spPr>
      </p:pic>
    </p:spTree>
    <p:extLst>
      <p:ext uri="{BB962C8B-B14F-4D97-AF65-F5344CB8AC3E}">
        <p14:creationId xmlns:p14="http://schemas.microsoft.com/office/powerpoint/2010/main" val="12204408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500" b="1" strike="noStrike" spc="-1">
                <a:solidFill>
                  <a:srgbClr val="FF0000"/>
                </a:solidFill>
                <a:uFill>
                  <a:solidFill>
                    <a:srgbClr val="FFFFFF"/>
                  </a:solidFill>
                </a:uFill>
                <a:latin typeface="Times New Roman"/>
              </a:rPr>
              <a:t>Group</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a:t>
            </a:r>
            <a:r>
              <a:rPr lang="en-US" sz="2500" b="0" i="1" strike="noStrike" spc="-1">
                <a:solidFill>
                  <a:srgbClr val="000000"/>
                </a:solidFill>
                <a:uFill>
                  <a:solidFill>
                    <a:srgbClr val="FFFFFF"/>
                  </a:solidFill>
                </a:uFill>
                <a:latin typeface="Times New Roman"/>
              </a:rPr>
              <a:t>group</a:t>
            </a:r>
            <a:r>
              <a:rPr lang="en-US" sz="2500" b="0" strike="noStrike" spc="-1">
                <a:solidFill>
                  <a:srgbClr val="000000"/>
                </a:solidFill>
                <a:uFill>
                  <a:solidFill>
                    <a:srgbClr val="FFFFFF"/>
                  </a:solidFill>
                </a:uFill>
                <a:latin typeface="Times New Roman"/>
              </a:rPr>
              <a:t> operation takes a number of documents that match a query, and then collects groups of documents based on the value of a field or fields.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It returns an array of documents with computed results for each group of documents.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Access the grouping functionality via the </a:t>
            </a:r>
            <a:r>
              <a:rPr lang="en-US" sz="2500" b="0" u="sng" strike="noStrike" spc="-1">
                <a:solidFill>
                  <a:srgbClr val="0000FF"/>
                </a:solidFill>
                <a:uFill>
                  <a:solidFill>
                    <a:srgbClr val="FFFFFF"/>
                  </a:solidFill>
                </a:uFill>
                <a:latin typeface="Times New Roman"/>
                <a:hlinkClick r:id="rId2"/>
              </a:rPr>
              <a:t>group</a:t>
            </a:r>
            <a:r>
              <a:rPr lang="en-US" sz="2500" b="0" strike="noStrike" spc="-1">
                <a:solidFill>
                  <a:srgbClr val="000000"/>
                </a:solidFill>
                <a:uFill>
                  <a:solidFill>
                    <a:srgbClr val="FFFFFF"/>
                  </a:solidFill>
                </a:uFill>
                <a:latin typeface="Times New Roman"/>
              </a:rPr>
              <a:t> command or the </a:t>
            </a:r>
            <a:r>
              <a:rPr lang="en-US" sz="2500" b="0" u="sng" strike="noStrike" spc="-1">
                <a:solidFill>
                  <a:srgbClr val="0000FF"/>
                </a:solidFill>
                <a:uFill>
                  <a:solidFill>
                    <a:srgbClr val="FFFFFF"/>
                  </a:solidFill>
                </a:uFill>
                <a:latin typeface="Times New Roman"/>
                <a:hlinkClick r:id="rId3"/>
              </a:rPr>
              <a:t>db.collection.group()</a:t>
            </a:r>
            <a:r>
              <a:rPr lang="en-US" sz="2500" b="0" strike="noStrike" spc="-1">
                <a:solidFill>
                  <a:srgbClr val="000000"/>
                </a:solidFill>
                <a:uFill>
                  <a:solidFill>
                    <a:srgbClr val="FFFFFF"/>
                  </a:solidFill>
                </a:uFill>
                <a:latin typeface="Times New Roman"/>
              </a:rPr>
              <a:t> method in the </a:t>
            </a:r>
            <a:r>
              <a:rPr lang="en-US" sz="2500" b="0" u="sng" strike="noStrike" spc="-1">
                <a:solidFill>
                  <a:srgbClr val="0000FF"/>
                </a:solidFill>
                <a:uFill>
                  <a:solidFill>
                    <a:srgbClr val="FFFFFF"/>
                  </a:solidFill>
                </a:uFill>
                <a:latin typeface="Times New Roman"/>
                <a:hlinkClick r:id="rId4"/>
              </a:rPr>
              <a:t>mongo</a:t>
            </a:r>
            <a:r>
              <a:rPr lang="en-US" sz="2500" b="0" strike="noStrike" spc="-1">
                <a:solidFill>
                  <a:srgbClr val="000000"/>
                </a:solidFill>
                <a:uFill>
                  <a:solidFill>
                    <a:srgbClr val="FFFFFF"/>
                  </a:solidFill>
                </a:uFill>
                <a:latin typeface="Times New Roman"/>
              </a:rPr>
              <a:t> shell.</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09" name="TextShape 2"/>
          <p:cNvSpPr txBox="1"/>
          <p:nvPr/>
        </p:nvSpPr>
        <p:spPr>
          <a:xfrm>
            <a:off x="6553080" y="6356520"/>
            <a:ext cx="2133360" cy="364680"/>
          </a:xfrm>
          <a:prstGeom prst="rect">
            <a:avLst/>
          </a:prstGeom>
          <a:noFill/>
          <a:ln>
            <a:noFill/>
          </a:ln>
        </p:spPr>
        <p:txBody>
          <a:bodyPr anchor="ctr"/>
          <a:lstStyle/>
          <a:p>
            <a:pPr algn="r">
              <a:lnSpc>
                <a:spcPct val="100000"/>
              </a:lnSpc>
            </a:pPr>
            <a:fld id="{DDD62B61-1217-4FE4-BC12-65C9B65B2F9A}" type="slidenum">
              <a:rPr lang="en-IN" sz="1200" b="0" strike="noStrike" spc="-1">
                <a:solidFill>
                  <a:srgbClr val="8B8B8B"/>
                </a:solidFill>
                <a:uFill>
                  <a:solidFill>
                    <a:srgbClr val="FFFFFF"/>
                  </a:solidFill>
                </a:uFill>
                <a:latin typeface="Calibri"/>
              </a:rPr>
              <a:t>158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228600" y="152280"/>
            <a:ext cx="8686440" cy="6476760"/>
          </a:xfrm>
          <a:prstGeom prst="rect">
            <a:avLst/>
          </a:prstGeom>
          <a:noFill/>
          <a:ln>
            <a:noFill/>
          </a:ln>
        </p:spPr>
        <p:txBody>
          <a:bodyPr/>
          <a:lstStyle/>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Groups documents in a collection by the specified keys and performs simple aggregation functions such as computing counts and sums.</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method is analogous to a SELECT &lt;...&gt; GROUP BY statement in SQL.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group() method returns an array.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Definition</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db.collection.group(</a:t>
            </a:r>
            <a:r>
              <a:rPr lang="en-US" sz="2400" b="0" i="1" strike="noStrike" spc="-1">
                <a:solidFill>
                  <a:srgbClr val="000000"/>
                </a:solidFill>
                <a:uFill>
                  <a:solidFill>
                    <a:srgbClr val="FFFFFF"/>
                  </a:solidFill>
                </a:uFill>
                <a:latin typeface="Times New Roman"/>
              </a:rPr>
              <a:t>{ key, reduce, initial, [keyf,] [cond,] finalize }</a:t>
            </a: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411" name="TextShape 2"/>
          <p:cNvSpPr txBox="1"/>
          <p:nvPr/>
        </p:nvSpPr>
        <p:spPr>
          <a:xfrm>
            <a:off x="6553080" y="6356520"/>
            <a:ext cx="2133360" cy="364680"/>
          </a:xfrm>
          <a:prstGeom prst="rect">
            <a:avLst/>
          </a:prstGeom>
          <a:noFill/>
          <a:ln>
            <a:noFill/>
          </a:ln>
        </p:spPr>
        <p:txBody>
          <a:bodyPr anchor="ctr"/>
          <a:lstStyle/>
          <a:p>
            <a:pPr algn="r">
              <a:lnSpc>
                <a:spcPct val="100000"/>
              </a:lnSpc>
            </a:pPr>
            <a:fld id="{6F647FC0-B0ED-412F-9775-150B483EC40B}" type="slidenum">
              <a:rPr lang="en-IN" sz="1200" b="0" strike="noStrike" spc="-1">
                <a:solidFill>
                  <a:srgbClr val="8B8B8B"/>
                </a:solidFill>
                <a:uFill>
                  <a:solidFill>
                    <a:srgbClr val="FFFFFF"/>
                  </a:solidFill>
                </a:uFill>
                <a:latin typeface="Calibri"/>
              </a:rPr>
              <a:t>159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28600"/>
            <a:ext cx="8229240" cy="5897160"/>
          </a:xfrm>
          <a:prstGeom prst="rect">
            <a:avLst/>
          </a:prstGeom>
          <a:noFill/>
          <a:ln>
            <a:noFill/>
          </a:ln>
        </p:spPr>
        <p:txBody>
          <a:bodyPr/>
          <a:lstStyle/>
          <a:p>
            <a:pPr marL="343080" indent="-342720">
              <a:lnSpc>
                <a:spcPct val="100000"/>
              </a:lnSpc>
              <a:buClr>
                <a:srgbClr val="FF0000"/>
              </a:buClr>
              <a:buFont typeface="Wingdings" charset="2"/>
              <a:buChar char=""/>
            </a:pPr>
            <a:r>
              <a:rPr lang="en-US" sz="3200" b="1" strike="noStrike" spc="-1">
                <a:solidFill>
                  <a:srgbClr val="FF0000"/>
                </a:solidFill>
                <a:uFill>
                  <a:solidFill>
                    <a:srgbClr val="FFFFFF"/>
                  </a:solidFill>
                </a:uFill>
                <a:latin typeface="Times New Roman"/>
              </a:rPr>
              <a:t>JSON Value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It includes: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number (integer or floating point)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string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boolean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array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object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null</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0"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String | Number | Object | Array | TRUE | FALSE | NULL</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var i =1;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var j = “Rohan";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var k = null;
</a:t>
            </a:r>
            <a:endParaRPr lang="en-US" sz="3200" b="0" strike="noStrike" spc="-1">
              <a:solidFill>
                <a:srgbClr val="000000"/>
              </a:solidFill>
              <a:uFill>
                <a:solidFill>
                  <a:srgbClr val="FFFFFF"/>
                </a:solidFill>
              </a:uFill>
              <a:latin typeface="Calibri"/>
            </a:endParaRPr>
          </a:p>
        </p:txBody>
      </p:sp>
      <p:sp>
        <p:nvSpPr>
          <p:cNvPr id="112" name="TextShape 2"/>
          <p:cNvSpPr txBox="1"/>
          <p:nvPr/>
        </p:nvSpPr>
        <p:spPr>
          <a:xfrm>
            <a:off x="6553080" y="6356520"/>
            <a:ext cx="2133360" cy="364680"/>
          </a:xfrm>
          <a:prstGeom prst="rect">
            <a:avLst/>
          </a:prstGeom>
          <a:noFill/>
          <a:ln>
            <a:noFill/>
          </a:ln>
        </p:spPr>
        <p:txBody>
          <a:bodyPr anchor="ctr"/>
          <a:lstStyle/>
          <a:p>
            <a:pPr algn="r">
              <a:lnSpc>
                <a:spcPct val="100000"/>
              </a:lnSpc>
            </a:pPr>
            <a:fld id="{DE7A9AD7-49A4-44E2-84C3-2A52A59E092E}" type="slidenum">
              <a:rPr lang="en-IN" sz="1200" b="0" strike="noStrike" spc="-1">
                <a:solidFill>
                  <a:srgbClr val="8B8B8B"/>
                </a:solidFill>
                <a:uFill>
                  <a:solidFill>
                    <a:srgbClr val="FFFFFF"/>
                  </a:solidFill>
                </a:uFill>
                <a:latin typeface="Calibri"/>
              </a:rPr>
              <a:t>16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2" name="Table 1"/>
          <p:cNvGraphicFramePr/>
          <p:nvPr/>
        </p:nvGraphicFramePr>
        <p:xfrm>
          <a:off x="152280" y="228600"/>
          <a:ext cx="8686440" cy="3870960"/>
        </p:xfrm>
        <a:graphic>
          <a:graphicData uri="http://schemas.openxmlformats.org/drawingml/2006/table">
            <a:tbl>
              <a:tblPr/>
              <a:tblGrid>
                <a:gridCol w="114300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6019560">
                  <a:extLst>
                    <a:ext uri="{9D8B030D-6E8A-4147-A177-3AD203B41FA5}">
                      <a16:colId xmlns:a16="http://schemas.microsoft.com/office/drawing/2014/main" val="20002"/>
                    </a:ext>
                  </a:extLst>
                </a:gridCol>
              </a:tblGrid>
              <a:tr h="416520">
                <a:tc>
                  <a:txBody>
                    <a:bodyPr/>
                    <a:lstStyle/>
                    <a:p>
                      <a:pPr>
                        <a:lnSpc>
                          <a:spcPct val="100000"/>
                        </a:lnSpc>
                      </a:pPr>
                      <a:r>
                        <a:rPr lang="en-IN" sz="2300" b="1" strike="noStrike" spc="-1">
                          <a:solidFill>
                            <a:srgbClr val="FFFFFF"/>
                          </a:solidFill>
                          <a:uFill>
                            <a:solidFill>
                              <a:srgbClr val="FFFFFF"/>
                            </a:solidFill>
                          </a:uFill>
                          <a:latin typeface="Times New Roman"/>
                        </a:rPr>
                        <a:t>Field</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300" b="1" strike="noStrike" spc="-1">
                          <a:solidFill>
                            <a:srgbClr val="FFFFFF"/>
                          </a:solidFill>
                          <a:uFill>
                            <a:solidFill>
                              <a:srgbClr val="FFFFFF"/>
                            </a:solidFill>
                          </a:uFill>
                          <a:latin typeface="Times New Roman"/>
                        </a:rPr>
                        <a:t>Type</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300" b="1" strike="noStrike" spc="-1">
                          <a:solidFill>
                            <a:srgbClr val="FFFFFF"/>
                          </a:solidFill>
                          <a:uFill>
                            <a:solidFill>
                              <a:srgbClr val="FFFFFF"/>
                            </a:solidFill>
                          </a:uFill>
                          <a:latin typeface="Times New Roman"/>
                        </a:rPr>
                        <a:t>Description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741240">
                <a:tc>
                  <a:txBody>
                    <a:bodyPr/>
                    <a:lstStyle/>
                    <a:p>
                      <a:pPr>
                        <a:lnSpc>
                          <a:spcPct val="100000"/>
                        </a:lnSpc>
                      </a:pPr>
                      <a:r>
                        <a:rPr lang="en-IN" sz="2300" b="0" strike="noStrike" spc="-1">
                          <a:solidFill>
                            <a:srgbClr val="000000"/>
                          </a:solidFill>
                          <a:uFill>
                            <a:solidFill>
                              <a:srgbClr val="FFFFFF"/>
                            </a:solidFill>
                          </a:uFill>
                          <a:latin typeface="Times New Roman"/>
                        </a:rPr>
                        <a:t>key</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300" b="0" strike="noStrike" spc="-1">
                          <a:solidFill>
                            <a:srgbClr val="000000"/>
                          </a:solidFill>
                          <a:uFill>
                            <a:solidFill>
                              <a:srgbClr val="FFFFFF"/>
                            </a:solidFill>
                          </a:uFill>
                          <a:latin typeface="Times New Roman"/>
                        </a:rPr>
                        <a:t>document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300" b="0" strike="noStrike" spc="-1">
                          <a:solidFill>
                            <a:srgbClr val="000000"/>
                          </a:solidFill>
                          <a:uFill>
                            <a:solidFill>
                              <a:srgbClr val="FFFFFF"/>
                            </a:solidFill>
                          </a:uFill>
                          <a:latin typeface="Times New Roman"/>
                        </a:rPr>
                        <a:t>The field or fields to group. Returns a “key object” for use as the grouping key.</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2040120">
                <a:tc>
                  <a:txBody>
                    <a:bodyPr/>
                    <a:lstStyle/>
                    <a:p>
                      <a:pPr>
                        <a:lnSpc>
                          <a:spcPct val="100000"/>
                        </a:lnSpc>
                      </a:pPr>
                      <a:r>
                        <a:rPr lang="en-IN" sz="2300" b="0" strike="noStrike" spc="-1">
                          <a:solidFill>
                            <a:srgbClr val="000000"/>
                          </a:solidFill>
                          <a:uFill>
                            <a:solidFill>
                              <a:srgbClr val="FFFFFF"/>
                            </a:solidFill>
                          </a:uFill>
                          <a:latin typeface="Times New Roman"/>
                        </a:rPr>
                        <a:t>reduce</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300" b="0" strike="noStrike" spc="-1">
                          <a:solidFill>
                            <a:srgbClr val="000000"/>
                          </a:solidFill>
                          <a:uFill>
                            <a:solidFill>
                              <a:srgbClr val="FFFFFF"/>
                            </a:solidFill>
                          </a:uFill>
                          <a:latin typeface="Times New Roman"/>
                        </a:rPr>
                        <a:t>function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300" b="0" strike="noStrike" spc="-1">
                          <a:solidFill>
                            <a:srgbClr val="000000"/>
                          </a:solidFill>
                          <a:uFill>
                            <a:solidFill>
                              <a:srgbClr val="FFFFFF"/>
                            </a:solidFill>
                          </a:uFill>
                          <a:latin typeface="Times New Roman"/>
                        </a:rPr>
                        <a:t>An aggregation function that operates on the documents during the grouping operation. These functions may return a sum or a count. The function takes two arguments: the current document and an aggregation result document for that group.</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16520">
                <a:tc>
                  <a:txBody>
                    <a:bodyPr/>
                    <a:lstStyle/>
                    <a:p>
                      <a:pPr>
                        <a:lnSpc>
                          <a:spcPct val="100000"/>
                        </a:lnSpc>
                      </a:pPr>
                      <a:r>
                        <a:rPr lang="en-IN" sz="2300" b="0" strike="noStrike" spc="-1">
                          <a:solidFill>
                            <a:srgbClr val="000000"/>
                          </a:solidFill>
                          <a:uFill>
                            <a:solidFill>
                              <a:srgbClr val="FFFFFF"/>
                            </a:solidFill>
                          </a:uFill>
                          <a:latin typeface="Times New Roman"/>
                        </a:rPr>
                        <a:t>initial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300" b="0" strike="noStrike" spc="-1">
                          <a:solidFill>
                            <a:srgbClr val="000000"/>
                          </a:solidFill>
                          <a:uFill>
                            <a:solidFill>
                              <a:srgbClr val="FFFFFF"/>
                            </a:solidFill>
                          </a:uFill>
                          <a:latin typeface="Times New Roman"/>
                        </a:rPr>
                        <a:t>document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300" b="0" strike="noStrike" spc="-1">
                          <a:solidFill>
                            <a:srgbClr val="000000"/>
                          </a:solidFill>
                          <a:uFill>
                            <a:solidFill>
                              <a:srgbClr val="FFFFFF"/>
                            </a:solidFill>
                          </a:uFill>
                          <a:latin typeface="Times New Roman"/>
                        </a:rPr>
                        <a:t>Initializes the aggregation result document.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
        <p:nvSpPr>
          <p:cNvPr id="413" name="TextShape 2"/>
          <p:cNvSpPr txBox="1"/>
          <p:nvPr/>
        </p:nvSpPr>
        <p:spPr>
          <a:xfrm>
            <a:off x="6553080" y="6356520"/>
            <a:ext cx="2133360" cy="364680"/>
          </a:xfrm>
          <a:prstGeom prst="rect">
            <a:avLst/>
          </a:prstGeom>
          <a:noFill/>
          <a:ln>
            <a:noFill/>
          </a:ln>
        </p:spPr>
        <p:txBody>
          <a:bodyPr anchor="ctr"/>
          <a:lstStyle/>
          <a:p>
            <a:pPr algn="r">
              <a:lnSpc>
                <a:spcPct val="100000"/>
              </a:lnSpc>
            </a:pPr>
            <a:fld id="{F44C229B-9FE7-4159-9615-ACECD9707806}" type="slidenum">
              <a:rPr lang="en-IN" sz="1200" b="0" strike="noStrike" spc="-1">
                <a:solidFill>
                  <a:srgbClr val="8B8B8B"/>
                </a:solidFill>
                <a:uFill>
                  <a:solidFill>
                    <a:srgbClr val="FFFFFF"/>
                  </a:solidFill>
                </a:uFill>
                <a:latin typeface="Calibri"/>
              </a:rPr>
              <a:t>160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 name="Table 1"/>
          <p:cNvGraphicFramePr/>
          <p:nvPr/>
        </p:nvGraphicFramePr>
        <p:xfrm>
          <a:off x="228600" y="152280"/>
          <a:ext cx="8610120" cy="6400800"/>
        </p:xfrm>
        <a:graphic>
          <a:graphicData uri="http://schemas.openxmlformats.org/drawingml/2006/table">
            <a:tbl>
              <a:tblPr/>
              <a:tblGrid>
                <a:gridCol w="1066680">
                  <a:extLst>
                    <a:ext uri="{9D8B030D-6E8A-4147-A177-3AD203B41FA5}">
                      <a16:colId xmlns:a16="http://schemas.microsoft.com/office/drawing/2014/main" val="20000"/>
                    </a:ext>
                  </a:extLst>
                </a:gridCol>
                <a:gridCol w="1245240">
                  <a:extLst>
                    <a:ext uri="{9D8B030D-6E8A-4147-A177-3AD203B41FA5}">
                      <a16:colId xmlns:a16="http://schemas.microsoft.com/office/drawing/2014/main" val="20001"/>
                    </a:ext>
                  </a:extLst>
                </a:gridCol>
                <a:gridCol w="6298200">
                  <a:extLst>
                    <a:ext uri="{9D8B030D-6E8A-4147-A177-3AD203B41FA5}">
                      <a16:colId xmlns:a16="http://schemas.microsoft.com/office/drawing/2014/main" val="20002"/>
                    </a:ext>
                  </a:extLst>
                </a:gridCol>
              </a:tblGrid>
              <a:tr h="1715400">
                <a:tc>
                  <a:txBody>
                    <a:bodyPr/>
                    <a:lstStyle/>
                    <a:p>
                      <a:pPr>
                        <a:lnSpc>
                          <a:spcPct val="100000"/>
                        </a:lnSpc>
                      </a:pPr>
                      <a:r>
                        <a:rPr lang="en-IN" sz="2300" b="1" strike="noStrike" spc="-1">
                          <a:solidFill>
                            <a:srgbClr val="FFFFFF"/>
                          </a:solidFill>
                          <a:uFill>
                            <a:solidFill>
                              <a:srgbClr val="FFFFFF"/>
                            </a:solidFill>
                          </a:uFill>
                          <a:latin typeface="Times New Roman"/>
                        </a:rPr>
                        <a:t>keyf</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300" b="1" strike="noStrike" spc="-1">
                          <a:solidFill>
                            <a:srgbClr val="FFFFFF"/>
                          </a:solidFill>
                          <a:uFill>
                            <a:solidFill>
                              <a:srgbClr val="FFFFFF"/>
                            </a:solidFill>
                          </a:uFill>
                          <a:latin typeface="Times New Roman"/>
                        </a:rPr>
                        <a:t>function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300" b="1" strike="noStrike" spc="-1">
                          <a:solidFill>
                            <a:srgbClr val="FFFFFF"/>
                          </a:solidFill>
                          <a:uFill>
                            <a:solidFill>
                              <a:srgbClr val="FFFFFF"/>
                            </a:solidFill>
                          </a:uFill>
                          <a:latin typeface="Times New Roman"/>
                        </a:rPr>
                        <a:t>Optional. Alternative to the key field. Specifies a function that creates a “key object” for use as the grouping key. Use keyf instead of key to group by calculated fields rather than existing document fields.</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1715400">
                <a:tc>
                  <a:txBody>
                    <a:bodyPr/>
                    <a:lstStyle/>
                    <a:p>
                      <a:pPr>
                        <a:lnSpc>
                          <a:spcPct val="100000"/>
                        </a:lnSpc>
                      </a:pPr>
                      <a:r>
                        <a:rPr lang="en-IN" sz="2300" b="0" strike="noStrike" spc="-1">
                          <a:solidFill>
                            <a:srgbClr val="000000"/>
                          </a:solidFill>
                          <a:uFill>
                            <a:solidFill>
                              <a:srgbClr val="FFFFFF"/>
                            </a:solidFill>
                          </a:uFill>
                          <a:latin typeface="Times New Roman"/>
                        </a:rPr>
                        <a:t>cond</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300" b="0" strike="noStrike" spc="-1">
                          <a:solidFill>
                            <a:srgbClr val="000000"/>
                          </a:solidFill>
                          <a:uFill>
                            <a:solidFill>
                              <a:srgbClr val="FFFFFF"/>
                            </a:solidFill>
                          </a:uFill>
                          <a:latin typeface="Times New Roman"/>
                        </a:rPr>
                        <a:t>document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300" b="0" strike="noStrike" spc="-1">
                          <a:solidFill>
                            <a:srgbClr val="000000"/>
                          </a:solidFill>
                          <a:uFill>
                            <a:solidFill>
                              <a:srgbClr val="FFFFFF"/>
                            </a:solidFill>
                          </a:uFill>
                          <a:latin typeface="Times New Roman"/>
                        </a:rPr>
                        <a:t>Optional. The selection criteria to determine which documents in the collection to process. If you omit the cond field, db.collection.group() processes all the documents in the collection for the group operation.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1715400">
                <a:tc>
                  <a:txBody>
                    <a:bodyPr/>
                    <a:lstStyle/>
                    <a:p>
                      <a:pPr>
                        <a:lnSpc>
                          <a:spcPct val="100000"/>
                        </a:lnSpc>
                      </a:pPr>
                      <a:r>
                        <a:rPr lang="en-IN" sz="2300" b="0" strike="noStrike" spc="-1">
                          <a:solidFill>
                            <a:srgbClr val="000000"/>
                          </a:solidFill>
                          <a:uFill>
                            <a:solidFill>
                              <a:srgbClr val="FFFFFF"/>
                            </a:solidFill>
                          </a:uFill>
                          <a:latin typeface="Times New Roman"/>
                        </a:rPr>
                        <a:t>finalize</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300" b="0" strike="noStrike" spc="-1">
                          <a:solidFill>
                            <a:srgbClr val="000000"/>
                          </a:solidFill>
                          <a:uFill>
                            <a:solidFill>
                              <a:srgbClr val="FFFFFF"/>
                            </a:solidFill>
                          </a:uFill>
                          <a:latin typeface="Times New Roman"/>
                        </a:rPr>
                        <a:t>function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300" b="0" strike="noStrike" spc="-1">
                          <a:solidFill>
                            <a:srgbClr val="000000"/>
                          </a:solidFill>
                          <a:uFill>
                            <a:solidFill>
                              <a:srgbClr val="FFFFFF"/>
                            </a:solidFill>
                          </a:uFill>
                          <a:latin typeface="Times New Roman"/>
                        </a:rPr>
                        <a:t>Optional. A function that runs each item in the result set before db.collection.group() returns the final value. This function can either modify the result document or replace the result document as a whole.</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868680">
                <a:tc>
                  <a:txBody>
                    <a:bodyPr/>
                    <a:lstStyle/>
                    <a:p>
                      <a:pPr>
                        <a:lnSpc>
                          <a:spcPct val="100000"/>
                        </a:lnSpc>
                      </a:pPr>
                      <a:r>
                        <a:rPr lang="en-IN" sz="2300" b="0" strike="noStrike" spc="-1">
                          <a:solidFill>
                            <a:srgbClr val="000000"/>
                          </a:solidFill>
                          <a:uFill>
                            <a:solidFill>
                              <a:srgbClr val="FFFFFF"/>
                            </a:solidFill>
                          </a:uFill>
                          <a:latin typeface="Times New Roman"/>
                        </a:rPr>
                        <a:t>ns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300" b="0" strike="noStrike" spc="-1">
                          <a:solidFill>
                            <a:srgbClr val="000000"/>
                          </a:solidFill>
                          <a:uFill>
                            <a:solidFill>
                              <a:srgbClr val="FFFFFF"/>
                            </a:solidFill>
                          </a:uFill>
                          <a:latin typeface="Times New Roman"/>
                        </a:rPr>
                        <a:t>string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300" b="0" strike="noStrike" spc="-1">
                          <a:solidFill>
                            <a:srgbClr val="000000"/>
                          </a:solidFill>
                          <a:uFill>
                            <a:solidFill>
                              <a:srgbClr val="FFFFFF"/>
                            </a:solidFill>
                          </a:uFill>
                          <a:latin typeface="Times New Roman"/>
                        </a:rPr>
                        <a:t>The collection from which to perform the group by operation.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
        <p:nvSpPr>
          <p:cNvPr id="415" name="TextShape 2"/>
          <p:cNvSpPr txBox="1"/>
          <p:nvPr/>
        </p:nvSpPr>
        <p:spPr>
          <a:xfrm>
            <a:off x="6553080" y="6356520"/>
            <a:ext cx="2133360" cy="364680"/>
          </a:xfrm>
          <a:prstGeom prst="rect">
            <a:avLst/>
          </a:prstGeom>
          <a:noFill/>
          <a:ln>
            <a:noFill/>
          </a:ln>
        </p:spPr>
        <p:txBody>
          <a:bodyPr anchor="ctr"/>
          <a:lstStyle/>
          <a:p>
            <a:pPr algn="r">
              <a:lnSpc>
                <a:spcPct val="100000"/>
              </a:lnSpc>
            </a:pPr>
            <a:fld id="{A6E7E7F8-757D-49E1-AEA3-4DD81BE7AFD5}" type="slidenum">
              <a:rPr lang="en-IN" sz="1200" b="0" strike="noStrike" spc="-1">
                <a:solidFill>
                  <a:srgbClr val="8B8B8B"/>
                </a:solidFill>
                <a:uFill>
                  <a:solidFill>
                    <a:srgbClr val="FFFFFF"/>
                  </a:solidFill>
                </a:uFill>
                <a:latin typeface="Calibri"/>
              </a:rPr>
              <a:t>161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457200" y="304920"/>
            <a:ext cx="8229240" cy="5820840"/>
          </a:xfrm>
          <a:prstGeom prst="rect">
            <a:avLst/>
          </a:prstGeom>
          <a:noFill/>
          <a:ln>
            <a:noFill/>
          </a:ln>
        </p:spPr>
        <p:txBody>
          <a:bodyPr/>
          <a:lstStyle/>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The db.collection.group() method is a shell wrapper for the </a:t>
            </a:r>
            <a:r>
              <a:rPr lang="en-US" sz="2700" b="0" u="sng" strike="noStrike" spc="-1">
                <a:solidFill>
                  <a:srgbClr val="0000FF"/>
                </a:solidFill>
                <a:uFill>
                  <a:solidFill>
                    <a:srgbClr val="FFFFFF"/>
                  </a:solidFill>
                </a:uFill>
                <a:latin typeface="Times New Roman"/>
                <a:hlinkClick r:id="rId2"/>
              </a:rPr>
              <a:t>group</a:t>
            </a:r>
            <a:r>
              <a:rPr lang="en-US" sz="2700" b="0" strike="noStrike" spc="-1">
                <a:solidFill>
                  <a:srgbClr val="000000"/>
                </a:solidFill>
                <a:uFill>
                  <a:solidFill>
                    <a:srgbClr val="FFFFFF"/>
                  </a:solidFill>
                </a:uFill>
                <a:latin typeface="Times New Roman"/>
              </a:rPr>
              <a:t> command.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 However, the db.collection.group() method takes </a:t>
            </a:r>
            <a:r>
              <a:rPr lang="en-US" sz="2700" b="1" strike="noStrike" spc="-1">
                <a:solidFill>
                  <a:srgbClr val="000000"/>
                </a:solidFill>
                <a:uFill>
                  <a:solidFill>
                    <a:srgbClr val="FFFFFF"/>
                  </a:solidFill>
                </a:uFill>
                <a:latin typeface="Times New Roman"/>
              </a:rPr>
              <a:t>the </a:t>
            </a:r>
            <a:r>
              <a:rPr lang="en-US" sz="2700" b="0" strike="noStrike" spc="-1">
                <a:solidFill>
                  <a:srgbClr val="000000"/>
                </a:solidFill>
                <a:uFill>
                  <a:solidFill>
                    <a:srgbClr val="FFFFFF"/>
                  </a:solidFill>
                </a:uFill>
                <a:latin typeface="Times New Roman"/>
              </a:rPr>
              <a:t>keyf field and the reduce field whereas the </a:t>
            </a:r>
            <a:r>
              <a:rPr lang="en-US" sz="2700" b="0" u="sng" strike="noStrike" spc="-1">
                <a:solidFill>
                  <a:srgbClr val="0000FF"/>
                </a:solidFill>
                <a:uFill>
                  <a:solidFill>
                    <a:srgbClr val="FFFFFF"/>
                  </a:solidFill>
                </a:uFill>
                <a:latin typeface="Times New Roman"/>
                <a:hlinkClick r:id="rId2"/>
              </a:rPr>
              <a:t>group</a:t>
            </a:r>
            <a:r>
              <a:rPr lang="en-US" sz="2700" b="0" strike="noStrike" spc="-1">
                <a:solidFill>
                  <a:srgbClr val="000000"/>
                </a:solidFill>
                <a:uFill>
                  <a:solidFill>
                    <a:srgbClr val="FFFFFF"/>
                  </a:solidFill>
                </a:uFill>
                <a:latin typeface="Times New Roman"/>
              </a:rPr>
              <a:t> command takes the $keyf field and the $reduce field.</a:t>
            </a:r>
            <a:endParaRPr lang="en-US" sz="3200" b="0" strike="noStrike" spc="-1">
              <a:solidFill>
                <a:srgbClr val="000000"/>
              </a:solidFill>
              <a:uFill>
                <a:solidFill>
                  <a:srgbClr val="FFFFFF"/>
                </a:solidFill>
              </a:uFill>
              <a:latin typeface="Calibri"/>
            </a:endParaRPr>
          </a:p>
        </p:txBody>
      </p:sp>
      <p:sp>
        <p:nvSpPr>
          <p:cNvPr id="417" name="TextShape 2"/>
          <p:cNvSpPr txBox="1"/>
          <p:nvPr/>
        </p:nvSpPr>
        <p:spPr>
          <a:xfrm>
            <a:off x="6553080" y="6356520"/>
            <a:ext cx="2133360" cy="364680"/>
          </a:xfrm>
          <a:prstGeom prst="rect">
            <a:avLst/>
          </a:prstGeom>
          <a:noFill/>
          <a:ln>
            <a:noFill/>
          </a:ln>
        </p:spPr>
        <p:txBody>
          <a:bodyPr anchor="ctr"/>
          <a:lstStyle/>
          <a:p>
            <a:pPr algn="r">
              <a:lnSpc>
                <a:spcPct val="100000"/>
              </a:lnSpc>
            </a:pPr>
            <a:fld id="{B96AA884-446F-4CD3-97C7-20396065A768}" type="slidenum">
              <a:rPr lang="en-IN" sz="1200" b="0" strike="noStrike" spc="-1">
                <a:solidFill>
                  <a:srgbClr val="8B8B8B"/>
                </a:solidFill>
                <a:uFill>
                  <a:solidFill>
                    <a:srgbClr val="FFFFFF"/>
                  </a:solidFill>
                </a:uFill>
                <a:latin typeface="Calibri"/>
              </a:rPr>
              <a:t>162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Shape 1"/>
          <p:cNvSpPr txBox="1"/>
          <p:nvPr/>
        </p:nvSpPr>
        <p:spPr>
          <a:xfrm>
            <a:off x="457200" y="457200"/>
            <a:ext cx="8229240" cy="566856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Given a collection named </a:t>
            </a:r>
            <a:r>
              <a:rPr lang="en-US" sz="3200" b="1" strike="noStrike" spc="-1">
                <a:solidFill>
                  <a:srgbClr val="FF0000"/>
                </a:solidFill>
                <a:uFill>
                  <a:solidFill>
                    <a:srgbClr val="FFFFFF"/>
                  </a:solidFill>
                </a:uFill>
                <a:latin typeface="Times New Roman"/>
              </a:rPr>
              <a:t>records</a:t>
            </a:r>
            <a:r>
              <a:rPr lang="en-US" sz="3200" b="0" strike="noStrike" spc="-1">
                <a:solidFill>
                  <a:srgbClr val="000000"/>
                </a:solidFill>
                <a:uFill>
                  <a:solidFill>
                    <a:srgbClr val="FFFFFF"/>
                  </a:solidFill>
                </a:uFill>
                <a:latin typeface="Times New Roman"/>
              </a:rPr>
              <a:t> with the following documents: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 1, count: 4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 1, count: 2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 1, count: 4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 2, count: 3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 2, count: 1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 1, count: 5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 4, count: 4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19" name="TextShape 2"/>
          <p:cNvSpPr txBox="1"/>
          <p:nvPr/>
        </p:nvSpPr>
        <p:spPr>
          <a:xfrm>
            <a:off x="6553080" y="6356520"/>
            <a:ext cx="2133360" cy="364680"/>
          </a:xfrm>
          <a:prstGeom prst="rect">
            <a:avLst/>
          </a:prstGeom>
          <a:noFill/>
          <a:ln>
            <a:noFill/>
          </a:ln>
        </p:spPr>
        <p:txBody>
          <a:bodyPr anchor="ctr"/>
          <a:lstStyle/>
          <a:p>
            <a:pPr algn="r">
              <a:lnSpc>
                <a:spcPct val="100000"/>
              </a:lnSpc>
            </a:pPr>
            <a:fld id="{00874E57-633E-4C8D-9842-4D6D86ED7963}" type="slidenum">
              <a:rPr lang="en-IN" sz="1200" b="0" strike="noStrike" spc="-1">
                <a:solidFill>
                  <a:srgbClr val="8B8B8B"/>
                </a:solidFill>
                <a:uFill>
                  <a:solidFill>
                    <a:srgbClr val="FFFFFF"/>
                  </a:solidFill>
                </a:uFill>
                <a:latin typeface="Calibri"/>
              </a:rPr>
              <a:t>163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228600" y="380880"/>
            <a:ext cx="8610120" cy="62481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Following </a:t>
            </a:r>
            <a:r>
              <a:rPr lang="en-US" sz="2400" b="0" u="sng" strike="noStrike" spc="-1">
                <a:solidFill>
                  <a:srgbClr val="0000FF"/>
                </a:solidFill>
                <a:uFill>
                  <a:solidFill>
                    <a:srgbClr val="FFFFFF"/>
                  </a:solidFill>
                </a:uFill>
                <a:latin typeface="Times New Roman"/>
                <a:hlinkClick r:id="rId2"/>
              </a:rPr>
              <a:t>group</a:t>
            </a:r>
            <a:r>
              <a:rPr lang="en-US" sz="2400" b="0" strike="noStrike" spc="-1">
                <a:solidFill>
                  <a:srgbClr val="000000"/>
                </a:solidFill>
                <a:uFill>
                  <a:solidFill>
                    <a:srgbClr val="FFFFFF"/>
                  </a:solidFill>
                </a:uFill>
                <a:latin typeface="Times New Roman"/>
              </a:rPr>
              <a:t> operation groups documents by the field a, where a is less than 3, and sums the field count for each group:</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db.records.group(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key: </a:t>
            </a:r>
            <a:r>
              <a:rPr lang="en-US" sz="2400" b="0" strike="noStrike" spc="-1">
                <a:solidFill>
                  <a:srgbClr val="000000"/>
                </a:solidFill>
                <a:uFill>
                  <a:solidFill>
                    <a:srgbClr val="FFFFFF"/>
                  </a:solidFill>
                </a:uFill>
                <a:latin typeface="Times New Roman"/>
              </a:rPr>
              <a:t>{ a: 1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cond: </a:t>
            </a:r>
            <a:r>
              <a:rPr lang="en-US" sz="2400" b="0" strike="noStrike" spc="-1">
                <a:solidFill>
                  <a:srgbClr val="000000"/>
                </a:solidFill>
                <a:uFill>
                  <a:solidFill>
                    <a:srgbClr val="FFFFFF"/>
                  </a:solidFill>
                </a:uFill>
                <a:latin typeface="Times New Roman"/>
              </a:rPr>
              <a:t>{ a: { $lt: 3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reduce: </a:t>
            </a:r>
            <a:r>
              <a:rPr lang="en-US" sz="2400" b="0" strike="noStrike" spc="-1">
                <a:solidFill>
                  <a:srgbClr val="000000"/>
                </a:solidFill>
                <a:uFill>
                  <a:solidFill>
                    <a:srgbClr val="FFFFFF"/>
                  </a:solidFill>
                </a:uFill>
                <a:latin typeface="Times New Roman"/>
              </a:rPr>
              <a:t>function(cur, result)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result.count += cur.count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initial: </a:t>
            </a:r>
            <a:r>
              <a:rPr lang="en-US" sz="2400" b="0" strike="noStrike" spc="-1">
                <a:solidFill>
                  <a:srgbClr val="000000"/>
                </a:solidFill>
                <a:uFill>
                  <a:solidFill>
                    <a:srgbClr val="FFFFFF"/>
                  </a:solidFill>
                </a:uFill>
                <a:latin typeface="Times New Roman"/>
              </a:rPr>
              <a:t>{ count: 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Output:</a:t>
            </a:r>
            <a:r>
              <a:rPr lang="en-US" sz="2400" b="0" strike="noStrike" spc="-1">
                <a:solidFill>
                  <a:srgbClr val="000000"/>
                </a:solidFill>
                <a:uFill>
                  <a:solidFill>
                    <a:srgbClr val="FFFFFF"/>
                  </a:solidFill>
                </a:uFill>
                <a:latin typeface="Times New Roman"/>
              </a:rPr>
              <a:t> [ { a: 1, count: 15 }, { a: 2, count: 4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21" name="TextShape 2"/>
          <p:cNvSpPr txBox="1"/>
          <p:nvPr/>
        </p:nvSpPr>
        <p:spPr>
          <a:xfrm>
            <a:off x="6553080" y="6356520"/>
            <a:ext cx="2133360" cy="364680"/>
          </a:xfrm>
          <a:prstGeom prst="rect">
            <a:avLst/>
          </a:prstGeom>
          <a:noFill/>
          <a:ln>
            <a:noFill/>
          </a:ln>
        </p:spPr>
        <p:txBody>
          <a:bodyPr anchor="ctr"/>
          <a:lstStyle/>
          <a:p>
            <a:pPr algn="r">
              <a:lnSpc>
                <a:spcPct val="100000"/>
              </a:lnSpc>
            </a:pPr>
            <a:fld id="{E6A586E8-8EC9-40F4-9226-D1F94F4E61DA}" type="slidenum">
              <a:rPr lang="en-IN" sz="1200" b="0" strike="noStrike" spc="-1">
                <a:solidFill>
                  <a:srgbClr val="8B8B8B"/>
                </a:solidFill>
                <a:uFill>
                  <a:solidFill>
                    <a:srgbClr val="FFFFFF"/>
                  </a:solidFill>
                </a:uFill>
                <a:latin typeface="Calibri"/>
              </a:rPr>
              <a:t>164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extShape 1"/>
          <p:cNvSpPr txBox="1"/>
          <p:nvPr/>
        </p:nvSpPr>
        <p:spPr>
          <a:xfrm>
            <a:off x="457200" y="228600"/>
            <a:ext cx="8229240" cy="640044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Group command: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Groups documents in a collection by the specified key and performs simple aggregation functions, such as computing counts and sums.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command is analogous to a SELECT &lt;...&gt; GROUP BY statement in SQL.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command returns a document with the grouped records.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23" name="TextShape 2"/>
          <p:cNvSpPr txBox="1"/>
          <p:nvPr/>
        </p:nvSpPr>
        <p:spPr>
          <a:xfrm>
            <a:off x="6553080" y="6356520"/>
            <a:ext cx="2133360" cy="364680"/>
          </a:xfrm>
          <a:prstGeom prst="rect">
            <a:avLst/>
          </a:prstGeom>
          <a:noFill/>
          <a:ln>
            <a:noFill/>
          </a:ln>
        </p:spPr>
        <p:txBody>
          <a:bodyPr anchor="ctr"/>
          <a:lstStyle/>
          <a:p>
            <a:pPr algn="r">
              <a:lnSpc>
                <a:spcPct val="100000"/>
              </a:lnSpc>
            </a:pPr>
            <a:fld id="{3F1FEF83-39FE-4CB4-90CC-9A5F5F853116}" type="slidenum">
              <a:rPr lang="en-IN" sz="1200" b="0" strike="noStrike" spc="-1">
                <a:solidFill>
                  <a:srgbClr val="8B8B8B"/>
                </a:solidFill>
                <a:uFill>
                  <a:solidFill>
                    <a:srgbClr val="FFFFFF"/>
                  </a:solidFill>
                </a:uFill>
                <a:latin typeface="Calibri"/>
              </a:rPr>
              <a:t>165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457200" y="228600"/>
            <a:ext cx="8229240" cy="589716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group: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ns: &lt;namespace&gt;,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key: &lt;key&gt;,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$reduce: &lt;reduce function&gt;,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$keyf: &lt;key function&gt;,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cond: &lt;query&gt;,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finalize: &lt;finalize function&gt;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25" name="TextShape 2"/>
          <p:cNvSpPr txBox="1"/>
          <p:nvPr/>
        </p:nvSpPr>
        <p:spPr>
          <a:xfrm>
            <a:off x="6553080" y="6356520"/>
            <a:ext cx="2133360" cy="364680"/>
          </a:xfrm>
          <a:prstGeom prst="rect">
            <a:avLst/>
          </a:prstGeom>
          <a:noFill/>
          <a:ln>
            <a:noFill/>
          </a:ln>
        </p:spPr>
        <p:txBody>
          <a:bodyPr anchor="ctr"/>
          <a:lstStyle/>
          <a:p>
            <a:pPr algn="r">
              <a:lnSpc>
                <a:spcPct val="100000"/>
              </a:lnSpc>
            </a:pPr>
            <a:fld id="{178A264A-E743-4722-BCA9-9CE8545F77D9}" type="slidenum">
              <a:rPr lang="en-IN" sz="1200" b="0" strike="noStrike" spc="-1">
                <a:solidFill>
                  <a:srgbClr val="8B8B8B"/>
                </a:solidFill>
                <a:uFill>
                  <a:solidFill>
                    <a:srgbClr val="FFFFFF"/>
                  </a:solidFill>
                </a:uFill>
                <a:latin typeface="Calibri"/>
              </a:rPr>
              <a:t>166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152280" y="228600"/>
            <a:ext cx="8762760" cy="640044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Group by Two Fields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following example groups by the ord_dt and item.sku fields those documents that have ord_dt greater than 01/07/2015:</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db.runCommand(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group:</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ns: 'orders',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key: { ord_dt: 1, 'item.sku': 1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cond: { ord_dt: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$gt: </a:t>
            </a:r>
            <a:r>
              <a:rPr lang="en-US" sz="2400" b="1" strike="noStrike" spc="-1">
                <a:solidFill>
                  <a:srgbClr val="000000"/>
                </a:solidFill>
                <a:uFill>
                  <a:solidFill>
                    <a:srgbClr val="FFFFFF"/>
                  </a:solidFill>
                </a:uFill>
                <a:latin typeface="Times New Roman"/>
              </a:rPr>
              <a:t>new</a:t>
            </a:r>
            <a:r>
              <a:rPr lang="en-US" sz="2400" b="0" strike="noStrike" spc="-1">
                <a:solidFill>
                  <a:srgbClr val="000000"/>
                </a:solidFill>
                <a:uFill>
                  <a:solidFill>
                    <a:srgbClr val="FFFFFF"/>
                  </a:solidFill>
                </a:uFill>
                <a:latin typeface="Times New Roman"/>
              </a:rPr>
              <a:t> Date( 									‘01/07/2015' ) }},                				    $reduce: </a:t>
            </a:r>
            <a:r>
              <a:rPr lang="en-US" sz="2400" b="1" strike="noStrike" spc="-1">
                <a:solidFill>
                  <a:srgbClr val="000000"/>
                </a:solidFill>
                <a:uFill>
                  <a:solidFill>
                    <a:srgbClr val="FFFFFF"/>
                  </a:solidFill>
                </a:uFill>
                <a:latin typeface="Times New Roman"/>
              </a:rPr>
              <a:t>function</a:t>
            </a:r>
            <a:r>
              <a:rPr lang="en-US" sz="2400" b="0" strike="noStrike" spc="-1">
                <a:solidFill>
                  <a:srgbClr val="000000"/>
                </a:solidFill>
                <a:uFill>
                  <a:solidFill>
                    <a:srgbClr val="FFFFFF"/>
                  </a:solidFill>
                </a:uFill>
                <a:latin typeface="Times New Roman"/>
              </a:rPr>
              <a:t> ( curr, result )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initial: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27" name="TextShape 2"/>
          <p:cNvSpPr txBox="1"/>
          <p:nvPr/>
        </p:nvSpPr>
        <p:spPr>
          <a:xfrm>
            <a:off x="6553080" y="6356520"/>
            <a:ext cx="2133360" cy="364680"/>
          </a:xfrm>
          <a:prstGeom prst="rect">
            <a:avLst/>
          </a:prstGeom>
          <a:noFill/>
          <a:ln>
            <a:noFill/>
          </a:ln>
        </p:spPr>
        <p:txBody>
          <a:bodyPr anchor="ctr"/>
          <a:lstStyle/>
          <a:p>
            <a:pPr algn="r">
              <a:lnSpc>
                <a:spcPct val="100000"/>
              </a:lnSpc>
            </a:pPr>
            <a:fld id="{AF4AFB7C-B641-4DD1-AC80-66BC2C88A356}" type="slidenum">
              <a:rPr lang="en-IN" sz="1200" b="0" strike="noStrike" spc="-1">
                <a:solidFill>
                  <a:srgbClr val="8B8B8B"/>
                </a:solidFill>
                <a:uFill>
                  <a:solidFill>
                    <a:srgbClr val="FFFFFF"/>
                  </a:solidFill>
                </a:uFill>
                <a:latin typeface="Calibri"/>
              </a:rPr>
              <a:t>167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extShape 1"/>
          <p:cNvSpPr txBox="1"/>
          <p:nvPr/>
        </p:nvSpPr>
        <p:spPr>
          <a:xfrm>
            <a:off x="228600" y="228600"/>
            <a:ext cx="8610120" cy="640044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db.runCommand() </a:t>
            </a:r>
            <a:r>
              <a:rPr lang="en-US" sz="2500" b="0" strike="noStrike" spc="-1">
                <a:solidFill>
                  <a:srgbClr val="000000"/>
                </a:solidFill>
                <a:uFill>
                  <a:solidFill>
                    <a:srgbClr val="FFFFFF"/>
                  </a:solidFill>
                </a:uFill>
                <a:latin typeface="Times New Roman"/>
              </a:rPr>
              <a:t>runs the command in the context of the current database. Some commands are only applicable in the context of the admin database, and you must change your db object to before running these commands.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method call is analogous to the SQL statement: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1" strike="noStrike" spc="-1">
                <a:solidFill>
                  <a:srgbClr val="000000"/>
                </a:solidFill>
                <a:uFill>
                  <a:solidFill>
                    <a:srgbClr val="FFFFFF"/>
                  </a:solidFill>
                </a:uFill>
                <a:latin typeface="Times New Roman"/>
              </a:rPr>
              <a:t>SELECT</a:t>
            </a:r>
            <a:r>
              <a:rPr lang="en-US" sz="2500" b="0" strike="noStrike" spc="-1">
                <a:solidFill>
                  <a:srgbClr val="000000"/>
                </a:solidFill>
                <a:uFill>
                  <a:solidFill>
                    <a:srgbClr val="FFFFFF"/>
                  </a:solidFill>
                </a:uFill>
                <a:latin typeface="Times New Roman"/>
              </a:rPr>
              <a:t> ord_dt, item_sku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1" strike="noStrike" spc="-1">
                <a:solidFill>
                  <a:srgbClr val="000000"/>
                </a:solidFill>
                <a:uFill>
                  <a:solidFill>
                    <a:srgbClr val="FFFFFF"/>
                  </a:solidFill>
                </a:uFill>
                <a:latin typeface="Times New Roman"/>
              </a:rPr>
              <a:t>FROM</a:t>
            </a:r>
            <a:r>
              <a:rPr lang="en-US" sz="2500" b="0" strike="noStrike" spc="-1">
                <a:solidFill>
                  <a:srgbClr val="000000"/>
                </a:solidFill>
                <a:uFill>
                  <a:solidFill>
                    <a:srgbClr val="FFFFFF"/>
                  </a:solidFill>
                </a:uFill>
                <a:latin typeface="Times New Roman"/>
              </a:rPr>
              <a:t> orders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1" strike="noStrike" spc="-1">
                <a:solidFill>
                  <a:srgbClr val="000000"/>
                </a:solidFill>
                <a:uFill>
                  <a:solidFill>
                    <a:srgbClr val="FFFFFF"/>
                  </a:solidFill>
                </a:uFill>
                <a:latin typeface="Times New Roman"/>
              </a:rPr>
              <a:t>WHERE</a:t>
            </a:r>
            <a:r>
              <a:rPr lang="en-US" sz="2500" b="0" strike="noStrike" spc="-1">
                <a:solidFill>
                  <a:srgbClr val="000000"/>
                </a:solidFill>
                <a:uFill>
                  <a:solidFill>
                    <a:srgbClr val="FFFFFF"/>
                  </a:solidFill>
                </a:uFill>
                <a:latin typeface="Times New Roman"/>
              </a:rPr>
              <a:t> ord_dt &gt; ‘01/07/2014’</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1" strike="noStrike" spc="-1">
                <a:solidFill>
                  <a:srgbClr val="000000"/>
                </a:solidFill>
                <a:uFill>
                  <a:solidFill>
                    <a:srgbClr val="FFFFFF"/>
                  </a:solidFill>
                </a:uFill>
                <a:latin typeface="Times New Roman"/>
              </a:rPr>
              <a:t>GROUP</a:t>
            </a:r>
            <a:r>
              <a:rPr lang="en-US" sz="2500" b="0" strike="noStrike" spc="-1">
                <a:solidFill>
                  <a:srgbClr val="000000"/>
                </a:solidFill>
                <a:uFill>
                  <a:solidFill>
                    <a:srgbClr val="FFFFFF"/>
                  </a:solidFill>
                </a:uFill>
                <a:latin typeface="Times New Roman"/>
              </a:rPr>
              <a:t> </a:t>
            </a:r>
            <a:r>
              <a:rPr lang="en-US" sz="2500" b="1" strike="noStrike" spc="-1">
                <a:solidFill>
                  <a:srgbClr val="000000"/>
                </a:solidFill>
                <a:uFill>
                  <a:solidFill>
                    <a:srgbClr val="FFFFFF"/>
                  </a:solidFill>
                </a:uFill>
                <a:latin typeface="Times New Roman"/>
              </a:rPr>
              <a:t>BY</a:t>
            </a:r>
            <a:r>
              <a:rPr lang="en-US" sz="2500" b="0" strike="noStrike" spc="-1">
                <a:solidFill>
                  <a:srgbClr val="000000"/>
                </a:solidFill>
                <a:uFill>
                  <a:solidFill>
                    <a:srgbClr val="FFFFFF"/>
                  </a:solidFill>
                </a:uFill>
                <a:latin typeface="Times New Roman"/>
              </a:rPr>
              <a:t> ord_dt, item_sku</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29" name="TextShape 2"/>
          <p:cNvSpPr txBox="1"/>
          <p:nvPr/>
        </p:nvSpPr>
        <p:spPr>
          <a:xfrm>
            <a:off x="6553080" y="6356520"/>
            <a:ext cx="2133360" cy="364680"/>
          </a:xfrm>
          <a:prstGeom prst="rect">
            <a:avLst/>
          </a:prstGeom>
          <a:noFill/>
          <a:ln>
            <a:noFill/>
          </a:ln>
        </p:spPr>
        <p:txBody>
          <a:bodyPr anchor="ctr"/>
          <a:lstStyle/>
          <a:p>
            <a:pPr algn="r">
              <a:lnSpc>
                <a:spcPct val="100000"/>
              </a:lnSpc>
            </a:pPr>
            <a:fld id="{CC2A479C-2A0C-40D5-94C9-96BCC49C2804}" type="slidenum">
              <a:rPr lang="en-IN" sz="1200" b="0" strike="noStrike" spc="-1">
                <a:solidFill>
                  <a:srgbClr val="8B8B8B"/>
                </a:solidFill>
                <a:uFill>
                  <a:solidFill>
                    <a:srgbClr val="FFFFFF"/>
                  </a:solidFill>
                </a:uFill>
                <a:latin typeface="Calibri"/>
              </a:rPr>
              <a:t>168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228600" y="304920"/>
            <a:ext cx="8762760" cy="6324120"/>
          </a:xfrm>
          <a:prstGeom prst="rect">
            <a:avLst/>
          </a:prstGeom>
          <a:noFill/>
          <a:ln>
            <a:noFill/>
          </a:ln>
        </p:spPr>
        <p:txBody>
          <a:bodyPr/>
          <a:lstStyle/>
          <a:p>
            <a:pPr>
              <a:lnSpc>
                <a:spcPct val="100000"/>
              </a:lnSpc>
            </a:pPr>
            <a:r>
              <a:rPr lang="en-US" b="0" strike="noStrike" spc="-1" dirty="0">
                <a:solidFill>
                  <a:srgbClr val="000000"/>
                </a:solidFill>
                <a:uFill>
                  <a:solidFill>
                    <a:srgbClr val="FFFFFF"/>
                  </a:solidFill>
                </a:uFill>
                <a:latin typeface="Times New Roman"/>
              </a:rPr>
              <a:t>{ "_id" : 1,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"test1.com", "hosting" : "hostgator.com" } </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"_id" : 2,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"test2.com", "hosting" : "aws.amazon.com"}</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 "_id" : 3,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"test3.com", "hosting" : "aws.amazon.com" } </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"_id" : 4,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"test4.com", "hosting" : "hostgator.com" } </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"_id" : 5,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"test5.com", "hosting" : "aws.amazon.com" }</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 "_id" : 6,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"test6.com", "hosting" : "cloud.google.com"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"_id" : 7,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"test7.com", "hosting" : "aws.amazon.com" }</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 "_id" : 8,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"test8.com", "hosting" : "hostgator.com" }</a:t>
            </a:r>
            <a:endParaRPr lang="en-US" b="0" strike="noStrike" spc="-1" dirty="0">
              <a:solidFill>
                <a:srgbClr val="000000"/>
              </a:solidFill>
              <a:uFill>
                <a:solidFill>
                  <a:srgbClr val="FFFFFF"/>
                </a:solidFill>
              </a:uFill>
              <a:latin typeface="Calibri"/>
            </a:endParaRPr>
          </a:p>
          <a:p>
            <a:pPr>
              <a:lnSpc>
                <a:spcPct val="100000"/>
              </a:lnSpc>
            </a:pP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 "_id" : 9,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"test9.com", "hosting" : "cloud.google.com"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a:lnSpc>
                <a:spcPct val="100000"/>
              </a:lnSpc>
            </a:pPr>
            <a:r>
              <a:rPr lang="en-US" b="0" strike="noStrike" spc="-1" dirty="0">
                <a:solidFill>
                  <a:srgbClr val="000000"/>
                </a:solidFill>
                <a:uFill>
                  <a:solidFill>
                    <a:srgbClr val="FFFFFF"/>
                  </a:solidFill>
                </a:uFill>
                <a:latin typeface="Times New Roman"/>
              </a:rPr>
              <a:t>{ "_id" : 10, "</a:t>
            </a:r>
            <a:r>
              <a:rPr lang="en-US" b="0" strike="noStrike" spc="-1" dirty="0" err="1">
                <a:solidFill>
                  <a:srgbClr val="000000"/>
                </a:solidFill>
                <a:uFill>
                  <a:solidFill>
                    <a:srgbClr val="FFFFFF"/>
                  </a:solidFill>
                </a:uFill>
                <a:latin typeface="Times New Roman"/>
              </a:rPr>
              <a:t>domainName</a:t>
            </a:r>
            <a:r>
              <a:rPr lang="en-US" b="0" strike="noStrike" spc="-1" dirty="0">
                <a:solidFill>
                  <a:srgbClr val="000000"/>
                </a:solidFill>
                <a:uFill>
                  <a:solidFill>
                    <a:srgbClr val="FFFFFF"/>
                  </a:solidFill>
                </a:uFill>
                <a:latin typeface="Times New Roman"/>
              </a:rPr>
              <a:t>" : "test10.com", "hosting" : "godaddy.com" }</a:t>
            </a:r>
            <a:endParaRPr lang="en-US" b="0" strike="noStrike" spc="-1" dirty="0">
              <a:solidFill>
                <a:srgbClr val="000000"/>
              </a:solidFill>
              <a:uFill>
                <a:solidFill>
                  <a:srgbClr val="FFFFFF"/>
                </a:solidFill>
              </a:uFill>
              <a:latin typeface="Calibri"/>
            </a:endParaRPr>
          </a:p>
        </p:txBody>
      </p:sp>
      <p:sp>
        <p:nvSpPr>
          <p:cNvPr id="431" name="TextShape 2"/>
          <p:cNvSpPr txBox="1"/>
          <p:nvPr/>
        </p:nvSpPr>
        <p:spPr>
          <a:xfrm>
            <a:off x="6553080" y="6356520"/>
            <a:ext cx="2133360" cy="364680"/>
          </a:xfrm>
          <a:prstGeom prst="rect">
            <a:avLst/>
          </a:prstGeom>
          <a:noFill/>
          <a:ln>
            <a:noFill/>
          </a:ln>
        </p:spPr>
        <p:txBody>
          <a:bodyPr anchor="ctr"/>
          <a:lstStyle/>
          <a:p>
            <a:pPr algn="r">
              <a:lnSpc>
                <a:spcPct val="100000"/>
              </a:lnSpc>
            </a:pPr>
            <a:fld id="{C9820CA2-B213-47C3-B00A-A3A71CF67DD8}" type="slidenum">
              <a:rPr lang="en-IN" sz="1200" b="0" strike="noStrike" spc="-1">
                <a:solidFill>
                  <a:srgbClr val="8B8B8B"/>
                </a:solidFill>
                <a:uFill>
                  <a:solidFill>
                    <a:srgbClr val="FFFFFF"/>
                  </a:solidFill>
                </a:uFill>
                <a:latin typeface="Calibri"/>
              </a:rPr>
              <a:t>169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304920"/>
            <a:ext cx="822924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A possible JSON representation describing a person.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"firstName": "John",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"lastName": "Smith",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"isAlive": true,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"age": 25,</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"height_cm": 167.6,</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"address":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"streetAddress": "21 2nd Street",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"city": "New York",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"state": "NY",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"postalCode": "10021-3100"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"phoneNumbers":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 "type": "home", "number": "212 555-1234"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"type“:"office", "number": "646 555-4567"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14" name="TextShape 2"/>
          <p:cNvSpPr txBox="1"/>
          <p:nvPr/>
        </p:nvSpPr>
        <p:spPr>
          <a:xfrm>
            <a:off x="6553080" y="6356520"/>
            <a:ext cx="2133360" cy="364680"/>
          </a:xfrm>
          <a:prstGeom prst="rect">
            <a:avLst/>
          </a:prstGeom>
          <a:noFill/>
          <a:ln>
            <a:noFill/>
          </a:ln>
        </p:spPr>
        <p:txBody>
          <a:bodyPr anchor="ctr"/>
          <a:lstStyle/>
          <a:p>
            <a:pPr algn="r">
              <a:lnSpc>
                <a:spcPct val="100000"/>
              </a:lnSpc>
            </a:pPr>
            <a:fld id="{32DFBE42-4BE0-46AE-BCFB-D8D5E37C5CFF}" type="slidenum">
              <a:rPr lang="en-IN" sz="1200" b="0" strike="noStrike" spc="-1">
                <a:solidFill>
                  <a:srgbClr val="8B8B8B"/>
                </a:solidFill>
                <a:uFill>
                  <a:solidFill>
                    <a:srgbClr val="FFFFFF"/>
                  </a:solidFill>
                </a:uFill>
                <a:latin typeface="Calibri"/>
              </a:rPr>
              <a:t>17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228600" y="304920"/>
            <a:ext cx="8686440" cy="6248160"/>
          </a:xfrm>
          <a:prstGeom prst="rect">
            <a:avLst/>
          </a:prstGeom>
          <a:noFill/>
          <a:ln>
            <a:noFill/>
          </a:ln>
        </p:spPr>
        <p:txBody>
          <a:bodyPr/>
          <a:lstStyle/>
          <a:p>
            <a:pPr>
              <a:lnSpc>
                <a:spcPct val="100000"/>
              </a:lnSpc>
            </a:pPr>
            <a:r>
              <a:rPr lang="en-US" sz="2700" b="0" strike="noStrike" spc="-1">
                <a:solidFill>
                  <a:srgbClr val="000000"/>
                </a:solidFill>
                <a:uFill>
                  <a:solidFill>
                    <a:srgbClr val="FFFFFF"/>
                  </a:solidFill>
                </a:uFill>
                <a:latin typeface="Times New Roman"/>
              </a:rPr>
              <a:t>The following example groups by the “hosting” field, and display the total sum of each hosting.</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r>
              <a:rPr lang="en-US" sz="3000" b="0" strike="noStrike" spc="-1">
                <a:solidFill>
                  <a:srgbClr val="000000"/>
                </a:solidFill>
                <a:uFill>
                  <a:solidFill>
                    <a:srgbClr val="FFFFFF"/>
                  </a:solidFill>
                </a:uFill>
                <a:latin typeface="Times New Roman"/>
              </a:rPr>
              <a:t>&gt; db.website.aggregate( </a:t>
            </a:r>
            <a:endParaRPr lang="en-US" sz="3200" b="0" strike="noStrike" spc="-1">
              <a:solidFill>
                <a:srgbClr val="000000"/>
              </a:solidFill>
              <a:uFill>
                <a:solidFill>
                  <a:srgbClr val="FFFFFF"/>
                </a:solidFill>
              </a:uFill>
              <a:latin typeface="Calibri"/>
            </a:endParaRPr>
          </a:p>
          <a:p>
            <a:pPr>
              <a:lnSpc>
                <a:spcPct val="100000"/>
              </a:lnSpc>
            </a:pPr>
            <a:r>
              <a:rPr lang="en-US" sz="30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r>
              <a:rPr lang="en-US" sz="3000" b="0" strike="noStrike" spc="-1">
                <a:solidFill>
                  <a:srgbClr val="000000"/>
                </a:solidFill>
                <a:uFill>
                  <a:solidFill>
                    <a:srgbClr val="FFFFFF"/>
                  </a:solidFill>
                </a:uFill>
                <a:latin typeface="Times New Roman"/>
              </a:rPr>
              <a:t>     $group : {_id : "$hosting", total : { $sum : 1 }  }                   </a:t>
            </a:r>
            <a:endParaRPr lang="en-US" sz="3200" b="0" strike="noStrike" spc="-1">
              <a:solidFill>
                <a:srgbClr val="000000"/>
              </a:solidFill>
              <a:uFill>
                <a:solidFill>
                  <a:srgbClr val="FFFFFF"/>
                </a:solidFill>
              </a:uFill>
              <a:latin typeface="Calibri"/>
            </a:endParaRPr>
          </a:p>
          <a:p>
            <a:pPr>
              <a:lnSpc>
                <a:spcPct val="100000"/>
              </a:lnSpc>
            </a:pPr>
            <a:r>
              <a:rPr lang="en-US" sz="30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r>
              <a:rPr lang="en-US" sz="30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FF"/>
              </a:buClr>
              <a:buFont typeface="Wingdings" charset="2"/>
              <a:buChar char=""/>
            </a:pPr>
            <a:r>
              <a:rPr lang="en-US" sz="3000" b="1" strike="noStrike" spc="-1">
                <a:solidFill>
                  <a:srgbClr val="0000FF"/>
                </a:solidFill>
                <a:uFill>
                  <a:solidFill>
                    <a:srgbClr val="FFFFFF"/>
                  </a:solidFill>
                </a:uFill>
                <a:latin typeface="Times New Roman"/>
              </a:rPr>
              <a:t>Equivalent query in SQL:-</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r>
              <a:rPr lang="en-US" sz="3000" b="0" strike="noStrike" spc="-1">
                <a:solidFill>
                  <a:srgbClr val="FF0000"/>
                </a:solidFill>
                <a:uFill>
                  <a:solidFill>
                    <a:srgbClr val="FFFFFF"/>
                  </a:solidFill>
                </a:uFill>
                <a:latin typeface="Times New Roman"/>
              </a:rPr>
              <a:t>SELECT </a:t>
            </a:r>
            <a:r>
              <a:rPr lang="en-US" sz="3000" b="0" strike="noStrike" spc="-1">
                <a:solidFill>
                  <a:srgbClr val="000000"/>
                </a:solidFill>
                <a:uFill>
                  <a:solidFill>
                    <a:srgbClr val="FFFFFF"/>
                  </a:solidFill>
                </a:uFill>
                <a:latin typeface="Times New Roman"/>
              </a:rPr>
              <a:t>hosting, </a:t>
            </a:r>
            <a:r>
              <a:rPr lang="en-US" sz="3000" b="0" strike="noStrike" spc="-1">
                <a:solidFill>
                  <a:srgbClr val="FF0000"/>
                </a:solidFill>
                <a:uFill>
                  <a:solidFill>
                    <a:srgbClr val="FFFFFF"/>
                  </a:solidFill>
                </a:uFill>
                <a:latin typeface="Times New Roman"/>
              </a:rPr>
              <a:t>SUM</a:t>
            </a:r>
            <a:r>
              <a:rPr lang="en-US" sz="3000" b="0" strike="noStrike" spc="-1">
                <a:solidFill>
                  <a:srgbClr val="000000"/>
                </a:solidFill>
                <a:uFill>
                  <a:solidFill>
                    <a:srgbClr val="FFFFFF"/>
                  </a:solidFill>
                </a:uFill>
                <a:latin typeface="Times New Roman"/>
              </a:rPr>
              <a:t>(hosting) </a:t>
            </a:r>
            <a:r>
              <a:rPr lang="en-US" sz="3000" b="0" strike="noStrike" spc="-1">
                <a:solidFill>
                  <a:srgbClr val="FF0000"/>
                </a:solidFill>
                <a:uFill>
                  <a:solidFill>
                    <a:srgbClr val="FFFFFF"/>
                  </a:solidFill>
                </a:uFill>
                <a:latin typeface="Times New Roman"/>
              </a:rPr>
              <a:t>AS</a:t>
            </a:r>
            <a:r>
              <a:rPr lang="en-US" sz="3000" b="0" strike="noStrike" spc="-1">
                <a:solidFill>
                  <a:srgbClr val="000000"/>
                </a:solidFill>
                <a:uFill>
                  <a:solidFill>
                    <a:srgbClr val="FFFFFF"/>
                  </a:solidFill>
                </a:uFill>
                <a:latin typeface="Times New Roman"/>
              </a:rPr>
              <a:t> </a:t>
            </a:r>
            <a:r>
              <a:rPr lang="en-US" sz="3000" b="0" strike="noStrike" spc="-1">
                <a:solidFill>
                  <a:srgbClr val="0000FF"/>
                </a:solidFill>
                <a:uFill>
                  <a:solidFill>
                    <a:srgbClr val="FFFFFF"/>
                  </a:solidFill>
                </a:uFill>
                <a:latin typeface="Times New Roman"/>
              </a:rPr>
              <a:t>total </a:t>
            </a:r>
            <a:endParaRPr lang="en-US" sz="3200" b="0" strike="noStrike" spc="-1">
              <a:solidFill>
                <a:srgbClr val="000000"/>
              </a:solidFill>
              <a:uFill>
                <a:solidFill>
                  <a:srgbClr val="FFFFFF"/>
                </a:solidFill>
              </a:uFill>
              <a:latin typeface="Calibri"/>
            </a:endParaRPr>
          </a:p>
          <a:p>
            <a:pPr>
              <a:lnSpc>
                <a:spcPct val="100000"/>
              </a:lnSpc>
            </a:pPr>
            <a:r>
              <a:rPr lang="en-US" sz="3000" b="0" strike="noStrike" spc="-1">
                <a:solidFill>
                  <a:srgbClr val="FF0000"/>
                </a:solidFill>
                <a:uFill>
                  <a:solidFill>
                    <a:srgbClr val="FFFFFF"/>
                  </a:solidFill>
                </a:uFill>
                <a:latin typeface="Times New Roman"/>
              </a:rPr>
              <a:t>FROM </a:t>
            </a:r>
            <a:r>
              <a:rPr lang="en-US" sz="3000" b="0" strike="noStrike" spc="-1">
                <a:solidFill>
                  <a:srgbClr val="000000"/>
                </a:solidFill>
                <a:uFill>
                  <a:solidFill>
                    <a:srgbClr val="FFFFFF"/>
                  </a:solidFill>
                </a:uFill>
                <a:latin typeface="Times New Roman"/>
              </a:rPr>
              <a:t>website </a:t>
            </a:r>
            <a:endParaRPr lang="en-US" sz="3200" b="0" strike="noStrike" spc="-1">
              <a:solidFill>
                <a:srgbClr val="000000"/>
              </a:solidFill>
              <a:uFill>
                <a:solidFill>
                  <a:srgbClr val="FFFFFF"/>
                </a:solidFill>
              </a:uFill>
              <a:latin typeface="Calibri"/>
            </a:endParaRPr>
          </a:p>
          <a:p>
            <a:pPr>
              <a:lnSpc>
                <a:spcPct val="100000"/>
              </a:lnSpc>
            </a:pPr>
            <a:r>
              <a:rPr lang="en-US" sz="3000" b="0" strike="noStrike" spc="-1">
                <a:solidFill>
                  <a:srgbClr val="FF0000"/>
                </a:solidFill>
                <a:uFill>
                  <a:solidFill>
                    <a:srgbClr val="FFFFFF"/>
                  </a:solidFill>
                </a:uFill>
                <a:latin typeface="Times New Roman"/>
              </a:rPr>
              <a:t>GROUP BY </a:t>
            </a:r>
            <a:r>
              <a:rPr lang="en-US" sz="3000" b="0" strike="noStrike" spc="-1">
                <a:solidFill>
                  <a:srgbClr val="000000"/>
                </a:solidFill>
                <a:uFill>
                  <a:solidFill>
                    <a:srgbClr val="FFFFFF"/>
                  </a:solidFill>
                </a:uFill>
                <a:latin typeface="Times New Roman"/>
              </a:rPr>
              <a:t>hosting</a:t>
            </a:r>
            <a:endParaRPr lang="en-US" sz="3200" b="0" strike="noStrike" spc="-1">
              <a:solidFill>
                <a:srgbClr val="000000"/>
              </a:solidFill>
              <a:uFill>
                <a:solidFill>
                  <a:srgbClr val="FFFFFF"/>
                </a:solidFill>
              </a:uFill>
              <a:latin typeface="Calibri"/>
            </a:endParaRPr>
          </a:p>
        </p:txBody>
      </p:sp>
      <p:sp>
        <p:nvSpPr>
          <p:cNvPr id="433" name="TextShape 2"/>
          <p:cNvSpPr txBox="1"/>
          <p:nvPr/>
        </p:nvSpPr>
        <p:spPr>
          <a:xfrm>
            <a:off x="6553080" y="6356520"/>
            <a:ext cx="2133360" cy="364680"/>
          </a:xfrm>
          <a:prstGeom prst="rect">
            <a:avLst/>
          </a:prstGeom>
          <a:noFill/>
          <a:ln>
            <a:noFill/>
          </a:ln>
        </p:spPr>
        <p:txBody>
          <a:bodyPr anchor="ctr"/>
          <a:lstStyle/>
          <a:p>
            <a:pPr algn="r">
              <a:lnSpc>
                <a:spcPct val="100000"/>
              </a:lnSpc>
            </a:pPr>
            <a:fld id="{BD276601-6F31-42A7-A746-FE4F68C6E0E9}" type="slidenum">
              <a:rPr lang="en-IN" sz="1200" b="0" strike="noStrike" spc="-1">
                <a:solidFill>
                  <a:srgbClr val="8B8B8B"/>
                </a:solidFill>
                <a:uFill>
                  <a:solidFill>
                    <a:srgbClr val="FFFFFF"/>
                  </a:solidFill>
                </a:uFill>
                <a:latin typeface="Calibri"/>
              </a:rPr>
              <a:t>170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Shape 1"/>
          <p:cNvSpPr txBox="1"/>
          <p:nvPr/>
        </p:nvSpPr>
        <p:spPr>
          <a:xfrm>
            <a:off x="457200" y="380880"/>
            <a:ext cx="8229240" cy="5744880"/>
          </a:xfrm>
          <a:prstGeom prst="rect">
            <a:avLst/>
          </a:prstGeom>
          <a:noFill/>
          <a:ln>
            <a:noFill/>
          </a:ln>
        </p:spPr>
        <p:txBody>
          <a:bodyPr/>
          <a:lstStyle/>
          <a:p>
            <a:pPr>
              <a:lnSpc>
                <a:spcPct val="100000"/>
              </a:lnSpc>
            </a:pPr>
            <a:r>
              <a:rPr lang="en-US" sz="3200" b="0" strike="noStrike" spc="-1">
                <a:solidFill>
                  <a:srgbClr val="000000"/>
                </a:solidFill>
                <a:uFill>
                  <a:solidFill>
                    <a:srgbClr val="FFFFFF"/>
                  </a:solidFill>
                </a:uFill>
                <a:latin typeface="Times New Roman"/>
              </a:rPr>
              <a:t>{ "result" : </a:t>
            </a:r>
            <a:endParaRPr lang="en-US" sz="3200" b="0" strike="noStrike" spc="-1">
              <a:solidFill>
                <a:srgbClr val="000000"/>
              </a:solidFill>
              <a:uFill>
                <a:solidFill>
                  <a:srgbClr val="FFFFFF"/>
                </a:solidFill>
              </a:uFill>
              <a:latin typeface="Calibri"/>
            </a:endParaRPr>
          </a:p>
          <a:p>
            <a:pPr>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r>
              <a:rPr lang="en-US" sz="3200" b="0" strike="noStrike" spc="-1">
                <a:solidFill>
                  <a:srgbClr val="000000"/>
                </a:solidFill>
                <a:uFill>
                  <a:solidFill>
                    <a:srgbClr val="FFFFFF"/>
                  </a:solidFill>
                </a:uFill>
                <a:latin typeface="Times New Roman"/>
              </a:rPr>
              <a:t>{ "_id" : "godaddy.com", "total" : 1 },</a:t>
            </a:r>
            <a:endParaRPr lang="en-US" sz="3200" b="0" strike="noStrike" spc="-1">
              <a:solidFill>
                <a:srgbClr val="000000"/>
              </a:solidFill>
              <a:uFill>
                <a:solidFill>
                  <a:srgbClr val="FFFFFF"/>
                </a:solidFill>
              </a:uFill>
              <a:latin typeface="Calibri"/>
            </a:endParaRPr>
          </a:p>
          <a:p>
            <a:pPr>
              <a:lnSpc>
                <a:spcPct val="100000"/>
              </a:lnSpc>
            </a:pPr>
            <a:r>
              <a:rPr lang="en-US" sz="3200" b="0" strike="noStrike" spc="-1">
                <a:solidFill>
                  <a:srgbClr val="000000"/>
                </a:solidFill>
                <a:uFill>
                  <a:solidFill>
                    <a:srgbClr val="FFFFFF"/>
                  </a:solidFill>
                </a:uFill>
                <a:latin typeface="Times New Roman"/>
              </a:rPr>
              <a:t> { "_id" : "cloud.google.com", "total" : 2 },</a:t>
            </a:r>
            <a:endParaRPr lang="en-US" sz="3200" b="0" strike="noStrike" spc="-1">
              <a:solidFill>
                <a:srgbClr val="000000"/>
              </a:solidFill>
              <a:uFill>
                <a:solidFill>
                  <a:srgbClr val="FFFFFF"/>
                </a:solidFill>
              </a:uFill>
              <a:latin typeface="Calibri"/>
            </a:endParaRPr>
          </a:p>
          <a:p>
            <a:pPr>
              <a:lnSpc>
                <a:spcPct val="100000"/>
              </a:lnSpc>
            </a:pPr>
            <a:r>
              <a:rPr lang="en-US" sz="3200" b="0" strike="noStrike" spc="-1">
                <a:solidFill>
                  <a:srgbClr val="000000"/>
                </a:solidFill>
                <a:uFill>
                  <a:solidFill>
                    <a:srgbClr val="FFFFFF"/>
                  </a:solidFill>
                </a:uFill>
                <a:latin typeface="Times New Roman"/>
              </a:rPr>
              <a:t> { "_id" : "aws.amazon.com", "total" : 4 }, </a:t>
            </a:r>
            <a:endParaRPr lang="en-US" sz="3200" b="0" strike="noStrike" spc="-1">
              <a:solidFill>
                <a:srgbClr val="000000"/>
              </a:solidFill>
              <a:uFill>
                <a:solidFill>
                  <a:srgbClr val="FFFFFF"/>
                </a:solidFill>
              </a:uFill>
              <a:latin typeface="Calibri"/>
            </a:endParaRPr>
          </a:p>
          <a:p>
            <a:pPr>
              <a:lnSpc>
                <a:spcPct val="100000"/>
              </a:lnSpc>
            </a:pPr>
            <a:r>
              <a:rPr lang="en-US" sz="3200" b="0" strike="noStrike" spc="-1">
                <a:solidFill>
                  <a:srgbClr val="000000"/>
                </a:solidFill>
                <a:uFill>
                  <a:solidFill>
                    <a:srgbClr val="FFFFFF"/>
                  </a:solidFill>
                </a:uFill>
                <a:latin typeface="Times New Roman"/>
              </a:rPr>
              <a:t>{ "_id" : "hostgator.com", "total" : 3 } </a:t>
            </a:r>
            <a:endParaRPr lang="en-US" sz="3200" b="0" strike="noStrike" spc="-1">
              <a:solidFill>
                <a:srgbClr val="000000"/>
              </a:solidFill>
              <a:uFill>
                <a:solidFill>
                  <a:srgbClr val="FFFFFF"/>
                </a:solidFill>
              </a:uFill>
              <a:latin typeface="Calibri"/>
            </a:endParaRPr>
          </a:p>
          <a:p>
            <a:pPr>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r>
              <a:rPr lang="en-US" sz="3200" b="0" strike="noStrike" spc="-1">
                <a:solidFill>
                  <a:srgbClr val="000000"/>
                </a:solidFill>
                <a:uFill>
                  <a:solidFill>
                    <a:srgbClr val="FFFFFF"/>
                  </a:solidFill>
                </a:uFill>
                <a:latin typeface="Times New Roman"/>
              </a:rPr>
              <a:t>"ok" : 1</a:t>
            </a:r>
            <a:endParaRPr lang="en-US" sz="3200" b="0" strike="noStrike" spc="-1">
              <a:solidFill>
                <a:srgbClr val="000000"/>
              </a:solidFill>
              <a:uFill>
                <a:solidFill>
                  <a:srgbClr val="FFFFFF"/>
                </a:solidFill>
              </a:uFill>
              <a:latin typeface="Calibri"/>
            </a:endParaRPr>
          </a:p>
          <a:p>
            <a:pPr>
              <a:lnSpc>
                <a:spcPct val="100000"/>
              </a:lnSpc>
            </a:pPr>
            <a:r>
              <a:rPr lang="en-US" sz="3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p:txBody>
      </p:sp>
      <p:sp>
        <p:nvSpPr>
          <p:cNvPr id="435" name="TextShape 2"/>
          <p:cNvSpPr txBox="1"/>
          <p:nvPr/>
        </p:nvSpPr>
        <p:spPr>
          <a:xfrm>
            <a:off x="6553080" y="6356520"/>
            <a:ext cx="2133360" cy="364680"/>
          </a:xfrm>
          <a:prstGeom prst="rect">
            <a:avLst/>
          </a:prstGeom>
          <a:noFill/>
          <a:ln>
            <a:noFill/>
          </a:ln>
        </p:spPr>
        <p:txBody>
          <a:bodyPr anchor="ctr"/>
          <a:lstStyle/>
          <a:p>
            <a:pPr algn="r">
              <a:lnSpc>
                <a:spcPct val="100000"/>
              </a:lnSpc>
            </a:pPr>
            <a:fld id="{6A70D52F-1A1D-435A-9756-6160C32674F6}" type="slidenum">
              <a:rPr lang="en-IN" sz="1200" b="0" strike="noStrike" spc="-1">
                <a:solidFill>
                  <a:srgbClr val="8B8B8B"/>
                </a:solidFill>
                <a:uFill>
                  <a:solidFill>
                    <a:srgbClr val="FFFFFF"/>
                  </a:solidFill>
                </a:uFill>
                <a:latin typeface="Calibri"/>
              </a:rPr>
              <a:t>171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228600" y="228600"/>
            <a:ext cx="8762760" cy="647676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MongoDB Indexing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Indexes support the efficient execution of queries. Without indexes, MongoDB must scan every document of a collection to select those documents that match the query statement. This scan is highly inefficient and require the </a:t>
            </a:r>
            <a:r>
              <a:rPr lang="en-US" sz="2300" b="1" strike="noStrike" spc="-1">
                <a:solidFill>
                  <a:srgbClr val="FF0000"/>
                </a:solidFill>
                <a:uFill>
                  <a:solidFill>
                    <a:srgbClr val="FFFFFF"/>
                  </a:solidFill>
                </a:uFill>
                <a:latin typeface="Times New Roman"/>
              </a:rPr>
              <a:t>mongod</a:t>
            </a:r>
            <a:r>
              <a:rPr lang="en-US" sz="2300" b="0" strike="noStrike" spc="-1">
                <a:solidFill>
                  <a:srgbClr val="000000"/>
                </a:solidFill>
                <a:uFill>
                  <a:solidFill>
                    <a:srgbClr val="FFFFFF"/>
                  </a:solidFill>
                </a:uFill>
                <a:latin typeface="Times New Roman"/>
              </a:rPr>
              <a:t> to process a large volume of 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Indexes are special data structures.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The index stores the value of a specific field or set of fields, ordered by the value of the field as specified in index.</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Indexes in MongoDB are similar to indexes in other database systems. MongoDB defines indexes at the </a:t>
            </a:r>
            <a:r>
              <a:rPr lang="en-US" sz="2300" b="0" u="sng" strike="noStrike" spc="-1">
                <a:solidFill>
                  <a:srgbClr val="0000FF"/>
                </a:solidFill>
                <a:uFill>
                  <a:solidFill>
                    <a:srgbClr val="FFFFFF"/>
                  </a:solidFill>
                </a:uFill>
                <a:latin typeface="Times New Roman"/>
                <a:hlinkClick r:id="rId2"/>
              </a:rPr>
              <a:t>collection</a:t>
            </a:r>
            <a:r>
              <a:rPr lang="en-US" sz="2300" b="0" strike="noStrike" spc="-1">
                <a:solidFill>
                  <a:srgbClr val="000000"/>
                </a:solidFill>
                <a:uFill>
                  <a:solidFill>
                    <a:srgbClr val="FFFFFF"/>
                  </a:solidFill>
                </a:uFill>
                <a:latin typeface="Times New Roman"/>
              </a:rPr>
              <a:t> level and supports indexes on any field or sub-field of the documents in a MongoDB collection.</a:t>
            </a:r>
            <a:endParaRPr lang="en-US" sz="3200" b="0" strike="noStrike" spc="-1">
              <a:solidFill>
                <a:srgbClr val="000000"/>
              </a:solidFill>
              <a:uFill>
                <a:solidFill>
                  <a:srgbClr val="FFFFFF"/>
                </a:solidFill>
              </a:uFill>
              <a:latin typeface="Calibri"/>
            </a:endParaRPr>
          </a:p>
        </p:txBody>
      </p:sp>
      <p:sp>
        <p:nvSpPr>
          <p:cNvPr id="437" name="TextShape 2"/>
          <p:cNvSpPr txBox="1"/>
          <p:nvPr/>
        </p:nvSpPr>
        <p:spPr>
          <a:xfrm>
            <a:off x="6553080" y="6356520"/>
            <a:ext cx="2133360" cy="364680"/>
          </a:xfrm>
          <a:prstGeom prst="rect">
            <a:avLst/>
          </a:prstGeom>
          <a:noFill/>
          <a:ln>
            <a:noFill/>
          </a:ln>
        </p:spPr>
        <p:txBody>
          <a:bodyPr anchor="ctr"/>
          <a:lstStyle/>
          <a:p>
            <a:pPr algn="r">
              <a:lnSpc>
                <a:spcPct val="100000"/>
              </a:lnSpc>
            </a:pPr>
            <a:fld id="{62371A5F-617E-4234-BF70-0292906C52D0}" type="slidenum">
              <a:rPr lang="en-IN" sz="1200" b="0" strike="noStrike" spc="-1">
                <a:solidFill>
                  <a:srgbClr val="8B8B8B"/>
                </a:solidFill>
                <a:uFill>
                  <a:solidFill>
                    <a:srgbClr val="FFFFFF"/>
                  </a:solidFill>
                </a:uFill>
                <a:latin typeface="Calibri"/>
              </a:rPr>
              <a:t>172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228600" y="22860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800" b="1" strike="noStrike" spc="-1" dirty="0">
                <a:solidFill>
                  <a:srgbClr val="FF0000"/>
                </a:solidFill>
                <a:uFill>
                  <a:solidFill>
                    <a:srgbClr val="FFFFFF"/>
                  </a:solidFill>
                </a:uFill>
                <a:latin typeface="Times New Roman"/>
              </a:rPr>
              <a:t>Index Types</a:t>
            </a: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a:rPr>
              <a:t>MongoDB provides a number of different index types. </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a:rPr>
              <a:t>You can create indexes on any field or embedded field within a document or sub-document.</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a:rPr>
              <a:t>MongoDB also supports indexes of arrays, called </a:t>
            </a:r>
            <a:r>
              <a:rPr lang="en-US" sz="2800" b="0" u="sng" strike="noStrike" spc="-1" dirty="0">
                <a:solidFill>
                  <a:srgbClr val="0000FF"/>
                </a:solidFill>
                <a:uFill>
                  <a:solidFill>
                    <a:srgbClr val="FFFFFF"/>
                  </a:solidFill>
                </a:uFill>
                <a:latin typeface="Times New Roman"/>
                <a:hlinkClick r:id="rId2"/>
              </a:rPr>
              <a:t>multi-key indexes</a:t>
            </a:r>
            <a:r>
              <a:rPr lang="en-US" sz="2800" b="0" strike="noStrike" spc="-1" dirty="0">
                <a:solidFill>
                  <a:srgbClr val="000000"/>
                </a:solidFill>
                <a:uFill>
                  <a:solidFill>
                    <a:srgbClr val="FFFFFF"/>
                  </a:solidFill>
                </a:uFill>
                <a:latin typeface="Times New Roman"/>
              </a:rPr>
              <a:t>, </a:t>
            </a:r>
            <a:r>
              <a:rPr lang="en-US" sz="2800" b="0" u="sng" strike="noStrike" spc="-1" dirty="0">
                <a:solidFill>
                  <a:srgbClr val="0000FF"/>
                </a:solidFill>
                <a:uFill>
                  <a:solidFill>
                    <a:srgbClr val="FFFFFF"/>
                  </a:solidFill>
                </a:uFill>
                <a:latin typeface="Times New Roman"/>
                <a:hlinkClick r:id="rId3"/>
              </a:rPr>
              <a:t>single field indexes</a:t>
            </a:r>
            <a:r>
              <a:rPr lang="en-US" sz="2800" b="0" strike="noStrike" spc="-1" dirty="0">
                <a:solidFill>
                  <a:srgbClr val="000000"/>
                </a:solidFill>
                <a:uFill>
                  <a:solidFill>
                    <a:srgbClr val="FFFFFF"/>
                  </a:solidFill>
                </a:uFill>
                <a:latin typeface="Times New Roman"/>
              </a:rPr>
              <a:t> or </a:t>
            </a:r>
            <a:r>
              <a:rPr lang="en-US" sz="2800" b="0" u="sng" strike="noStrike" spc="-1" dirty="0">
                <a:solidFill>
                  <a:srgbClr val="0000FF"/>
                </a:solidFill>
                <a:uFill>
                  <a:solidFill>
                    <a:srgbClr val="FFFFFF"/>
                  </a:solidFill>
                </a:uFill>
                <a:latin typeface="Times New Roman"/>
                <a:hlinkClick r:id="rId4"/>
              </a:rPr>
              <a:t>compound indexes</a:t>
            </a:r>
            <a:r>
              <a:rPr lang="en-US" sz="2800" b="0" strike="noStrike" spc="-1" dirty="0">
                <a:solidFill>
                  <a:srgbClr val="000000"/>
                </a:solidFill>
                <a:uFill>
                  <a:solidFill>
                    <a:srgbClr val="FFFFFF"/>
                  </a:solidFill>
                </a:uFill>
                <a:latin typeface="Times New Roman"/>
              </a:rPr>
              <a:t> .</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a:rPr>
              <a:t>In the </a:t>
            </a:r>
            <a:r>
              <a:rPr lang="en-US" sz="2800" b="0" u="sng" strike="noStrike" spc="-1" dirty="0">
                <a:solidFill>
                  <a:srgbClr val="0000FF"/>
                </a:solidFill>
                <a:uFill>
                  <a:solidFill>
                    <a:srgbClr val="FFFFFF"/>
                  </a:solidFill>
                </a:uFill>
                <a:latin typeface="Times New Roman"/>
                <a:hlinkClick r:id="rId5"/>
              </a:rPr>
              <a:t>mongo</a:t>
            </a:r>
            <a:r>
              <a:rPr lang="en-US" sz="2800" b="0" strike="noStrike" spc="-1" dirty="0">
                <a:solidFill>
                  <a:srgbClr val="000000"/>
                </a:solidFill>
                <a:uFill>
                  <a:solidFill>
                    <a:srgbClr val="FFFFFF"/>
                  </a:solidFill>
                </a:uFill>
                <a:latin typeface="Times New Roman"/>
              </a:rPr>
              <a:t> shell, you can create an index by calling the </a:t>
            </a:r>
            <a:r>
              <a:rPr lang="en-US" sz="2800" b="0" u="sng" strike="noStrike" spc="-1" dirty="0" err="1">
                <a:solidFill>
                  <a:srgbClr val="0000FF"/>
                </a:solidFill>
                <a:uFill>
                  <a:solidFill>
                    <a:srgbClr val="FFFFFF"/>
                  </a:solidFill>
                </a:uFill>
                <a:latin typeface="Times New Roman"/>
                <a:hlinkClick r:id="rId6"/>
              </a:rPr>
              <a:t>ensureIndex</a:t>
            </a:r>
            <a:r>
              <a:rPr lang="en-US" sz="2800" b="0" u="sng" strike="noStrike" spc="-1" dirty="0">
                <a:solidFill>
                  <a:srgbClr val="0000FF"/>
                </a:solidFill>
                <a:uFill>
                  <a:solidFill>
                    <a:srgbClr val="FFFFFF"/>
                  </a:solidFill>
                </a:uFill>
                <a:latin typeface="Times New Roman"/>
                <a:hlinkClick r:id="rId6"/>
              </a:rPr>
              <a:t>()</a:t>
            </a:r>
            <a:r>
              <a:rPr lang="en-US" sz="2800" b="0" strike="noStrike" spc="-1" dirty="0">
                <a:solidFill>
                  <a:srgbClr val="000000"/>
                </a:solidFill>
                <a:uFill>
                  <a:solidFill>
                    <a:srgbClr val="FFFFFF"/>
                  </a:solidFill>
                </a:uFill>
                <a:latin typeface="Times New Roman"/>
              </a:rPr>
              <a:t> method.</a:t>
            </a:r>
            <a:endParaRPr lang="en-US" sz="2800" b="0" strike="noStrike" spc="-1" dirty="0">
              <a:solidFill>
                <a:srgbClr val="000000"/>
              </a:solidFill>
              <a:uFill>
                <a:solidFill>
                  <a:srgbClr val="FFFFFF"/>
                </a:solidFill>
              </a:uFill>
              <a:latin typeface="Calibri"/>
            </a:endParaRPr>
          </a:p>
        </p:txBody>
      </p:sp>
      <p:sp>
        <p:nvSpPr>
          <p:cNvPr id="439" name="TextShape 2"/>
          <p:cNvSpPr txBox="1"/>
          <p:nvPr/>
        </p:nvSpPr>
        <p:spPr>
          <a:xfrm>
            <a:off x="6553080" y="6356520"/>
            <a:ext cx="2133360" cy="364680"/>
          </a:xfrm>
          <a:prstGeom prst="rect">
            <a:avLst/>
          </a:prstGeom>
          <a:noFill/>
          <a:ln>
            <a:noFill/>
          </a:ln>
        </p:spPr>
        <p:txBody>
          <a:bodyPr anchor="ctr"/>
          <a:lstStyle/>
          <a:p>
            <a:pPr algn="r">
              <a:lnSpc>
                <a:spcPct val="100000"/>
              </a:lnSpc>
            </a:pPr>
            <a:fld id="{818DD97A-F7EA-418D-A4DF-07EE271C8C3B}" type="slidenum">
              <a:rPr lang="en-IN" sz="1200" b="0" strike="noStrike" spc="-1">
                <a:solidFill>
                  <a:srgbClr val="8B8B8B"/>
                </a:solidFill>
                <a:uFill>
                  <a:solidFill>
                    <a:srgbClr val="FFFFFF"/>
                  </a:solidFill>
                </a:uFill>
                <a:latin typeface="Calibri"/>
              </a:rPr>
              <a:t>173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304920" y="304920"/>
            <a:ext cx="8381520" cy="63241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 indexes may be ascending, (i.e. 1) or descending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(i.e. -1) in their ordering.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 indexes use a </a:t>
            </a:r>
            <a:r>
              <a:rPr lang="en-US" sz="2400" b="0" strike="noStrike" spc="-1">
                <a:solidFill>
                  <a:srgbClr val="FF0000"/>
                </a:solidFill>
                <a:uFill>
                  <a:solidFill>
                    <a:srgbClr val="FFFFFF"/>
                  </a:solidFill>
                </a:uFill>
                <a:latin typeface="Times New Roman"/>
              </a:rPr>
              <a:t>B-tree data structure.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Single Field Indexes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a:t>
            </a:r>
            <a:r>
              <a:rPr lang="en-US" sz="2400" b="1" strike="noStrike" spc="-1">
                <a:solidFill>
                  <a:srgbClr val="000000"/>
                </a:solidFill>
                <a:uFill>
                  <a:solidFill>
                    <a:srgbClr val="FFFFFF"/>
                  </a:solidFill>
                </a:uFill>
                <a:latin typeface="Times New Roman"/>
              </a:rPr>
              <a:t>friends</a:t>
            </a:r>
            <a:r>
              <a:rPr lang="en-US" sz="2400" b="0" strike="noStrike" spc="-1">
                <a:solidFill>
                  <a:srgbClr val="000000"/>
                </a:solidFill>
                <a:uFill>
                  <a:solidFill>
                    <a:srgbClr val="FFFFFF"/>
                  </a:solidFill>
                </a:uFill>
                <a:latin typeface="Times New Roman"/>
              </a:rPr>
              <a:t>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"_id" : ObjectId(...), "name" : "Alice" "age" : 27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following command creates an index on the name field:</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FF0000"/>
                </a:solidFill>
                <a:uFill>
                  <a:solidFill>
                    <a:srgbClr val="FFFFFF"/>
                  </a:solidFill>
                </a:uFill>
                <a:latin typeface="Times New Roman"/>
              </a:rPr>
              <a:t>            db.friends.ensureIndex( { "name" :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41" name="TextShape 2"/>
          <p:cNvSpPr txBox="1"/>
          <p:nvPr/>
        </p:nvSpPr>
        <p:spPr>
          <a:xfrm>
            <a:off x="6553080" y="6356520"/>
            <a:ext cx="2133360" cy="364680"/>
          </a:xfrm>
          <a:prstGeom prst="rect">
            <a:avLst/>
          </a:prstGeom>
          <a:noFill/>
          <a:ln>
            <a:noFill/>
          </a:ln>
        </p:spPr>
        <p:txBody>
          <a:bodyPr anchor="ctr"/>
          <a:lstStyle/>
          <a:p>
            <a:pPr algn="r">
              <a:lnSpc>
                <a:spcPct val="100000"/>
              </a:lnSpc>
            </a:pPr>
            <a:fld id="{4CBA300F-C436-408C-9161-9229B47C8956}" type="slidenum">
              <a:rPr lang="en-IN" sz="1200" b="0" strike="noStrike" spc="-1">
                <a:solidFill>
                  <a:srgbClr val="8B8B8B"/>
                </a:solidFill>
                <a:uFill>
                  <a:solidFill>
                    <a:srgbClr val="FFFFFF"/>
                  </a:solidFill>
                </a:uFill>
                <a:latin typeface="Calibri"/>
              </a:rPr>
              <a:t>174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8" name="Picture 437"/>
          <p:cNvPicPr/>
          <p:nvPr/>
        </p:nvPicPr>
        <p:blipFill>
          <a:blip r:embed="rId2"/>
          <a:stretch/>
        </p:blipFill>
        <p:spPr>
          <a:xfrm>
            <a:off x="190800" y="160920"/>
            <a:ext cx="8809200" cy="6607080"/>
          </a:xfrm>
          <a:prstGeom prst="rect">
            <a:avLst/>
          </a:prstGeom>
          <a:ln>
            <a:noFill/>
          </a:ln>
        </p:spPr>
      </p:pic>
    </p:spTree>
    <p:extLst>
      <p:ext uri="{BB962C8B-B14F-4D97-AF65-F5344CB8AC3E}">
        <p14:creationId xmlns:p14="http://schemas.microsoft.com/office/powerpoint/2010/main" val="284261089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Shape 1"/>
          <p:cNvSpPr txBox="1"/>
          <p:nvPr/>
        </p:nvSpPr>
        <p:spPr>
          <a:xfrm>
            <a:off x="152280" y="228600"/>
            <a:ext cx="8762760" cy="640044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Indexes on Embedded Fields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You can create indexes on fields embedded in sub-documents.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Indexes on embedded fields differ from </a:t>
            </a:r>
            <a:r>
              <a:rPr lang="en-US" sz="2500" b="0" i="1" u="sng" strike="noStrike" spc="-1">
                <a:solidFill>
                  <a:srgbClr val="0000FF"/>
                </a:solidFill>
                <a:uFill>
                  <a:solidFill>
                    <a:srgbClr val="FFFFFF"/>
                  </a:solidFill>
                </a:uFill>
                <a:latin typeface="Times New Roman"/>
                <a:hlinkClick r:id="rId2"/>
              </a:rPr>
              <a:t>indexes on sub-documents</a:t>
            </a:r>
            <a:r>
              <a:rPr lang="en-US" sz="2500" b="0" strike="noStrike" spc="-1">
                <a:solidFill>
                  <a:srgbClr val="000000"/>
                </a:solidFill>
                <a:uFill>
                  <a:solidFill>
                    <a:srgbClr val="FFFFFF"/>
                  </a:solidFill>
                </a:uFill>
                <a:latin typeface="Times New Roman"/>
              </a:rPr>
              <a:t>, which include the full content up to the maximum index size of the sub-document in the index.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Consider a collection named </a:t>
            </a:r>
            <a:r>
              <a:rPr lang="en-US" sz="2500" b="1" strike="noStrike" spc="-1">
                <a:solidFill>
                  <a:srgbClr val="000000"/>
                </a:solidFill>
                <a:uFill>
                  <a:solidFill>
                    <a:srgbClr val="FFFFFF"/>
                  </a:solidFill>
                </a:uFill>
                <a:latin typeface="Times New Roman"/>
              </a:rPr>
              <a:t>people </a:t>
            </a:r>
            <a:r>
              <a:rPr lang="en-US" sz="2500" b="0" strike="noStrike" spc="-1">
                <a:solidFill>
                  <a:srgbClr val="000000"/>
                </a:solidFill>
                <a:uFill>
                  <a:solidFill>
                    <a:srgbClr val="FFFFFF"/>
                  </a:solidFill>
                </a:uFill>
                <a:latin typeface="Times New Roman"/>
              </a:rPr>
              <a:t>that holds documents that resemble the following example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43" name="TextShape 2"/>
          <p:cNvSpPr txBox="1"/>
          <p:nvPr/>
        </p:nvSpPr>
        <p:spPr>
          <a:xfrm>
            <a:off x="6553080" y="6356520"/>
            <a:ext cx="2133360" cy="364680"/>
          </a:xfrm>
          <a:prstGeom prst="rect">
            <a:avLst/>
          </a:prstGeom>
          <a:noFill/>
          <a:ln>
            <a:noFill/>
          </a:ln>
        </p:spPr>
        <p:txBody>
          <a:bodyPr anchor="ctr"/>
          <a:lstStyle/>
          <a:p>
            <a:pPr algn="r">
              <a:lnSpc>
                <a:spcPct val="100000"/>
              </a:lnSpc>
            </a:pPr>
            <a:fld id="{672D6437-ACCE-42F4-8786-8441C5CB7402}" type="slidenum">
              <a:rPr lang="en-IN" sz="1200" b="0" strike="noStrike" spc="-1">
                <a:solidFill>
                  <a:srgbClr val="8B8B8B"/>
                </a:solidFill>
                <a:uFill>
                  <a:solidFill>
                    <a:srgbClr val="FFFFFF"/>
                  </a:solidFill>
                </a:uFill>
                <a:latin typeface="Calibri"/>
              </a:rPr>
              <a:t>176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152280" y="304920"/>
            <a:ext cx="8762760" cy="6324120"/>
          </a:xfrm>
          <a:prstGeom prst="rect">
            <a:avLst/>
          </a:prstGeom>
          <a:noFill/>
          <a:ln>
            <a:noFill/>
          </a:ln>
        </p:spPr>
        <p:txBody>
          <a:bodyPr/>
          <a:lstStyle/>
          <a:p>
            <a:pPr marL="343080" indent="-342720">
              <a:lnSpc>
                <a:spcPct val="100000"/>
              </a:lnSpc>
            </a:pPr>
            <a:r>
              <a:rPr lang="en-US" sz="25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"_id": ObjectId(...)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"name": "John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"address":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"street": "Main",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"zipcode": "53511",</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"state": "WI"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You can create an index on the address.zipcode field, using the following specification: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1" strike="noStrike" spc="-1">
                <a:solidFill>
                  <a:srgbClr val="FF0000"/>
                </a:solidFill>
                <a:uFill>
                  <a:solidFill>
                    <a:srgbClr val="FFFFFF"/>
                  </a:solidFill>
                </a:uFill>
                <a:latin typeface="Times New Roman"/>
              </a:rPr>
              <a:t>db.people.ensureIndex( { "address.zipcode":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45" name="TextShape 2"/>
          <p:cNvSpPr txBox="1"/>
          <p:nvPr/>
        </p:nvSpPr>
        <p:spPr>
          <a:xfrm>
            <a:off x="6553080" y="6356520"/>
            <a:ext cx="2133360" cy="364680"/>
          </a:xfrm>
          <a:prstGeom prst="rect">
            <a:avLst/>
          </a:prstGeom>
          <a:noFill/>
          <a:ln>
            <a:noFill/>
          </a:ln>
        </p:spPr>
        <p:txBody>
          <a:bodyPr anchor="ctr"/>
          <a:lstStyle/>
          <a:p>
            <a:pPr algn="r">
              <a:lnSpc>
                <a:spcPct val="100000"/>
              </a:lnSpc>
            </a:pPr>
            <a:fld id="{0CBE72CB-4730-4227-9BF2-C36D022EC2AE}" type="slidenum">
              <a:rPr lang="en-IN" sz="1200" b="0" strike="noStrike" spc="-1">
                <a:solidFill>
                  <a:srgbClr val="8B8B8B"/>
                </a:solidFill>
                <a:uFill>
                  <a:solidFill>
                    <a:srgbClr val="FFFFFF"/>
                  </a:solidFill>
                </a:uFill>
                <a:latin typeface="Calibri"/>
              </a:rPr>
              <a:t>177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500" b="1" strike="noStrike" spc="-1">
                <a:solidFill>
                  <a:srgbClr val="FF0000"/>
                </a:solidFill>
                <a:uFill>
                  <a:solidFill>
                    <a:srgbClr val="FFFFFF"/>
                  </a:solidFill>
                </a:uFill>
                <a:latin typeface="Times New Roman"/>
              </a:rPr>
              <a:t>Indexes on Subdocuments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For example, the </a:t>
            </a:r>
            <a:r>
              <a:rPr lang="en-US" sz="2500" b="1" strike="noStrike" spc="-1">
                <a:solidFill>
                  <a:srgbClr val="000000"/>
                </a:solidFill>
                <a:uFill>
                  <a:solidFill>
                    <a:srgbClr val="FFFFFF"/>
                  </a:solidFill>
                </a:uFill>
                <a:latin typeface="Times New Roman"/>
              </a:rPr>
              <a:t>factories</a:t>
            </a:r>
            <a:r>
              <a:rPr lang="en-US" sz="2500" b="0" strike="noStrike" spc="-1">
                <a:solidFill>
                  <a:srgbClr val="000000"/>
                </a:solidFill>
                <a:uFill>
                  <a:solidFill>
                    <a:srgbClr val="FFFFFF"/>
                  </a:solidFill>
                </a:uFill>
                <a:latin typeface="Times New Roman"/>
              </a:rPr>
              <a:t> collection contains documents that contain a metro field, such as: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_id: ObjectId(...),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metro: { city: "New York",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state: "NY"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name: "Giant Factory"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a:t>
            </a:r>
            <a:r>
              <a:rPr lang="en-US" sz="2500" b="1" strike="noStrike" spc="-1">
                <a:solidFill>
                  <a:srgbClr val="FF0000"/>
                </a:solidFill>
                <a:uFill>
                  <a:solidFill>
                    <a:srgbClr val="FFFFFF"/>
                  </a:solidFill>
                </a:uFill>
                <a:latin typeface="Times New Roman"/>
              </a:rPr>
              <a:t>metro field </a:t>
            </a:r>
            <a:r>
              <a:rPr lang="en-US" sz="2500" b="0" strike="noStrike" spc="-1">
                <a:solidFill>
                  <a:srgbClr val="000000"/>
                </a:solidFill>
                <a:uFill>
                  <a:solidFill>
                    <a:srgbClr val="FFFFFF"/>
                  </a:solidFill>
                </a:uFill>
                <a:latin typeface="Times New Roman"/>
              </a:rPr>
              <a:t>is a subdocument, containing the </a:t>
            </a:r>
            <a:r>
              <a:rPr lang="en-US" sz="2500" b="1" strike="noStrike" spc="-1">
                <a:solidFill>
                  <a:srgbClr val="000000"/>
                </a:solidFill>
                <a:uFill>
                  <a:solidFill>
                    <a:srgbClr val="FFFFFF"/>
                  </a:solidFill>
                </a:uFill>
                <a:latin typeface="Times New Roman"/>
              </a:rPr>
              <a:t>embedded fields city and state. </a:t>
            </a:r>
            <a:r>
              <a:rPr lang="en-US" sz="2500" b="0" strike="noStrike" spc="-1">
                <a:solidFill>
                  <a:srgbClr val="000000"/>
                </a:solidFill>
                <a:uFill>
                  <a:solidFill>
                    <a:srgbClr val="FFFFFF"/>
                  </a:solidFill>
                </a:uFill>
                <a:latin typeface="Times New Roman"/>
              </a:rPr>
              <a:t>The following command creates an index on the metro field as a whole: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1" strike="noStrike" spc="-1">
                <a:solidFill>
                  <a:srgbClr val="FF0000"/>
                </a:solidFill>
                <a:uFill>
                  <a:solidFill>
                    <a:srgbClr val="FFFFFF"/>
                  </a:solidFill>
                </a:uFill>
                <a:latin typeface="Times New Roman"/>
              </a:rPr>
              <a:t>db.factories.ensureIndex( { metro: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47" name="TextShape 2"/>
          <p:cNvSpPr txBox="1"/>
          <p:nvPr/>
        </p:nvSpPr>
        <p:spPr>
          <a:xfrm>
            <a:off x="6553080" y="6356520"/>
            <a:ext cx="2133360" cy="364680"/>
          </a:xfrm>
          <a:prstGeom prst="rect">
            <a:avLst/>
          </a:prstGeom>
          <a:noFill/>
          <a:ln>
            <a:noFill/>
          </a:ln>
        </p:spPr>
        <p:txBody>
          <a:bodyPr anchor="ctr"/>
          <a:lstStyle/>
          <a:p>
            <a:pPr algn="r">
              <a:lnSpc>
                <a:spcPct val="100000"/>
              </a:lnSpc>
            </a:pPr>
            <a:fld id="{BA735BC6-49CD-40DE-9768-E2384E56D5A5}" type="slidenum">
              <a:rPr lang="en-IN" sz="1200" b="0" strike="noStrike" spc="-1">
                <a:solidFill>
                  <a:srgbClr val="8B8B8B"/>
                </a:solidFill>
                <a:uFill>
                  <a:solidFill>
                    <a:srgbClr val="FFFFFF"/>
                  </a:solidFill>
                </a:uFill>
                <a:latin typeface="Calibri"/>
              </a:rPr>
              <a:t>178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following query can use the index on the metro field: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1" strike="noStrike" spc="-1">
                <a:solidFill>
                  <a:srgbClr val="FF0000"/>
                </a:solidFill>
                <a:uFill>
                  <a:solidFill>
                    <a:srgbClr val="FFFFFF"/>
                  </a:solidFill>
                </a:uFill>
                <a:latin typeface="Times New Roman"/>
              </a:rPr>
              <a:t>     db.factories.find</a:t>
            </a: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metro: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city: "New York",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state: "NY"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This query returns the above document. When performing equality matches on subdocuments, field order matters and the subdocuments must match exactly. For example, the following query does not match the above document: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FF0000"/>
                </a:solidFill>
                <a:uFill>
                  <a:solidFill>
                    <a:srgbClr val="FFFFFF"/>
                  </a:solidFill>
                </a:uFill>
                <a:latin typeface="Times New Roman"/>
              </a:rPr>
              <a:t>db.factories.find( { metro: { state: "NY", city: "New York" }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49" name="TextShape 2"/>
          <p:cNvSpPr txBox="1"/>
          <p:nvPr/>
        </p:nvSpPr>
        <p:spPr>
          <a:xfrm>
            <a:off x="6553080" y="6356520"/>
            <a:ext cx="2133360" cy="364680"/>
          </a:xfrm>
          <a:prstGeom prst="rect">
            <a:avLst/>
          </a:prstGeom>
          <a:noFill/>
          <a:ln>
            <a:noFill/>
          </a:ln>
        </p:spPr>
        <p:txBody>
          <a:bodyPr anchor="ctr"/>
          <a:lstStyle/>
          <a:p>
            <a:pPr algn="r">
              <a:lnSpc>
                <a:spcPct val="100000"/>
              </a:lnSpc>
            </a:pPr>
            <a:fld id="{AF581A5C-9D4B-4CC5-8017-EF9E59A61F7C}" type="slidenum">
              <a:rPr lang="en-IN" sz="1200" b="0" strike="noStrike" spc="-1">
                <a:solidFill>
                  <a:srgbClr val="8B8B8B"/>
                </a:solidFill>
                <a:uFill>
                  <a:solidFill>
                    <a:srgbClr val="FFFFFF"/>
                  </a:solidFill>
                </a:uFill>
                <a:latin typeface="Calibri"/>
              </a:rPr>
              <a:t>179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304920"/>
            <a:ext cx="8229240" cy="6171840"/>
          </a:xfrm>
          <a:prstGeom prst="rect">
            <a:avLst/>
          </a:prstGeom>
          <a:noFill/>
          <a:ln>
            <a:noFill/>
          </a:ln>
        </p:spPr>
        <p:txBody>
          <a:bodyPr/>
          <a:lstStyle/>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This XML syntax also defines an employees object with 3 employee records:</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200" b="1" strike="noStrike" spc="-1">
                <a:solidFill>
                  <a:srgbClr val="FF0000"/>
                </a:solidFill>
                <a:uFill>
                  <a:solidFill>
                    <a:srgbClr val="FFFFFF"/>
                  </a:solidFill>
                </a:uFill>
                <a:latin typeface="Times New Roman"/>
              </a:rPr>
              <a:t>XML 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&lt;employees&gt;
    &lt;employee&gt;
        &lt;firstName&gt;John&lt;/firstName&gt; &lt;lastName&gt;Doe&lt;/lastName&gt;
    &lt;/employee&gt;
    &lt;employee&gt;
        &lt;firstName&gt;Anna&lt;/firstName&gt; &lt;lastName&gt;Smith&lt;/lastName&gt;
    &lt;/employee&gt;
    &lt;employee&gt;
        &lt;firstName&gt;Peter&lt;/firstName&gt; &lt;lastName&gt;Jones&lt;/lastName&gt;
    &lt;/employee&gt;
&lt;/employees&gt;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16" name="TextShape 2"/>
          <p:cNvSpPr txBox="1"/>
          <p:nvPr/>
        </p:nvSpPr>
        <p:spPr>
          <a:xfrm>
            <a:off x="6553080" y="6356520"/>
            <a:ext cx="2133360" cy="364680"/>
          </a:xfrm>
          <a:prstGeom prst="rect">
            <a:avLst/>
          </a:prstGeom>
          <a:noFill/>
          <a:ln>
            <a:noFill/>
          </a:ln>
        </p:spPr>
        <p:txBody>
          <a:bodyPr anchor="ctr"/>
          <a:lstStyle/>
          <a:p>
            <a:pPr algn="r">
              <a:lnSpc>
                <a:spcPct val="100000"/>
              </a:lnSpc>
            </a:pPr>
            <a:fld id="{41A97450-1453-448D-8AA3-2E7B12496226}" type="slidenum">
              <a:rPr lang="en-IN" sz="1200" b="0" strike="noStrike" spc="-1">
                <a:solidFill>
                  <a:srgbClr val="8B8B8B"/>
                </a:solidFill>
                <a:uFill>
                  <a:solidFill>
                    <a:srgbClr val="FFFFFF"/>
                  </a:solidFill>
                </a:uFill>
                <a:latin typeface="Calibri"/>
              </a:rPr>
              <a:t>18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800" b="1" strike="noStrike" spc="-1" dirty="0">
                <a:solidFill>
                  <a:srgbClr val="FF0000"/>
                </a:solidFill>
                <a:uFill>
                  <a:solidFill>
                    <a:srgbClr val="FFFFFF"/>
                  </a:solidFill>
                </a:uFill>
                <a:latin typeface="Times New Roman"/>
              </a:rPr>
              <a:t>The </a:t>
            </a:r>
            <a:r>
              <a:rPr lang="en-US" sz="2800" b="1" strike="noStrike" spc="-1" dirty="0" err="1">
                <a:solidFill>
                  <a:srgbClr val="FF0000"/>
                </a:solidFill>
                <a:uFill>
                  <a:solidFill>
                    <a:srgbClr val="FFFFFF"/>
                  </a:solidFill>
                </a:uFill>
                <a:latin typeface="Times New Roman"/>
              </a:rPr>
              <a:t>ensureIndex</a:t>
            </a:r>
            <a:r>
              <a:rPr lang="en-US" sz="2800" b="1" strike="noStrike" spc="-1" dirty="0">
                <a:solidFill>
                  <a:srgbClr val="FF0000"/>
                </a:solidFill>
                <a:uFill>
                  <a:solidFill>
                    <a:srgbClr val="FFFFFF"/>
                  </a:solidFill>
                </a:uFill>
                <a:latin typeface="Times New Roman"/>
              </a:rPr>
              <a:t>() Method</a:t>
            </a: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FF"/>
              </a:buClr>
              <a:buFont typeface="Arial"/>
              <a:buChar char="•"/>
            </a:pPr>
            <a:r>
              <a:rPr lang="en-US" sz="2400" b="1" strike="noStrike" cap="all" spc="-1" dirty="0">
                <a:solidFill>
                  <a:srgbClr val="0000FF"/>
                </a:solidFill>
                <a:uFill>
                  <a:solidFill>
                    <a:srgbClr val="FFFFFF"/>
                  </a:solidFill>
                </a:uFill>
                <a:latin typeface="Times New Roman"/>
              </a:rPr>
              <a:t>SYNTAX:</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&gt;</a:t>
            </a:r>
            <a:r>
              <a:rPr lang="en-US" sz="2400" b="0" strike="noStrike" spc="-1" dirty="0" err="1">
                <a:solidFill>
                  <a:srgbClr val="000000"/>
                </a:solidFill>
                <a:uFill>
                  <a:solidFill>
                    <a:srgbClr val="FFFFFF"/>
                  </a:solidFill>
                </a:uFill>
                <a:latin typeface="Times New Roman"/>
              </a:rPr>
              <a:t>db.COLLECTION_NAME.ensureIndex</a:t>
            </a:r>
            <a:r>
              <a:rPr lang="en-US" sz="2400" b="0" strike="noStrike" spc="-1" dirty="0">
                <a:solidFill>
                  <a:srgbClr val="000000"/>
                </a:solidFill>
                <a:uFill>
                  <a:solidFill>
                    <a:srgbClr val="FFFFFF"/>
                  </a:solidFill>
                </a:uFill>
                <a:latin typeface="Times New Roman"/>
              </a:rPr>
              <a:t>({KEY:1})</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Here key is the name of field on which you want to create index and 1 is for ascending order. To create index in descending order you need to use -1.</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dirty="0">
                <a:solidFill>
                  <a:srgbClr val="FF0000"/>
                </a:solidFill>
                <a:uFill>
                  <a:solidFill>
                    <a:srgbClr val="FFFFFF"/>
                  </a:solidFill>
                </a:uFill>
                <a:latin typeface="Times New Roman"/>
              </a:rPr>
              <a:t>EXAMPLE</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&gt;</a:t>
            </a:r>
            <a:r>
              <a:rPr lang="en-US" sz="2400" b="0" strike="noStrike" spc="-1" dirty="0" err="1">
                <a:solidFill>
                  <a:srgbClr val="000000"/>
                </a:solidFill>
                <a:uFill>
                  <a:solidFill>
                    <a:srgbClr val="FFFFFF"/>
                  </a:solidFill>
                </a:uFill>
                <a:latin typeface="Times New Roman"/>
              </a:rPr>
              <a:t>db.mycol.ensureIndex</a:t>
            </a:r>
            <a:r>
              <a:rPr lang="en-US" sz="2400" b="0" strike="noStrike" spc="-1" dirty="0">
                <a:solidFill>
                  <a:srgbClr val="000000"/>
                </a:solidFill>
                <a:uFill>
                  <a:solidFill>
                    <a:srgbClr val="FFFFFF"/>
                  </a:solidFill>
                </a:uFill>
                <a:latin typeface="Times New Roman"/>
              </a:rPr>
              <a:t>({"title":1}) </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In </a:t>
            </a:r>
            <a:r>
              <a:rPr lang="en-US" sz="2400" b="1" strike="noStrike" spc="-1" dirty="0" err="1">
                <a:solidFill>
                  <a:srgbClr val="000000"/>
                </a:solidFill>
                <a:uFill>
                  <a:solidFill>
                    <a:srgbClr val="FFFFFF"/>
                  </a:solidFill>
                </a:uFill>
                <a:latin typeface="Times New Roman"/>
              </a:rPr>
              <a:t>ensureIndex</a:t>
            </a:r>
            <a:r>
              <a:rPr lang="en-US" sz="2400" b="1" strike="noStrike" spc="-1" dirty="0">
                <a:solidFill>
                  <a:srgbClr val="000000"/>
                </a:solidFill>
                <a:uFill>
                  <a:solidFill>
                    <a:srgbClr val="FFFFFF"/>
                  </a:solidFill>
                </a:uFill>
                <a:latin typeface="Times New Roman"/>
              </a:rPr>
              <a:t>()</a:t>
            </a:r>
            <a:r>
              <a:rPr lang="en-US" sz="2400" b="0" strike="noStrike" spc="-1" dirty="0">
                <a:solidFill>
                  <a:srgbClr val="000000"/>
                </a:solidFill>
                <a:uFill>
                  <a:solidFill>
                    <a:srgbClr val="FFFFFF"/>
                  </a:solidFill>
                </a:uFill>
                <a:latin typeface="Times New Roman"/>
              </a:rPr>
              <a:t> method you can pass multiple fields, to create index on multiple fields.</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&gt;</a:t>
            </a:r>
            <a:r>
              <a:rPr lang="en-US" sz="2400" b="0" strike="noStrike" spc="-1" dirty="0" err="1">
                <a:solidFill>
                  <a:srgbClr val="000000"/>
                </a:solidFill>
                <a:uFill>
                  <a:solidFill>
                    <a:srgbClr val="FFFFFF"/>
                  </a:solidFill>
                </a:uFill>
                <a:latin typeface="Times New Roman"/>
              </a:rPr>
              <a:t>db.mycol.ensureIndex</a:t>
            </a:r>
            <a:r>
              <a:rPr lang="en-US" sz="2400" b="0" strike="noStrike" spc="-1" dirty="0">
                <a:solidFill>
                  <a:srgbClr val="000000"/>
                </a:solidFill>
                <a:uFill>
                  <a:solidFill>
                    <a:srgbClr val="FFFFFF"/>
                  </a:solidFill>
                </a:uFill>
                <a:latin typeface="Times New Roman"/>
              </a:rPr>
              <a:t>({"title":1,"description":-1}) </a:t>
            </a:r>
            <a:endParaRPr lang="en-US" sz="2800" b="0" strike="noStrike" spc="-1" dirty="0">
              <a:solidFill>
                <a:srgbClr val="000000"/>
              </a:solidFill>
              <a:uFill>
                <a:solidFill>
                  <a:srgbClr val="FFFFFF"/>
                </a:solidFill>
              </a:uFill>
              <a:latin typeface="Calibri"/>
            </a:endParaRPr>
          </a:p>
          <a:p>
            <a:pPr marL="343080" indent="-342720">
              <a:lnSpc>
                <a:spcPct val="100000"/>
              </a:lnSpc>
            </a:pP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p:txBody>
      </p:sp>
      <p:sp>
        <p:nvSpPr>
          <p:cNvPr id="451" name="TextShape 2"/>
          <p:cNvSpPr txBox="1"/>
          <p:nvPr/>
        </p:nvSpPr>
        <p:spPr>
          <a:xfrm>
            <a:off x="6553080" y="6356520"/>
            <a:ext cx="2133360" cy="364680"/>
          </a:xfrm>
          <a:prstGeom prst="rect">
            <a:avLst/>
          </a:prstGeom>
          <a:noFill/>
          <a:ln>
            <a:noFill/>
          </a:ln>
        </p:spPr>
        <p:txBody>
          <a:bodyPr anchor="ctr"/>
          <a:lstStyle/>
          <a:p>
            <a:pPr algn="r">
              <a:lnSpc>
                <a:spcPct val="100000"/>
              </a:lnSpc>
            </a:pPr>
            <a:fld id="{0AC8A2CB-07E6-438C-A677-98FD655FC42C}" type="slidenum">
              <a:rPr lang="en-IN" sz="1200" b="0" strike="noStrike" spc="-1">
                <a:solidFill>
                  <a:srgbClr val="8B8B8B"/>
                </a:solidFill>
                <a:uFill>
                  <a:solidFill>
                    <a:srgbClr val="FFFFFF"/>
                  </a:solidFill>
                </a:uFill>
                <a:latin typeface="Calibri"/>
              </a:rPr>
              <a:t>180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
          <p:cNvSpPr txBox="1"/>
          <p:nvPr/>
        </p:nvSpPr>
        <p:spPr>
          <a:xfrm>
            <a:off x="152280" y="228600"/>
            <a:ext cx="8762760" cy="640044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Compound Indexes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 supports </a:t>
            </a:r>
            <a:r>
              <a:rPr lang="en-US" sz="2400" b="1" i="1" strike="noStrike" spc="-1">
                <a:solidFill>
                  <a:srgbClr val="000000"/>
                </a:solidFill>
                <a:uFill>
                  <a:solidFill>
                    <a:srgbClr val="FFFFFF"/>
                  </a:solidFill>
                </a:uFill>
                <a:latin typeface="Times New Roman"/>
              </a:rPr>
              <a:t>compound indexes</a:t>
            </a:r>
            <a:r>
              <a:rPr lang="en-US" sz="2400" b="0" strike="noStrike" spc="-1">
                <a:solidFill>
                  <a:srgbClr val="000000"/>
                </a:solidFill>
                <a:uFill>
                  <a:solidFill>
                    <a:srgbClr val="FFFFFF"/>
                  </a:solidFill>
                </a:uFill>
                <a:latin typeface="Times New Roman"/>
              </a:rPr>
              <a:t>, where a single index structure holds references to multiple fields within a collection’s documents.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 supports indexes that include content on a single field, as well as </a:t>
            </a:r>
            <a:r>
              <a:rPr lang="en-US" sz="2400" b="0" u="sng" strike="noStrike" spc="-1">
                <a:solidFill>
                  <a:srgbClr val="0000FF"/>
                </a:solidFill>
                <a:uFill>
                  <a:solidFill>
                    <a:srgbClr val="FFFFFF"/>
                  </a:solidFill>
                </a:uFill>
                <a:latin typeface="Times New Roman"/>
                <a:hlinkClick r:id="rId2"/>
              </a:rPr>
              <a:t>compound indexes</a:t>
            </a:r>
            <a:r>
              <a:rPr lang="en-US" sz="2400" b="0" strike="noStrike" spc="-1">
                <a:solidFill>
                  <a:srgbClr val="000000"/>
                </a:solidFill>
                <a:uFill>
                  <a:solidFill>
                    <a:srgbClr val="FFFFFF"/>
                  </a:solidFill>
                </a:uFill>
                <a:latin typeface="Times New Roman"/>
              </a:rPr>
              <a:t> that include content from multiple fields.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Build a Compound Index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db.collection.ensureIndex( { a: 1, b: 1, c: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53" name="TextShape 2"/>
          <p:cNvSpPr txBox="1"/>
          <p:nvPr/>
        </p:nvSpPr>
        <p:spPr>
          <a:xfrm>
            <a:off x="6553080" y="6356520"/>
            <a:ext cx="2133360" cy="364680"/>
          </a:xfrm>
          <a:prstGeom prst="rect">
            <a:avLst/>
          </a:prstGeom>
          <a:noFill/>
          <a:ln>
            <a:noFill/>
          </a:ln>
        </p:spPr>
        <p:txBody>
          <a:bodyPr anchor="ctr"/>
          <a:lstStyle/>
          <a:p>
            <a:pPr algn="r">
              <a:lnSpc>
                <a:spcPct val="100000"/>
              </a:lnSpc>
            </a:pPr>
            <a:fld id="{3A928906-69E9-4557-B597-688BD34A2006}" type="slidenum">
              <a:rPr lang="en-IN" sz="1200" b="0" strike="noStrike" spc="-1">
                <a:solidFill>
                  <a:srgbClr val="8B8B8B"/>
                </a:solidFill>
                <a:uFill>
                  <a:solidFill>
                    <a:srgbClr val="FFFFFF"/>
                  </a:solidFill>
                </a:uFill>
                <a:latin typeface="Calibri"/>
              </a:rPr>
              <a:t>181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extShape 1"/>
          <p:cNvSpPr txBox="1"/>
          <p:nvPr/>
        </p:nvSpPr>
        <p:spPr>
          <a:xfrm>
            <a:off x="304920" y="304920"/>
            <a:ext cx="8534160" cy="632412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value of the field in the index specification describes the kind of index for that field.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For example, a value of 1 specifies an index that orders items in ascending order. A value of -1 specifies an index that orders items in descending order.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following operation will create an index on the item, category, and price fields of the products collection:</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db.products.ensureIndex( { item: 1, category: 1, price: 1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Compound indexes can support queries that match on multiple fields.</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55" name="TextShape 2"/>
          <p:cNvSpPr txBox="1"/>
          <p:nvPr/>
        </p:nvSpPr>
        <p:spPr>
          <a:xfrm>
            <a:off x="6553080" y="6356520"/>
            <a:ext cx="2133360" cy="364680"/>
          </a:xfrm>
          <a:prstGeom prst="rect">
            <a:avLst/>
          </a:prstGeom>
          <a:noFill/>
          <a:ln>
            <a:noFill/>
          </a:ln>
        </p:spPr>
        <p:txBody>
          <a:bodyPr anchor="ctr"/>
          <a:lstStyle/>
          <a:p>
            <a:pPr algn="r">
              <a:lnSpc>
                <a:spcPct val="100000"/>
              </a:lnSpc>
            </a:pPr>
            <a:fld id="{6BD91665-80EA-4616-85CC-4C1F6218042A}" type="slidenum">
              <a:rPr lang="en-IN" sz="1200" b="0" strike="noStrike" spc="-1">
                <a:solidFill>
                  <a:srgbClr val="8B8B8B"/>
                </a:solidFill>
                <a:uFill>
                  <a:solidFill>
                    <a:srgbClr val="FFFFFF"/>
                  </a:solidFill>
                </a:uFill>
                <a:latin typeface="Calibri"/>
              </a:rPr>
              <a:t>182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Sort Order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Indexes store references to fields in either ascending (1) or descending (-1) sort order.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For single-field indexes, the sort order of keys doesn’t matter because MongoDB can traverse the index in either direction. However, for </a:t>
            </a:r>
            <a:r>
              <a:rPr lang="en-US" sz="2400" b="0" i="1" u="sng" strike="noStrike" spc="-1">
                <a:solidFill>
                  <a:srgbClr val="0000FF"/>
                </a:solidFill>
                <a:uFill>
                  <a:solidFill>
                    <a:srgbClr val="FFFFFF"/>
                  </a:solidFill>
                </a:uFill>
                <a:latin typeface="Times New Roman"/>
                <a:hlinkClick r:id="rId2"/>
              </a:rPr>
              <a:t>compound indexes</a:t>
            </a:r>
            <a:r>
              <a:rPr lang="en-US" sz="2400" b="0" strike="noStrike" spc="-1">
                <a:solidFill>
                  <a:srgbClr val="000000"/>
                </a:solidFill>
                <a:uFill>
                  <a:solidFill>
                    <a:srgbClr val="FFFFFF"/>
                  </a:solidFill>
                </a:uFill>
                <a:latin typeface="Times New Roman"/>
              </a:rPr>
              <a:t>, sort order can matter in determining whether the index can support a sort operation.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a collection </a:t>
            </a:r>
            <a:r>
              <a:rPr lang="en-US" sz="2400" b="1" strike="noStrike" spc="-1">
                <a:solidFill>
                  <a:srgbClr val="000000"/>
                </a:solidFill>
                <a:uFill>
                  <a:solidFill>
                    <a:srgbClr val="FFFFFF"/>
                  </a:solidFill>
                </a:uFill>
                <a:latin typeface="Times New Roman"/>
              </a:rPr>
              <a:t>events t</a:t>
            </a:r>
            <a:r>
              <a:rPr lang="en-US" sz="2400" b="0" strike="noStrike" spc="-1">
                <a:solidFill>
                  <a:srgbClr val="000000"/>
                </a:solidFill>
                <a:uFill>
                  <a:solidFill>
                    <a:srgbClr val="FFFFFF"/>
                  </a:solidFill>
                </a:uFill>
                <a:latin typeface="Times New Roman"/>
              </a:rPr>
              <a:t>hat contains documents with the fields username and date. Applications can issue queries that return results sorted first by ascending username values and then by descending (i.e. more recent to last) date values, such as: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FF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db.events.find().sort( { username: 1, date: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57" name="TextShape 2"/>
          <p:cNvSpPr txBox="1"/>
          <p:nvPr/>
        </p:nvSpPr>
        <p:spPr>
          <a:xfrm>
            <a:off x="6553080" y="6356520"/>
            <a:ext cx="2133360" cy="364680"/>
          </a:xfrm>
          <a:prstGeom prst="rect">
            <a:avLst/>
          </a:prstGeom>
          <a:noFill/>
          <a:ln>
            <a:noFill/>
          </a:ln>
        </p:spPr>
        <p:txBody>
          <a:bodyPr anchor="ctr"/>
          <a:lstStyle/>
          <a:p>
            <a:pPr algn="r">
              <a:lnSpc>
                <a:spcPct val="100000"/>
              </a:lnSpc>
            </a:pPr>
            <a:fld id="{A0A74E29-1097-4B78-A038-EA164F1346A6}" type="slidenum">
              <a:rPr lang="en-IN" sz="1200" b="0" strike="noStrike" spc="-1">
                <a:solidFill>
                  <a:srgbClr val="8B8B8B"/>
                </a:solidFill>
                <a:uFill>
                  <a:solidFill>
                    <a:srgbClr val="FFFFFF"/>
                  </a:solidFill>
                </a:uFill>
                <a:latin typeface="Calibri"/>
              </a:rPr>
              <a:t>183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extShape 1"/>
          <p:cNvSpPr txBox="1"/>
          <p:nvPr/>
        </p:nvSpPr>
        <p:spPr>
          <a:xfrm>
            <a:off x="228600" y="304920"/>
            <a:ext cx="8686440" cy="624816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or queries that return results sorted first by descending username values and then by ascending date values, such as: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0" strike="noStrike" spc="-1">
                <a:solidFill>
                  <a:srgbClr val="FF0000"/>
                </a:solidFill>
                <a:uFill>
                  <a:solidFill>
                    <a:srgbClr val="FFFFFF"/>
                  </a:solidFill>
                </a:uFill>
                <a:latin typeface="Times New Roman"/>
              </a:rPr>
              <a:t>db.events.find().sort( { username: -1, date: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following index can support both these sort operations: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0" strike="noStrike" spc="-1">
                <a:solidFill>
                  <a:srgbClr val="FF0000"/>
                </a:solidFill>
                <a:uFill>
                  <a:solidFill>
                    <a:srgbClr val="FFFFFF"/>
                  </a:solidFill>
                </a:uFill>
                <a:latin typeface="Times New Roman"/>
              </a:rPr>
              <a:t>db.events.ensureIndex( { "username" : 1, "date" :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However, the above index </a:t>
            </a:r>
            <a:r>
              <a:rPr lang="en-US" sz="2500" b="1" strike="noStrike" spc="-1">
                <a:solidFill>
                  <a:srgbClr val="000000"/>
                </a:solidFill>
                <a:uFill>
                  <a:solidFill>
                    <a:srgbClr val="FFFFFF"/>
                  </a:solidFill>
                </a:uFill>
                <a:latin typeface="Times New Roman"/>
              </a:rPr>
              <a:t>cannot</a:t>
            </a:r>
            <a:r>
              <a:rPr lang="en-US" sz="2500" b="0" strike="noStrike" spc="-1">
                <a:solidFill>
                  <a:srgbClr val="000000"/>
                </a:solidFill>
                <a:uFill>
                  <a:solidFill>
                    <a:srgbClr val="FFFFFF"/>
                  </a:solidFill>
                </a:uFill>
                <a:latin typeface="Times New Roman"/>
              </a:rPr>
              <a:t> support sorting by ascending username values and then by ascending date values, such as the following:</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0" strike="noStrike" spc="-1">
                <a:solidFill>
                  <a:srgbClr val="FF0000"/>
                </a:solidFill>
                <a:uFill>
                  <a:solidFill>
                    <a:srgbClr val="FFFFFF"/>
                  </a:solidFill>
                </a:uFill>
                <a:latin typeface="Times New Roman"/>
              </a:rPr>
              <a:t>db.events.find().sort( { username: 1, date: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59" name="TextShape 2"/>
          <p:cNvSpPr txBox="1"/>
          <p:nvPr/>
        </p:nvSpPr>
        <p:spPr>
          <a:xfrm>
            <a:off x="6553080" y="6356520"/>
            <a:ext cx="2133360" cy="364680"/>
          </a:xfrm>
          <a:prstGeom prst="rect">
            <a:avLst/>
          </a:prstGeom>
          <a:noFill/>
          <a:ln>
            <a:noFill/>
          </a:ln>
        </p:spPr>
        <p:txBody>
          <a:bodyPr anchor="ctr"/>
          <a:lstStyle/>
          <a:p>
            <a:pPr algn="r">
              <a:lnSpc>
                <a:spcPct val="100000"/>
              </a:lnSpc>
            </a:pPr>
            <a:fld id="{D1B7D08F-7330-4436-BD20-765797B2BFCC}" type="slidenum">
              <a:rPr lang="en-IN" sz="1200" b="0" strike="noStrike" spc="-1">
                <a:solidFill>
                  <a:srgbClr val="8B8B8B"/>
                </a:solidFill>
                <a:uFill>
                  <a:solidFill>
                    <a:srgbClr val="FFFFFF"/>
                  </a:solidFill>
                </a:uFill>
                <a:latin typeface="Calibri"/>
              </a:rPr>
              <a:t>184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457200" y="304920"/>
            <a:ext cx="8229240" cy="5820840"/>
          </a:xfrm>
          <a:prstGeom prst="rect">
            <a:avLst/>
          </a:prstGeom>
          <a:noFill/>
          <a:ln>
            <a:noFill/>
          </a:ln>
        </p:spPr>
        <p:txBody>
          <a:bodyPr/>
          <a:lstStyle/>
          <a:p>
            <a:pPr marL="343080" indent="-342720">
              <a:lnSpc>
                <a:spcPct val="100000"/>
              </a:lnSpc>
              <a:buClr>
                <a:srgbClr val="FF0000"/>
              </a:buClr>
              <a:buFont typeface="Wingdings" charset="2"/>
              <a:buChar char=""/>
            </a:pPr>
            <a:r>
              <a:rPr lang="en-US" sz="2500" b="1" strike="noStrike" spc="-1">
                <a:solidFill>
                  <a:srgbClr val="FF0000"/>
                </a:solidFill>
                <a:uFill>
                  <a:solidFill>
                    <a:srgbClr val="FFFFFF"/>
                  </a:solidFill>
                </a:uFill>
                <a:latin typeface="Times New Roman"/>
              </a:rPr>
              <a:t>Multikey Indexes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To index a field that holds an array value, MongoDB adds index items for each item in the array.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These </a:t>
            </a:r>
            <a:r>
              <a:rPr lang="en-US" sz="2500" b="1" i="1" strike="noStrike" spc="-1">
                <a:solidFill>
                  <a:srgbClr val="000000"/>
                </a:solidFill>
                <a:uFill>
                  <a:solidFill>
                    <a:srgbClr val="FFFFFF"/>
                  </a:solidFill>
                </a:uFill>
                <a:latin typeface="Times New Roman"/>
              </a:rPr>
              <a:t>multikey</a:t>
            </a:r>
            <a:r>
              <a:rPr lang="en-US" sz="2500" b="0" strike="noStrike" spc="-1">
                <a:solidFill>
                  <a:srgbClr val="000000"/>
                </a:solidFill>
                <a:uFill>
                  <a:solidFill>
                    <a:srgbClr val="FFFFFF"/>
                  </a:solidFill>
                </a:uFill>
                <a:latin typeface="Times New Roman"/>
              </a:rPr>
              <a:t> indexes allow MongoDB to return documents from queries using the value of an array.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MongoDB automatically determines whether to create a </a:t>
            </a:r>
            <a:r>
              <a:rPr lang="en-US" sz="2500" b="1" strike="noStrike" spc="-1">
                <a:solidFill>
                  <a:srgbClr val="000000"/>
                </a:solidFill>
                <a:uFill>
                  <a:solidFill>
                    <a:srgbClr val="FFFFFF"/>
                  </a:solidFill>
                </a:uFill>
                <a:latin typeface="Times New Roman"/>
              </a:rPr>
              <a:t>multikey</a:t>
            </a:r>
            <a:r>
              <a:rPr lang="en-US" sz="2500" b="0" strike="noStrike" spc="-1">
                <a:solidFill>
                  <a:srgbClr val="000000"/>
                </a:solidFill>
                <a:uFill>
                  <a:solidFill>
                    <a:srgbClr val="FFFFFF"/>
                  </a:solidFill>
                </a:uFill>
                <a:latin typeface="Times New Roman"/>
              </a:rPr>
              <a:t> index if the indexed field contains an array value; you do not need to explicitly specify the multikey type.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61" name="TextShape 2"/>
          <p:cNvSpPr txBox="1"/>
          <p:nvPr/>
        </p:nvSpPr>
        <p:spPr>
          <a:xfrm>
            <a:off x="6553080" y="6356520"/>
            <a:ext cx="2133360" cy="364680"/>
          </a:xfrm>
          <a:prstGeom prst="rect">
            <a:avLst/>
          </a:prstGeom>
          <a:noFill/>
          <a:ln>
            <a:noFill/>
          </a:ln>
        </p:spPr>
        <p:txBody>
          <a:bodyPr anchor="ctr"/>
          <a:lstStyle/>
          <a:p>
            <a:pPr algn="r">
              <a:lnSpc>
                <a:spcPct val="100000"/>
              </a:lnSpc>
            </a:pPr>
            <a:fld id="{CCF88CF9-E590-4D98-BCF4-B61F01CB09F7}" type="slidenum">
              <a:rPr lang="en-IN" sz="1200" b="0" strike="noStrike" spc="-1">
                <a:solidFill>
                  <a:srgbClr val="8B8B8B"/>
                </a:solidFill>
                <a:uFill>
                  <a:solidFill>
                    <a:srgbClr val="FFFFFF"/>
                  </a:solidFill>
                </a:uFill>
                <a:latin typeface="Calibri"/>
              </a:rPr>
              <a:t>185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Limitations</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Interactions between Compound and Multikey Indexes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While you can create multikey </a:t>
            </a:r>
            <a:r>
              <a:rPr lang="en-US" sz="2700" b="0" i="1" u="sng" strike="noStrike" spc="-1">
                <a:solidFill>
                  <a:srgbClr val="0000FF"/>
                </a:solidFill>
                <a:uFill>
                  <a:solidFill>
                    <a:srgbClr val="FFFFFF"/>
                  </a:solidFill>
                </a:uFill>
                <a:latin typeface="Times New Roman"/>
                <a:hlinkClick r:id="rId2"/>
              </a:rPr>
              <a:t>compound indexes</a:t>
            </a:r>
            <a:r>
              <a:rPr lang="en-US" sz="2700" b="0" strike="noStrike" spc="-1">
                <a:solidFill>
                  <a:srgbClr val="000000"/>
                </a:solidFill>
                <a:uFill>
                  <a:solidFill>
                    <a:srgbClr val="FFFFFF"/>
                  </a:solidFill>
                </a:uFill>
                <a:latin typeface="Times New Roman"/>
              </a:rPr>
              <a:t>, at most one field in a compound index may hold an array.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 For example, given an index on { a: 1, b: 1 }, the following documents are permissible: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{a: [1, 2], b: 1} {a: 1, b: [1, 2]} </a:t>
            </a:r>
            <a:endParaRPr lang="en-US" sz="3200" b="0" strike="noStrike" spc="-1">
              <a:solidFill>
                <a:srgbClr val="000000"/>
              </a:solidFill>
              <a:uFill>
                <a:solidFill>
                  <a:srgbClr val="FFFFFF"/>
                </a:solidFill>
              </a:uFill>
              <a:latin typeface="Calibri"/>
            </a:endParaRPr>
          </a:p>
        </p:txBody>
      </p:sp>
      <p:sp>
        <p:nvSpPr>
          <p:cNvPr id="463" name="TextShape 2"/>
          <p:cNvSpPr txBox="1"/>
          <p:nvPr/>
        </p:nvSpPr>
        <p:spPr>
          <a:xfrm>
            <a:off x="6553080" y="6356520"/>
            <a:ext cx="2133360" cy="364680"/>
          </a:xfrm>
          <a:prstGeom prst="rect">
            <a:avLst/>
          </a:prstGeom>
          <a:noFill/>
          <a:ln>
            <a:noFill/>
          </a:ln>
        </p:spPr>
        <p:txBody>
          <a:bodyPr anchor="ctr"/>
          <a:lstStyle/>
          <a:p>
            <a:pPr algn="r">
              <a:lnSpc>
                <a:spcPct val="100000"/>
              </a:lnSpc>
            </a:pPr>
            <a:fld id="{0B093C28-2FB0-4176-8AF9-B79F8A684B4B}" type="slidenum">
              <a:rPr lang="en-IN" sz="1200" b="0" strike="noStrike" spc="-1">
                <a:solidFill>
                  <a:srgbClr val="8B8B8B"/>
                </a:solidFill>
                <a:uFill>
                  <a:solidFill>
                    <a:srgbClr val="FFFFFF"/>
                  </a:solidFill>
                </a:uFill>
                <a:latin typeface="Calibri"/>
              </a:rPr>
              <a:t>186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However, the following document is impermissible, and MongoDB cannot insert such a document into a collection with the {a: 1, b: 1 } index:</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 [1, 2], b: [1, 2]}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If you attempt to insert such a document, MongoDB will reject the insertion, and produce an error that says cannot </a:t>
            </a:r>
            <a:r>
              <a:rPr lang="en-US" sz="2500" b="1" strike="noStrike" spc="-1">
                <a:solidFill>
                  <a:srgbClr val="000000"/>
                </a:solidFill>
                <a:uFill>
                  <a:solidFill>
                    <a:srgbClr val="FFFFFF"/>
                  </a:solidFill>
                </a:uFill>
                <a:latin typeface="Times New Roman"/>
              </a:rPr>
              <a:t>index parallel arrays.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MongoDB does not index parallel arrays because they require the index to include each value in the Cartesian product of the compound keys, which could quickly result in incredibly large and difficult to maintain indexes.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65" name="TextShape 2"/>
          <p:cNvSpPr txBox="1"/>
          <p:nvPr/>
        </p:nvSpPr>
        <p:spPr>
          <a:xfrm>
            <a:off x="6553080" y="6356520"/>
            <a:ext cx="2133360" cy="364680"/>
          </a:xfrm>
          <a:prstGeom prst="rect">
            <a:avLst/>
          </a:prstGeom>
          <a:noFill/>
          <a:ln>
            <a:noFill/>
          </a:ln>
        </p:spPr>
        <p:txBody>
          <a:bodyPr anchor="ctr"/>
          <a:lstStyle/>
          <a:p>
            <a:pPr algn="r">
              <a:lnSpc>
                <a:spcPct val="100000"/>
              </a:lnSpc>
            </a:pPr>
            <a:fld id="{C00D920F-6A54-4C14-AFB0-AB0867971955}" type="slidenum">
              <a:rPr lang="en-IN" sz="1200" b="0" strike="noStrike" spc="-1">
                <a:solidFill>
                  <a:srgbClr val="8B8B8B"/>
                </a:solidFill>
                <a:uFill>
                  <a:solidFill>
                    <a:srgbClr val="FFFFFF"/>
                  </a:solidFill>
                </a:uFill>
                <a:latin typeface="Calibri"/>
              </a:rPr>
              <a:t>187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TextShape 1"/>
          <p:cNvSpPr txBox="1"/>
          <p:nvPr/>
        </p:nvSpPr>
        <p:spPr>
          <a:xfrm>
            <a:off x="228600" y="152280"/>
            <a:ext cx="8762760" cy="6552720"/>
          </a:xfrm>
          <a:prstGeom prst="rect">
            <a:avLst/>
          </a:prstGeom>
          <a:noFill/>
          <a:ln>
            <a:noFill/>
          </a:ln>
        </p:spPr>
        <p:txBody>
          <a:bodyPr/>
          <a:lstStyle/>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Examples</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Index Basic Arrays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Given the following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"_id" : ObjectId("..."),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"name" : "Warm Weather",</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"author" : "Steve",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"tags" : [ "weather", "hot", "record", "april"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467" name="TextShape 2"/>
          <p:cNvSpPr txBox="1"/>
          <p:nvPr/>
        </p:nvSpPr>
        <p:spPr>
          <a:xfrm>
            <a:off x="6553080" y="6356520"/>
            <a:ext cx="2133360" cy="364680"/>
          </a:xfrm>
          <a:prstGeom prst="rect">
            <a:avLst/>
          </a:prstGeom>
          <a:noFill/>
          <a:ln>
            <a:noFill/>
          </a:ln>
        </p:spPr>
        <p:txBody>
          <a:bodyPr anchor="ctr"/>
          <a:lstStyle/>
          <a:p>
            <a:pPr algn="r">
              <a:lnSpc>
                <a:spcPct val="100000"/>
              </a:lnSpc>
            </a:pPr>
            <a:fld id="{722EC536-CA8E-4E0F-8189-6E76A3DECAD6}" type="slidenum">
              <a:rPr lang="en-IN" sz="1200" b="0" strike="noStrike" spc="-1">
                <a:solidFill>
                  <a:srgbClr val="8B8B8B"/>
                </a:solidFill>
                <a:uFill>
                  <a:solidFill>
                    <a:srgbClr val="FFFFFF"/>
                  </a:solidFill>
                </a:uFill>
                <a:latin typeface="Calibri"/>
              </a:rPr>
              <a:t>188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Then an index on the tags field, { tags: 1 }, would be a multikey index and would include these four separate entries for that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"weather",</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"hot",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"record", and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"april".</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Queries could use the multikey index to return queries for any of the above values.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69" name="TextShape 2"/>
          <p:cNvSpPr txBox="1"/>
          <p:nvPr/>
        </p:nvSpPr>
        <p:spPr>
          <a:xfrm>
            <a:off x="6553080" y="6356520"/>
            <a:ext cx="2133360" cy="364680"/>
          </a:xfrm>
          <a:prstGeom prst="rect">
            <a:avLst/>
          </a:prstGeom>
          <a:noFill/>
          <a:ln>
            <a:noFill/>
          </a:ln>
        </p:spPr>
        <p:txBody>
          <a:bodyPr anchor="ctr"/>
          <a:lstStyle/>
          <a:p>
            <a:pPr algn="r">
              <a:lnSpc>
                <a:spcPct val="100000"/>
              </a:lnSpc>
            </a:pPr>
            <a:fld id="{2BF278C6-7500-4963-9346-43B768BACAD9}" type="slidenum">
              <a:rPr lang="en-IN" sz="1200" b="0" strike="noStrike" spc="-1">
                <a:solidFill>
                  <a:srgbClr val="8B8B8B"/>
                </a:solidFill>
                <a:uFill>
                  <a:solidFill>
                    <a:srgbClr val="FFFFFF"/>
                  </a:solidFill>
                </a:uFill>
                <a:latin typeface="Calibri"/>
              </a:rPr>
              <a:t>189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304920"/>
            <a:ext cx="8229240" cy="582084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cap="all" spc="-1">
                <a:solidFill>
                  <a:srgbClr val="FF0000"/>
                </a:solidFill>
                <a:uFill>
                  <a:solidFill>
                    <a:srgbClr val="FFFFFF"/>
                  </a:solidFill>
                </a:uFill>
                <a:latin typeface="Times New Roman"/>
              </a:rPr>
              <a:t>JSON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"company": “Volkswagen”,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"name": "Vento",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"price": 800000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cap="all" spc="-1">
                <a:solidFill>
                  <a:srgbClr val="FF0000"/>
                </a:solidFill>
                <a:uFill>
                  <a:solidFill>
                    <a:srgbClr val="FFFFFF"/>
                  </a:solidFill>
                </a:uFill>
                <a:latin typeface="Times New Roman"/>
              </a:rPr>
              <a:t>XML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&lt;car&gt;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&lt;company&gt;Volkswagen&lt;/company&gt; &lt;name&gt;Vento&lt;/name&gt;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&lt;price&gt;800000&lt;/price&gt;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&lt;/car&gt;</a:t>
            </a:r>
            <a:endParaRPr lang="en-US" sz="3200" b="0" strike="noStrike" spc="-1">
              <a:solidFill>
                <a:srgbClr val="000000"/>
              </a:solidFill>
              <a:uFill>
                <a:solidFill>
                  <a:srgbClr val="FFFFFF"/>
                </a:solidFill>
              </a:uFill>
              <a:latin typeface="Calibri"/>
            </a:endParaRPr>
          </a:p>
        </p:txBody>
      </p:sp>
      <p:sp>
        <p:nvSpPr>
          <p:cNvPr id="118" name="TextShape 2"/>
          <p:cNvSpPr txBox="1"/>
          <p:nvPr/>
        </p:nvSpPr>
        <p:spPr>
          <a:xfrm>
            <a:off x="6553080" y="6356520"/>
            <a:ext cx="2133360" cy="364680"/>
          </a:xfrm>
          <a:prstGeom prst="rect">
            <a:avLst/>
          </a:prstGeom>
          <a:noFill/>
          <a:ln>
            <a:noFill/>
          </a:ln>
        </p:spPr>
        <p:txBody>
          <a:bodyPr anchor="ctr"/>
          <a:lstStyle/>
          <a:p>
            <a:pPr algn="r">
              <a:lnSpc>
                <a:spcPct val="100000"/>
              </a:lnSpc>
            </a:pPr>
            <a:fld id="{90EC2B46-9B5C-4F1E-9949-ECD1203950E6}" type="slidenum">
              <a:rPr lang="en-IN" sz="1200" b="0" strike="noStrike" spc="-1">
                <a:solidFill>
                  <a:srgbClr val="8B8B8B"/>
                </a:solidFill>
                <a:uFill>
                  <a:solidFill>
                    <a:srgbClr val="FFFFFF"/>
                  </a:solidFill>
                </a:uFill>
                <a:latin typeface="Calibri"/>
              </a:rPr>
              <a:t>19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Index Arrays with Embedded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You can create multikey indexes on fields in objects embedded in arrays, as in the following 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Consider a </a:t>
            </a:r>
            <a:r>
              <a:rPr lang="en-US" sz="2500" b="1" strike="noStrike" spc="-1">
                <a:solidFill>
                  <a:srgbClr val="000000"/>
                </a:solidFill>
                <a:uFill>
                  <a:solidFill>
                    <a:srgbClr val="FFFFFF"/>
                  </a:solidFill>
                </a:uFill>
                <a:latin typeface="Times New Roman"/>
              </a:rPr>
              <a:t>feedback</a:t>
            </a:r>
            <a:r>
              <a:rPr lang="en-US" sz="2500" b="0" strike="noStrike" spc="-1">
                <a:solidFill>
                  <a:srgbClr val="000000"/>
                </a:solidFill>
                <a:uFill>
                  <a:solidFill>
                    <a:srgbClr val="FFFFFF"/>
                  </a:solidFill>
                </a:uFill>
                <a:latin typeface="Times New Roman"/>
              </a:rPr>
              <a:t> collection with documents in the following form:</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"_id": ObjectId(...),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"title": "Grocery Quality",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"comments": [ { author_id: ObjectId(...),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date: Date(...),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text: "Please expand the selection."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471" name="TextShape 2"/>
          <p:cNvSpPr txBox="1"/>
          <p:nvPr/>
        </p:nvSpPr>
        <p:spPr>
          <a:xfrm>
            <a:off x="6553080" y="6356520"/>
            <a:ext cx="2133360" cy="364680"/>
          </a:xfrm>
          <a:prstGeom prst="rect">
            <a:avLst/>
          </a:prstGeom>
          <a:noFill/>
          <a:ln>
            <a:noFill/>
          </a:ln>
        </p:spPr>
        <p:txBody>
          <a:bodyPr anchor="ctr"/>
          <a:lstStyle/>
          <a:p>
            <a:pPr algn="r">
              <a:lnSpc>
                <a:spcPct val="100000"/>
              </a:lnSpc>
            </a:pPr>
            <a:fld id="{CFA36D60-6827-4D7E-AD76-77DBC4EA6ED3}" type="slidenum">
              <a:rPr lang="en-IN" sz="1200" b="0" strike="noStrike" spc="-1">
                <a:solidFill>
                  <a:srgbClr val="8B8B8B"/>
                </a:solidFill>
                <a:uFill>
                  <a:solidFill>
                    <a:srgbClr val="FFFFFF"/>
                  </a:solidFill>
                </a:uFill>
                <a:latin typeface="Calibri"/>
              </a:rPr>
              <a:t>190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Shape 1"/>
          <p:cNvSpPr txBox="1"/>
          <p:nvPr/>
        </p:nvSpPr>
        <p:spPr>
          <a:xfrm>
            <a:off x="228600" y="228600"/>
            <a:ext cx="8686440" cy="6171840"/>
          </a:xfrm>
          <a:prstGeom prst="rect">
            <a:avLst/>
          </a:prstGeom>
          <a:noFill/>
          <a:ln>
            <a:noFill/>
          </a:ln>
        </p:spPr>
        <p:txBody>
          <a:bodyPr/>
          <a:lstStyle/>
          <a:p>
            <a:pPr marL="343080" indent="-342720">
              <a:lnSpc>
                <a:spcPct val="100000"/>
              </a:lnSpc>
            </a:pPr>
            <a:r>
              <a:rPr lang="en-US" sz="2400" b="0" strike="noStrike" spc="-1">
                <a:solidFill>
                  <a:srgbClr val="000000"/>
                </a:solidFill>
                <a:uFill>
                  <a:solidFill>
                    <a:srgbClr val="FFFFFF"/>
                  </a:solidFill>
                </a:uFill>
                <a:latin typeface="Times New Roman"/>
              </a:rPr>
              <a:t>                        { author_id: ObjectId(...),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date: Date(...),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text: "Please expand the mustard selection."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author_id: ObjectId(...),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date: Date(...),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text: "Please expand the olive selection."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An index on the </a:t>
            </a:r>
            <a:r>
              <a:rPr lang="en-US" sz="2400" b="1" strike="noStrike" spc="-1">
                <a:solidFill>
                  <a:srgbClr val="000000"/>
                </a:solidFill>
                <a:uFill>
                  <a:solidFill>
                    <a:srgbClr val="FFFFFF"/>
                  </a:solidFill>
                </a:uFill>
                <a:latin typeface="Times New Roman"/>
              </a:rPr>
              <a:t>comments.text</a:t>
            </a:r>
            <a:r>
              <a:rPr lang="en-US" sz="2400" b="0" strike="noStrike" spc="-1">
                <a:solidFill>
                  <a:srgbClr val="000000"/>
                </a:solidFill>
                <a:uFill>
                  <a:solidFill>
                    <a:srgbClr val="FFFFFF"/>
                  </a:solidFill>
                </a:uFill>
                <a:latin typeface="Times New Roman"/>
              </a:rPr>
              <a:t> field would be a multikey index and would add items to the index for all embedded documents in the array.</a:t>
            </a:r>
            <a:endParaRPr lang="en-US" sz="3200" b="0" strike="noStrike" spc="-1">
              <a:solidFill>
                <a:srgbClr val="000000"/>
              </a:solidFill>
              <a:uFill>
                <a:solidFill>
                  <a:srgbClr val="FFFFFF"/>
                </a:solidFill>
              </a:uFill>
              <a:latin typeface="Calibri"/>
            </a:endParaRPr>
          </a:p>
        </p:txBody>
      </p:sp>
      <p:sp>
        <p:nvSpPr>
          <p:cNvPr id="473" name="TextShape 2"/>
          <p:cNvSpPr txBox="1"/>
          <p:nvPr/>
        </p:nvSpPr>
        <p:spPr>
          <a:xfrm>
            <a:off x="6553080" y="6356520"/>
            <a:ext cx="2133360" cy="364680"/>
          </a:xfrm>
          <a:prstGeom prst="rect">
            <a:avLst/>
          </a:prstGeom>
          <a:noFill/>
          <a:ln>
            <a:noFill/>
          </a:ln>
        </p:spPr>
        <p:txBody>
          <a:bodyPr anchor="ctr"/>
          <a:lstStyle/>
          <a:p>
            <a:pPr algn="r">
              <a:lnSpc>
                <a:spcPct val="100000"/>
              </a:lnSpc>
            </a:pPr>
            <a:fld id="{D1E1F5AD-BA80-4880-AC6C-5B7EA1BEA76A}" type="slidenum">
              <a:rPr lang="en-IN" sz="1200" b="0" strike="noStrike" spc="-1">
                <a:solidFill>
                  <a:srgbClr val="8B8B8B"/>
                </a:solidFill>
                <a:uFill>
                  <a:solidFill>
                    <a:srgbClr val="FFFFFF"/>
                  </a:solidFill>
                </a:uFill>
                <a:latin typeface="Calibri"/>
              </a:rPr>
              <a:t>191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extShape 1"/>
          <p:cNvSpPr txBox="1"/>
          <p:nvPr/>
        </p:nvSpPr>
        <p:spPr>
          <a:xfrm>
            <a:off x="457200" y="380880"/>
            <a:ext cx="8457840" cy="632412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With the index { "comments.text": 1 } on the feedback collection, consider the following query: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FF0000"/>
                </a:solidFill>
                <a:uFill>
                  <a:solidFill>
                    <a:srgbClr val="FFFFFF"/>
                  </a:solidFill>
                </a:uFill>
                <a:latin typeface="Times New Roman"/>
              </a:rPr>
              <a:t>db.feedback.find(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FF0000"/>
                </a:solidFill>
                <a:uFill>
                  <a:solidFill>
                    <a:srgbClr val="FFFFFF"/>
                  </a:solidFill>
                </a:uFill>
                <a:latin typeface="Times New Roman"/>
              </a:rPr>
              <a:t>      { "comments.text": "Please expand the olive selection."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query would select the documents in the collection that contain the following embedded document in the comments array: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author_id: ObjectId(...),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date: Date(...),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text: "Please expand the olive selection."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p:txBody>
      </p:sp>
      <p:sp>
        <p:nvSpPr>
          <p:cNvPr id="475" name="TextShape 2"/>
          <p:cNvSpPr txBox="1"/>
          <p:nvPr/>
        </p:nvSpPr>
        <p:spPr>
          <a:xfrm>
            <a:off x="6553080" y="6356520"/>
            <a:ext cx="2133360" cy="364680"/>
          </a:xfrm>
          <a:prstGeom prst="rect">
            <a:avLst/>
          </a:prstGeom>
          <a:noFill/>
          <a:ln>
            <a:noFill/>
          </a:ln>
        </p:spPr>
        <p:txBody>
          <a:bodyPr anchor="ctr"/>
          <a:lstStyle/>
          <a:p>
            <a:pPr algn="r">
              <a:lnSpc>
                <a:spcPct val="100000"/>
              </a:lnSpc>
            </a:pPr>
            <a:fld id="{96632D5B-F108-4915-ABAF-28AEFDA637FC}" type="slidenum">
              <a:rPr lang="en-IN" sz="1200" b="0" strike="noStrike" spc="-1">
                <a:solidFill>
                  <a:srgbClr val="8B8B8B"/>
                </a:solidFill>
                <a:uFill>
                  <a:solidFill>
                    <a:srgbClr val="FFFFFF"/>
                  </a:solidFill>
                </a:uFill>
                <a:latin typeface="Calibri"/>
              </a:rPr>
              <a:t>192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TextShape 1"/>
          <p:cNvSpPr txBox="1"/>
          <p:nvPr/>
        </p:nvSpPr>
        <p:spPr>
          <a:xfrm>
            <a:off x="304920" y="304920"/>
            <a:ext cx="853416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Array of Embedded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that the inventory collection includes the following documents: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_id: 100,</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type: "food",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item: "xyz",</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qty: 25,</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price: 2.5,</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ratings: [ 5, 8, 9 ],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memos: [ { memo: "on time", by: "shipping"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memo: "approved", by: "billing"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477" name="TextShape 2"/>
          <p:cNvSpPr txBox="1"/>
          <p:nvPr/>
        </p:nvSpPr>
        <p:spPr>
          <a:xfrm>
            <a:off x="6553080" y="6356520"/>
            <a:ext cx="2133360" cy="364680"/>
          </a:xfrm>
          <a:prstGeom prst="rect">
            <a:avLst/>
          </a:prstGeom>
          <a:noFill/>
          <a:ln>
            <a:noFill/>
          </a:ln>
        </p:spPr>
        <p:txBody>
          <a:bodyPr anchor="ctr"/>
          <a:lstStyle/>
          <a:p>
            <a:pPr algn="r">
              <a:lnSpc>
                <a:spcPct val="100000"/>
              </a:lnSpc>
            </a:pPr>
            <a:fld id="{3173BCAB-0AED-4820-9F8D-4212F78D3A82}" type="slidenum">
              <a:rPr lang="en-IN" sz="1200" b="0" strike="noStrike" spc="-1">
                <a:solidFill>
                  <a:srgbClr val="8B8B8B"/>
                </a:solidFill>
                <a:uFill>
                  <a:solidFill>
                    <a:srgbClr val="FFFFFF"/>
                  </a:solidFill>
                </a:uFill>
                <a:latin typeface="Calibri"/>
              </a:rPr>
              <a:t>193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TextShape 1"/>
          <p:cNvSpPr txBox="1"/>
          <p:nvPr/>
        </p:nvSpPr>
        <p:spPr>
          <a:xfrm>
            <a:off x="304920" y="380880"/>
            <a:ext cx="8534160" cy="6171840"/>
          </a:xfrm>
          <a:prstGeom prst="rect">
            <a:avLst/>
          </a:prstGeom>
          <a:noFill/>
          <a:ln>
            <a:noFill/>
          </a:ln>
        </p:spPr>
        <p:txBody>
          <a:bodyPr/>
          <a:lstStyle/>
          <a:p>
            <a:pPr marL="343080" indent="-342720">
              <a:lnSpc>
                <a:spcPct val="100000"/>
              </a:lnSpc>
            </a:pPr>
            <a:r>
              <a:rPr lang="en-US" sz="27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_id: 101,</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type: "fruit",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item: "jkl",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qty: 10,</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price: 4.25,</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ratings: [ 5, 9 ],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memos: [ { memo: "on time", by: "payment"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 memo: "delayed", by: "shipping"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p:txBody>
      </p:sp>
      <p:sp>
        <p:nvSpPr>
          <p:cNvPr id="479" name="TextShape 2"/>
          <p:cNvSpPr txBox="1"/>
          <p:nvPr/>
        </p:nvSpPr>
        <p:spPr>
          <a:xfrm>
            <a:off x="6553080" y="6356520"/>
            <a:ext cx="2133360" cy="364680"/>
          </a:xfrm>
          <a:prstGeom prst="rect">
            <a:avLst/>
          </a:prstGeom>
          <a:noFill/>
          <a:ln>
            <a:noFill/>
          </a:ln>
        </p:spPr>
        <p:txBody>
          <a:bodyPr anchor="ctr"/>
          <a:lstStyle/>
          <a:p>
            <a:pPr algn="r">
              <a:lnSpc>
                <a:spcPct val="100000"/>
              </a:lnSpc>
            </a:pPr>
            <a:fld id="{1A49B00F-EF60-4578-A9D5-49E568E1F29D}" type="slidenum">
              <a:rPr lang="en-IN" sz="1200" b="0" strike="noStrike" spc="-1">
                <a:solidFill>
                  <a:srgbClr val="8B8B8B"/>
                </a:solidFill>
                <a:uFill>
                  <a:solidFill>
                    <a:srgbClr val="FFFFFF"/>
                  </a:solidFill>
                </a:uFill>
                <a:latin typeface="Calibri"/>
              </a:rPr>
              <a:t>194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extShape 1"/>
          <p:cNvSpPr txBox="1"/>
          <p:nvPr/>
        </p:nvSpPr>
        <p:spPr>
          <a:xfrm>
            <a:off x="152280" y="304920"/>
            <a:ext cx="876276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500" b="1" strike="noStrike" spc="-1">
                <a:solidFill>
                  <a:srgbClr val="FF0000"/>
                </a:solidFill>
                <a:uFill>
                  <a:solidFill>
                    <a:srgbClr val="FFFFFF"/>
                  </a:solidFill>
                </a:uFill>
                <a:latin typeface="Times New Roman"/>
              </a:rPr>
              <a:t>Match a Field in the Embedded Document Using the Array Index</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 </a:t>
            </a:r>
            <a:r>
              <a:rPr lang="en-US" sz="2500" b="0" strike="noStrike" spc="-1">
                <a:solidFill>
                  <a:srgbClr val="000000"/>
                </a:solidFill>
                <a:uFill>
                  <a:solidFill>
                    <a:srgbClr val="FFFFFF"/>
                  </a:solidFill>
                </a:uFill>
                <a:latin typeface="Times New Roman"/>
              </a:rPr>
              <a:t>If you know the array index of the embedded document, you can specify the document using the subdocument’s position using the dot notation.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following example selects all documents where the </a:t>
            </a:r>
            <a:r>
              <a:rPr lang="en-US" sz="2500" b="1" strike="noStrike" spc="-1">
                <a:solidFill>
                  <a:srgbClr val="000000"/>
                </a:solidFill>
                <a:uFill>
                  <a:solidFill>
                    <a:srgbClr val="FFFFFF"/>
                  </a:solidFill>
                </a:uFill>
                <a:latin typeface="Times New Roman"/>
              </a:rPr>
              <a:t>memos </a:t>
            </a:r>
            <a:r>
              <a:rPr lang="en-US" sz="2500" b="0" strike="noStrike" spc="-1">
                <a:solidFill>
                  <a:srgbClr val="000000"/>
                </a:solidFill>
                <a:uFill>
                  <a:solidFill>
                    <a:srgbClr val="FFFFFF"/>
                  </a:solidFill>
                </a:uFill>
                <a:latin typeface="Times New Roman"/>
              </a:rPr>
              <a:t>contains an array whose first element (i.e. index is 0) is a document that contains the field </a:t>
            </a:r>
            <a:r>
              <a:rPr lang="en-US" sz="2500" b="1" strike="noStrike" spc="-1">
                <a:solidFill>
                  <a:srgbClr val="000000"/>
                </a:solidFill>
                <a:uFill>
                  <a:solidFill>
                    <a:srgbClr val="FFFFFF"/>
                  </a:solidFill>
                </a:uFill>
                <a:latin typeface="Times New Roman"/>
              </a:rPr>
              <a:t>by</a:t>
            </a:r>
            <a:r>
              <a:rPr lang="en-US" sz="2500" b="0" strike="noStrike" spc="-1">
                <a:solidFill>
                  <a:srgbClr val="000000"/>
                </a:solidFill>
                <a:uFill>
                  <a:solidFill>
                    <a:srgbClr val="FFFFFF"/>
                  </a:solidFill>
                </a:uFill>
                <a:latin typeface="Times New Roman"/>
              </a:rPr>
              <a:t> whose value is </a:t>
            </a:r>
            <a:r>
              <a:rPr lang="en-US" sz="2500" b="1" strike="noStrike" spc="-1">
                <a:solidFill>
                  <a:srgbClr val="000000"/>
                </a:solidFill>
                <a:uFill>
                  <a:solidFill>
                    <a:srgbClr val="FFFFFF"/>
                  </a:solidFill>
                </a:uFill>
                <a:latin typeface="Times New Roman"/>
              </a:rPr>
              <a:t>‘shipping’:</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1" strike="noStrike" spc="-1">
                <a:solidFill>
                  <a:srgbClr val="FF0000"/>
                </a:solidFill>
                <a:uFill>
                  <a:solidFill>
                    <a:srgbClr val="FFFFFF"/>
                  </a:solidFill>
                </a:uFill>
                <a:latin typeface="Times New Roman"/>
              </a:rPr>
              <a:t>db.inventory.find( { 'memos.0.by': 'shipping'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481" name="TextShape 2"/>
          <p:cNvSpPr txBox="1"/>
          <p:nvPr/>
        </p:nvSpPr>
        <p:spPr>
          <a:xfrm>
            <a:off x="6553080" y="6356520"/>
            <a:ext cx="2133360" cy="364680"/>
          </a:xfrm>
          <a:prstGeom prst="rect">
            <a:avLst/>
          </a:prstGeom>
          <a:noFill/>
          <a:ln>
            <a:noFill/>
          </a:ln>
        </p:spPr>
        <p:txBody>
          <a:bodyPr anchor="ctr"/>
          <a:lstStyle/>
          <a:p>
            <a:pPr algn="r">
              <a:lnSpc>
                <a:spcPct val="100000"/>
              </a:lnSpc>
            </a:pPr>
            <a:fld id="{1346EB3C-2A87-4097-A4AF-25BDB02A6950}" type="slidenum">
              <a:rPr lang="en-IN" sz="1200" b="0" strike="noStrike" spc="-1">
                <a:solidFill>
                  <a:srgbClr val="8B8B8B"/>
                </a:solidFill>
                <a:uFill>
                  <a:solidFill>
                    <a:srgbClr val="FFFFFF"/>
                  </a:solidFill>
                </a:uFill>
                <a:latin typeface="Calibri"/>
              </a:rPr>
              <a:t>195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extShape 1"/>
          <p:cNvSpPr txBox="1"/>
          <p:nvPr/>
        </p:nvSpPr>
        <p:spPr>
          <a:xfrm>
            <a:off x="457200" y="533520"/>
            <a:ext cx="8229240" cy="594324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dirty="0">
                <a:solidFill>
                  <a:srgbClr val="000000"/>
                </a:solidFill>
                <a:uFill>
                  <a:solidFill>
                    <a:srgbClr val="FFFFFF"/>
                  </a:solidFill>
                </a:uFill>
                <a:latin typeface="Times New Roman"/>
              </a:rPr>
              <a:t>The operation returns the following document:</a:t>
            </a:r>
            <a:endParaRPr lang="en-US" sz="3200" b="0" strike="noStrike" spc="-1" dirty="0">
              <a:solidFill>
                <a:srgbClr val="000000"/>
              </a:solidFill>
              <a:uFill>
                <a:solidFill>
                  <a:srgbClr val="FFFFFF"/>
                </a:solidFill>
              </a:uFill>
              <a:latin typeface="Calibri"/>
            </a:endParaRPr>
          </a:p>
          <a:p>
            <a:pPr marL="343080" indent="-342720">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_id: 100,</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type: "food",</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item: "xyz",</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err="1">
                <a:solidFill>
                  <a:srgbClr val="000000"/>
                </a:solidFill>
                <a:uFill>
                  <a:solidFill>
                    <a:srgbClr val="FFFFFF"/>
                  </a:solidFill>
                </a:uFill>
                <a:latin typeface="Times New Roman"/>
              </a:rPr>
              <a:t>qty</a:t>
            </a:r>
            <a:r>
              <a:rPr lang="en-US" sz="3200" b="0" strike="noStrike" spc="-1" dirty="0">
                <a:solidFill>
                  <a:srgbClr val="000000"/>
                </a:solidFill>
                <a:uFill>
                  <a:solidFill>
                    <a:srgbClr val="FFFFFF"/>
                  </a:solidFill>
                </a:uFill>
                <a:latin typeface="Times New Roman"/>
              </a:rPr>
              <a:t>: 25,</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price: 2.5,</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ratings: [ 5, 8, 9 ],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memos: [ { memo: "on time", by: "shipping"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                 { memo: "approved", by: "billing"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
        <p:nvSpPr>
          <p:cNvPr id="483" name="TextShape 2"/>
          <p:cNvSpPr txBox="1"/>
          <p:nvPr/>
        </p:nvSpPr>
        <p:spPr>
          <a:xfrm>
            <a:off x="6553080" y="6356520"/>
            <a:ext cx="2133360" cy="364680"/>
          </a:xfrm>
          <a:prstGeom prst="rect">
            <a:avLst/>
          </a:prstGeom>
          <a:noFill/>
          <a:ln>
            <a:noFill/>
          </a:ln>
        </p:spPr>
        <p:txBody>
          <a:bodyPr anchor="ctr"/>
          <a:lstStyle/>
          <a:p>
            <a:pPr algn="r">
              <a:lnSpc>
                <a:spcPct val="100000"/>
              </a:lnSpc>
            </a:pPr>
            <a:fld id="{7C8B9027-E968-4A7E-BB76-6BF593DDFA88}" type="slidenum">
              <a:rPr lang="en-IN" sz="1200" b="0" strike="noStrike" spc="-1">
                <a:solidFill>
                  <a:srgbClr val="8B8B8B"/>
                </a:solidFill>
                <a:uFill>
                  <a:solidFill>
                    <a:srgbClr val="FFFFFF"/>
                  </a:solidFill>
                </a:uFill>
                <a:latin typeface="Calibri"/>
              </a:rPr>
              <a:t>196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Match a Field Without Specifying Array Index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 If you do not know the index position of the document in the array, concatenate the name of the field that contains the array, with a dot (.) and the name of the field in the subdocument.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The following example selects all documents where the memos field contains an array that contains at least one embedded document that contains the field by with the value ‘shipping’:</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db.inventory.find( { 'memos.by': 'shipping' } )</a:t>
            </a:r>
            <a:endParaRPr lang="en-US" sz="3200" b="0" strike="noStrike" spc="-1">
              <a:solidFill>
                <a:srgbClr val="000000"/>
              </a:solidFill>
              <a:uFill>
                <a:solidFill>
                  <a:srgbClr val="FFFFFF"/>
                </a:solidFill>
              </a:uFill>
              <a:latin typeface="Calibri"/>
            </a:endParaRPr>
          </a:p>
        </p:txBody>
      </p:sp>
      <p:sp>
        <p:nvSpPr>
          <p:cNvPr id="485" name="TextShape 2"/>
          <p:cNvSpPr txBox="1"/>
          <p:nvPr/>
        </p:nvSpPr>
        <p:spPr>
          <a:xfrm>
            <a:off x="6553080" y="6356520"/>
            <a:ext cx="2133360" cy="364680"/>
          </a:xfrm>
          <a:prstGeom prst="rect">
            <a:avLst/>
          </a:prstGeom>
          <a:noFill/>
          <a:ln>
            <a:noFill/>
          </a:ln>
        </p:spPr>
        <p:txBody>
          <a:bodyPr anchor="ctr"/>
          <a:lstStyle/>
          <a:p>
            <a:pPr algn="r">
              <a:lnSpc>
                <a:spcPct val="100000"/>
              </a:lnSpc>
            </a:pPr>
            <a:fld id="{5C6AD4AC-46A4-4D95-8B33-D9D05837646C}" type="slidenum">
              <a:rPr lang="en-IN" sz="1200" b="0" strike="noStrike" spc="-1">
                <a:solidFill>
                  <a:srgbClr val="8B8B8B"/>
                </a:solidFill>
                <a:uFill>
                  <a:solidFill>
                    <a:srgbClr val="FFFFFF"/>
                  </a:solidFill>
                </a:uFill>
                <a:latin typeface="Calibri"/>
              </a:rPr>
              <a:t>197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TextShape 1"/>
          <p:cNvSpPr txBox="1"/>
          <p:nvPr/>
        </p:nvSpPr>
        <p:spPr>
          <a:xfrm>
            <a:off x="228600" y="15228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000" b="1" strike="noStrike" spc="-1" dirty="0">
                <a:solidFill>
                  <a:srgbClr val="FF0000"/>
                </a:solidFill>
                <a:uFill>
                  <a:solidFill>
                    <a:srgbClr val="FFFFFF"/>
                  </a:solidFill>
                </a:uFill>
                <a:latin typeface="Times New Roman"/>
              </a:rPr>
              <a:t>The operation returns the following documents:</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_id: 100,</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type: "food",</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item: "xyz",</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err="1">
                <a:solidFill>
                  <a:srgbClr val="000000"/>
                </a:solidFill>
                <a:uFill>
                  <a:solidFill>
                    <a:srgbClr val="FFFFFF"/>
                  </a:solidFill>
                </a:uFill>
                <a:latin typeface="Times New Roman"/>
              </a:rPr>
              <a:t>qty</a:t>
            </a:r>
            <a:r>
              <a:rPr lang="en-US" sz="2000" b="0" strike="noStrike" spc="-1" dirty="0">
                <a:solidFill>
                  <a:srgbClr val="000000"/>
                </a:solidFill>
                <a:uFill>
                  <a:solidFill>
                    <a:srgbClr val="FFFFFF"/>
                  </a:solidFill>
                </a:uFill>
                <a:latin typeface="Times New Roman"/>
              </a:rPr>
              <a:t>: 25,</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price: 2.5,</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ratings: [ 5, 8, 9 ],</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memos: [ { memo: "on time", by: "shipping" }, { memo: "approved", by: "billing" } ]</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_id: 101,</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type: "fruit",</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item: "</a:t>
            </a:r>
            <a:r>
              <a:rPr lang="en-US" sz="2000" b="0" strike="noStrike" spc="-1" dirty="0" err="1">
                <a:solidFill>
                  <a:srgbClr val="000000"/>
                </a:solidFill>
                <a:uFill>
                  <a:solidFill>
                    <a:srgbClr val="FFFFFF"/>
                  </a:solidFill>
                </a:uFill>
                <a:latin typeface="Times New Roman"/>
              </a:rPr>
              <a:t>jkl</a:t>
            </a:r>
            <a:r>
              <a:rPr lang="en-US" sz="2000" b="0" strike="noStrike" spc="-1" dirty="0">
                <a:solidFill>
                  <a:srgbClr val="000000"/>
                </a:solidFill>
                <a:uFill>
                  <a:solidFill>
                    <a:srgbClr val="FFFFFF"/>
                  </a:solidFill>
                </a:uFill>
                <a:latin typeface="Times New Roman"/>
              </a:rPr>
              <a:t>",</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err="1">
                <a:solidFill>
                  <a:srgbClr val="000000"/>
                </a:solidFill>
                <a:uFill>
                  <a:solidFill>
                    <a:srgbClr val="FFFFFF"/>
                  </a:solidFill>
                </a:uFill>
                <a:latin typeface="Times New Roman"/>
              </a:rPr>
              <a:t>qty</a:t>
            </a:r>
            <a:r>
              <a:rPr lang="en-US" sz="2000" b="0" strike="noStrike" spc="-1" dirty="0">
                <a:solidFill>
                  <a:srgbClr val="000000"/>
                </a:solidFill>
                <a:uFill>
                  <a:solidFill>
                    <a:srgbClr val="FFFFFF"/>
                  </a:solidFill>
                </a:uFill>
                <a:latin typeface="Times New Roman"/>
              </a:rPr>
              <a:t>: 10,</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price: 4.25,</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ratings: [ 5, 9 ],</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memos: [ { memo: "on time", by: "payment" }, { memo: "delayed", by: "shipping" } ]</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a:t>
            </a:r>
            <a:endParaRPr lang="en-US" sz="2000" b="0" strike="noStrike" spc="-1" dirty="0">
              <a:solidFill>
                <a:srgbClr val="000000"/>
              </a:solidFill>
              <a:uFill>
                <a:solidFill>
                  <a:srgbClr val="FFFFFF"/>
                </a:solidFill>
              </a:uFill>
              <a:latin typeface="Calibri"/>
            </a:endParaRPr>
          </a:p>
        </p:txBody>
      </p:sp>
      <p:sp>
        <p:nvSpPr>
          <p:cNvPr id="487" name="TextShape 2"/>
          <p:cNvSpPr txBox="1"/>
          <p:nvPr/>
        </p:nvSpPr>
        <p:spPr>
          <a:xfrm>
            <a:off x="6553080" y="6356520"/>
            <a:ext cx="2133360" cy="364680"/>
          </a:xfrm>
          <a:prstGeom prst="rect">
            <a:avLst/>
          </a:prstGeom>
          <a:noFill/>
          <a:ln>
            <a:noFill/>
          </a:ln>
        </p:spPr>
        <p:txBody>
          <a:bodyPr anchor="ctr"/>
          <a:lstStyle/>
          <a:p>
            <a:pPr algn="r">
              <a:lnSpc>
                <a:spcPct val="100000"/>
              </a:lnSpc>
            </a:pPr>
            <a:fld id="{C312907E-F69C-4030-BC01-A10238DD5803}" type="slidenum">
              <a:rPr lang="en-IN" sz="1200" b="0" strike="noStrike" spc="-1">
                <a:solidFill>
                  <a:srgbClr val="8B8B8B"/>
                </a:solidFill>
                <a:uFill>
                  <a:solidFill>
                    <a:srgbClr val="FFFFFF"/>
                  </a:solidFill>
                </a:uFill>
                <a:latin typeface="Calibri"/>
              </a:rPr>
              <a:t>198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Wingdings" charset="2"/>
              <a:buChar char=""/>
            </a:pPr>
            <a:r>
              <a:rPr lang="en-US" sz="3200" b="1" strike="noStrike" spc="-1">
                <a:solidFill>
                  <a:srgbClr val="FF0000"/>
                </a:solidFill>
                <a:uFill>
                  <a:solidFill>
                    <a:srgbClr val="FFFFFF"/>
                  </a:solidFill>
                </a:uFill>
                <a:latin typeface="Times New Roman"/>
              </a:rPr>
              <a:t>Create a Unique Index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MongoDB allows you to specify a </a:t>
            </a:r>
            <a:r>
              <a:rPr lang="en-US" sz="2700" b="0" u="sng" strike="noStrike" spc="-1">
                <a:solidFill>
                  <a:srgbClr val="0000FF"/>
                </a:solidFill>
                <a:uFill>
                  <a:solidFill>
                    <a:srgbClr val="FFFFFF"/>
                  </a:solidFill>
                </a:uFill>
                <a:latin typeface="Times New Roman"/>
                <a:hlinkClick r:id="rId2"/>
              </a:rPr>
              <a:t>unique constraint</a:t>
            </a:r>
            <a:r>
              <a:rPr lang="en-US" sz="2700" b="0" strike="noStrike" spc="-1">
                <a:solidFill>
                  <a:srgbClr val="000000"/>
                </a:solidFill>
                <a:uFill>
                  <a:solidFill>
                    <a:srgbClr val="FFFFFF"/>
                  </a:solidFill>
                </a:uFill>
                <a:latin typeface="Times New Roman"/>
              </a:rPr>
              <a:t> on an index. These constraints prevent applications from inserting </a:t>
            </a:r>
            <a:r>
              <a:rPr lang="en-US" sz="2700" b="0" u="sng" strike="noStrike" spc="-1">
                <a:solidFill>
                  <a:srgbClr val="0000FF"/>
                </a:solidFill>
                <a:uFill>
                  <a:solidFill>
                    <a:srgbClr val="FFFFFF"/>
                  </a:solidFill>
                </a:uFill>
                <a:latin typeface="Times New Roman"/>
                <a:hlinkClick r:id="rId3"/>
              </a:rPr>
              <a:t>documents</a:t>
            </a:r>
            <a:r>
              <a:rPr lang="en-US" sz="2700" b="0" strike="noStrike" spc="-1">
                <a:solidFill>
                  <a:srgbClr val="000000"/>
                </a:solidFill>
                <a:uFill>
                  <a:solidFill>
                    <a:srgbClr val="FFFFFF"/>
                  </a:solidFill>
                </a:uFill>
                <a:latin typeface="Times New Roman"/>
              </a:rPr>
              <a:t> that have duplicate values for the inserted fields.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Additionally, if you want to create an index on a collection that has existing data that might have duplicate values for the indexed field, then use </a:t>
            </a:r>
            <a:r>
              <a:rPr lang="en-US" sz="2700" b="0" u="sng" strike="noStrike" spc="-1">
                <a:solidFill>
                  <a:srgbClr val="0000FF"/>
                </a:solidFill>
                <a:uFill>
                  <a:solidFill>
                    <a:srgbClr val="FFFFFF"/>
                  </a:solidFill>
                </a:uFill>
                <a:latin typeface="Times New Roman"/>
                <a:hlinkClick r:id="rId4"/>
              </a:rPr>
              <a:t>duplicate dropping</a:t>
            </a:r>
            <a:r>
              <a:rPr lang="en-US" sz="27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Unique Indexes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To create a </a:t>
            </a:r>
            <a:r>
              <a:rPr lang="en-US" sz="2700" b="0" u="sng" strike="noStrike" spc="-1">
                <a:solidFill>
                  <a:srgbClr val="0000FF"/>
                </a:solidFill>
                <a:uFill>
                  <a:solidFill>
                    <a:srgbClr val="FFFFFF"/>
                  </a:solidFill>
                </a:uFill>
                <a:latin typeface="Times New Roman"/>
                <a:hlinkClick r:id="rId2"/>
              </a:rPr>
              <a:t>unique index</a:t>
            </a:r>
            <a:r>
              <a:rPr lang="en-US" sz="2700" b="0" strike="noStrike" spc="-1">
                <a:solidFill>
                  <a:srgbClr val="000000"/>
                </a:solidFill>
                <a:uFill>
                  <a:solidFill>
                    <a:srgbClr val="FFFFFF"/>
                  </a:solidFill>
                </a:uFill>
                <a:latin typeface="Times New Roman"/>
              </a:rPr>
              <a:t>, consider the following prototype: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db.collection.ensureIndex( { a: 1 }, { unique: true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89" name="TextShape 2"/>
          <p:cNvSpPr txBox="1"/>
          <p:nvPr/>
        </p:nvSpPr>
        <p:spPr>
          <a:xfrm>
            <a:off x="6553080" y="6356520"/>
            <a:ext cx="2133360" cy="364680"/>
          </a:xfrm>
          <a:prstGeom prst="rect">
            <a:avLst/>
          </a:prstGeom>
          <a:noFill/>
          <a:ln>
            <a:noFill/>
          </a:ln>
        </p:spPr>
        <p:txBody>
          <a:bodyPr anchor="ctr"/>
          <a:lstStyle/>
          <a:p>
            <a:pPr algn="r">
              <a:lnSpc>
                <a:spcPct val="100000"/>
              </a:lnSpc>
            </a:pPr>
            <a:fld id="{9619E8A4-DE45-4805-9CD3-7868066100C8}" type="slidenum">
              <a:rPr lang="en-IN" sz="1200" b="0" strike="noStrike" spc="-1">
                <a:solidFill>
                  <a:srgbClr val="8B8B8B"/>
                </a:solidFill>
                <a:uFill>
                  <a:solidFill>
                    <a:srgbClr val="FFFFFF"/>
                  </a:solidFill>
                </a:uFill>
                <a:latin typeface="Calibri"/>
              </a:rPr>
              <a:t>199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MongoDB</a:t>
            </a:r>
            <a:r>
              <a:rPr lang="en-US" sz="2200" b="0" strike="noStrike" spc="-1">
                <a:solidFill>
                  <a:srgbClr val="000000"/>
                </a:solidFill>
                <a:uFill>
                  <a:solidFill>
                    <a:srgbClr val="FFFFFF"/>
                  </a:solidFill>
                </a:uFill>
                <a:latin typeface="Times New Roman"/>
              </a:rPr>
              <a:t> (from "hu</a:t>
            </a:r>
            <a:r>
              <a:rPr lang="en-US" sz="2200" b="1" strike="noStrike" spc="-1">
                <a:solidFill>
                  <a:srgbClr val="000000"/>
                </a:solidFill>
                <a:uFill>
                  <a:solidFill>
                    <a:srgbClr val="FFFFFF"/>
                  </a:solidFill>
                </a:uFill>
                <a:latin typeface="Times New Roman"/>
              </a:rPr>
              <a:t>mongo</a:t>
            </a:r>
            <a:r>
              <a:rPr lang="en-US" sz="2200" b="0" strike="noStrike" spc="-1">
                <a:solidFill>
                  <a:srgbClr val="000000"/>
                </a:solidFill>
                <a:uFill>
                  <a:solidFill>
                    <a:srgbClr val="FFFFFF"/>
                  </a:solidFill>
                </a:uFill>
                <a:latin typeface="Times New Roman"/>
              </a:rPr>
              <a:t>us") is a cross-platform </a:t>
            </a:r>
            <a:r>
              <a:rPr lang="en-US" sz="2200" b="0" u="sng" strike="noStrike" spc="-1">
                <a:solidFill>
                  <a:srgbClr val="0000FF"/>
                </a:solidFill>
                <a:uFill>
                  <a:solidFill>
                    <a:srgbClr val="FFFFFF"/>
                  </a:solidFill>
                </a:uFill>
                <a:latin typeface="Times New Roman"/>
                <a:hlinkClick r:id="rId2"/>
              </a:rPr>
              <a:t>document-oriented database</a:t>
            </a:r>
            <a:r>
              <a:rPr lang="en-US" sz="2200" b="0" strike="noStrike" spc="-1">
                <a:solidFill>
                  <a:srgbClr val="000000"/>
                </a:solidFill>
                <a:uFill>
                  <a:solidFill>
                    <a:srgbClr val="FFFFFF"/>
                  </a:solidFill>
                </a:uFill>
                <a:latin typeface="Times New Roman"/>
              </a:rPr>
              <a:t>. Classified as a </a:t>
            </a:r>
            <a:r>
              <a:rPr lang="en-US" sz="2200" b="0" u="sng" strike="noStrike" spc="-1">
                <a:solidFill>
                  <a:srgbClr val="0000FF"/>
                </a:solidFill>
                <a:uFill>
                  <a:solidFill>
                    <a:srgbClr val="FFFFFF"/>
                  </a:solidFill>
                </a:uFill>
                <a:latin typeface="Times New Roman"/>
                <a:hlinkClick r:id="rId3"/>
              </a:rPr>
              <a:t>NoSQL</a:t>
            </a:r>
            <a:r>
              <a:rPr lang="en-US" sz="2200" b="0" strike="noStrike" spc="-1">
                <a:solidFill>
                  <a:srgbClr val="000000"/>
                </a:solidFill>
                <a:uFill>
                  <a:solidFill>
                    <a:srgbClr val="FFFFFF"/>
                  </a:solidFill>
                </a:uFill>
                <a:latin typeface="Times New Roman"/>
              </a:rPr>
              <a:t> database, MongoDB.</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 Released under a combination of the </a:t>
            </a:r>
            <a:r>
              <a:rPr lang="en-US" sz="2200" b="0" u="sng" strike="noStrike" spc="-1">
                <a:solidFill>
                  <a:srgbClr val="0000FF"/>
                </a:solidFill>
                <a:uFill>
                  <a:solidFill>
                    <a:srgbClr val="FFFFFF"/>
                  </a:solidFill>
                </a:uFill>
                <a:latin typeface="Times New Roman"/>
                <a:hlinkClick r:id="rId4"/>
              </a:rPr>
              <a:t>GNU Affero General Public License</a:t>
            </a:r>
            <a:r>
              <a:rPr lang="en-US" sz="2200" b="0" strike="noStrike" spc="-1">
                <a:solidFill>
                  <a:srgbClr val="000000"/>
                </a:solidFill>
                <a:uFill>
                  <a:solidFill>
                    <a:srgbClr val="FFFFFF"/>
                  </a:solidFill>
                </a:uFill>
                <a:latin typeface="Times New Roman"/>
              </a:rPr>
              <a:t> and the </a:t>
            </a:r>
            <a:r>
              <a:rPr lang="en-US" sz="2200" b="0" u="sng" strike="noStrike" spc="-1">
                <a:solidFill>
                  <a:srgbClr val="0000FF"/>
                </a:solidFill>
                <a:uFill>
                  <a:solidFill>
                    <a:srgbClr val="FFFFFF"/>
                  </a:solidFill>
                </a:uFill>
                <a:latin typeface="Times New Roman"/>
                <a:hlinkClick r:id="rId5"/>
              </a:rPr>
              <a:t>Apache License</a:t>
            </a:r>
            <a:r>
              <a:rPr lang="en-US" sz="2200" b="0" strike="noStrike" spc="-1">
                <a:solidFill>
                  <a:srgbClr val="000000"/>
                </a:solidFill>
                <a:uFill>
                  <a:solidFill>
                    <a:srgbClr val="FFFFFF"/>
                  </a:solidFill>
                </a:uFill>
                <a:latin typeface="Times New Roman"/>
              </a:rPr>
              <a:t>, </a:t>
            </a:r>
            <a:r>
              <a:rPr lang="en-US" sz="2200" b="0" strike="noStrike" spc="-1">
                <a:solidFill>
                  <a:srgbClr val="FF0000"/>
                </a:solidFill>
                <a:uFill>
                  <a:solidFill>
                    <a:srgbClr val="FFFFFF"/>
                  </a:solidFill>
                </a:uFill>
                <a:latin typeface="Times New Roman"/>
              </a:rPr>
              <a:t>MongoDB is </a:t>
            </a:r>
            <a:r>
              <a:rPr lang="en-US" sz="2200" b="0" u="sng" strike="noStrike" spc="-1">
                <a:solidFill>
                  <a:srgbClr val="0000FF"/>
                </a:solidFill>
                <a:uFill>
                  <a:solidFill>
                    <a:srgbClr val="FFFFFF"/>
                  </a:solidFill>
                </a:uFill>
                <a:latin typeface="Times New Roman"/>
                <a:hlinkClick r:id="rId6"/>
              </a:rPr>
              <a:t>free and open-source software</a:t>
            </a:r>
            <a:r>
              <a:rPr lang="en-US" sz="2200" b="0" strike="noStrike" spc="-1">
                <a:solidFill>
                  <a:srgbClr val="FF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First developed by the software company 10gen (now </a:t>
            </a:r>
            <a:r>
              <a:rPr lang="en-US" sz="2200" b="0" u="sng" strike="noStrike" spc="-1">
                <a:solidFill>
                  <a:srgbClr val="0000FF"/>
                </a:solidFill>
                <a:uFill>
                  <a:solidFill>
                    <a:srgbClr val="FFFFFF"/>
                  </a:solidFill>
                </a:uFill>
                <a:latin typeface="Times New Roman"/>
                <a:hlinkClick r:id="rId7"/>
              </a:rPr>
              <a:t>MongoDB Inc.</a:t>
            </a:r>
            <a:r>
              <a:rPr lang="en-US" sz="2200" b="0" strike="noStrike" spc="-1">
                <a:solidFill>
                  <a:srgbClr val="000000"/>
                </a:solidFill>
                <a:uFill>
                  <a:solidFill>
                    <a:srgbClr val="FFFFFF"/>
                  </a:solidFill>
                </a:uFill>
                <a:latin typeface="Times New Roman"/>
              </a:rPr>
              <a:t>) in October 2007 as a component of a planned </a:t>
            </a:r>
            <a:r>
              <a:rPr lang="en-US" sz="2200" b="0" u="sng" strike="noStrike" spc="-1">
                <a:solidFill>
                  <a:srgbClr val="0000FF"/>
                </a:solidFill>
                <a:uFill>
                  <a:solidFill>
                    <a:srgbClr val="FFFFFF"/>
                  </a:solidFill>
                </a:uFill>
                <a:latin typeface="Times New Roman"/>
                <a:hlinkClick r:id="rId8"/>
              </a:rPr>
              <a:t>platform as a service</a:t>
            </a:r>
            <a:r>
              <a:rPr lang="en-US" sz="2200" b="0" strike="noStrike" spc="-1">
                <a:solidFill>
                  <a:srgbClr val="000000"/>
                </a:solidFill>
                <a:uFill>
                  <a:solidFill>
                    <a:srgbClr val="FFFFFF"/>
                  </a:solidFill>
                </a:uFill>
                <a:latin typeface="Times New Roman"/>
              </a:rPr>
              <a:t> product, the company shifted to an open source development model in 2009, with 10gen offering commercial support and other services.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 Since then, MongoDB has been adopted as </a:t>
            </a:r>
            <a:r>
              <a:rPr lang="en-US" sz="2200" b="0" u="sng" strike="noStrike" spc="-1">
                <a:solidFill>
                  <a:srgbClr val="0000FF"/>
                </a:solidFill>
                <a:uFill>
                  <a:solidFill>
                    <a:srgbClr val="FFFFFF"/>
                  </a:solidFill>
                </a:uFill>
                <a:latin typeface="Times New Roman"/>
                <a:hlinkClick r:id="rId9"/>
              </a:rPr>
              <a:t>backend</a:t>
            </a:r>
            <a:r>
              <a:rPr lang="en-US" sz="2200" b="0" strike="noStrike" spc="-1">
                <a:solidFill>
                  <a:srgbClr val="000000"/>
                </a:solidFill>
                <a:uFill>
                  <a:solidFill>
                    <a:srgbClr val="FFFFFF"/>
                  </a:solidFill>
                </a:uFill>
                <a:latin typeface="Times New Roman"/>
              </a:rPr>
              <a:t> software by a number of major websites and services, including  </a:t>
            </a:r>
            <a:r>
              <a:rPr lang="en-US" sz="2200" b="0" u="sng" strike="noStrike" spc="-1">
                <a:solidFill>
                  <a:srgbClr val="0000FF"/>
                </a:solidFill>
                <a:uFill>
                  <a:solidFill>
                    <a:srgbClr val="FFFFFF"/>
                  </a:solidFill>
                </a:uFill>
                <a:latin typeface="Times New Roman"/>
                <a:hlinkClick r:id="rId10"/>
              </a:rPr>
              <a:t>eBay</a:t>
            </a:r>
            <a:r>
              <a:rPr lang="en-US" sz="2200" b="0" strike="noStrike" spc="-1">
                <a:solidFill>
                  <a:srgbClr val="000000"/>
                </a:solidFill>
                <a:uFill>
                  <a:solidFill>
                    <a:srgbClr val="FFFFFF"/>
                  </a:solidFill>
                </a:uFill>
                <a:latin typeface="Times New Roman"/>
              </a:rPr>
              <a:t>, </a:t>
            </a:r>
            <a:r>
              <a:rPr lang="en-US" sz="2200" b="0" u="sng" strike="noStrike" spc="-1">
                <a:solidFill>
                  <a:srgbClr val="0000FF"/>
                </a:solidFill>
                <a:uFill>
                  <a:solidFill>
                    <a:srgbClr val="FFFFFF"/>
                  </a:solidFill>
                </a:uFill>
                <a:latin typeface="Times New Roman"/>
                <a:hlinkClick r:id="rId11"/>
              </a:rPr>
              <a:t>Foursquare</a:t>
            </a:r>
            <a:r>
              <a:rPr lang="en-US" sz="2200" b="0" strike="noStrike" spc="-1">
                <a:solidFill>
                  <a:srgbClr val="000000"/>
                </a:solidFill>
                <a:uFill>
                  <a:solidFill>
                    <a:srgbClr val="FFFFFF"/>
                  </a:solidFill>
                </a:uFill>
                <a:latin typeface="Times New Roman"/>
              </a:rPr>
              <a:t>, </a:t>
            </a:r>
            <a:r>
              <a:rPr lang="en-US" sz="2200" b="0" u="sng" strike="noStrike" spc="-1">
                <a:solidFill>
                  <a:srgbClr val="0000FF"/>
                </a:solidFill>
                <a:uFill>
                  <a:solidFill>
                    <a:srgbClr val="FFFFFF"/>
                  </a:solidFill>
                </a:uFill>
                <a:latin typeface="Times New Roman"/>
                <a:hlinkClick r:id="rId12"/>
              </a:rPr>
              <a:t>SourceForge</a:t>
            </a:r>
            <a:r>
              <a:rPr lang="en-US" sz="2200" b="0" strike="noStrike" spc="-1">
                <a:solidFill>
                  <a:srgbClr val="000000"/>
                </a:solidFill>
                <a:uFill>
                  <a:solidFill>
                    <a:srgbClr val="FFFFFF"/>
                  </a:solidFill>
                </a:uFill>
                <a:latin typeface="Times New Roman"/>
              </a:rPr>
              <a:t>, </a:t>
            </a:r>
            <a:r>
              <a:rPr lang="en-US" sz="2200" b="0" u="sng" strike="noStrike" spc="-1">
                <a:solidFill>
                  <a:srgbClr val="0000FF"/>
                </a:solidFill>
                <a:uFill>
                  <a:solidFill>
                    <a:srgbClr val="FFFFFF"/>
                  </a:solidFill>
                </a:uFill>
                <a:latin typeface="Times New Roman"/>
                <a:hlinkClick r:id="rId13"/>
              </a:rPr>
              <a:t>Viacom</a:t>
            </a:r>
            <a:r>
              <a:rPr lang="en-US" sz="22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 MongoDB is the most popular </a:t>
            </a:r>
            <a:r>
              <a:rPr lang="en-US" sz="2400" b="1" strike="noStrike" spc="-1">
                <a:solidFill>
                  <a:srgbClr val="FF0000"/>
                </a:solidFill>
                <a:uFill>
                  <a:solidFill>
                    <a:srgbClr val="FFFFFF"/>
                  </a:solidFill>
                </a:uFill>
                <a:latin typeface="Times New Roman"/>
              </a:rPr>
              <a:t>NoSQL</a:t>
            </a:r>
            <a:r>
              <a:rPr lang="en-US" sz="2400" b="1" strike="noStrike" spc="-1">
                <a:solidFill>
                  <a:srgbClr val="000000"/>
                </a:solidFill>
                <a:uFill>
                  <a:solidFill>
                    <a:srgbClr val="FFFFFF"/>
                  </a:solidFill>
                </a:uFill>
                <a:latin typeface="Times New Roman"/>
              </a:rPr>
              <a:t> database system.</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81" name="TextShape 2"/>
          <p:cNvSpPr txBox="1"/>
          <p:nvPr/>
        </p:nvSpPr>
        <p:spPr>
          <a:xfrm>
            <a:off x="6553080" y="6356520"/>
            <a:ext cx="2133360" cy="364680"/>
          </a:xfrm>
          <a:prstGeom prst="rect">
            <a:avLst/>
          </a:prstGeom>
          <a:noFill/>
          <a:ln>
            <a:noFill/>
          </a:ln>
        </p:spPr>
        <p:txBody>
          <a:bodyPr anchor="ctr"/>
          <a:lstStyle/>
          <a:p>
            <a:pPr algn="r">
              <a:lnSpc>
                <a:spcPct val="100000"/>
              </a:lnSpc>
            </a:pPr>
            <a:fld id="{77E980D0-C110-420F-9BF0-CB94F5F3BF67}" type="slidenum">
              <a:rPr lang="en-IN" sz="1200" b="0" strike="noStrike" spc="-1">
                <a:solidFill>
                  <a:srgbClr val="8B8B8B"/>
                </a:solidFill>
                <a:uFill>
                  <a:solidFill>
                    <a:srgbClr val="FFFFFF"/>
                  </a:solidFill>
                </a:uFill>
                <a:latin typeface="Calibri"/>
              </a:rPr>
              <a:t>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6000" b="1" strike="noStrike" spc="-1">
                <a:solidFill>
                  <a:srgbClr val="FF0000"/>
                </a:solidFill>
                <a:uFill>
                  <a:solidFill>
                    <a:srgbClr val="FFFFFF"/>
                  </a:solidFill>
                </a:uFill>
                <a:latin typeface="Times New Roman"/>
              </a:rPr>
              <a:t>MongoDB</a:t>
            </a:r>
            <a:endParaRPr lang="en-US" sz="1800" b="0" strike="noStrike" spc="-1">
              <a:solidFill>
                <a:srgbClr val="000000"/>
              </a:solidFill>
              <a:uFill>
                <a:solidFill>
                  <a:srgbClr val="FFFFFF"/>
                </a:solidFill>
              </a:uFill>
              <a:latin typeface="Calibri"/>
            </a:endParaRPr>
          </a:p>
        </p:txBody>
      </p:sp>
      <p:sp>
        <p:nvSpPr>
          <p:cNvPr id="120"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1" strike="noStrike" spc="-1">
                <a:solidFill>
                  <a:srgbClr val="000000"/>
                </a:solidFill>
                <a:uFill>
                  <a:solidFill>
                    <a:srgbClr val="FFFFFF"/>
                  </a:solidFill>
                </a:uFill>
                <a:latin typeface="Times New Roman"/>
              </a:rPr>
              <a:t>MongoDB </a:t>
            </a:r>
            <a:r>
              <a:rPr lang="en-US" sz="3200" b="0" strike="noStrike" spc="-1">
                <a:solidFill>
                  <a:srgbClr val="000000"/>
                </a:solidFill>
                <a:uFill>
                  <a:solidFill>
                    <a:srgbClr val="FFFFFF"/>
                  </a:solidFill>
                </a:uFill>
                <a:latin typeface="Times New Roman"/>
              </a:rPr>
              <a:t>is a cross-platform, document oriented database that provides, high performance, high availability, and easy scalability. MongoDB works on concept of </a:t>
            </a:r>
            <a:r>
              <a:rPr lang="en-US" sz="3200" b="1" strike="noStrike" spc="-1">
                <a:solidFill>
                  <a:srgbClr val="FF0000"/>
                </a:solidFill>
                <a:uFill>
                  <a:solidFill>
                    <a:srgbClr val="FFFFFF"/>
                  </a:solidFill>
                </a:uFill>
                <a:latin typeface="Times New Roman"/>
              </a:rPr>
              <a:t>collection and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21" name="TextShape 3"/>
          <p:cNvSpPr txBox="1"/>
          <p:nvPr/>
        </p:nvSpPr>
        <p:spPr>
          <a:xfrm>
            <a:off x="6553080" y="6356520"/>
            <a:ext cx="2133360" cy="364680"/>
          </a:xfrm>
          <a:prstGeom prst="rect">
            <a:avLst/>
          </a:prstGeom>
          <a:noFill/>
          <a:ln>
            <a:noFill/>
          </a:ln>
        </p:spPr>
        <p:txBody>
          <a:bodyPr anchor="ctr"/>
          <a:lstStyle/>
          <a:p>
            <a:pPr algn="r">
              <a:lnSpc>
                <a:spcPct val="100000"/>
              </a:lnSpc>
            </a:pPr>
            <a:fld id="{D420C047-9444-4830-B738-1819B4E67156}" type="slidenum">
              <a:rPr lang="en-IN" sz="1200" b="0" strike="noStrike" spc="-1">
                <a:solidFill>
                  <a:srgbClr val="8B8B8B"/>
                </a:solidFill>
                <a:uFill>
                  <a:solidFill>
                    <a:srgbClr val="FFFFFF"/>
                  </a:solidFill>
                </a:uFill>
                <a:latin typeface="Calibri"/>
              </a:rPr>
              <a:t>20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228600" y="304920"/>
            <a:ext cx="8686440" cy="6248160"/>
          </a:xfrm>
          <a:prstGeom prst="rect">
            <a:avLst/>
          </a:prstGeom>
          <a:noFill/>
          <a:ln>
            <a:noFill/>
          </a:ln>
        </p:spPr>
        <p:txBody>
          <a:bodyPr/>
          <a:lstStyle/>
          <a:p>
            <a:pPr marL="343080" indent="-342720">
              <a:lnSpc>
                <a:spcPct val="100000"/>
              </a:lnSpc>
              <a:buClr>
                <a:srgbClr val="000000"/>
              </a:buClr>
              <a:buFont typeface="Arial"/>
              <a:buChar char="•"/>
            </a:pPr>
            <a:r>
              <a:rPr lang="en-US" sz="2700" b="1" strike="noStrike" spc="-1">
                <a:solidFill>
                  <a:srgbClr val="000000"/>
                </a:solidFill>
                <a:uFill>
                  <a:solidFill>
                    <a:srgbClr val="FFFFFF"/>
                  </a:solidFill>
                </a:uFill>
                <a:latin typeface="Times New Roman"/>
              </a:rPr>
              <a:t>For example, </a:t>
            </a:r>
            <a:r>
              <a:rPr lang="en-US" sz="2700" b="0" strike="noStrike" spc="-1">
                <a:solidFill>
                  <a:srgbClr val="000000"/>
                </a:solidFill>
                <a:uFill>
                  <a:solidFill>
                    <a:srgbClr val="FFFFFF"/>
                  </a:solidFill>
                </a:uFill>
                <a:latin typeface="Times New Roman"/>
              </a:rPr>
              <a:t>you may want to create a unique index on the "tax-id": of the accounts collection to prevent storing multiple account records for the same legal entity: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gn="ctr">
              <a:lnSpc>
                <a:spcPct val="100000"/>
              </a:lnSpc>
            </a:pPr>
            <a:r>
              <a:rPr lang="en-US" sz="2700" b="0" strike="noStrike" spc="-1">
                <a:solidFill>
                  <a:srgbClr val="000000"/>
                </a:solidFill>
                <a:uFill>
                  <a:solidFill>
                    <a:srgbClr val="FFFFFF"/>
                  </a:solidFill>
                </a:uFill>
                <a:latin typeface="Times New Roman"/>
              </a:rPr>
              <a:t>db.accounts.ensureIndex( { "tax-id": 1 }, { unique: true } ) </a:t>
            </a:r>
            <a:endParaRPr lang="en-US" sz="3200" b="0" strike="noStrike" spc="-1">
              <a:solidFill>
                <a:srgbClr val="000000"/>
              </a:solidFill>
              <a:uFill>
                <a:solidFill>
                  <a:srgbClr val="FFFFFF"/>
                </a:solidFill>
              </a:uFill>
              <a:latin typeface="Calibri"/>
            </a:endParaRPr>
          </a:p>
          <a:p>
            <a:pPr marL="343080" indent="-342720" algn="ct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91" name="TextShape 2"/>
          <p:cNvSpPr txBox="1"/>
          <p:nvPr/>
        </p:nvSpPr>
        <p:spPr>
          <a:xfrm>
            <a:off x="6553080" y="6356520"/>
            <a:ext cx="2133360" cy="364680"/>
          </a:xfrm>
          <a:prstGeom prst="rect">
            <a:avLst/>
          </a:prstGeom>
          <a:noFill/>
          <a:ln>
            <a:noFill/>
          </a:ln>
        </p:spPr>
        <p:txBody>
          <a:bodyPr anchor="ctr"/>
          <a:lstStyle/>
          <a:p>
            <a:pPr algn="r">
              <a:lnSpc>
                <a:spcPct val="100000"/>
              </a:lnSpc>
            </a:pPr>
            <a:fld id="{B3067568-A552-4EDB-A6F3-906E5982AEDF}" type="slidenum">
              <a:rPr lang="en-IN" sz="1200" b="0" strike="noStrike" spc="-1">
                <a:solidFill>
                  <a:srgbClr val="8B8B8B"/>
                </a:solidFill>
                <a:uFill>
                  <a:solidFill>
                    <a:srgbClr val="FFFFFF"/>
                  </a:solidFill>
                </a:uFill>
                <a:latin typeface="Calibri"/>
              </a:rPr>
              <a:t>200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TextShape 1"/>
          <p:cNvSpPr txBox="1"/>
          <p:nvPr/>
        </p:nvSpPr>
        <p:spPr>
          <a:xfrm>
            <a:off x="228600" y="22860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Unique Constraint Across Separate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unique constraint applies to separate documents in the collection.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That is, the unique index prevents </a:t>
            </a:r>
            <a:r>
              <a:rPr lang="en-US" sz="2500" b="0" i="1" strike="noStrike" spc="-1">
                <a:solidFill>
                  <a:srgbClr val="000000"/>
                </a:solidFill>
                <a:uFill>
                  <a:solidFill>
                    <a:srgbClr val="FFFFFF"/>
                  </a:solidFill>
                </a:uFill>
                <a:latin typeface="Times New Roman"/>
              </a:rPr>
              <a:t>separate</a:t>
            </a:r>
            <a:r>
              <a:rPr lang="en-US" sz="2500" b="0" strike="noStrike" spc="-1">
                <a:solidFill>
                  <a:srgbClr val="000000"/>
                </a:solidFill>
                <a:uFill>
                  <a:solidFill>
                    <a:srgbClr val="FFFFFF"/>
                  </a:solidFill>
                </a:uFill>
                <a:latin typeface="Times New Roman"/>
              </a:rPr>
              <a:t> documents from having the same value for the indexed key, but the index does not prevent a document from having multiple elements or embedded documents in an indexed array from having the same value.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In the case of a single document with repeating values, the repeated value is inserted into the index only once.</a:t>
            </a:r>
            <a:endParaRPr lang="en-US" sz="3200" b="0" strike="noStrike" spc="-1">
              <a:solidFill>
                <a:srgbClr val="000000"/>
              </a:solidFill>
              <a:uFill>
                <a:solidFill>
                  <a:srgbClr val="FFFFFF"/>
                </a:solidFill>
              </a:uFill>
              <a:latin typeface="Calibri"/>
            </a:endParaRPr>
          </a:p>
        </p:txBody>
      </p:sp>
      <p:sp>
        <p:nvSpPr>
          <p:cNvPr id="493" name="TextShape 2"/>
          <p:cNvSpPr txBox="1"/>
          <p:nvPr/>
        </p:nvSpPr>
        <p:spPr>
          <a:xfrm>
            <a:off x="6553080" y="6356520"/>
            <a:ext cx="2133360" cy="364680"/>
          </a:xfrm>
          <a:prstGeom prst="rect">
            <a:avLst/>
          </a:prstGeom>
          <a:noFill/>
          <a:ln>
            <a:noFill/>
          </a:ln>
        </p:spPr>
        <p:txBody>
          <a:bodyPr anchor="ctr"/>
          <a:lstStyle/>
          <a:p>
            <a:pPr algn="r">
              <a:lnSpc>
                <a:spcPct val="100000"/>
              </a:lnSpc>
            </a:pPr>
            <a:fld id="{F64ED9BB-1786-4763-B9AE-6813EAD0214E}" type="slidenum">
              <a:rPr lang="en-IN" sz="1200" b="0" strike="noStrike" spc="-1">
                <a:solidFill>
                  <a:srgbClr val="8B8B8B"/>
                </a:solidFill>
                <a:uFill>
                  <a:solidFill>
                    <a:srgbClr val="FFFFFF"/>
                  </a:solidFill>
                </a:uFill>
                <a:latin typeface="Calibri"/>
              </a:rPr>
              <a:t>201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228600" y="304920"/>
            <a:ext cx="8762760" cy="582084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For example, a collection has a unique index on a.b:</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r>
              <a:rPr lang="en-US" sz="2500" b="1" strike="noStrike" spc="-1">
                <a:solidFill>
                  <a:srgbClr val="FF0000"/>
                </a:solidFill>
                <a:uFill>
                  <a:solidFill>
                    <a:srgbClr val="FFFFFF"/>
                  </a:solidFill>
                </a:uFill>
                <a:latin typeface="Times New Roman"/>
              </a:rPr>
              <a:t>db.collection.ensureIndex( { "a.b": 1 }, { unique: true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unique index permits the insertion of the following document into the collection if no other document in the collection has the a.b value of 5:</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1" strike="noStrike" spc="-1">
                <a:solidFill>
                  <a:srgbClr val="FF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1" strike="noStrike" spc="-1">
                <a:solidFill>
                  <a:srgbClr val="FF0000"/>
                </a:solidFill>
                <a:uFill>
                  <a:solidFill>
                    <a:srgbClr val="FFFFFF"/>
                  </a:solidFill>
                </a:uFill>
                <a:latin typeface="Times New Roman"/>
              </a:rPr>
              <a:t>              db.collection.insert( { a: [ { b: 5 }, { b: 5 } ]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95" name="TextShape 2"/>
          <p:cNvSpPr txBox="1"/>
          <p:nvPr/>
        </p:nvSpPr>
        <p:spPr>
          <a:xfrm>
            <a:off x="6553080" y="6356520"/>
            <a:ext cx="2133360" cy="364680"/>
          </a:xfrm>
          <a:prstGeom prst="rect">
            <a:avLst/>
          </a:prstGeom>
          <a:noFill/>
          <a:ln>
            <a:noFill/>
          </a:ln>
        </p:spPr>
        <p:txBody>
          <a:bodyPr anchor="ctr"/>
          <a:lstStyle/>
          <a:p>
            <a:pPr algn="r">
              <a:lnSpc>
                <a:spcPct val="100000"/>
              </a:lnSpc>
            </a:pPr>
            <a:fld id="{DEBDF368-8328-43E4-B11D-9A767A2DE526}" type="slidenum">
              <a:rPr lang="en-IN" sz="1200" b="0" strike="noStrike" spc="-1">
                <a:solidFill>
                  <a:srgbClr val="8B8B8B"/>
                </a:solidFill>
                <a:uFill>
                  <a:solidFill>
                    <a:srgbClr val="FFFFFF"/>
                  </a:solidFill>
                </a:uFill>
                <a:latin typeface="Calibri"/>
              </a:rPr>
              <a:t>202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extShape 1"/>
          <p:cNvSpPr txBox="1"/>
          <p:nvPr/>
        </p:nvSpPr>
        <p:spPr>
          <a:xfrm>
            <a:off x="457200" y="304920"/>
            <a:ext cx="8229240" cy="582084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Drop Duplicates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MongoDB cannot create a </a:t>
            </a:r>
            <a:r>
              <a:rPr lang="en-US" sz="3200" b="0" i="1" u="sng" strike="noStrike" spc="-1">
                <a:solidFill>
                  <a:srgbClr val="0000FF"/>
                </a:solidFill>
                <a:uFill>
                  <a:solidFill>
                    <a:srgbClr val="FFFFFF"/>
                  </a:solidFill>
                </a:uFill>
                <a:latin typeface="Times New Roman"/>
                <a:hlinkClick r:id="rId2"/>
              </a:rPr>
              <a:t>unique index</a:t>
            </a:r>
            <a:r>
              <a:rPr lang="en-US" sz="3200" b="0" strike="noStrike" spc="-1">
                <a:solidFill>
                  <a:srgbClr val="000000"/>
                </a:solidFill>
                <a:uFill>
                  <a:solidFill>
                    <a:srgbClr val="FFFFFF"/>
                  </a:solidFill>
                </a:uFill>
                <a:latin typeface="Times New Roman"/>
              </a:rPr>
              <a:t> on a field that has duplicate values.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To force the creation of a unique index, you can specify the dropDups option, which will only index the first occurrence of a value for the key, and delete all subsequent values.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97" name="TextShape 2"/>
          <p:cNvSpPr txBox="1"/>
          <p:nvPr/>
        </p:nvSpPr>
        <p:spPr>
          <a:xfrm>
            <a:off x="6553080" y="6356520"/>
            <a:ext cx="2133360" cy="364680"/>
          </a:xfrm>
          <a:prstGeom prst="rect">
            <a:avLst/>
          </a:prstGeom>
          <a:noFill/>
          <a:ln>
            <a:noFill/>
          </a:ln>
        </p:spPr>
        <p:txBody>
          <a:bodyPr anchor="ctr"/>
          <a:lstStyle/>
          <a:p>
            <a:pPr algn="r">
              <a:lnSpc>
                <a:spcPct val="100000"/>
              </a:lnSpc>
            </a:pPr>
            <a:fld id="{2541A442-AA70-48F5-8245-62DA0AC4906D}" type="slidenum">
              <a:rPr lang="en-IN" sz="1200" b="0" strike="noStrike" spc="-1">
                <a:solidFill>
                  <a:srgbClr val="8B8B8B"/>
                </a:solidFill>
                <a:uFill>
                  <a:solidFill>
                    <a:srgbClr val="FFFFFF"/>
                  </a:solidFill>
                </a:uFill>
                <a:latin typeface="Calibri"/>
              </a:rPr>
              <a:t>203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457200" y="304920"/>
            <a:ext cx="8381520" cy="62481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create an unique index that drops duplicates on the username field of the accounts collection, use a command in the following form:</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db.accounts.ensureIndex(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username: 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unique: true,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dropDups: true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Specifying { dropDups: true } will delete data from your database.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0" strike="noStrike" spc="-1">
                <a:solidFill>
                  <a:srgbClr val="FF0000"/>
                </a:solidFill>
                <a:uFill>
                  <a:solidFill>
                    <a:srgbClr val="FFFFFF"/>
                  </a:solidFill>
                </a:uFill>
                <a:latin typeface="Times New Roman"/>
              </a:rPr>
              <a:t>By default, dropDups is false.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499" name="TextShape 2"/>
          <p:cNvSpPr txBox="1"/>
          <p:nvPr/>
        </p:nvSpPr>
        <p:spPr>
          <a:xfrm>
            <a:off x="6553080" y="6356520"/>
            <a:ext cx="2133360" cy="364680"/>
          </a:xfrm>
          <a:prstGeom prst="rect">
            <a:avLst/>
          </a:prstGeom>
          <a:noFill/>
          <a:ln>
            <a:noFill/>
          </a:ln>
        </p:spPr>
        <p:txBody>
          <a:bodyPr anchor="ctr"/>
          <a:lstStyle/>
          <a:p>
            <a:pPr algn="r">
              <a:lnSpc>
                <a:spcPct val="100000"/>
              </a:lnSpc>
            </a:pPr>
            <a:fld id="{9182A63C-1D88-47DB-82FA-6FCFC470C428}" type="slidenum">
              <a:rPr lang="en-IN" sz="1200" b="0" strike="noStrike" spc="-1">
                <a:solidFill>
                  <a:srgbClr val="8B8B8B"/>
                </a:solidFill>
                <a:uFill>
                  <a:solidFill>
                    <a:srgbClr val="FFFFFF"/>
                  </a:solidFill>
                </a:uFill>
                <a:latin typeface="Calibri"/>
              </a:rPr>
              <a:t>204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Shape 1"/>
          <p:cNvSpPr txBox="1"/>
          <p:nvPr/>
        </p:nvSpPr>
        <p:spPr>
          <a:xfrm>
            <a:off x="457200" y="304920"/>
            <a:ext cx="8229240" cy="624816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Index Names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default name for an index is the concatenation of the indexed keys and each key’s direction in the index, 1 or -1.</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the following command to create an index on item and quantity: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db.products.ensureIndex( { item: 1, quantity: -1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resulting index is named: item_1_quantity_-1.</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Optionally, you can specify a name for an index instead of using the default name.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01" name="TextShape 2"/>
          <p:cNvSpPr txBox="1"/>
          <p:nvPr/>
        </p:nvSpPr>
        <p:spPr>
          <a:xfrm>
            <a:off x="6553080" y="6356520"/>
            <a:ext cx="2133360" cy="364680"/>
          </a:xfrm>
          <a:prstGeom prst="rect">
            <a:avLst/>
          </a:prstGeom>
          <a:noFill/>
          <a:ln>
            <a:noFill/>
          </a:ln>
        </p:spPr>
        <p:txBody>
          <a:bodyPr anchor="ctr"/>
          <a:lstStyle/>
          <a:p>
            <a:pPr algn="r">
              <a:lnSpc>
                <a:spcPct val="100000"/>
              </a:lnSpc>
            </a:pPr>
            <a:fld id="{595B83D6-CC38-47BA-8577-60735390FA69}" type="slidenum">
              <a:rPr lang="en-IN" sz="1200" b="0" strike="noStrike" spc="-1">
                <a:solidFill>
                  <a:srgbClr val="8B8B8B"/>
                </a:solidFill>
                <a:uFill>
                  <a:solidFill>
                    <a:srgbClr val="FFFFFF"/>
                  </a:solidFill>
                </a:uFill>
                <a:latin typeface="Calibri"/>
              </a:rPr>
              <a:t>205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304920" y="380880"/>
            <a:ext cx="8610120" cy="617184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dirty="0">
                <a:solidFill>
                  <a:srgbClr val="FF0000"/>
                </a:solidFill>
                <a:uFill>
                  <a:solidFill>
                    <a:srgbClr val="FFFFFF"/>
                  </a:solidFill>
                </a:uFill>
                <a:latin typeface="Times New Roman"/>
              </a:rPr>
              <a:t>Example</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dirty="0">
                <a:solidFill>
                  <a:srgbClr val="000000"/>
                </a:solidFill>
                <a:uFill>
                  <a:solidFill>
                    <a:srgbClr val="FFFFFF"/>
                  </a:solidFill>
                </a:uFill>
                <a:latin typeface="Times New Roman"/>
              </a:rPr>
              <a:t>Issue the following command to create an index on item and quantity and specify inventory as the index name:</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err="1">
                <a:solidFill>
                  <a:srgbClr val="000000"/>
                </a:solidFill>
                <a:uFill>
                  <a:solidFill>
                    <a:srgbClr val="FFFFFF"/>
                  </a:solidFill>
                </a:uFill>
                <a:latin typeface="Times New Roman"/>
              </a:rPr>
              <a:t>db.products.ensureIndex</a:t>
            </a:r>
            <a:r>
              <a:rPr lang="en-US" sz="32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					     { item: 1, quantity: -1 } ,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					     { name: "inventory" }</a:t>
            </a:r>
            <a:endParaRPr lang="en-US" sz="3200" b="0" strike="noStrike" spc="-1" dirty="0">
              <a:solidFill>
                <a:srgbClr val="000000"/>
              </a:solidFill>
              <a:uFill>
                <a:solidFill>
                  <a:srgbClr val="FFFFFF"/>
                </a:solidFill>
              </a:uFill>
              <a:latin typeface="Calibri"/>
            </a:endParaRPr>
          </a:p>
          <a:p>
            <a:pPr marL="343080" indent="-342720">
              <a:lnSpc>
                <a:spcPct val="100000"/>
              </a:lnSpc>
            </a:pPr>
            <a:r>
              <a:rPr lang="en-US" sz="3200" b="0" strike="noStrike" spc="-1" dirty="0">
                <a:solidFill>
                  <a:srgbClr val="000000"/>
                </a:solidFill>
                <a:uFill>
                  <a:solidFill>
                    <a:srgbClr val="FFFFFF"/>
                  </a:solidFill>
                </a:uFill>
                <a:latin typeface="Times New Roman"/>
              </a:rPr>
              <a:t>                                             ) </a:t>
            </a: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dirty="0">
                <a:solidFill>
                  <a:srgbClr val="000000"/>
                </a:solidFill>
                <a:uFill>
                  <a:solidFill>
                    <a:srgbClr val="FFFFFF"/>
                  </a:solidFill>
                </a:uFill>
                <a:latin typeface="Times New Roman"/>
              </a:rPr>
              <a:t>The resulting index has the name inventory.</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dirty="0">
                <a:solidFill>
                  <a:srgbClr val="000000"/>
                </a:solidFill>
                <a:uFill>
                  <a:solidFill>
                    <a:srgbClr val="FFFFFF"/>
                  </a:solidFill>
                </a:uFill>
                <a:latin typeface="Times New Roman"/>
              </a:rPr>
              <a:t>To view the name of an index, use the </a:t>
            </a:r>
            <a:r>
              <a:rPr lang="en-US" sz="3200" b="0" u="sng" strike="noStrike" spc="-1" dirty="0" err="1">
                <a:solidFill>
                  <a:srgbClr val="0000FF"/>
                </a:solidFill>
                <a:uFill>
                  <a:solidFill>
                    <a:srgbClr val="FFFFFF"/>
                  </a:solidFill>
                </a:uFill>
                <a:latin typeface="Times New Roman"/>
                <a:hlinkClick r:id="rId2"/>
              </a:rPr>
              <a:t>getIndexes</a:t>
            </a:r>
            <a:r>
              <a:rPr lang="en-US" sz="3200" b="0" u="sng" strike="noStrike" spc="-1" dirty="0">
                <a:solidFill>
                  <a:srgbClr val="0000FF"/>
                </a:solidFill>
                <a:uFill>
                  <a:solidFill>
                    <a:srgbClr val="FFFFFF"/>
                  </a:solidFill>
                </a:uFill>
                <a:latin typeface="Times New Roman"/>
                <a:hlinkClick r:id="rId2"/>
              </a:rPr>
              <a:t>()</a:t>
            </a:r>
            <a:r>
              <a:rPr lang="en-US" sz="3200" b="0" strike="noStrike" spc="-1" dirty="0">
                <a:solidFill>
                  <a:srgbClr val="000000"/>
                </a:solidFill>
                <a:uFill>
                  <a:solidFill>
                    <a:srgbClr val="FFFFFF"/>
                  </a:solidFill>
                </a:uFill>
                <a:latin typeface="Times New Roman"/>
              </a:rPr>
              <a:t> method.</a:t>
            </a:r>
            <a:endParaRPr lang="en-US" sz="3200" b="0" strike="noStrike" spc="-1" dirty="0">
              <a:solidFill>
                <a:srgbClr val="000000"/>
              </a:solidFill>
              <a:uFill>
                <a:solidFill>
                  <a:srgbClr val="FFFFFF"/>
                </a:solidFill>
              </a:uFill>
              <a:latin typeface="Calibri"/>
            </a:endParaRPr>
          </a:p>
          <a:p>
            <a:pPr>
              <a:lnSpc>
                <a:spcPct val="100000"/>
              </a:lnSpc>
            </a:pPr>
            <a:endParaRPr lang="en-US" sz="3200" b="0" strike="noStrike" spc="-1" dirty="0">
              <a:solidFill>
                <a:srgbClr val="000000"/>
              </a:solidFill>
              <a:uFill>
                <a:solidFill>
                  <a:srgbClr val="FFFFFF"/>
                </a:solidFill>
              </a:uFill>
              <a:latin typeface="Calibri"/>
            </a:endParaRPr>
          </a:p>
        </p:txBody>
      </p:sp>
      <p:sp>
        <p:nvSpPr>
          <p:cNvPr id="503" name="TextShape 2"/>
          <p:cNvSpPr txBox="1"/>
          <p:nvPr/>
        </p:nvSpPr>
        <p:spPr>
          <a:xfrm>
            <a:off x="6553080" y="6356520"/>
            <a:ext cx="2133360" cy="364680"/>
          </a:xfrm>
          <a:prstGeom prst="rect">
            <a:avLst/>
          </a:prstGeom>
          <a:noFill/>
          <a:ln>
            <a:noFill/>
          </a:ln>
        </p:spPr>
        <p:txBody>
          <a:bodyPr anchor="ctr"/>
          <a:lstStyle/>
          <a:p>
            <a:pPr algn="r">
              <a:lnSpc>
                <a:spcPct val="100000"/>
              </a:lnSpc>
            </a:pPr>
            <a:fld id="{EDE009BF-4F08-43DD-80B4-EB03ABB186CB}" type="slidenum">
              <a:rPr lang="en-IN" sz="1200" b="0" strike="noStrike" spc="-1">
                <a:solidFill>
                  <a:srgbClr val="8B8B8B"/>
                </a:solidFill>
                <a:uFill>
                  <a:solidFill>
                    <a:srgbClr val="FFFFFF"/>
                  </a:solidFill>
                </a:uFill>
                <a:latin typeface="Calibri"/>
              </a:rPr>
              <a:t>206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228600" y="304920"/>
            <a:ext cx="8610120" cy="640044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Create a Sparse Index</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Sparse omit references to documents that do not include the indexed field. For fields that are only present in some documents sparse indexes may provide a significant space savings.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To create a </a:t>
            </a:r>
            <a:r>
              <a:rPr lang="en-US" sz="2700" b="0" i="1" u="sng" strike="noStrike" spc="-1">
                <a:solidFill>
                  <a:srgbClr val="0000FF"/>
                </a:solidFill>
                <a:uFill>
                  <a:solidFill>
                    <a:srgbClr val="FFFFFF"/>
                  </a:solidFill>
                </a:uFill>
                <a:latin typeface="Times New Roman"/>
                <a:hlinkClick r:id="rId2"/>
              </a:rPr>
              <a:t>sparse index</a:t>
            </a:r>
            <a:r>
              <a:rPr lang="en-US" sz="2700" b="0" strike="noStrike" spc="-1">
                <a:solidFill>
                  <a:srgbClr val="000000"/>
                </a:solidFill>
                <a:uFill>
                  <a:solidFill>
                    <a:srgbClr val="FFFFFF"/>
                  </a:solidFill>
                </a:uFill>
                <a:latin typeface="Times New Roman"/>
              </a:rPr>
              <a:t> on a field, use following operation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a:t>
            </a:r>
            <a:r>
              <a:rPr lang="en-US" sz="2700" b="0" strike="noStrike" spc="-1">
                <a:solidFill>
                  <a:srgbClr val="FF0000"/>
                </a:solidFill>
                <a:uFill>
                  <a:solidFill>
                    <a:srgbClr val="FFFFFF"/>
                  </a:solidFill>
                </a:uFill>
                <a:latin typeface="Times New Roman"/>
              </a:rPr>
              <a:t>db.collection.ensureIndex( { a: 1 }, { sparse: true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05" name="TextShape 2"/>
          <p:cNvSpPr txBox="1"/>
          <p:nvPr/>
        </p:nvSpPr>
        <p:spPr>
          <a:xfrm>
            <a:off x="6553080" y="6356520"/>
            <a:ext cx="2133360" cy="364680"/>
          </a:xfrm>
          <a:prstGeom prst="rect">
            <a:avLst/>
          </a:prstGeom>
          <a:noFill/>
          <a:ln>
            <a:noFill/>
          </a:ln>
        </p:spPr>
        <p:txBody>
          <a:bodyPr anchor="ctr"/>
          <a:lstStyle/>
          <a:p>
            <a:pPr algn="r">
              <a:lnSpc>
                <a:spcPct val="100000"/>
              </a:lnSpc>
            </a:pPr>
            <a:fld id="{905C7976-E074-42A9-A93C-A17284891DFA}" type="slidenum">
              <a:rPr lang="en-IN" sz="1200" b="0" strike="noStrike" spc="-1">
                <a:solidFill>
                  <a:srgbClr val="8B8B8B"/>
                </a:solidFill>
                <a:uFill>
                  <a:solidFill>
                    <a:srgbClr val="FFFFFF"/>
                  </a:solidFill>
                </a:uFill>
                <a:latin typeface="Calibri"/>
              </a:rPr>
              <a:t>207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The following operation, creates a sparse index on the users collection that </a:t>
            </a:r>
            <a:r>
              <a:rPr lang="en-US" sz="2700" b="0" i="1" strike="noStrike" spc="-1">
                <a:solidFill>
                  <a:srgbClr val="000000"/>
                </a:solidFill>
                <a:uFill>
                  <a:solidFill>
                    <a:srgbClr val="FFFFFF"/>
                  </a:solidFill>
                </a:uFill>
                <a:latin typeface="Times New Roman"/>
              </a:rPr>
              <a:t>only</a:t>
            </a:r>
            <a:r>
              <a:rPr lang="en-US" sz="2700" b="0" strike="noStrike" spc="-1">
                <a:solidFill>
                  <a:srgbClr val="000000"/>
                </a:solidFill>
                <a:uFill>
                  <a:solidFill>
                    <a:srgbClr val="FFFFFF"/>
                  </a:solidFill>
                </a:uFill>
                <a:latin typeface="Times New Roman"/>
              </a:rPr>
              <a:t> includes a document in the index if the twitter_name field exists in a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db.users.ensureIndex(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 twitter_name: 1 }, { sparse: true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The index excludes all documents that do not include the twitter_name field.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07" name="TextShape 2"/>
          <p:cNvSpPr txBox="1"/>
          <p:nvPr/>
        </p:nvSpPr>
        <p:spPr>
          <a:xfrm>
            <a:off x="6553080" y="6356520"/>
            <a:ext cx="2133360" cy="364680"/>
          </a:xfrm>
          <a:prstGeom prst="rect">
            <a:avLst/>
          </a:prstGeom>
          <a:noFill/>
          <a:ln>
            <a:noFill/>
          </a:ln>
        </p:spPr>
        <p:txBody>
          <a:bodyPr anchor="ctr"/>
          <a:lstStyle/>
          <a:p>
            <a:pPr algn="r">
              <a:lnSpc>
                <a:spcPct val="100000"/>
              </a:lnSpc>
            </a:pPr>
            <a:fld id="{DFC76AD5-E4A8-47C6-A87C-D9C4A41FB71A}" type="slidenum">
              <a:rPr lang="en-IN" sz="1200" b="0" strike="noStrike" spc="-1">
                <a:solidFill>
                  <a:srgbClr val="8B8B8B"/>
                </a:solidFill>
                <a:uFill>
                  <a:solidFill>
                    <a:srgbClr val="FFFFFF"/>
                  </a:solidFill>
                </a:uFill>
                <a:latin typeface="Calibri"/>
              </a:rPr>
              <a:t>208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152280" y="228600"/>
            <a:ext cx="8762760" cy="647676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Example:</a:t>
            </a:r>
            <a:r>
              <a:rPr lang="en-US" sz="2400" b="1" strike="noStrike" spc="-1">
                <a:solidFill>
                  <a:srgbClr val="000000"/>
                </a:solidFill>
                <a:uFill>
                  <a:solidFill>
                    <a:srgbClr val="FFFFFF"/>
                  </a:solidFill>
                </a:uFill>
                <a:latin typeface="Times New Roman"/>
              </a:rPr>
              <a:t>Create a Sparse Index On A Collection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a collection scores that contains the following documents: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ObjectId("523b6e32fb408eea0eec2647"),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"userid" : “abc”</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"_id" : ObjectId("523b6e61fb408eea0eec2648"),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"userid" : “xyz",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"score" : 82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"_id" : ObjectId("523b6e6ffb408eea0eec2649"),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"userid" : “lmn",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"score" : 90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collection has a sparse index on the field score: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db.scores.ensureIndex( { score: 1 } , { sparse: true } ) </a:t>
            </a:r>
            <a:endParaRPr lang="en-US" sz="3200" b="0" strike="noStrike" spc="-1">
              <a:solidFill>
                <a:srgbClr val="000000"/>
              </a:solidFill>
              <a:uFill>
                <a:solidFill>
                  <a:srgbClr val="FFFFFF"/>
                </a:solidFill>
              </a:uFill>
              <a:latin typeface="Calibri"/>
            </a:endParaRPr>
          </a:p>
        </p:txBody>
      </p:sp>
      <p:sp>
        <p:nvSpPr>
          <p:cNvPr id="509" name="TextShape 2"/>
          <p:cNvSpPr txBox="1"/>
          <p:nvPr/>
        </p:nvSpPr>
        <p:spPr>
          <a:xfrm>
            <a:off x="6553080" y="6356520"/>
            <a:ext cx="2133360" cy="364680"/>
          </a:xfrm>
          <a:prstGeom prst="rect">
            <a:avLst/>
          </a:prstGeom>
          <a:noFill/>
          <a:ln>
            <a:noFill/>
          </a:ln>
        </p:spPr>
        <p:txBody>
          <a:bodyPr anchor="ctr"/>
          <a:lstStyle/>
          <a:p>
            <a:pPr algn="r">
              <a:lnSpc>
                <a:spcPct val="100000"/>
              </a:lnSpc>
            </a:pPr>
            <a:fld id="{77B1E2AF-03D9-49E8-9CB8-638C46F2BE5A}" type="slidenum">
              <a:rPr lang="en-IN" sz="1200" b="0" strike="noStrike" spc="-1">
                <a:solidFill>
                  <a:srgbClr val="8B8B8B"/>
                </a:solidFill>
                <a:uFill>
                  <a:solidFill>
                    <a:srgbClr val="FFFFFF"/>
                  </a:solidFill>
                </a:uFill>
                <a:latin typeface="Calibri"/>
              </a:rPr>
              <a:t>209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304920" y="304920"/>
            <a:ext cx="8610120" cy="6324120"/>
          </a:xfrm>
          <a:prstGeom prst="rect">
            <a:avLst/>
          </a:prstGeom>
          <a:noFill/>
          <a:ln>
            <a:noFill/>
          </a:ln>
        </p:spPr>
        <p:txBody>
          <a:bodyPr/>
          <a:lstStyle/>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lang="en-US" sz="2500" b="1" strike="noStrike" spc="-1">
                <a:solidFill>
                  <a:srgbClr val="000000"/>
                </a:solidFill>
                <a:uFill>
                  <a:solidFill>
                    <a:srgbClr val="FFFFFF"/>
                  </a:solidFill>
                </a:uFill>
                <a:latin typeface="Times New Roman"/>
              </a:rPr>
              <a:t>Database -</a:t>
            </a:r>
            <a:r>
              <a:rPr lang="en-US" sz="2500" b="0" strike="noStrike" spc="-1">
                <a:solidFill>
                  <a:srgbClr val="000000"/>
                </a:solidFill>
                <a:uFill>
                  <a:solidFill>
                    <a:srgbClr val="FFFFFF"/>
                  </a:solidFill>
                </a:uFill>
                <a:latin typeface="Times New Roman"/>
              </a:rPr>
              <a:t>Database is a physical container for collections. Each database gets its own set of files on the file system. A single MongoDB server typically has multiple databases.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lang="en-US" sz="2500" b="1" strike="noStrike" spc="-1">
                <a:solidFill>
                  <a:srgbClr val="000000"/>
                </a:solidFill>
                <a:uFill>
                  <a:solidFill>
                    <a:srgbClr val="FFFFFF"/>
                  </a:solidFill>
                </a:uFill>
                <a:latin typeface="Times New Roman"/>
              </a:rPr>
              <a:t>Collection-</a:t>
            </a:r>
            <a:r>
              <a:rPr lang="en-US" sz="2500" b="0" strike="noStrike" spc="-1">
                <a:solidFill>
                  <a:srgbClr val="000000"/>
                </a:solidFill>
                <a:uFill>
                  <a:solidFill>
                    <a:srgbClr val="FFFFFF"/>
                  </a:solidFill>
                </a:uFill>
                <a:latin typeface="Times New Roman"/>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US" sz="3200" b="0" strike="noStrike" spc="-1">
              <a:solidFill>
                <a:srgbClr val="000000"/>
              </a:solidFill>
              <a:uFill>
                <a:solidFill>
                  <a:srgbClr val="FFFFFF"/>
                </a:solidFill>
              </a:uFill>
              <a:latin typeface="Calibri"/>
            </a:endParaRPr>
          </a:p>
        </p:txBody>
      </p:sp>
      <p:sp>
        <p:nvSpPr>
          <p:cNvPr id="123" name="TextShape 2"/>
          <p:cNvSpPr txBox="1"/>
          <p:nvPr/>
        </p:nvSpPr>
        <p:spPr>
          <a:xfrm>
            <a:off x="6553080" y="6356520"/>
            <a:ext cx="2133360" cy="364680"/>
          </a:xfrm>
          <a:prstGeom prst="rect">
            <a:avLst/>
          </a:prstGeom>
          <a:noFill/>
          <a:ln>
            <a:noFill/>
          </a:ln>
        </p:spPr>
        <p:txBody>
          <a:bodyPr anchor="ctr"/>
          <a:lstStyle/>
          <a:p>
            <a:pPr algn="r">
              <a:lnSpc>
                <a:spcPct val="100000"/>
              </a:lnSpc>
            </a:pPr>
            <a:fld id="{21BD4A8D-109A-48F0-B5DC-1E14E09285A0}" type="slidenum">
              <a:rPr lang="en-IN" sz="1200" b="0" strike="noStrike" spc="-1">
                <a:solidFill>
                  <a:srgbClr val="8B8B8B"/>
                </a:solidFill>
                <a:uFill>
                  <a:solidFill>
                    <a:srgbClr val="FFFFFF"/>
                  </a:solidFill>
                </a:uFill>
                <a:latin typeface="Calibri"/>
              </a:rPr>
              <a:t>21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Then, the following query on the scores collection uses the sparse index to return the documents that have the score field less than (</a:t>
            </a:r>
            <a:r>
              <a:rPr lang="en-US" sz="2400" b="0" u="sng" strike="noStrike" spc="-1">
                <a:solidFill>
                  <a:srgbClr val="0000FF"/>
                </a:solidFill>
                <a:uFill>
                  <a:solidFill>
                    <a:srgbClr val="FFFFFF"/>
                  </a:solidFill>
                </a:uFill>
                <a:latin typeface="Times New Roman"/>
                <a:hlinkClick r:id="rId2"/>
              </a:rPr>
              <a:t>$lt</a:t>
            </a:r>
            <a:r>
              <a:rPr lang="en-US" sz="2400" b="0" strike="noStrike" spc="-1">
                <a:solidFill>
                  <a:srgbClr val="000000"/>
                </a:solidFill>
                <a:uFill>
                  <a:solidFill>
                    <a:srgbClr val="FFFFFF"/>
                  </a:solidFill>
                </a:uFill>
                <a:latin typeface="Times New Roman"/>
              </a:rPr>
              <a:t>) 90:</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db.scores.find( { score: { $lt: 90 }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Because the document for the userid “abc" does not contain the score field and thus does not meet the query criteria, the query can use the sparse index to return the results: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"_id" : ObjectId("523b6e61fb408eea0eec2648"),</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"userid" : “xyz",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"score" : 82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11" name="TextShape 2"/>
          <p:cNvSpPr txBox="1"/>
          <p:nvPr/>
        </p:nvSpPr>
        <p:spPr>
          <a:xfrm>
            <a:off x="6553080" y="6356520"/>
            <a:ext cx="2133360" cy="364680"/>
          </a:xfrm>
          <a:prstGeom prst="rect">
            <a:avLst/>
          </a:prstGeom>
          <a:noFill/>
          <a:ln>
            <a:noFill/>
          </a:ln>
        </p:spPr>
        <p:txBody>
          <a:bodyPr anchor="ctr"/>
          <a:lstStyle/>
          <a:p>
            <a:pPr algn="r">
              <a:lnSpc>
                <a:spcPct val="100000"/>
              </a:lnSpc>
            </a:pPr>
            <a:fld id="{2121B543-BB59-45D5-ABC1-4C57419947C2}" type="slidenum">
              <a:rPr lang="en-IN" sz="1200" b="0" strike="noStrike" spc="-1">
                <a:solidFill>
                  <a:srgbClr val="8B8B8B"/>
                </a:solidFill>
                <a:uFill>
                  <a:solidFill>
                    <a:srgbClr val="FFFFFF"/>
                  </a:solidFill>
                </a:uFill>
                <a:latin typeface="Calibri"/>
              </a:rPr>
              <a:t>210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TextShape 1"/>
          <p:cNvSpPr txBox="1"/>
          <p:nvPr/>
        </p:nvSpPr>
        <p:spPr>
          <a:xfrm>
            <a:off x="304920" y="304920"/>
            <a:ext cx="853416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Sparse Index On A Collection Cannot Return Complete Results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a collection scores that contains the following documents: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ObjectId("523b6e32fb408eea0eec2647"), "userid" : “abc”</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"_id" : ObjectId("523b6e61fb408eea0eec2648"), "userid" : “xyz", "score" : 82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ObjectId("523b6e6ffb408eea0eec2649"), "userid" : “lmn", "score" : 90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13" name="TextShape 2"/>
          <p:cNvSpPr txBox="1"/>
          <p:nvPr/>
        </p:nvSpPr>
        <p:spPr>
          <a:xfrm>
            <a:off x="6553080" y="6356520"/>
            <a:ext cx="2133360" cy="364680"/>
          </a:xfrm>
          <a:prstGeom prst="rect">
            <a:avLst/>
          </a:prstGeom>
          <a:noFill/>
          <a:ln>
            <a:noFill/>
          </a:ln>
        </p:spPr>
        <p:txBody>
          <a:bodyPr anchor="ctr"/>
          <a:lstStyle/>
          <a:p>
            <a:pPr algn="r">
              <a:lnSpc>
                <a:spcPct val="100000"/>
              </a:lnSpc>
            </a:pPr>
            <a:fld id="{DBA2FDB4-7612-4C67-B60F-F27EC5301E9D}" type="slidenum">
              <a:rPr lang="en-IN" sz="1200" b="0" strike="noStrike" spc="-1">
                <a:solidFill>
                  <a:srgbClr val="8B8B8B"/>
                </a:solidFill>
                <a:uFill>
                  <a:solidFill>
                    <a:srgbClr val="FFFFFF"/>
                  </a:solidFill>
                </a:uFill>
                <a:latin typeface="Calibri"/>
              </a:rPr>
              <a:t>211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TextShape 1"/>
          <p:cNvSpPr txBox="1"/>
          <p:nvPr/>
        </p:nvSpPr>
        <p:spPr>
          <a:xfrm>
            <a:off x="152280" y="304920"/>
            <a:ext cx="8762760" cy="63241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collection has a sparse index on the field score: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db.scores.ensureIndex( { score: 1 } , { sparse: true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Because the document for the userid “abc" does not contain the score field, the sparse index does not contain an entry for that document.</a:t>
            </a:r>
            <a:endParaRPr lang="en-US" sz="3200" b="0" strike="noStrike" spc="-1">
              <a:solidFill>
                <a:srgbClr val="000000"/>
              </a:solidFill>
              <a:uFill>
                <a:solidFill>
                  <a:srgbClr val="FFFFFF"/>
                </a:solidFill>
              </a:uFill>
              <a:latin typeface="Calibri"/>
            </a:endParaRPr>
          </a:p>
        </p:txBody>
      </p:sp>
      <p:sp>
        <p:nvSpPr>
          <p:cNvPr id="515" name="TextShape 2"/>
          <p:cNvSpPr txBox="1"/>
          <p:nvPr/>
        </p:nvSpPr>
        <p:spPr>
          <a:xfrm>
            <a:off x="6553080" y="6356520"/>
            <a:ext cx="2133360" cy="364680"/>
          </a:xfrm>
          <a:prstGeom prst="rect">
            <a:avLst/>
          </a:prstGeom>
          <a:noFill/>
          <a:ln>
            <a:noFill/>
          </a:ln>
        </p:spPr>
        <p:txBody>
          <a:bodyPr anchor="ctr"/>
          <a:lstStyle/>
          <a:p>
            <a:pPr algn="r">
              <a:lnSpc>
                <a:spcPct val="100000"/>
              </a:lnSpc>
            </a:pPr>
            <a:fld id="{ACBD4079-9FF4-4670-AC0A-86ED7A4CD4E3}" type="slidenum">
              <a:rPr lang="en-IN" sz="1200" b="0" strike="noStrike" spc="-1">
                <a:solidFill>
                  <a:srgbClr val="8B8B8B"/>
                </a:solidFill>
                <a:uFill>
                  <a:solidFill>
                    <a:srgbClr val="FFFFFF"/>
                  </a:solidFill>
                </a:uFill>
                <a:latin typeface="Calibri"/>
              </a:rPr>
              <a:t>212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use the sparse index, explicitly specify the index with hint():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db.scores.find().sort( { score: -1 } ).hint( { score: 1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use of the index results in the return of only those documents with the score field: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ObjectId("523b6e6ffb408eea0eec2649"), "userid" : “lmn", "score" : 90</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"_id" : ObjectId("523b6e61fb408eea0eec2648"), "userid" : “xyz”, "score" : 82</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17" name="TextShape 2"/>
          <p:cNvSpPr txBox="1"/>
          <p:nvPr/>
        </p:nvSpPr>
        <p:spPr>
          <a:xfrm>
            <a:off x="6553080" y="6356520"/>
            <a:ext cx="2133360" cy="364680"/>
          </a:xfrm>
          <a:prstGeom prst="rect">
            <a:avLst/>
          </a:prstGeom>
          <a:noFill/>
          <a:ln>
            <a:noFill/>
          </a:ln>
        </p:spPr>
        <p:txBody>
          <a:bodyPr anchor="ctr"/>
          <a:lstStyle/>
          <a:p>
            <a:pPr algn="r">
              <a:lnSpc>
                <a:spcPct val="100000"/>
              </a:lnSpc>
            </a:pPr>
            <a:fld id="{13964FF9-718C-4879-88A9-1C9CCB5436A1}" type="slidenum">
              <a:rPr lang="en-IN" sz="1200" b="0" strike="noStrike" spc="-1">
                <a:solidFill>
                  <a:srgbClr val="8B8B8B"/>
                </a:solidFill>
                <a:uFill>
                  <a:solidFill>
                    <a:srgbClr val="FFFFFF"/>
                  </a:solidFill>
                </a:uFill>
                <a:latin typeface="Calibri"/>
              </a:rPr>
              <a:t>213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Shape 1"/>
          <p:cNvSpPr txBox="1"/>
          <p:nvPr/>
        </p:nvSpPr>
        <p:spPr>
          <a:xfrm>
            <a:off x="457200" y="533520"/>
            <a:ext cx="8229240" cy="559224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Consider the following operation: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FF0000"/>
                </a:solidFill>
                <a:uFill>
                  <a:solidFill>
                    <a:srgbClr val="FFFFFF"/>
                  </a:solidFill>
                </a:uFill>
                <a:latin typeface="Times New Roman"/>
              </a:rPr>
              <a:t>             db.users.find().hint( { score: 1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This operation returns all documents in the collection named </a:t>
            </a:r>
            <a:r>
              <a:rPr lang="en-US" sz="3200" b="1" strike="noStrike" spc="-1">
                <a:solidFill>
                  <a:srgbClr val="000000"/>
                </a:solidFill>
                <a:uFill>
                  <a:solidFill>
                    <a:srgbClr val="FFFFFF"/>
                  </a:solidFill>
                </a:uFill>
                <a:latin typeface="Times New Roman"/>
              </a:rPr>
              <a:t>users </a:t>
            </a:r>
            <a:r>
              <a:rPr lang="en-US" sz="3200" b="0" strike="noStrike" spc="-1">
                <a:solidFill>
                  <a:srgbClr val="000000"/>
                </a:solidFill>
                <a:uFill>
                  <a:solidFill>
                    <a:srgbClr val="FFFFFF"/>
                  </a:solidFill>
                </a:uFill>
                <a:latin typeface="Times New Roman"/>
              </a:rPr>
              <a:t>using the index on the </a:t>
            </a:r>
            <a:r>
              <a:rPr lang="en-US" sz="3200" b="1" strike="noStrike" spc="-1">
                <a:solidFill>
                  <a:srgbClr val="000000"/>
                </a:solidFill>
                <a:uFill>
                  <a:solidFill>
                    <a:srgbClr val="FFFFFF"/>
                  </a:solidFill>
                </a:uFill>
                <a:latin typeface="Times New Roman"/>
              </a:rPr>
              <a:t>score</a:t>
            </a:r>
            <a:r>
              <a:rPr lang="en-US" sz="3200" b="0" strike="noStrike" spc="-1">
                <a:solidFill>
                  <a:srgbClr val="000000"/>
                </a:solidFill>
                <a:uFill>
                  <a:solidFill>
                    <a:srgbClr val="FFFFFF"/>
                  </a:solidFill>
                </a:uFill>
                <a:latin typeface="Times New Roman"/>
              </a:rPr>
              <a:t> field.</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519" name="TextShape 2"/>
          <p:cNvSpPr txBox="1"/>
          <p:nvPr/>
        </p:nvSpPr>
        <p:spPr>
          <a:xfrm>
            <a:off x="6553080" y="6356520"/>
            <a:ext cx="2133360" cy="364680"/>
          </a:xfrm>
          <a:prstGeom prst="rect">
            <a:avLst/>
          </a:prstGeom>
          <a:noFill/>
          <a:ln>
            <a:noFill/>
          </a:ln>
        </p:spPr>
        <p:txBody>
          <a:bodyPr anchor="ctr"/>
          <a:lstStyle/>
          <a:p>
            <a:pPr algn="r">
              <a:lnSpc>
                <a:spcPct val="100000"/>
              </a:lnSpc>
            </a:pPr>
            <a:fld id="{BD19CECC-D675-47F7-8F0F-F159C0FDCCD2}" type="slidenum">
              <a:rPr lang="en-IN" sz="1200" b="0" strike="noStrike" spc="-1">
                <a:solidFill>
                  <a:srgbClr val="8B8B8B"/>
                </a:solidFill>
                <a:uFill>
                  <a:solidFill>
                    <a:srgbClr val="FFFFFF"/>
                  </a:solidFill>
                </a:uFill>
                <a:latin typeface="Calibri"/>
              </a:rPr>
              <a:t>214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Sparse Index with Unique Constraint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Consider a collection scores that contains the following documents: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"_id" : ObjectId("523b6e32fb408eea0eec2647"),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"userid" : "newbie"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 "_id" : ObjectId("523b6e61fb408eea0eec2648"),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"userid" : "abby", "score" : 82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 "_id" : ObjectId("523b6e6ffb408eea0eec2649"),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"userid" : "nina", "score" : 90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You could create an index with a </a:t>
            </a:r>
            <a:r>
              <a:rPr lang="en-US" sz="2300" b="0" u="sng" strike="noStrike" spc="-1">
                <a:solidFill>
                  <a:srgbClr val="0000FF"/>
                </a:solidFill>
                <a:uFill>
                  <a:solidFill>
                    <a:srgbClr val="FFFFFF"/>
                  </a:solidFill>
                </a:uFill>
                <a:latin typeface="Times New Roman"/>
                <a:hlinkClick r:id="rId2"/>
              </a:rPr>
              <a:t>unique constraint</a:t>
            </a:r>
            <a:r>
              <a:rPr lang="en-US" sz="2300" b="0" strike="noStrike" spc="-1">
                <a:solidFill>
                  <a:srgbClr val="000000"/>
                </a:solidFill>
                <a:uFill>
                  <a:solidFill>
                    <a:srgbClr val="FFFFFF"/>
                  </a:solidFill>
                </a:uFill>
                <a:latin typeface="Times New Roman"/>
              </a:rPr>
              <a:t> and sparse filter on the score field using the following operation: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r>
              <a:rPr lang="en-US" sz="2300" b="1" strike="noStrike" spc="-1">
                <a:solidFill>
                  <a:srgbClr val="FF0000"/>
                </a:solidFill>
                <a:uFill>
                  <a:solidFill>
                    <a:srgbClr val="FFFFFF"/>
                  </a:solidFill>
                </a:uFill>
                <a:latin typeface="Times New Roman"/>
              </a:rPr>
              <a:t>db.scores.ensureIndex( { score: 1 } , { sparse: true, unique: true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21" name="TextShape 2"/>
          <p:cNvSpPr txBox="1"/>
          <p:nvPr/>
        </p:nvSpPr>
        <p:spPr>
          <a:xfrm>
            <a:off x="6553080" y="6356520"/>
            <a:ext cx="2133360" cy="364680"/>
          </a:xfrm>
          <a:prstGeom prst="rect">
            <a:avLst/>
          </a:prstGeom>
          <a:noFill/>
          <a:ln>
            <a:noFill/>
          </a:ln>
        </p:spPr>
        <p:txBody>
          <a:bodyPr anchor="ctr"/>
          <a:lstStyle/>
          <a:p>
            <a:pPr algn="r">
              <a:lnSpc>
                <a:spcPct val="100000"/>
              </a:lnSpc>
            </a:pPr>
            <a:fld id="{D363802C-4836-415B-8018-FD4D2692F86E}" type="slidenum">
              <a:rPr lang="en-IN" sz="1200" b="0" strike="noStrike" spc="-1">
                <a:solidFill>
                  <a:srgbClr val="8B8B8B"/>
                </a:solidFill>
                <a:uFill>
                  <a:solidFill>
                    <a:srgbClr val="FFFFFF"/>
                  </a:solidFill>
                </a:uFill>
                <a:latin typeface="Calibri"/>
              </a:rPr>
              <a:t>215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This index </a:t>
            </a:r>
            <a:r>
              <a:rPr lang="en-US" sz="2400" b="0" i="1" strike="noStrike" spc="-1">
                <a:solidFill>
                  <a:srgbClr val="000000"/>
                </a:solidFill>
                <a:uFill>
                  <a:solidFill>
                    <a:srgbClr val="FFFFFF"/>
                  </a:solidFill>
                </a:uFill>
                <a:latin typeface="Times New Roman"/>
              </a:rPr>
              <a:t>would permit</a:t>
            </a:r>
            <a:r>
              <a:rPr lang="en-US" sz="2400" b="0" strike="noStrike" spc="-1">
                <a:solidFill>
                  <a:srgbClr val="000000"/>
                </a:solidFill>
                <a:uFill>
                  <a:solidFill>
                    <a:srgbClr val="FFFFFF"/>
                  </a:solidFill>
                </a:uFill>
                <a:latin typeface="Times New Roman"/>
              </a:rPr>
              <a:t> the insertion of documents that had unique values for the score field </a:t>
            </a:r>
            <a:r>
              <a:rPr lang="en-US" sz="2400" b="0" i="1" strike="noStrike" spc="-1">
                <a:solidFill>
                  <a:srgbClr val="000000"/>
                </a:solidFill>
                <a:uFill>
                  <a:solidFill>
                    <a:srgbClr val="FFFFFF"/>
                  </a:solidFill>
                </a:uFill>
                <a:latin typeface="Times New Roman"/>
              </a:rPr>
              <a:t>or</a:t>
            </a:r>
            <a:r>
              <a:rPr lang="en-US" sz="2400" b="0" strike="noStrike" spc="-1">
                <a:solidFill>
                  <a:srgbClr val="000000"/>
                </a:solidFill>
                <a:uFill>
                  <a:solidFill>
                    <a:srgbClr val="FFFFFF"/>
                  </a:solidFill>
                </a:uFill>
                <a:latin typeface="Times New Roman"/>
              </a:rPr>
              <a:t> did not include a score field.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the following </a:t>
            </a:r>
            <a:r>
              <a:rPr lang="en-US" sz="2400" b="0" i="1" u="sng" strike="noStrike" spc="-1">
                <a:solidFill>
                  <a:srgbClr val="0000FF"/>
                </a:solidFill>
                <a:uFill>
                  <a:solidFill>
                    <a:srgbClr val="FFFFFF"/>
                  </a:solidFill>
                </a:uFill>
                <a:latin typeface="Times New Roman"/>
                <a:hlinkClick r:id="rId2"/>
              </a:rPr>
              <a:t>insert operation</a:t>
            </a: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db.scores.insert( { "userid": "AAAAAAA", "score": 43 } ) db.scores.insert( { "userid": "BBBBBBB", "score": 34 } ) db.scores.insert( { "userid": "CCCCCCC" }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db.scores.insert( { "userid": "DDDDDDD"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However, the index </a:t>
            </a:r>
            <a:r>
              <a:rPr lang="en-US" sz="2400" b="0" i="1" strike="noStrike" spc="-1">
                <a:solidFill>
                  <a:srgbClr val="000000"/>
                </a:solidFill>
                <a:uFill>
                  <a:solidFill>
                    <a:srgbClr val="FFFFFF"/>
                  </a:solidFill>
                </a:uFill>
                <a:latin typeface="Times New Roman"/>
              </a:rPr>
              <a:t>would not permit</a:t>
            </a:r>
            <a:r>
              <a:rPr lang="en-US" sz="2400" b="0" strike="noStrike" spc="-1">
                <a:solidFill>
                  <a:srgbClr val="000000"/>
                </a:solidFill>
                <a:uFill>
                  <a:solidFill>
                    <a:srgbClr val="FFFFFF"/>
                  </a:solidFill>
                </a:uFill>
                <a:latin typeface="Times New Roman"/>
              </a:rPr>
              <a:t> the addition of the following documents since documents already exists with score value of 82 and 90:</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db.scores.insert( { "userid": "AAAAAAA", "score": 82 } ) db.scores.insert( { "userid": "BBBBBBB", "score": 90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23" name="TextShape 2"/>
          <p:cNvSpPr txBox="1"/>
          <p:nvPr/>
        </p:nvSpPr>
        <p:spPr>
          <a:xfrm>
            <a:off x="6553080" y="6356520"/>
            <a:ext cx="2133360" cy="364680"/>
          </a:xfrm>
          <a:prstGeom prst="rect">
            <a:avLst/>
          </a:prstGeom>
          <a:noFill/>
          <a:ln>
            <a:noFill/>
          </a:ln>
        </p:spPr>
        <p:txBody>
          <a:bodyPr anchor="ctr"/>
          <a:lstStyle/>
          <a:p>
            <a:pPr algn="r">
              <a:lnSpc>
                <a:spcPct val="100000"/>
              </a:lnSpc>
            </a:pPr>
            <a:fld id="{36918FE6-F565-47B7-A964-EAC7053DC773}" type="slidenum">
              <a:rPr lang="en-IN" sz="1200" b="0" strike="noStrike" spc="-1">
                <a:solidFill>
                  <a:srgbClr val="8B8B8B"/>
                </a:solidFill>
                <a:uFill>
                  <a:solidFill>
                    <a:srgbClr val="FFFFFF"/>
                  </a:solidFill>
                </a:uFill>
                <a:latin typeface="Calibri"/>
              </a:rPr>
              <a:t>216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Shape 1"/>
          <p:cNvSpPr txBox="1"/>
          <p:nvPr/>
        </p:nvSpPr>
        <p:spPr>
          <a:xfrm>
            <a:off x="304920" y="304920"/>
            <a:ext cx="861012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Create a Hashed Index</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700" b="0" u="sng" strike="noStrike" spc="-1">
                <a:solidFill>
                  <a:srgbClr val="0000FF"/>
                </a:solidFill>
                <a:uFill>
                  <a:solidFill>
                    <a:srgbClr val="FFFFFF"/>
                  </a:solidFill>
                </a:uFill>
                <a:latin typeface="Times New Roman"/>
                <a:hlinkClick r:id="rId2"/>
              </a:rPr>
              <a:t>Hashed indexes</a:t>
            </a:r>
            <a:r>
              <a:rPr lang="en-US" sz="2700" b="0" strike="noStrike" spc="-1">
                <a:solidFill>
                  <a:srgbClr val="FF0000"/>
                </a:solidFill>
                <a:uFill>
                  <a:solidFill>
                    <a:srgbClr val="FFFFFF"/>
                  </a:solidFill>
                </a:uFill>
                <a:latin typeface="Times New Roman"/>
              </a:rPr>
              <a:t> </a:t>
            </a:r>
            <a:r>
              <a:rPr lang="en-US" sz="2700" b="0" strike="noStrike" spc="-1">
                <a:solidFill>
                  <a:srgbClr val="000000"/>
                </a:solidFill>
                <a:uFill>
                  <a:solidFill>
                    <a:srgbClr val="FFFFFF"/>
                  </a:solidFill>
                </a:uFill>
                <a:latin typeface="Times New Roman"/>
              </a:rPr>
              <a:t>compute a hash of the value of a field in a collection and index the hashed value.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MongoDB automatically computes the hashes when resolving queries using hashed indexes. Applications do </a:t>
            </a:r>
            <a:r>
              <a:rPr lang="en-US" sz="2700" b="1" strike="noStrike" spc="-1">
                <a:solidFill>
                  <a:srgbClr val="000000"/>
                </a:solidFill>
                <a:uFill>
                  <a:solidFill>
                    <a:srgbClr val="FFFFFF"/>
                  </a:solidFill>
                </a:uFill>
                <a:latin typeface="Times New Roman"/>
              </a:rPr>
              <a:t>not</a:t>
            </a:r>
            <a:r>
              <a:rPr lang="en-US" sz="2700" b="0" strike="noStrike" spc="-1">
                <a:solidFill>
                  <a:srgbClr val="000000"/>
                </a:solidFill>
                <a:uFill>
                  <a:solidFill>
                    <a:srgbClr val="FFFFFF"/>
                  </a:solidFill>
                </a:uFill>
                <a:latin typeface="Times New Roman"/>
              </a:rPr>
              <a:t> need to compute hashes.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MongoDB supports hashed indexes of any single field.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The hashing function collapses embedded documents and computes the hash for the entire value, but does not support multi-key (i.e. arrays) indexes.</a:t>
            </a:r>
            <a:endParaRPr lang="en-US" sz="3200" b="0" strike="noStrike" spc="-1">
              <a:solidFill>
                <a:srgbClr val="000000"/>
              </a:solidFill>
              <a:uFill>
                <a:solidFill>
                  <a:srgbClr val="FFFFFF"/>
                </a:solidFill>
              </a:uFill>
              <a:latin typeface="Calibri"/>
            </a:endParaRPr>
          </a:p>
        </p:txBody>
      </p:sp>
      <p:sp>
        <p:nvSpPr>
          <p:cNvPr id="525" name="TextShape 2"/>
          <p:cNvSpPr txBox="1"/>
          <p:nvPr/>
        </p:nvSpPr>
        <p:spPr>
          <a:xfrm>
            <a:off x="6553080" y="6356520"/>
            <a:ext cx="2133360" cy="364680"/>
          </a:xfrm>
          <a:prstGeom prst="rect">
            <a:avLst/>
          </a:prstGeom>
          <a:noFill/>
          <a:ln>
            <a:noFill/>
          </a:ln>
        </p:spPr>
        <p:txBody>
          <a:bodyPr anchor="ctr"/>
          <a:lstStyle/>
          <a:p>
            <a:pPr algn="r">
              <a:lnSpc>
                <a:spcPct val="100000"/>
              </a:lnSpc>
            </a:pPr>
            <a:fld id="{F6CABE9D-87A0-4861-BD89-8579DE513D61}" type="slidenum">
              <a:rPr lang="en-IN" sz="1200" b="0" strike="noStrike" spc="-1">
                <a:solidFill>
                  <a:srgbClr val="8B8B8B"/>
                </a:solidFill>
                <a:uFill>
                  <a:solidFill>
                    <a:srgbClr val="FFFFFF"/>
                  </a:solidFill>
                </a:uFill>
                <a:latin typeface="Calibri"/>
              </a:rPr>
              <a:t>217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TextShape 1"/>
          <p:cNvSpPr txBox="1"/>
          <p:nvPr/>
        </p:nvSpPr>
        <p:spPr>
          <a:xfrm>
            <a:off x="457200" y="304920"/>
            <a:ext cx="8229240" cy="6248160"/>
          </a:xfrm>
          <a:prstGeom prst="rect">
            <a:avLst/>
          </a:prstGeom>
          <a:noFill/>
          <a:ln>
            <a:noFill/>
          </a:ln>
        </p:spPr>
        <p:txBody>
          <a:bodyPr/>
          <a:lstStyle/>
          <a:p>
            <a:pPr marL="343080" indent="-342720">
              <a:lnSpc>
                <a:spcPct val="100000"/>
              </a:lnSpc>
              <a:buClr>
                <a:srgbClr val="000000"/>
              </a:buClr>
              <a:buFont typeface="Arial"/>
              <a:buChar char="•"/>
            </a:pPr>
            <a:r>
              <a:rPr lang="en-US" sz="3000" b="1" strike="noStrike" spc="-1">
                <a:solidFill>
                  <a:srgbClr val="000000"/>
                </a:solidFill>
                <a:uFill>
                  <a:solidFill>
                    <a:srgbClr val="FFFFFF"/>
                  </a:solidFill>
                </a:uFill>
                <a:latin typeface="Times New Roman"/>
              </a:rPr>
              <a:t>Hashed indexes </a:t>
            </a:r>
            <a:r>
              <a:rPr lang="en-US" sz="3000" b="0" strike="noStrike" spc="-1">
                <a:solidFill>
                  <a:srgbClr val="000000"/>
                </a:solidFill>
                <a:uFill>
                  <a:solidFill>
                    <a:srgbClr val="FFFFFF"/>
                  </a:solidFill>
                </a:uFill>
                <a:latin typeface="Times New Roman"/>
              </a:rPr>
              <a:t>maintain entries with hashes of the values of the indexed field.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000" b="0" strike="noStrike" spc="-1">
                <a:solidFill>
                  <a:srgbClr val="000000"/>
                </a:solidFill>
                <a:uFill>
                  <a:solidFill>
                    <a:srgbClr val="FFFFFF"/>
                  </a:solidFill>
                </a:uFill>
                <a:latin typeface="Times New Roman"/>
              </a:rPr>
              <a:t>To create a </a:t>
            </a:r>
            <a:r>
              <a:rPr lang="en-US" sz="3000" b="0" i="1" u="sng" strike="noStrike" spc="-1">
                <a:solidFill>
                  <a:srgbClr val="0000FF"/>
                </a:solidFill>
                <a:uFill>
                  <a:solidFill>
                    <a:srgbClr val="FFFFFF"/>
                  </a:solidFill>
                </a:uFill>
                <a:latin typeface="Times New Roman"/>
                <a:hlinkClick r:id="rId2"/>
              </a:rPr>
              <a:t>hashed index</a:t>
            </a:r>
            <a:r>
              <a:rPr lang="en-US" sz="3000" b="0" strike="noStrike" spc="-1">
                <a:solidFill>
                  <a:srgbClr val="000000"/>
                </a:solidFill>
                <a:uFill>
                  <a:solidFill>
                    <a:srgbClr val="FFFFFF"/>
                  </a:solidFill>
                </a:uFill>
                <a:latin typeface="Times New Roman"/>
              </a:rPr>
              <a:t>, specify hashed as the value of the index key, as in the following example: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000" b="1" strike="noStrike"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000" b="0" strike="noStrike" spc="-1">
                <a:solidFill>
                  <a:srgbClr val="000000"/>
                </a:solidFill>
                <a:uFill>
                  <a:solidFill>
                    <a:srgbClr val="FFFFFF"/>
                  </a:solidFill>
                </a:uFill>
                <a:latin typeface="Times New Roman"/>
              </a:rPr>
              <a:t>Specify a hashed index on _id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000" b="0" strike="noStrike" spc="-1">
                <a:solidFill>
                  <a:srgbClr val="000000"/>
                </a:solidFill>
                <a:uFill>
                  <a:solidFill>
                    <a:srgbClr val="FFFFFF"/>
                  </a:solidFill>
                </a:uFill>
                <a:latin typeface="Times New Roman"/>
              </a:rPr>
              <a:t>      db.collection.ensureIndex( { _id: "hashed"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27" name="TextShape 2"/>
          <p:cNvSpPr txBox="1"/>
          <p:nvPr/>
        </p:nvSpPr>
        <p:spPr>
          <a:xfrm>
            <a:off x="6553080" y="6356520"/>
            <a:ext cx="2133360" cy="364680"/>
          </a:xfrm>
          <a:prstGeom prst="rect">
            <a:avLst/>
          </a:prstGeom>
          <a:noFill/>
          <a:ln>
            <a:noFill/>
          </a:ln>
        </p:spPr>
        <p:txBody>
          <a:bodyPr anchor="ctr"/>
          <a:lstStyle/>
          <a:p>
            <a:pPr algn="r">
              <a:lnSpc>
                <a:spcPct val="100000"/>
              </a:lnSpc>
            </a:pPr>
            <a:fld id="{D07C9783-CA40-4690-993A-5D2954E73756}" type="slidenum">
              <a:rPr lang="en-IN" sz="1200" b="0" strike="noStrike" spc="-1">
                <a:solidFill>
                  <a:srgbClr val="8B8B8B"/>
                </a:solidFill>
                <a:uFill>
                  <a:solidFill>
                    <a:srgbClr val="FFFFFF"/>
                  </a:solidFill>
                </a:uFill>
                <a:latin typeface="Calibri"/>
              </a:rPr>
              <a:t>218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529" name="TextShape 2"/>
          <p:cNvSpPr txBox="1"/>
          <p:nvPr/>
        </p:nvSpPr>
        <p:spPr>
          <a:xfrm>
            <a:off x="457200" y="1600200"/>
            <a:ext cx="8229240" cy="4525560"/>
          </a:xfrm>
          <a:prstGeom prst="rect">
            <a:avLst/>
          </a:prstGeom>
          <a:noFill/>
          <a:ln>
            <a:noFill/>
          </a:ln>
        </p:spPr>
        <p:txBody>
          <a:bodyPr/>
          <a:lstStyle/>
          <a:p>
            <a:pPr marL="343080" indent="-342720" algn="ctr">
              <a:lnSpc>
                <a:spcPct val="100000"/>
              </a:lnSpc>
            </a:pPr>
            <a:endParaRPr lang="en-US" sz="3200" b="0" strike="noStrike" spc="-1">
              <a:solidFill>
                <a:srgbClr val="000000"/>
              </a:solidFill>
              <a:uFill>
                <a:solidFill>
                  <a:srgbClr val="FFFFFF"/>
                </a:solidFill>
              </a:uFill>
              <a:latin typeface="Calibri"/>
            </a:endParaRPr>
          </a:p>
          <a:p>
            <a:pPr marL="343080" indent="-342720" algn="ctr">
              <a:lnSpc>
                <a:spcPct val="100000"/>
              </a:lnSpc>
            </a:pPr>
            <a:r>
              <a:rPr lang="en-US" sz="7200" b="1" strike="noStrike" spc="-1">
                <a:solidFill>
                  <a:srgbClr val="FF0000"/>
                </a:solidFill>
                <a:uFill>
                  <a:solidFill>
                    <a:srgbClr val="FFFFFF"/>
                  </a:solidFill>
                </a:uFill>
                <a:latin typeface="Times New Roman"/>
              </a:rPr>
              <a:t>END</a:t>
            </a:r>
            <a:endParaRPr lang="en-US" sz="3200" b="0" strike="noStrike" spc="-1">
              <a:solidFill>
                <a:srgbClr val="000000"/>
              </a:solidFill>
              <a:uFill>
                <a:solidFill>
                  <a:srgbClr val="FFFFFF"/>
                </a:solidFill>
              </a:uFill>
              <a:latin typeface="Calibri"/>
            </a:endParaRPr>
          </a:p>
        </p:txBody>
      </p:sp>
      <p:sp>
        <p:nvSpPr>
          <p:cNvPr id="530" name="TextShape 3"/>
          <p:cNvSpPr txBox="1"/>
          <p:nvPr/>
        </p:nvSpPr>
        <p:spPr>
          <a:xfrm>
            <a:off x="6553080" y="6356520"/>
            <a:ext cx="2133360" cy="364680"/>
          </a:xfrm>
          <a:prstGeom prst="rect">
            <a:avLst/>
          </a:prstGeom>
          <a:noFill/>
          <a:ln>
            <a:noFill/>
          </a:ln>
        </p:spPr>
        <p:txBody>
          <a:bodyPr anchor="ctr"/>
          <a:lstStyle/>
          <a:p>
            <a:pPr algn="r">
              <a:lnSpc>
                <a:spcPct val="100000"/>
              </a:lnSpc>
            </a:pPr>
            <a:fld id="{439082B9-6D56-45F1-9DDC-129855891776}" type="slidenum">
              <a:rPr lang="en-IN" sz="1200" b="0" strike="noStrike" spc="-1">
                <a:solidFill>
                  <a:srgbClr val="8B8B8B"/>
                </a:solidFill>
                <a:uFill>
                  <a:solidFill>
                    <a:srgbClr val="FFFFFF"/>
                  </a:solidFill>
                </a:uFill>
                <a:latin typeface="Calibri"/>
              </a:rPr>
              <a:t>219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380880" y="533520"/>
            <a:ext cx="8229240" cy="6019560"/>
          </a:xfrm>
          <a:prstGeom prst="rect">
            <a:avLst/>
          </a:prstGeom>
          <a:noFill/>
          <a:ln>
            <a:noFill/>
          </a:ln>
        </p:spPr>
        <p:txBody>
          <a:bodyPr/>
          <a:lstStyle/>
          <a:p>
            <a:pPr marL="343080" indent="-342720">
              <a:lnSpc>
                <a:spcPct val="100000"/>
              </a:lnSpc>
              <a:buClr>
                <a:srgbClr val="000000"/>
              </a:buClr>
              <a:buFont typeface="Wingdings" charset="2"/>
              <a:buChar char=""/>
            </a:pPr>
            <a:r>
              <a:rPr lang="en-US" sz="3200" b="1" strike="noStrike" spc="-1">
                <a:solidFill>
                  <a:srgbClr val="000000"/>
                </a:solidFill>
                <a:uFill>
                  <a:solidFill>
                    <a:srgbClr val="FFFFFF"/>
                  </a:solidFill>
                </a:uFill>
                <a:latin typeface="Times New Roman"/>
              </a:rPr>
              <a:t>Document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     A record in MongoDB is a document, which is a data structure composed of field and value pairs. MongoDB documents are similar to JSON objects.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 The values of fields may include other documents, arrays, and arrays of documents.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A document is a set of key-value pairs. Documents have dynamic schema.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r>
              <a:rPr lang="en-US" sz="3200" b="1" strike="noStrike" spc="-1">
                <a:solidFill>
                  <a:srgbClr val="000000"/>
                </a:solidFill>
                <a:uFill>
                  <a:solidFill>
                    <a:srgbClr val="FFFFFF"/>
                  </a:solidFill>
                </a:uFill>
                <a:latin typeface="Times New Roman"/>
              </a:rPr>
              <a:t>Dynamic schema</a:t>
            </a:r>
            <a:r>
              <a:rPr lang="en-US" sz="3200" b="0" strike="noStrike" spc="-1">
                <a:solidFill>
                  <a:srgbClr val="000000"/>
                </a:solidFill>
                <a:uFill>
                  <a:solidFill>
                    <a:srgbClr val="FFFFFF"/>
                  </a:solidFill>
                </a:uFill>
                <a:latin typeface="Times New Roman"/>
              </a:rPr>
              <a:t> means that documents in the same collection do not need to have the same set of fields or structure, and common fields in a collection's documents may hold different types of data.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25" name="TextShape 2"/>
          <p:cNvSpPr txBox="1"/>
          <p:nvPr/>
        </p:nvSpPr>
        <p:spPr>
          <a:xfrm>
            <a:off x="6553080" y="6356520"/>
            <a:ext cx="2133360" cy="364680"/>
          </a:xfrm>
          <a:prstGeom prst="rect">
            <a:avLst/>
          </a:prstGeom>
          <a:noFill/>
          <a:ln>
            <a:noFill/>
          </a:ln>
        </p:spPr>
        <p:txBody>
          <a:bodyPr anchor="ctr"/>
          <a:lstStyle/>
          <a:p>
            <a:pPr algn="r">
              <a:lnSpc>
                <a:spcPct val="100000"/>
              </a:lnSpc>
            </a:pPr>
            <a:fld id="{63535FBF-7310-4998-84E6-5A3982065E38}" type="slidenum">
              <a:rPr lang="en-IN" sz="1200" b="0" strike="noStrike" spc="-1">
                <a:solidFill>
                  <a:srgbClr val="8B8B8B"/>
                </a:solidFill>
                <a:uFill>
                  <a:solidFill>
                    <a:srgbClr val="FFFFFF"/>
                  </a:solidFill>
                </a:uFill>
                <a:latin typeface="Calibri"/>
              </a:rPr>
              <a:t>22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Shape 1"/>
          <p:cNvSpPr txBox="1"/>
          <p:nvPr/>
        </p:nvSpPr>
        <p:spPr>
          <a:xfrm>
            <a:off x="304920" y="380880"/>
            <a:ext cx="8534160" cy="60955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MongoDB Java</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Installation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Before we start using MongoDB in our Java programs, we need to make sure that we have MongoDB JDBC Driver and Java set up on the machine.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You need to download the jar file(</a:t>
            </a:r>
            <a:r>
              <a:rPr lang="en-US" sz="2400" b="1" u="sng" strike="noStrike" spc="-1">
                <a:solidFill>
                  <a:srgbClr val="0000FF"/>
                </a:solidFill>
                <a:uFill>
                  <a:solidFill>
                    <a:srgbClr val="FFFFFF"/>
                  </a:solidFill>
                </a:uFill>
                <a:latin typeface="Times New Roman"/>
                <a:hlinkClick r:id="rId2"/>
              </a:rPr>
              <a:t>Download mongo.jar</a:t>
            </a:r>
            <a:r>
              <a:rPr lang="en-US" sz="2400" b="1" strike="noStrike" spc="-1">
                <a:solidFill>
                  <a:srgbClr val="000000"/>
                </a:solidFill>
                <a:uFill>
                  <a:solidFill>
                    <a:srgbClr val="FFFFFF"/>
                  </a:solidFill>
                </a:uFill>
                <a:latin typeface="Times New Roman"/>
              </a:rPr>
              <a:t>)</a:t>
            </a:r>
            <a:r>
              <a:rPr lang="en-US" sz="2400" b="0" strike="noStrike" spc="-1">
                <a:solidFill>
                  <a:srgbClr val="000000"/>
                </a:solidFill>
                <a:uFill>
                  <a:solidFill>
                    <a:srgbClr val="FFFFFF"/>
                  </a:solidFill>
                </a:uFill>
                <a:latin typeface="Times New Roman"/>
              </a:rPr>
              <a:t>. Make sure to download latest release of it.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You need to include the </a:t>
            </a:r>
            <a:r>
              <a:rPr lang="en-US" sz="2400" b="1" strike="noStrike" spc="-1">
                <a:solidFill>
                  <a:srgbClr val="000000"/>
                </a:solidFill>
                <a:uFill>
                  <a:solidFill>
                    <a:srgbClr val="FFFFFF"/>
                  </a:solidFill>
                </a:uFill>
                <a:latin typeface="Times New Roman"/>
              </a:rPr>
              <a:t>mongo.jar</a:t>
            </a:r>
            <a:r>
              <a:rPr lang="en-US" sz="2400" b="0" strike="noStrike" spc="-1">
                <a:solidFill>
                  <a:srgbClr val="000000"/>
                </a:solidFill>
                <a:uFill>
                  <a:solidFill>
                    <a:srgbClr val="FFFFFF"/>
                  </a:solidFill>
                </a:uFill>
                <a:latin typeface="Times New Roman"/>
              </a:rPr>
              <a:t> into your classpath.</a:t>
            </a:r>
            <a:r>
              <a:rPr lang="en-US" sz="2400" b="1"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Connect to database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connect database, you need to specify database name, if database doesn't exist then mongodb creates it automatically.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35" name="TextShape 2"/>
          <p:cNvSpPr txBox="1"/>
          <p:nvPr/>
        </p:nvSpPr>
        <p:spPr>
          <a:xfrm>
            <a:off x="6553080" y="6356520"/>
            <a:ext cx="2133360" cy="364680"/>
          </a:xfrm>
          <a:prstGeom prst="rect">
            <a:avLst/>
          </a:prstGeom>
          <a:noFill/>
          <a:ln>
            <a:noFill/>
          </a:ln>
        </p:spPr>
        <p:txBody>
          <a:bodyPr anchor="ctr"/>
          <a:lstStyle/>
          <a:p>
            <a:pPr algn="r">
              <a:lnSpc>
                <a:spcPct val="100000"/>
              </a:lnSpc>
            </a:pPr>
            <a:fld id="{7135DE7E-247F-46FA-8805-A15835ECB691}" type="slidenum">
              <a:rPr lang="en-IN" sz="1200" b="0" strike="noStrike" spc="-1">
                <a:solidFill>
                  <a:srgbClr val="8B8B8B"/>
                </a:solidFill>
                <a:uFill>
                  <a:solidFill>
                    <a:srgbClr val="FFFFFF"/>
                  </a:solidFill>
                </a:uFill>
                <a:latin typeface="Calibri"/>
              </a:rPr>
              <a:t>220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TextShape 1"/>
          <p:cNvSpPr txBox="1"/>
          <p:nvPr/>
        </p:nvSpPr>
        <p:spPr>
          <a:xfrm>
            <a:off x="304920" y="304920"/>
            <a:ext cx="8534160" cy="6171840"/>
          </a:xfrm>
          <a:prstGeom prst="rect">
            <a:avLst/>
          </a:prstGeom>
          <a:noFill/>
          <a:ln>
            <a:noFill/>
          </a:ln>
        </p:spPr>
        <p:txBody>
          <a:bodyPr/>
          <a:lstStyle/>
          <a:p>
            <a:pPr marL="343080" indent="-342720">
              <a:lnSpc>
                <a:spcPct val="100000"/>
              </a:lnSpc>
            </a:pPr>
            <a:r>
              <a:rPr lang="en-US" b="0" strike="noStrike" spc="-1" dirty="0">
                <a:solidFill>
                  <a:srgbClr val="000000"/>
                </a:solidFill>
                <a:uFill>
                  <a:solidFill>
                    <a:srgbClr val="FFFFFF"/>
                  </a:solidFill>
                </a:uFill>
                <a:latin typeface="Times New Roman"/>
              </a:rPr>
              <a:t>import </a:t>
            </a:r>
            <a:r>
              <a:rPr lang="en-US" b="0" strike="noStrike" spc="-1" dirty="0" err="1">
                <a:solidFill>
                  <a:srgbClr val="000000"/>
                </a:solidFill>
                <a:uFill>
                  <a:solidFill>
                    <a:srgbClr val="FFFFFF"/>
                  </a:solidFill>
                </a:uFill>
                <a:latin typeface="Times New Roman"/>
              </a:rPr>
              <a:t>com.mongodb.MongoClient</a:t>
            </a: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import </a:t>
            </a:r>
            <a:r>
              <a:rPr lang="en-US" b="0" strike="noStrike" spc="-1" dirty="0" err="1">
                <a:solidFill>
                  <a:srgbClr val="000000"/>
                </a:solidFill>
                <a:uFill>
                  <a:solidFill>
                    <a:srgbClr val="FFFFFF"/>
                  </a:solidFill>
                </a:uFill>
                <a:latin typeface="Times New Roman"/>
              </a:rPr>
              <a:t>com.mongodb.MongoException</a:t>
            </a: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import </a:t>
            </a:r>
            <a:r>
              <a:rPr lang="en-US" b="0" strike="noStrike" spc="-1" dirty="0" err="1">
                <a:solidFill>
                  <a:srgbClr val="000000"/>
                </a:solidFill>
                <a:uFill>
                  <a:solidFill>
                    <a:srgbClr val="FFFFFF"/>
                  </a:solidFill>
                </a:uFill>
                <a:latin typeface="Times New Roman"/>
              </a:rPr>
              <a:t>com.mongodb.WriteConcern</a:t>
            </a: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import </a:t>
            </a:r>
            <a:r>
              <a:rPr lang="en-US" b="0" strike="noStrike" spc="-1" dirty="0" err="1">
                <a:solidFill>
                  <a:srgbClr val="000000"/>
                </a:solidFill>
                <a:uFill>
                  <a:solidFill>
                    <a:srgbClr val="FFFFFF"/>
                  </a:solidFill>
                </a:uFill>
                <a:latin typeface="Times New Roman"/>
              </a:rPr>
              <a:t>com.mongodb.DB</a:t>
            </a: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import </a:t>
            </a:r>
            <a:r>
              <a:rPr lang="en-US" b="0" strike="noStrike" spc="-1" dirty="0" err="1">
                <a:solidFill>
                  <a:srgbClr val="000000"/>
                </a:solidFill>
                <a:uFill>
                  <a:solidFill>
                    <a:srgbClr val="FFFFFF"/>
                  </a:solidFill>
                </a:uFill>
                <a:latin typeface="Times New Roman"/>
              </a:rPr>
              <a:t>com.mongodb.DBCollection</a:t>
            </a: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import </a:t>
            </a:r>
            <a:r>
              <a:rPr lang="en-US" b="0" strike="noStrike" spc="-1" dirty="0" err="1">
                <a:solidFill>
                  <a:srgbClr val="000000"/>
                </a:solidFill>
                <a:uFill>
                  <a:solidFill>
                    <a:srgbClr val="FFFFFF"/>
                  </a:solidFill>
                </a:uFill>
                <a:latin typeface="Times New Roman"/>
              </a:rPr>
              <a:t>com.mongodb.BasicDBObject</a:t>
            </a: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import </a:t>
            </a:r>
            <a:r>
              <a:rPr lang="en-US" b="0" strike="noStrike" spc="-1" dirty="0" err="1">
                <a:solidFill>
                  <a:srgbClr val="000000"/>
                </a:solidFill>
                <a:uFill>
                  <a:solidFill>
                    <a:srgbClr val="FFFFFF"/>
                  </a:solidFill>
                </a:uFill>
                <a:latin typeface="Times New Roman"/>
              </a:rPr>
              <a:t>com.mongodb.DBObject</a:t>
            </a: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import </a:t>
            </a:r>
            <a:r>
              <a:rPr lang="en-US" b="0" strike="noStrike" spc="-1" dirty="0" err="1">
                <a:solidFill>
                  <a:srgbClr val="000000"/>
                </a:solidFill>
                <a:uFill>
                  <a:solidFill>
                    <a:srgbClr val="FFFFFF"/>
                  </a:solidFill>
                </a:uFill>
                <a:latin typeface="Times New Roman"/>
              </a:rPr>
              <a:t>com.mongodb.DBCursor</a:t>
            </a: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import </a:t>
            </a:r>
            <a:r>
              <a:rPr lang="en-US" b="0" strike="noStrike" spc="-1" dirty="0" err="1">
                <a:solidFill>
                  <a:srgbClr val="000000"/>
                </a:solidFill>
                <a:uFill>
                  <a:solidFill>
                    <a:srgbClr val="FFFFFF"/>
                  </a:solidFill>
                </a:uFill>
                <a:latin typeface="Times New Roman"/>
              </a:rPr>
              <a:t>com.mongodb.ServerAddress</a:t>
            </a: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import </a:t>
            </a:r>
            <a:r>
              <a:rPr lang="en-US" b="0" strike="noStrike" spc="-1" dirty="0" err="1">
                <a:solidFill>
                  <a:srgbClr val="000000"/>
                </a:solidFill>
                <a:uFill>
                  <a:solidFill>
                    <a:srgbClr val="FFFFFF"/>
                  </a:solidFill>
                </a:uFill>
                <a:latin typeface="Times New Roman"/>
              </a:rPr>
              <a:t>java.util.Arrays</a:t>
            </a: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marL="343080" indent="-342720">
              <a:lnSpc>
                <a:spcPct val="100000"/>
              </a:lnSpc>
            </a:pPr>
            <a:r>
              <a:rPr lang="en-US" b="1" strike="noStrike" spc="-1" dirty="0">
                <a:solidFill>
                  <a:srgbClr val="000000"/>
                </a:solidFill>
                <a:uFill>
                  <a:solidFill>
                    <a:srgbClr val="FFFFFF"/>
                  </a:solidFill>
                </a:uFill>
                <a:latin typeface="Times New Roman"/>
              </a:rPr>
              <a:t>public class </a:t>
            </a:r>
            <a:r>
              <a:rPr lang="en-US" b="1" strike="noStrike" spc="-1" dirty="0" err="1">
                <a:solidFill>
                  <a:srgbClr val="000000"/>
                </a:solidFill>
                <a:uFill>
                  <a:solidFill>
                    <a:srgbClr val="FFFFFF"/>
                  </a:solidFill>
                </a:uFill>
                <a:latin typeface="Times New Roman"/>
              </a:rPr>
              <a:t>MongoDBJDBC</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public static void main( String </a:t>
            </a:r>
            <a:r>
              <a:rPr lang="en-US" b="0" strike="noStrike" spc="-1" dirty="0" err="1">
                <a:solidFill>
                  <a:srgbClr val="000000"/>
                </a:solidFill>
                <a:uFill>
                  <a:solidFill>
                    <a:srgbClr val="FFFFFF"/>
                  </a:solidFill>
                </a:uFill>
                <a:latin typeface="Times New Roman"/>
              </a:rPr>
              <a:t>args</a:t>
            </a: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a:t>
            </a:r>
            <a:endParaRPr lang="en-US" b="0" strike="noStrike" spc="-1" dirty="0">
              <a:solidFill>
                <a:srgbClr val="000000"/>
              </a:solidFill>
              <a:uFill>
                <a:solidFill>
                  <a:srgbClr val="FFFFFF"/>
                </a:solidFill>
              </a:uFill>
              <a:latin typeface="Calibri"/>
            </a:endParaRPr>
          </a:p>
          <a:p>
            <a:pPr marL="343080" indent="-342720">
              <a:lnSpc>
                <a:spcPct val="100000"/>
              </a:lnSpc>
            </a:pPr>
            <a:r>
              <a:rPr lang="en-US" b="1" strike="noStrike" spc="-1" dirty="0">
                <a:solidFill>
                  <a:srgbClr val="000000"/>
                </a:solidFill>
                <a:uFill>
                  <a:solidFill>
                    <a:srgbClr val="FFFFFF"/>
                  </a:solidFill>
                </a:uFill>
                <a:latin typeface="Times New Roman"/>
              </a:rPr>
              <a:t>    try</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 </a:t>
            </a:r>
            <a:r>
              <a:rPr lang="en-US" b="0" strike="noStrike" spc="-1" dirty="0">
                <a:solidFill>
                  <a:srgbClr val="FF0000"/>
                </a:solidFill>
                <a:uFill>
                  <a:solidFill>
                    <a:srgbClr val="FFFFFF"/>
                  </a:solidFill>
                </a:uFill>
                <a:latin typeface="Times New Roman"/>
              </a:rPr>
              <a:t>// To connect to </a:t>
            </a:r>
            <a:r>
              <a:rPr lang="en-US" b="0" strike="noStrike" spc="-1" dirty="0" err="1">
                <a:solidFill>
                  <a:srgbClr val="FF0000"/>
                </a:solidFill>
                <a:uFill>
                  <a:solidFill>
                    <a:srgbClr val="FFFFFF"/>
                  </a:solidFill>
                </a:uFill>
                <a:latin typeface="Times New Roman"/>
              </a:rPr>
              <a:t>mongodb</a:t>
            </a:r>
            <a:r>
              <a:rPr lang="en-US" b="0" strike="noStrike" spc="-1" dirty="0">
                <a:solidFill>
                  <a:srgbClr val="FF0000"/>
                </a:solidFill>
                <a:uFill>
                  <a:solidFill>
                    <a:srgbClr val="FFFFFF"/>
                  </a:solidFill>
                </a:uFill>
                <a:latin typeface="Times New Roman"/>
              </a:rPr>
              <a:t> server</a:t>
            </a:r>
            <a:endParaRPr lang="en-US" b="0" strike="noStrike" spc="-1" dirty="0">
              <a:solidFill>
                <a:srgbClr val="000000"/>
              </a:solidFill>
              <a:uFill>
                <a:solidFill>
                  <a:srgbClr val="FFFFFF"/>
                </a:solidFill>
              </a:uFill>
              <a:latin typeface="Calibri"/>
            </a:endParaRPr>
          </a:p>
          <a:p>
            <a:pPr marL="343080" indent="-342720">
              <a:lnSpc>
                <a:spcPct val="100000"/>
              </a:lnSpc>
            </a:pPr>
            <a:r>
              <a:rPr lang="en-US" b="0" strike="noStrike" spc="-1" dirty="0">
                <a:solidFill>
                  <a:srgbClr val="000000"/>
                </a:solidFill>
                <a:uFill>
                  <a:solidFill>
                    <a:srgbClr val="FFFFFF"/>
                  </a:solidFill>
                </a:uFill>
                <a:latin typeface="Times New Roman"/>
              </a:rPr>
              <a:t>  </a:t>
            </a:r>
            <a:r>
              <a:rPr lang="en-US" b="0" strike="noStrike" spc="-1" dirty="0" err="1">
                <a:solidFill>
                  <a:srgbClr val="000000"/>
                </a:solidFill>
                <a:uFill>
                  <a:solidFill>
                    <a:srgbClr val="FFFFFF"/>
                  </a:solidFill>
                </a:uFill>
                <a:latin typeface="Times New Roman"/>
              </a:rPr>
              <a:t>MongoClient</a:t>
            </a:r>
            <a:r>
              <a:rPr lang="en-US" b="0" strike="noStrike" spc="-1" dirty="0">
                <a:solidFill>
                  <a:srgbClr val="000000"/>
                </a:solidFill>
                <a:uFill>
                  <a:solidFill>
                    <a:srgbClr val="FFFFFF"/>
                  </a:solidFill>
                </a:uFill>
                <a:latin typeface="Times New Roman"/>
              </a:rPr>
              <a:t> </a:t>
            </a:r>
            <a:r>
              <a:rPr lang="en-US" b="0" strike="noStrike" spc="-1" dirty="0" err="1">
                <a:solidFill>
                  <a:srgbClr val="000000"/>
                </a:solidFill>
                <a:uFill>
                  <a:solidFill>
                    <a:srgbClr val="FFFFFF"/>
                  </a:solidFill>
                </a:uFill>
                <a:latin typeface="Times New Roman"/>
              </a:rPr>
              <a:t>mongoClient</a:t>
            </a:r>
            <a:r>
              <a:rPr lang="en-US" b="0" strike="noStrike" spc="-1" dirty="0">
                <a:solidFill>
                  <a:srgbClr val="000000"/>
                </a:solidFill>
                <a:uFill>
                  <a:solidFill>
                    <a:srgbClr val="FFFFFF"/>
                  </a:solidFill>
                </a:uFill>
                <a:latin typeface="Times New Roman"/>
              </a:rPr>
              <a:t> = new </a:t>
            </a:r>
            <a:r>
              <a:rPr lang="en-US" b="0" strike="noStrike" spc="-1" dirty="0" err="1">
                <a:solidFill>
                  <a:srgbClr val="000000"/>
                </a:solidFill>
                <a:uFill>
                  <a:solidFill>
                    <a:srgbClr val="FFFFFF"/>
                  </a:solidFill>
                </a:uFill>
                <a:latin typeface="Times New Roman"/>
              </a:rPr>
              <a:t>MongoClient</a:t>
            </a:r>
            <a:r>
              <a:rPr lang="en-US" b="0" strike="noStrike" spc="-1" dirty="0">
                <a:solidFill>
                  <a:srgbClr val="000000"/>
                </a:solidFill>
                <a:uFill>
                  <a:solidFill>
                    <a:srgbClr val="FFFFFF"/>
                  </a:solidFill>
                </a:uFill>
                <a:latin typeface="Times New Roman"/>
              </a:rPr>
              <a:t>( "localhost" , 27017 ); </a:t>
            </a:r>
            <a:endParaRPr lang="en-US" b="0" strike="noStrike" spc="-1" dirty="0">
              <a:solidFill>
                <a:srgbClr val="000000"/>
              </a:solidFill>
              <a:uFill>
                <a:solidFill>
                  <a:srgbClr val="FFFFFF"/>
                </a:solidFill>
              </a:uFill>
              <a:latin typeface="Calibri"/>
            </a:endParaRPr>
          </a:p>
        </p:txBody>
      </p:sp>
      <p:sp>
        <p:nvSpPr>
          <p:cNvPr id="537" name="TextShape 2"/>
          <p:cNvSpPr txBox="1"/>
          <p:nvPr/>
        </p:nvSpPr>
        <p:spPr>
          <a:xfrm>
            <a:off x="6553080" y="6356520"/>
            <a:ext cx="2133360" cy="364680"/>
          </a:xfrm>
          <a:prstGeom prst="rect">
            <a:avLst/>
          </a:prstGeom>
          <a:noFill/>
          <a:ln>
            <a:noFill/>
          </a:ln>
        </p:spPr>
        <p:txBody>
          <a:bodyPr anchor="ctr"/>
          <a:lstStyle/>
          <a:p>
            <a:pPr algn="r">
              <a:lnSpc>
                <a:spcPct val="100000"/>
              </a:lnSpc>
            </a:pPr>
            <a:fld id="{6B81F2E2-0109-4ADF-9802-50BC3AA0C3F4}" type="slidenum">
              <a:rPr lang="en-IN" sz="1200" b="0" strike="noStrike" spc="-1">
                <a:solidFill>
                  <a:srgbClr val="8B8B8B"/>
                </a:solidFill>
                <a:uFill>
                  <a:solidFill>
                    <a:srgbClr val="FFFFFF"/>
                  </a:solidFill>
                </a:uFill>
                <a:latin typeface="Calibri"/>
              </a:rPr>
              <a:t>221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304920" y="380880"/>
            <a:ext cx="8534160" cy="6095520"/>
          </a:xfrm>
          <a:prstGeom prst="rect">
            <a:avLst/>
          </a:prstGeom>
          <a:noFill/>
          <a:ln>
            <a:noFill/>
          </a:ln>
        </p:spPr>
        <p:txBody>
          <a:bodyPr/>
          <a:lstStyle/>
          <a:p>
            <a:pPr marL="343080" indent="-342720">
              <a:lnSpc>
                <a:spcPct val="100000"/>
              </a:lnSpc>
            </a:pPr>
            <a:r>
              <a:rPr lang="en-US" sz="2500" b="0" strike="noStrike" spc="-1">
                <a:solidFill>
                  <a:srgbClr val="FF0000"/>
                </a:solidFill>
                <a:uFill>
                  <a:solidFill>
                    <a:srgbClr val="FFFFFF"/>
                  </a:solidFill>
                </a:uFill>
                <a:latin typeface="Times New Roman"/>
              </a:rPr>
              <a:t>// Now connect to your databases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DB db = mongoClient.getDB( "test"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System.out.println("Connect to database successfully");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boolean auth = db.authenticate(myUserName, myPassword);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System.out.println("Authentication: "+auth);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1" strike="noStrike" spc="-1">
                <a:solidFill>
                  <a:srgbClr val="000000"/>
                </a:solidFill>
                <a:uFill>
                  <a:solidFill>
                    <a:srgbClr val="FFFFFF"/>
                  </a:solidFill>
                </a:uFill>
                <a:latin typeface="Times New Roman"/>
              </a:rPr>
              <a:t>catch(Exception 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System.err.println( e.getClass().getName() + ": " +       							e.getMessage()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539" name="TextShape 2"/>
          <p:cNvSpPr txBox="1"/>
          <p:nvPr/>
        </p:nvSpPr>
        <p:spPr>
          <a:xfrm>
            <a:off x="6553080" y="6356520"/>
            <a:ext cx="2133360" cy="364680"/>
          </a:xfrm>
          <a:prstGeom prst="rect">
            <a:avLst/>
          </a:prstGeom>
          <a:noFill/>
          <a:ln>
            <a:noFill/>
          </a:ln>
        </p:spPr>
        <p:txBody>
          <a:bodyPr anchor="ctr"/>
          <a:lstStyle/>
          <a:p>
            <a:pPr algn="r">
              <a:lnSpc>
                <a:spcPct val="100000"/>
              </a:lnSpc>
            </a:pPr>
            <a:fld id="{D4E0C760-4B6C-4B0F-8C41-CEE19E5CC8B7}" type="slidenum">
              <a:rPr lang="en-IN" sz="1200" b="0" strike="noStrike" spc="-1">
                <a:solidFill>
                  <a:srgbClr val="8B8B8B"/>
                </a:solidFill>
                <a:uFill>
                  <a:solidFill>
                    <a:srgbClr val="FFFFFF"/>
                  </a:solidFill>
                </a:uFill>
                <a:latin typeface="Calibri"/>
              </a:rPr>
              <a:t>222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457200" y="457200"/>
            <a:ext cx="8229240" cy="56685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Now, let's compile and run above program to create our database test. You can change your path as per your requirement.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$javac MongoDBJDBC.java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$java -classpath ".:mongo-2.10.1.jar" MongoDBJDBC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Connect to database successfully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Authentication: true</a:t>
            </a:r>
            <a:endParaRPr lang="en-US" sz="3200" b="0" strike="noStrike" spc="-1">
              <a:solidFill>
                <a:srgbClr val="000000"/>
              </a:solidFill>
              <a:uFill>
                <a:solidFill>
                  <a:srgbClr val="FFFFFF"/>
                </a:solidFill>
              </a:uFill>
              <a:latin typeface="Calibri"/>
            </a:endParaRPr>
          </a:p>
        </p:txBody>
      </p:sp>
      <p:sp>
        <p:nvSpPr>
          <p:cNvPr id="541" name="TextShape 2"/>
          <p:cNvSpPr txBox="1"/>
          <p:nvPr/>
        </p:nvSpPr>
        <p:spPr>
          <a:xfrm>
            <a:off x="6553080" y="6356520"/>
            <a:ext cx="2133360" cy="364680"/>
          </a:xfrm>
          <a:prstGeom prst="rect">
            <a:avLst/>
          </a:prstGeom>
          <a:noFill/>
          <a:ln>
            <a:noFill/>
          </a:ln>
        </p:spPr>
        <p:txBody>
          <a:bodyPr anchor="ctr"/>
          <a:lstStyle/>
          <a:p>
            <a:pPr algn="r">
              <a:lnSpc>
                <a:spcPct val="100000"/>
              </a:lnSpc>
            </a:pPr>
            <a:fld id="{01D231AD-E14E-4601-BC03-0DCFF14B0ABD}" type="slidenum">
              <a:rPr lang="en-IN" sz="1200" b="0" strike="noStrike" spc="-1">
                <a:solidFill>
                  <a:srgbClr val="8B8B8B"/>
                </a:solidFill>
                <a:uFill>
                  <a:solidFill>
                    <a:srgbClr val="FFFFFF"/>
                  </a:solidFill>
                </a:uFill>
                <a:latin typeface="Calibri"/>
              </a:rPr>
              <a:t>223</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TextShape 1"/>
          <p:cNvSpPr txBox="1"/>
          <p:nvPr/>
        </p:nvSpPr>
        <p:spPr>
          <a:xfrm>
            <a:off x="457200" y="304920"/>
            <a:ext cx="8229240" cy="62481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The </a:t>
            </a:r>
            <a:r>
              <a:rPr lang="en-US" sz="3200" b="1" strike="noStrike" spc="-1">
                <a:solidFill>
                  <a:srgbClr val="FF0000"/>
                </a:solidFill>
                <a:uFill>
                  <a:solidFill>
                    <a:srgbClr val="FFFFFF"/>
                  </a:solidFill>
                </a:uFill>
                <a:latin typeface="Times New Roman"/>
              </a:rPr>
              <a:t>MongoClient instance </a:t>
            </a:r>
            <a:r>
              <a:rPr lang="en-US" sz="3200" b="0" strike="noStrike" spc="-1">
                <a:solidFill>
                  <a:srgbClr val="000000"/>
                </a:solidFill>
                <a:uFill>
                  <a:solidFill>
                    <a:srgbClr val="FFFFFF"/>
                  </a:solidFill>
                </a:uFill>
                <a:latin typeface="Times New Roman"/>
              </a:rPr>
              <a:t>actually represents a pool of connections to the database; you will only need one instance of class MongoClient even with multiple threads.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To dispose of an instance,call </a:t>
            </a:r>
            <a:r>
              <a:rPr lang="en-US" sz="3200" b="1" strike="noStrike" spc="-1">
                <a:solidFill>
                  <a:srgbClr val="FF0000"/>
                </a:solidFill>
                <a:uFill>
                  <a:solidFill>
                    <a:srgbClr val="FFFFFF"/>
                  </a:solidFill>
                </a:uFill>
                <a:latin typeface="Times New Roman"/>
              </a:rPr>
              <a:t>MongoClient.close()</a:t>
            </a:r>
            <a:r>
              <a:rPr lang="en-US" sz="3200" b="0" strike="noStrike" spc="-1">
                <a:solidFill>
                  <a:srgbClr val="000000"/>
                </a:solidFill>
                <a:uFill>
                  <a:solidFill>
                    <a:srgbClr val="FFFFFF"/>
                  </a:solidFill>
                </a:uFill>
                <a:latin typeface="Times New Roman"/>
              </a:rPr>
              <a:t> to clean up resources.</a:t>
            </a:r>
            <a:endParaRPr lang="en-US" sz="3200" b="0" strike="noStrike" spc="-1">
              <a:solidFill>
                <a:srgbClr val="000000"/>
              </a:solidFill>
              <a:uFill>
                <a:solidFill>
                  <a:srgbClr val="FFFFFF"/>
                </a:solidFill>
              </a:uFill>
              <a:latin typeface="Calibri"/>
            </a:endParaRPr>
          </a:p>
        </p:txBody>
      </p:sp>
      <p:sp>
        <p:nvSpPr>
          <p:cNvPr id="543" name="TextShape 2"/>
          <p:cNvSpPr txBox="1"/>
          <p:nvPr/>
        </p:nvSpPr>
        <p:spPr>
          <a:xfrm>
            <a:off x="6553080" y="6356520"/>
            <a:ext cx="2133360" cy="364680"/>
          </a:xfrm>
          <a:prstGeom prst="rect">
            <a:avLst/>
          </a:prstGeom>
          <a:noFill/>
          <a:ln>
            <a:noFill/>
          </a:ln>
        </p:spPr>
        <p:txBody>
          <a:bodyPr anchor="ctr"/>
          <a:lstStyle/>
          <a:p>
            <a:pPr algn="r">
              <a:lnSpc>
                <a:spcPct val="100000"/>
              </a:lnSpc>
            </a:pPr>
            <a:fld id="{A56BB8A2-FC48-4519-861C-9F1D782FA052}" type="slidenum">
              <a:rPr lang="en-IN" sz="1200" b="0" strike="noStrike" spc="-1">
                <a:solidFill>
                  <a:srgbClr val="8B8B8B"/>
                </a:solidFill>
                <a:uFill>
                  <a:solidFill>
                    <a:srgbClr val="FFFFFF"/>
                  </a:solidFill>
                </a:uFill>
                <a:latin typeface="Calibri"/>
              </a:rPr>
              <a:t>224</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Authentication (Optional)</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MongoDB can be run in a </a:t>
            </a:r>
            <a:r>
              <a:rPr lang="en-US" sz="2500" b="0" u="sng" strike="noStrike" spc="-1">
                <a:solidFill>
                  <a:srgbClr val="0000FF"/>
                </a:solidFill>
                <a:uFill>
                  <a:solidFill>
                    <a:srgbClr val="FFFFFF"/>
                  </a:solidFill>
                </a:uFill>
                <a:latin typeface="Times New Roman"/>
                <a:hlinkClick r:id="rId2"/>
              </a:rPr>
              <a:t>secure mode</a:t>
            </a:r>
            <a:r>
              <a:rPr lang="en-US" sz="2500" b="0" strike="noStrike" spc="-1">
                <a:solidFill>
                  <a:srgbClr val="000000"/>
                </a:solidFill>
                <a:uFill>
                  <a:solidFill>
                    <a:srgbClr val="FFFFFF"/>
                  </a:solidFill>
                </a:uFill>
                <a:latin typeface="Times New Roman"/>
              </a:rPr>
              <a:t> where access to databases is controlled through name and password authentication. When run in this mode, any client application must provide a name and password before doing any operations.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500" b="0" strike="noStrike" spc="-1">
                <a:solidFill>
                  <a:srgbClr val="FF0000"/>
                </a:solidFill>
                <a:uFill>
                  <a:solidFill>
                    <a:srgbClr val="FFFFFF"/>
                  </a:solidFill>
                </a:uFill>
                <a:latin typeface="Times New Roman"/>
              </a:rPr>
              <a:t>In the Java driver, following steps are considered with a MongoClient instance: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MongoClient mongoClient = new MongoClient();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DB db = mongoClient.getDB("test");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boolean auth = db.authenticate(myUserName, myPassword);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If the name and password are valid for the database, auth will be true. Otherwise, it will be false. </a:t>
            </a:r>
            <a:endParaRPr lang="en-US" sz="3200" b="0" strike="noStrike" spc="-1">
              <a:solidFill>
                <a:srgbClr val="000000"/>
              </a:solidFill>
              <a:uFill>
                <a:solidFill>
                  <a:srgbClr val="FFFFFF"/>
                </a:solidFill>
              </a:uFill>
              <a:latin typeface="Calibri"/>
            </a:endParaRPr>
          </a:p>
        </p:txBody>
      </p:sp>
      <p:sp>
        <p:nvSpPr>
          <p:cNvPr id="545" name="TextShape 2"/>
          <p:cNvSpPr txBox="1"/>
          <p:nvPr/>
        </p:nvSpPr>
        <p:spPr>
          <a:xfrm>
            <a:off x="6553080" y="6356520"/>
            <a:ext cx="2133360" cy="364680"/>
          </a:xfrm>
          <a:prstGeom prst="rect">
            <a:avLst/>
          </a:prstGeom>
          <a:noFill/>
          <a:ln>
            <a:noFill/>
          </a:ln>
        </p:spPr>
        <p:txBody>
          <a:bodyPr anchor="ctr"/>
          <a:lstStyle/>
          <a:p>
            <a:pPr algn="r">
              <a:lnSpc>
                <a:spcPct val="100000"/>
              </a:lnSpc>
            </a:pPr>
            <a:fld id="{1B980353-597C-4907-AC2D-64FED58C5283}" type="slidenum">
              <a:rPr lang="en-IN" sz="1200" b="0" strike="noStrike" spc="-1">
                <a:solidFill>
                  <a:srgbClr val="8B8B8B"/>
                </a:solidFill>
                <a:uFill>
                  <a:solidFill>
                    <a:srgbClr val="FFFFFF"/>
                  </a:solidFill>
                </a:uFill>
                <a:latin typeface="Calibri"/>
              </a:rPr>
              <a:t>225</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228600" y="304920"/>
            <a:ext cx="8610120" cy="6400440"/>
          </a:xfrm>
          <a:prstGeom prst="rect">
            <a:avLst/>
          </a:prstGeom>
          <a:noFill/>
          <a:ln>
            <a:noFill/>
          </a:ln>
        </p:spPr>
        <p:txBody>
          <a:bodyPr/>
          <a:lstStyle/>
          <a:p>
            <a:pPr marL="343080" indent="-342720">
              <a:lnSpc>
                <a:spcPct val="100000"/>
              </a:lnSpc>
              <a:buClr>
                <a:srgbClr val="FF0000"/>
              </a:buClr>
              <a:buFont typeface="Arial"/>
              <a:buChar char="•"/>
            </a:pPr>
            <a:r>
              <a:rPr lang="en-US" sz="2800" b="1" strike="noStrike" spc="-1" dirty="0">
                <a:solidFill>
                  <a:srgbClr val="FF0000"/>
                </a:solidFill>
                <a:uFill>
                  <a:solidFill>
                    <a:srgbClr val="FFFFFF"/>
                  </a:solidFill>
                </a:uFill>
                <a:latin typeface="Times New Roman"/>
              </a:rPr>
              <a:t>Getting a List Of Collections</a:t>
            </a: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a:rPr>
              <a:t>Each database has zero or more collections. You can retrieve a list of them from the db.:</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Set&lt;String&gt; </a:t>
            </a:r>
            <a:r>
              <a:rPr lang="en-US" sz="2800" b="0" strike="noStrike" spc="-1" dirty="0" err="1">
                <a:solidFill>
                  <a:srgbClr val="000000"/>
                </a:solidFill>
                <a:uFill>
                  <a:solidFill>
                    <a:srgbClr val="FFFFFF"/>
                  </a:solidFill>
                </a:uFill>
                <a:latin typeface="Times New Roman"/>
              </a:rPr>
              <a:t>colls</a:t>
            </a:r>
            <a:r>
              <a:rPr lang="en-US" sz="2800" b="0" strike="noStrike" spc="-1" dirty="0">
                <a:solidFill>
                  <a:srgbClr val="000000"/>
                </a:solidFill>
                <a:uFill>
                  <a:solidFill>
                    <a:srgbClr val="FFFFFF"/>
                  </a:solidFill>
                </a:uFill>
                <a:latin typeface="Times New Roman"/>
              </a:rPr>
              <a:t> = </a:t>
            </a:r>
            <a:r>
              <a:rPr lang="en-US" sz="2800" b="0" strike="noStrike" spc="-1" dirty="0" err="1">
                <a:solidFill>
                  <a:srgbClr val="000000"/>
                </a:solidFill>
                <a:uFill>
                  <a:solidFill>
                    <a:srgbClr val="FFFFFF"/>
                  </a:solidFill>
                </a:uFill>
                <a:latin typeface="Times New Roman"/>
              </a:rPr>
              <a:t>db.getCollectionNames</a:t>
            </a:r>
            <a:r>
              <a:rPr lang="en-US" sz="2800" b="0" strike="noStrike" spc="-1" dirty="0">
                <a:solidFill>
                  <a:srgbClr val="000000"/>
                </a:solidFill>
                <a:uFill>
                  <a:solidFill>
                    <a:srgbClr val="FFFFFF"/>
                  </a:solidFill>
                </a:uFill>
                <a:latin typeface="Times New Roman"/>
              </a:rPr>
              <a:t>();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for (String s : </a:t>
            </a:r>
            <a:r>
              <a:rPr lang="en-US" sz="2800" b="0" strike="noStrike" spc="-1" dirty="0" err="1">
                <a:solidFill>
                  <a:srgbClr val="000000"/>
                </a:solidFill>
                <a:uFill>
                  <a:solidFill>
                    <a:srgbClr val="FFFFFF"/>
                  </a:solidFill>
                </a:uFill>
                <a:latin typeface="Times New Roman"/>
              </a:rPr>
              <a:t>colls</a:t>
            </a:r>
            <a:r>
              <a:rPr lang="en-US" sz="2800" b="0" strike="noStrike" spc="-1" dirty="0">
                <a:solidFill>
                  <a:srgbClr val="000000"/>
                </a:solidFill>
                <a:uFill>
                  <a:solidFill>
                    <a:srgbClr val="FFFFFF"/>
                  </a:solidFill>
                </a:uFill>
                <a:latin typeface="Times New Roman"/>
              </a:rPr>
              <a:t>)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a:t>
            </a:r>
            <a:r>
              <a:rPr lang="en-US" sz="2800" b="0" strike="noStrike" spc="-1" dirty="0" err="1">
                <a:solidFill>
                  <a:srgbClr val="000000"/>
                </a:solidFill>
                <a:uFill>
                  <a:solidFill>
                    <a:srgbClr val="FFFFFF"/>
                  </a:solidFill>
                </a:uFill>
                <a:latin typeface="Times New Roman"/>
              </a:rPr>
              <a:t>System.out.println</a:t>
            </a:r>
            <a:r>
              <a:rPr lang="en-US" sz="2800" b="0" strike="noStrike" spc="-1" dirty="0">
                <a:solidFill>
                  <a:srgbClr val="000000"/>
                </a:solidFill>
                <a:uFill>
                  <a:solidFill>
                    <a:srgbClr val="FFFFFF"/>
                  </a:solidFill>
                </a:uFill>
                <a:latin typeface="Times New Roman"/>
              </a:rPr>
              <a:t>(s);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 </a:t>
            </a:r>
            <a:endParaRPr lang="en-US" sz="2800" b="0" strike="noStrike" spc="-1" dirty="0">
              <a:solidFill>
                <a:srgbClr val="000000"/>
              </a:solidFill>
              <a:uFill>
                <a:solidFill>
                  <a:srgbClr val="FFFFFF"/>
                </a:solidFill>
              </a:uFill>
              <a:latin typeface="Calibri"/>
            </a:endParaRPr>
          </a:p>
          <a:p>
            <a:pPr marL="343080" indent="-342720">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a:rPr>
              <a:t>and assuming that there are two collections, name and address, in the database, you would see</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FF0000"/>
                </a:solidFill>
                <a:uFill>
                  <a:solidFill>
                    <a:srgbClr val="FFFFFF"/>
                  </a:solidFill>
                </a:uFill>
                <a:latin typeface="Times New Roman"/>
              </a:rPr>
              <a:t>name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FF0000"/>
                </a:solidFill>
                <a:uFill>
                  <a:solidFill>
                    <a:srgbClr val="FFFFFF"/>
                  </a:solidFill>
                </a:uFill>
                <a:latin typeface="Times New Roman"/>
              </a:rPr>
              <a:t>address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as the output.</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p:txBody>
      </p:sp>
      <p:sp>
        <p:nvSpPr>
          <p:cNvPr id="547" name="TextShape 2"/>
          <p:cNvSpPr txBox="1"/>
          <p:nvPr/>
        </p:nvSpPr>
        <p:spPr>
          <a:xfrm>
            <a:off x="6553080" y="6356520"/>
            <a:ext cx="2133360" cy="364680"/>
          </a:xfrm>
          <a:prstGeom prst="rect">
            <a:avLst/>
          </a:prstGeom>
          <a:noFill/>
          <a:ln>
            <a:noFill/>
          </a:ln>
        </p:spPr>
        <p:txBody>
          <a:bodyPr anchor="ctr"/>
          <a:lstStyle/>
          <a:p>
            <a:pPr algn="r">
              <a:lnSpc>
                <a:spcPct val="100000"/>
              </a:lnSpc>
            </a:pPr>
            <a:fld id="{4F9791ED-0891-444B-8358-AE742551AA90}" type="slidenum">
              <a:rPr lang="en-IN" sz="1200" b="0" strike="noStrike" spc="-1">
                <a:solidFill>
                  <a:srgbClr val="8B8B8B"/>
                </a:solidFill>
                <a:uFill>
                  <a:solidFill>
                    <a:srgbClr val="FFFFFF"/>
                  </a:solidFill>
                </a:uFill>
                <a:latin typeface="Calibri"/>
              </a:rPr>
              <a:t>226</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TextShape 1"/>
          <p:cNvSpPr txBox="1"/>
          <p:nvPr/>
        </p:nvSpPr>
        <p:spPr>
          <a:xfrm>
            <a:off x="228600" y="22860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Getting a Collection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To get a collection to use, specify the name of the collection to the </a:t>
            </a:r>
            <a:r>
              <a:rPr lang="en-US" sz="3200" b="0" u="sng" strike="noStrike" spc="-1">
                <a:solidFill>
                  <a:srgbClr val="0000FF"/>
                </a:solidFill>
                <a:uFill>
                  <a:solidFill>
                    <a:srgbClr val="FFFFFF"/>
                  </a:solidFill>
                </a:uFill>
                <a:latin typeface="Times New Roman"/>
                <a:hlinkClick r:id="rId2"/>
              </a:rPr>
              <a:t>getCollection(String collectionName)</a:t>
            </a:r>
            <a:r>
              <a:rPr lang="en-US" sz="3200" b="0" strike="noStrike" spc="-1">
                <a:solidFill>
                  <a:srgbClr val="000000"/>
                </a:solidFill>
                <a:uFill>
                  <a:solidFill>
                    <a:srgbClr val="FFFFFF"/>
                  </a:solidFill>
                </a:uFill>
                <a:latin typeface="Times New Roman"/>
              </a:rPr>
              <a:t> method: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DBCollection coll =    								db.getCollection("testCollection");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49" name="TextShape 2"/>
          <p:cNvSpPr txBox="1"/>
          <p:nvPr/>
        </p:nvSpPr>
        <p:spPr>
          <a:xfrm>
            <a:off x="6553080" y="6356520"/>
            <a:ext cx="2133360" cy="364680"/>
          </a:xfrm>
          <a:prstGeom prst="rect">
            <a:avLst/>
          </a:prstGeom>
          <a:noFill/>
          <a:ln>
            <a:noFill/>
          </a:ln>
        </p:spPr>
        <p:txBody>
          <a:bodyPr anchor="ctr"/>
          <a:lstStyle/>
          <a:p>
            <a:pPr algn="r">
              <a:lnSpc>
                <a:spcPct val="100000"/>
              </a:lnSpc>
            </a:pPr>
            <a:fld id="{28E55ECB-4B43-4269-9910-323CF2E8711F}" type="slidenum">
              <a:rPr lang="en-IN" sz="1200" b="0" strike="noStrike" spc="-1">
                <a:solidFill>
                  <a:srgbClr val="8B8B8B"/>
                </a:solidFill>
                <a:uFill>
                  <a:solidFill>
                    <a:srgbClr val="FFFFFF"/>
                  </a:solidFill>
                </a:uFill>
                <a:latin typeface="Calibri"/>
              </a:rPr>
              <a:t>227</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Shape 1"/>
          <p:cNvSpPr txBox="1"/>
          <p:nvPr/>
        </p:nvSpPr>
        <p:spPr>
          <a:xfrm>
            <a:off x="228600" y="228600"/>
            <a:ext cx="8762760" cy="6476760"/>
          </a:xfrm>
          <a:prstGeom prst="rect">
            <a:avLst/>
          </a:prstGeom>
          <a:noFill/>
          <a:ln>
            <a:noFill/>
          </a:ln>
        </p:spPr>
        <p:txBody>
          <a:bodyPr/>
          <a:lstStyle/>
          <a:p>
            <a:pPr marL="343080" indent="-342720">
              <a:lnSpc>
                <a:spcPct val="100000"/>
              </a:lnSpc>
              <a:buClr>
                <a:srgbClr val="FF0000"/>
              </a:buClr>
              <a:buFont typeface="Arial"/>
              <a:buChar char="•"/>
            </a:pPr>
            <a:r>
              <a:rPr lang="en-US" sz="2800" b="1" strike="noStrike" spc="-1" dirty="0">
                <a:solidFill>
                  <a:srgbClr val="FF0000"/>
                </a:solidFill>
                <a:uFill>
                  <a:solidFill>
                    <a:srgbClr val="FFFFFF"/>
                  </a:solidFill>
                </a:uFill>
                <a:latin typeface="Times New Roman"/>
              </a:rPr>
              <a:t>Inserting a Document</a:t>
            </a: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a:rPr>
              <a:t>Once you have the collection object, you can insert documents into the collection.</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a:rPr>
              <a:t> For example,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"name" : "MongoDB",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"type" : "database",</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"count" : 1,</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"info" :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 x : 203,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y : 102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a:t>
            </a:r>
            <a:endParaRPr lang="en-US" sz="2800" b="0" strike="noStrike" spc="-1" dirty="0">
              <a:solidFill>
                <a:srgbClr val="000000"/>
              </a:solidFill>
              <a:uFill>
                <a:solidFill>
                  <a:srgbClr val="FFFFFF"/>
                </a:solidFill>
              </a:uFill>
              <a:latin typeface="Calibri"/>
            </a:endParaRPr>
          </a:p>
          <a:p>
            <a:pPr marL="343080" indent="-342720">
              <a:lnSpc>
                <a:spcPct val="100000"/>
              </a:lnSpc>
            </a:pPr>
            <a:r>
              <a:rPr lang="en-US" sz="2800" b="0" strike="noStrike" spc="-1" dirty="0">
                <a:solidFill>
                  <a:srgbClr val="000000"/>
                </a:solidFill>
                <a:uFill>
                  <a:solidFill>
                    <a:srgbClr val="FFFFFF"/>
                  </a:solidFill>
                </a:uFill>
                <a:latin typeface="Times New Roman"/>
              </a:rPr>
              <a:t> } </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p:txBody>
      </p:sp>
      <p:sp>
        <p:nvSpPr>
          <p:cNvPr id="551" name="TextShape 2"/>
          <p:cNvSpPr txBox="1"/>
          <p:nvPr/>
        </p:nvSpPr>
        <p:spPr>
          <a:xfrm>
            <a:off x="6553080" y="6356520"/>
            <a:ext cx="2133360" cy="364680"/>
          </a:xfrm>
          <a:prstGeom prst="rect">
            <a:avLst/>
          </a:prstGeom>
          <a:noFill/>
          <a:ln>
            <a:noFill/>
          </a:ln>
        </p:spPr>
        <p:txBody>
          <a:bodyPr anchor="ctr"/>
          <a:lstStyle/>
          <a:p>
            <a:pPr algn="r">
              <a:lnSpc>
                <a:spcPct val="100000"/>
              </a:lnSpc>
            </a:pPr>
            <a:fld id="{2286621E-0EB7-4CCF-9670-67369AE549BA}" type="slidenum">
              <a:rPr lang="en-IN" sz="1200" b="0" strike="noStrike" spc="-1">
                <a:solidFill>
                  <a:srgbClr val="8B8B8B"/>
                </a:solidFill>
                <a:uFill>
                  <a:solidFill>
                    <a:srgbClr val="FFFFFF"/>
                  </a:solidFill>
                </a:uFill>
                <a:latin typeface="Calibri"/>
              </a:rPr>
              <a:t>228</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TextShape 1"/>
          <p:cNvSpPr txBox="1"/>
          <p:nvPr/>
        </p:nvSpPr>
        <p:spPr>
          <a:xfrm>
            <a:off x="228600" y="152280"/>
            <a:ext cx="8762760" cy="64767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above has an “inner” document embedded within it.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do this, we can use the </a:t>
            </a:r>
            <a:r>
              <a:rPr lang="en-US" sz="2400" b="0" u="sng" strike="noStrike" spc="-1">
                <a:solidFill>
                  <a:srgbClr val="0000FF"/>
                </a:solidFill>
                <a:uFill>
                  <a:solidFill>
                    <a:srgbClr val="FFFFFF"/>
                  </a:solidFill>
                </a:uFill>
                <a:latin typeface="Times New Roman"/>
                <a:hlinkClick r:id="rId2"/>
              </a:rPr>
              <a:t>BasicDBObject</a:t>
            </a:r>
            <a:r>
              <a:rPr lang="en-US" sz="2400" b="0" strike="noStrike" spc="-1">
                <a:solidFill>
                  <a:srgbClr val="000000"/>
                </a:solidFill>
                <a:uFill>
                  <a:solidFill>
                    <a:srgbClr val="FFFFFF"/>
                  </a:solidFill>
                </a:uFill>
                <a:latin typeface="Times New Roman"/>
              </a:rPr>
              <a:t> class to create the document (including the inner document), and then just simply insert it into the collection using the insert() method.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BasicDBObject doc = new BasicDBObject("name", "MongoDB")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.append("type", "database")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.append("count", 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.append("info", new BasicDBObject("x", 203)</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.append("y", 102)</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FF0000"/>
                </a:solidFill>
                <a:uFill>
                  <a:solidFill>
                    <a:srgbClr val="FFFFFF"/>
                  </a:solidFill>
                </a:uFill>
                <a:latin typeface="Times New Roman"/>
              </a:rPr>
              <a:t> coll.insert(doc);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53" name="TextShape 2"/>
          <p:cNvSpPr txBox="1"/>
          <p:nvPr/>
        </p:nvSpPr>
        <p:spPr>
          <a:xfrm>
            <a:off x="6553080" y="6356520"/>
            <a:ext cx="2133360" cy="364680"/>
          </a:xfrm>
          <a:prstGeom prst="rect">
            <a:avLst/>
          </a:prstGeom>
          <a:noFill/>
          <a:ln>
            <a:noFill/>
          </a:ln>
        </p:spPr>
        <p:txBody>
          <a:bodyPr anchor="ctr"/>
          <a:lstStyle/>
          <a:p>
            <a:pPr algn="r">
              <a:lnSpc>
                <a:spcPct val="100000"/>
              </a:lnSpc>
            </a:pPr>
            <a:fld id="{9293E091-6EE9-4F62-95B6-566F64048D53}" type="slidenum">
              <a:rPr lang="en-IN" sz="1200" b="0" strike="noStrike" spc="-1">
                <a:solidFill>
                  <a:srgbClr val="8B8B8B"/>
                </a:solidFill>
                <a:uFill>
                  <a:solidFill>
                    <a:srgbClr val="FFFFFF"/>
                  </a:solidFill>
                </a:uFill>
                <a:latin typeface="Calibri"/>
              </a:rPr>
              <a:t>229</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pic>
        <p:nvPicPr>
          <p:cNvPr id="127" name="Content Placeholder 4"/>
          <p:cNvPicPr/>
          <p:nvPr/>
        </p:nvPicPr>
        <p:blipFill>
          <a:blip r:embed="rId2"/>
          <a:stretch/>
        </p:blipFill>
        <p:spPr>
          <a:xfrm>
            <a:off x="838080" y="533520"/>
            <a:ext cx="7543440" cy="5592240"/>
          </a:xfrm>
          <a:prstGeom prst="rect">
            <a:avLst/>
          </a:prstGeom>
          <a:ln>
            <a:noFill/>
          </a:ln>
        </p:spPr>
      </p:pic>
      <p:sp>
        <p:nvSpPr>
          <p:cNvPr id="128" name="TextShape 2"/>
          <p:cNvSpPr txBox="1"/>
          <p:nvPr/>
        </p:nvSpPr>
        <p:spPr>
          <a:xfrm>
            <a:off x="6553080" y="6356520"/>
            <a:ext cx="2133360" cy="364680"/>
          </a:xfrm>
          <a:prstGeom prst="rect">
            <a:avLst/>
          </a:prstGeom>
          <a:noFill/>
          <a:ln>
            <a:noFill/>
          </a:ln>
        </p:spPr>
        <p:txBody>
          <a:bodyPr anchor="ctr"/>
          <a:lstStyle/>
          <a:p>
            <a:pPr algn="r">
              <a:lnSpc>
                <a:spcPct val="100000"/>
              </a:lnSpc>
            </a:pPr>
            <a:fld id="{40F3AFA5-A78D-42E2-BA5C-648833F394DA}" type="slidenum">
              <a:rPr lang="en-IN" sz="1200" b="0" strike="noStrike" spc="-1">
                <a:solidFill>
                  <a:srgbClr val="8B8B8B"/>
                </a:solidFill>
                <a:uFill>
                  <a:solidFill>
                    <a:srgbClr val="FFFFFF"/>
                  </a:solidFill>
                </a:uFill>
                <a:latin typeface="Calibri"/>
              </a:rPr>
              <a:t>23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1"/>
          <p:cNvSpPr txBox="1"/>
          <p:nvPr/>
        </p:nvSpPr>
        <p:spPr>
          <a:xfrm>
            <a:off x="152280" y="228600"/>
            <a:ext cx="876276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Finding the First Document in a Collection Using findOne()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To show that the document we inserted in the previous step is there, we can do a simple </a:t>
            </a:r>
            <a:r>
              <a:rPr lang="en-US" sz="2700" b="0" u="sng" strike="noStrike" spc="-1">
                <a:solidFill>
                  <a:srgbClr val="0000FF"/>
                </a:solidFill>
                <a:uFill>
                  <a:solidFill>
                    <a:srgbClr val="FFFFFF"/>
                  </a:solidFill>
                </a:uFill>
                <a:latin typeface="Times New Roman"/>
                <a:hlinkClick r:id="rId2"/>
              </a:rPr>
              <a:t>findOne()</a:t>
            </a:r>
            <a:r>
              <a:rPr lang="en-US" sz="2700" b="0" strike="noStrike" spc="-1">
                <a:solidFill>
                  <a:srgbClr val="000000"/>
                </a:solidFill>
                <a:uFill>
                  <a:solidFill>
                    <a:srgbClr val="FFFFFF"/>
                  </a:solidFill>
                </a:uFill>
                <a:latin typeface="Times New Roman"/>
              </a:rPr>
              <a:t> operation to get the first document in the collection.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This method returns a single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55" name="TextShape 2"/>
          <p:cNvSpPr txBox="1"/>
          <p:nvPr/>
        </p:nvSpPr>
        <p:spPr>
          <a:xfrm>
            <a:off x="6553080" y="6356520"/>
            <a:ext cx="2133360" cy="364680"/>
          </a:xfrm>
          <a:prstGeom prst="rect">
            <a:avLst/>
          </a:prstGeom>
          <a:noFill/>
          <a:ln>
            <a:noFill/>
          </a:ln>
        </p:spPr>
        <p:txBody>
          <a:bodyPr anchor="ctr"/>
          <a:lstStyle/>
          <a:p>
            <a:pPr algn="r">
              <a:lnSpc>
                <a:spcPct val="100000"/>
              </a:lnSpc>
            </a:pPr>
            <a:fld id="{375F1A0C-840C-4EEB-AA68-260935C45662}" type="slidenum">
              <a:rPr lang="en-IN" sz="1200" b="0" strike="noStrike" spc="-1">
                <a:solidFill>
                  <a:srgbClr val="8B8B8B"/>
                </a:solidFill>
                <a:uFill>
                  <a:solidFill>
                    <a:srgbClr val="FFFFFF"/>
                  </a:solidFill>
                </a:uFill>
                <a:latin typeface="Calibri"/>
              </a:rPr>
              <a:t>230</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Shape 1"/>
          <p:cNvSpPr txBox="1"/>
          <p:nvPr/>
        </p:nvSpPr>
        <p:spPr>
          <a:xfrm>
            <a:off x="228600" y="228600"/>
            <a:ext cx="8534160" cy="6324120"/>
          </a:xfrm>
          <a:prstGeom prst="rect">
            <a:avLst/>
          </a:prstGeom>
          <a:noFill/>
          <a:ln>
            <a:noFill/>
          </a:ln>
        </p:spPr>
        <p:txBody>
          <a:bodyPr/>
          <a:lstStyle/>
          <a:p>
            <a:pPr marL="343080" indent="-342720">
              <a:lnSpc>
                <a:spcPct val="100000"/>
              </a:lnSpc>
            </a:pPr>
            <a:r>
              <a:rPr lang="en-US" sz="3200" b="0" strike="noStrike" spc="-1">
                <a:solidFill>
                  <a:srgbClr val="000000"/>
                </a:solidFill>
                <a:uFill>
                  <a:solidFill>
                    <a:srgbClr val="FFFFFF"/>
                  </a:solidFill>
                </a:uFill>
                <a:latin typeface="Times New Roman"/>
              </a:rPr>
              <a:t>DBObject myDoc = coll.findOne();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System.out.println(myDoc);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Output:</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"_id" : "49902cde5162504500b45c2c"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"name" : "MongoDB"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"type" : "database"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"count" : 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"info" : { "x" : 203 , "y" : 102}</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57" name="TextShape 2"/>
          <p:cNvSpPr txBox="1"/>
          <p:nvPr/>
        </p:nvSpPr>
        <p:spPr>
          <a:xfrm>
            <a:off x="6553080" y="6356520"/>
            <a:ext cx="2133360" cy="364680"/>
          </a:xfrm>
          <a:prstGeom prst="rect">
            <a:avLst/>
          </a:prstGeom>
          <a:noFill/>
          <a:ln>
            <a:noFill/>
          </a:ln>
        </p:spPr>
        <p:txBody>
          <a:bodyPr anchor="ctr"/>
          <a:lstStyle/>
          <a:p>
            <a:pPr algn="r">
              <a:lnSpc>
                <a:spcPct val="100000"/>
              </a:lnSpc>
            </a:pPr>
            <a:fld id="{0C7711D9-9EF4-480B-8393-366E74E19605}" type="slidenum">
              <a:rPr lang="en-IN" sz="1200" b="0" strike="noStrike" spc="-1">
                <a:solidFill>
                  <a:srgbClr val="8B8B8B"/>
                </a:solidFill>
                <a:uFill>
                  <a:solidFill>
                    <a:srgbClr val="FFFFFF"/>
                  </a:solidFill>
                </a:uFill>
                <a:latin typeface="Calibri"/>
              </a:rPr>
              <a:t>231</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Shape 1"/>
          <p:cNvSpPr txBox="1"/>
          <p:nvPr/>
        </p:nvSpPr>
        <p:spPr>
          <a:xfrm>
            <a:off x="228600" y="228600"/>
            <a:ext cx="8686440" cy="647676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Adding Multiple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These documents will just be { "i" : value } and we can do this in a loop</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for (int i=0; i &lt; 100; i++)</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coll.insert(new BasicDBObject("i", i));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We can insert documents of different “shapes” into the same collection-MongoDB is “schema-free”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59" name="TextShape 2"/>
          <p:cNvSpPr txBox="1"/>
          <p:nvPr/>
        </p:nvSpPr>
        <p:spPr>
          <a:xfrm>
            <a:off x="6553080" y="6356520"/>
            <a:ext cx="2133360" cy="364680"/>
          </a:xfrm>
          <a:prstGeom prst="rect">
            <a:avLst/>
          </a:prstGeom>
          <a:noFill/>
          <a:ln>
            <a:noFill/>
          </a:ln>
        </p:spPr>
        <p:txBody>
          <a:bodyPr anchor="ctr"/>
          <a:lstStyle/>
          <a:p>
            <a:pPr algn="r">
              <a:lnSpc>
                <a:spcPct val="100000"/>
              </a:lnSpc>
            </a:pPr>
            <a:fld id="{F71FAB89-231A-4CED-97F4-CEC79F281A63}" type="slidenum">
              <a:rPr lang="en-IN" sz="1200" b="0" strike="noStrike" spc="-1">
                <a:solidFill>
                  <a:srgbClr val="8B8B8B"/>
                </a:solidFill>
                <a:uFill>
                  <a:solidFill>
                    <a:srgbClr val="FFFFFF"/>
                  </a:solidFill>
                </a:uFill>
                <a:latin typeface="Calibri"/>
              </a:rPr>
              <a:t>232</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Counting Documents in a Collection</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System.out.println(coll.</a:t>
            </a:r>
            <a:r>
              <a:rPr lang="en-US" sz="3200" b="1" strike="noStrike" spc="-1">
                <a:solidFill>
                  <a:srgbClr val="FF0000"/>
                </a:solidFill>
                <a:uFill>
                  <a:solidFill>
                    <a:srgbClr val="FFFFFF"/>
                  </a:solidFill>
                </a:uFill>
                <a:latin typeface="Times New Roman"/>
              </a:rPr>
              <a:t>getCount());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and it should print 100.</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61" name="TextShape 2"/>
          <p:cNvSpPr txBox="1"/>
          <p:nvPr/>
        </p:nvSpPr>
        <p:spPr>
          <a:xfrm>
            <a:off x="6553080" y="6356520"/>
            <a:ext cx="2133360" cy="364680"/>
          </a:xfrm>
          <a:prstGeom prst="rect">
            <a:avLst/>
          </a:prstGeom>
          <a:noFill/>
          <a:ln>
            <a:noFill/>
          </a:ln>
        </p:spPr>
        <p:txBody>
          <a:bodyPr anchor="ctr"/>
          <a:lstStyle/>
          <a:p>
            <a:pPr algn="r">
              <a:lnSpc>
                <a:spcPct val="100000"/>
              </a:lnSpc>
            </a:pPr>
            <a:fld id="{5216E0C8-8988-460A-AEF4-F4F1630F8C9B}" type="slidenum">
              <a:rPr lang="en-IN" sz="1200" b="0" strike="noStrike" spc="-1">
                <a:solidFill>
                  <a:srgbClr val="8B8B8B"/>
                </a:solidFill>
                <a:uFill>
                  <a:solidFill>
                    <a:srgbClr val="FFFFFF"/>
                  </a:solidFill>
                </a:uFill>
                <a:latin typeface="Calibri"/>
              </a:rPr>
              <a:t>233</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extShape 1"/>
          <p:cNvSpPr txBox="1"/>
          <p:nvPr/>
        </p:nvSpPr>
        <p:spPr>
          <a:xfrm>
            <a:off x="304920" y="304920"/>
            <a:ext cx="8610120" cy="6248160"/>
          </a:xfrm>
          <a:prstGeom prst="rect">
            <a:avLst/>
          </a:prstGeom>
          <a:noFill/>
          <a:ln>
            <a:noFill/>
          </a:ln>
        </p:spPr>
        <p:txBody>
          <a:bodyPr/>
          <a:lstStyle/>
          <a:p>
            <a:pPr marL="343080" indent="-342720">
              <a:lnSpc>
                <a:spcPct val="100000"/>
              </a:lnSpc>
              <a:buClr>
                <a:srgbClr val="FF0000"/>
              </a:buClr>
              <a:buFont typeface="Arial"/>
              <a:buChar char="•"/>
            </a:pPr>
            <a:r>
              <a:rPr lang="en-US" sz="2300" b="1" strike="noStrike" spc="-1">
                <a:solidFill>
                  <a:srgbClr val="FF0000"/>
                </a:solidFill>
                <a:uFill>
                  <a:solidFill>
                    <a:srgbClr val="FFFFFF"/>
                  </a:solidFill>
                </a:uFill>
                <a:latin typeface="Times New Roman"/>
              </a:rPr>
              <a:t>Using a Cursor to Get All the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In order to get all the documents in the collection, we will use the find() method. The find() method returns a DBCursor object which allows us to iterate over the set of documents that matched our query. So to query all of the documents and print them out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DBCursor cursor = coll.find();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try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while(cursor.hasNext())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    System.out.println(cursor.next());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finally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 cursor.close(); }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and that should print all 100 documents in the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63" name="TextShape 2"/>
          <p:cNvSpPr txBox="1"/>
          <p:nvPr/>
        </p:nvSpPr>
        <p:spPr>
          <a:xfrm>
            <a:off x="6553080" y="6356520"/>
            <a:ext cx="2133360" cy="364680"/>
          </a:xfrm>
          <a:prstGeom prst="rect">
            <a:avLst/>
          </a:prstGeom>
          <a:noFill/>
          <a:ln>
            <a:noFill/>
          </a:ln>
        </p:spPr>
        <p:txBody>
          <a:bodyPr anchor="ctr"/>
          <a:lstStyle/>
          <a:p>
            <a:pPr algn="r">
              <a:lnSpc>
                <a:spcPct val="100000"/>
              </a:lnSpc>
            </a:pPr>
            <a:fld id="{EA1E7CAF-8562-4D61-A682-237553F59C42}" type="slidenum">
              <a:rPr lang="en-IN" sz="1200" b="0" strike="noStrike" spc="-1">
                <a:solidFill>
                  <a:srgbClr val="8B8B8B"/>
                </a:solidFill>
                <a:uFill>
                  <a:solidFill>
                    <a:srgbClr val="FFFFFF"/>
                  </a:solidFill>
                </a:uFill>
                <a:latin typeface="Calibri"/>
              </a:rPr>
              <a:t>234</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TextShape 1"/>
          <p:cNvSpPr txBox="1"/>
          <p:nvPr/>
        </p:nvSpPr>
        <p:spPr>
          <a:xfrm>
            <a:off x="228600" y="228600"/>
            <a:ext cx="876276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Getting A Single Document with A Query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We can create a query to pass to the find() method to get a subset of the documents in our collection.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For example, if we wanted to find the document for which the value of the “i” field is 72, consider following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BasicDBObject query = new BasicDBObject("i", 72);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cursor = coll.find(query);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try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while(cursor.hasNext())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System.out.println(cursor.next());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finally { cursor.close();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65" name="TextShape 2"/>
          <p:cNvSpPr txBox="1"/>
          <p:nvPr/>
        </p:nvSpPr>
        <p:spPr>
          <a:xfrm>
            <a:off x="6553080" y="6356520"/>
            <a:ext cx="2133360" cy="364680"/>
          </a:xfrm>
          <a:prstGeom prst="rect">
            <a:avLst/>
          </a:prstGeom>
          <a:noFill/>
          <a:ln>
            <a:noFill/>
          </a:ln>
        </p:spPr>
        <p:txBody>
          <a:bodyPr anchor="ctr"/>
          <a:lstStyle/>
          <a:p>
            <a:pPr algn="r">
              <a:lnSpc>
                <a:spcPct val="100000"/>
              </a:lnSpc>
            </a:pPr>
            <a:fld id="{A11DC1B9-BA1A-43C3-9698-A75EE7F71D10}" type="slidenum">
              <a:rPr lang="en-IN" sz="1200" b="0" strike="noStrike" spc="-1">
                <a:solidFill>
                  <a:srgbClr val="8B8B8B"/>
                </a:solidFill>
                <a:uFill>
                  <a:solidFill>
                    <a:srgbClr val="FFFFFF"/>
                  </a:solidFill>
                </a:uFill>
                <a:latin typeface="Calibri"/>
              </a:rPr>
              <a:t>235</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TextShape 1"/>
          <p:cNvSpPr txBox="1"/>
          <p:nvPr/>
        </p:nvSpPr>
        <p:spPr>
          <a:xfrm>
            <a:off x="457200" y="380880"/>
            <a:ext cx="8229240" cy="617184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and it should just print just one document</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"_id" : "49903677516250c1008d624e" , "i" : 72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Consider following:</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db.things.find(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j: {$ne: 3},</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k: {$gt: 10}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67" name="TextShape 2"/>
          <p:cNvSpPr txBox="1"/>
          <p:nvPr/>
        </p:nvSpPr>
        <p:spPr>
          <a:xfrm>
            <a:off x="6553080" y="6356520"/>
            <a:ext cx="2133360" cy="364680"/>
          </a:xfrm>
          <a:prstGeom prst="rect">
            <a:avLst/>
          </a:prstGeom>
          <a:noFill/>
          <a:ln>
            <a:noFill/>
          </a:ln>
        </p:spPr>
        <p:txBody>
          <a:bodyPr anchor="ctr"/>
          <a:lstStyle/>
          <a:p>
            <a:pPr algn="r">
              <a:lnSpc>
                <a:spcPct val="100000"/>
              </a:lnSpc>
            </a:pPr>
            <a:fld id="{28E92CBB-CD6A-4C20-804A-E2858DF8CD4B}" type="slidenum">
              <a:rPr lang="en-IN" sz="1200" b="0" strike="noStrike" spc="-1">
                <a:solidFill>
                  <a:srgbClr val="8B8B8B"/>
                </a:solidFill>
                <a:uFill>
                  <a:solidFill>
                    <a:srgbClr val="FFFFFF"/>
                  </a:solidFill>
                </a:uFill>
                <a:latin typeface="Calibri"/>
              </a:rPr>
              <a:t>236</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TextShape 1"/>
          <p:cNvSpPr txBox="1"/>
          <p:nvPr/>
        </p:nvSpPr>
        <p:spPr>
          <a:xfrm>
            <a:off x="152280" y="304920"/>
            <a:ext cx="876276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These are represented as regular String keys in the Java driver, using embedded DBObjects: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query = new BasicDBObject("j", new BasicDBObject("$ne", 3)) 				.append("k", new BasicDBObject("$gt", 10));</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cursor = coll.find(query);</a:t>
            </a:r>
            <a:endParaRPr lang="en-US" sz="3200" b="0" strike="noStrike" spc="-1">
              <a:solidFill>
                <a:srgbClr val="000000"/>
              </a:solidFill>
              <a:uFill>
                <a:solidFill>
                  <a:srgbClr val="FFFFFF"/>
                </a:solidFill>
              </a:uFill>
              <a:latin typeface="Calibri"/>
            </a:endParaRPr>
          </a:p>
        </p:txBody>
      </p:sp>
      <p:sp>
        <p:nvSpPr>
          <p:cNvPr id="569" name="TextShape 2"/>
          <p:cNvSpPr txBox="1"/>
          <p:nvPr/>
        </p:nvSpPr>
        <p:spPr>
          <a:xfrm>
            <a:off x="6553080" y="6356520"/>
            <a:ext cx="2133360" cy="364680"/>
          </a:xfrm>
          <a:prstGeom prst="rect">
            <a:avLst/>
          </a:prstGeom>
          <a:noFill/>
          <a:ln>
            <a:noFill/>
          </a:ln>
        </p:spPr>
        <p:txBody>
          <a:bodyPr anchor="ctr"/>
          <a:lstStyle/>
          <a:p>
            <a:pPr algn="r">
              <a:lnSpc>
                <a:spcPct val="100000"/>
              </a:lnSpc>
            </a:pPr>
            <a:fld id="{F096A2AE-3D8B-477D-9960-05768E568FD8}" type="slidenum">
              <a:rPr lang="en-IN" sz="1200" b="0" strike="noStrike" spc="-1">
                <a:solidFill>
                  <a:srgbClr val="8B8B8B"/>
                </a:solidFill>
                <a:uFill>
                  <a:solidFill>
                    <a:srgbClr val="FFFFFF"/>
                  </a:solidFill>
                </a:uFill>
                <a:latin typeface="Calibri"/>
              </a:rPr>
              <a:t>237</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Shape 1"/>
          <p:cNvSpPr txBox="1"/>
          <p:nvPr/>
        </p:nvSpPr>
        <p:spPr>
          <a:xfrm>
            <a:off x="457200" y="609480"/>
            <a:ext cx="8229240" cy="5516280"/>
          </a:xfrm>
          <a:prstGeom prst="rect">
            <a:avLst/>
          </a:prstGeom>
          <a:noFill/>
          <a:ln>
            <a:noFill/>
          </a:ln>
        </p:spPr>
        <p:txBody>
          <a:bodyPr/>
          <a:lstStyle/>
          <a:p>
            <a:pPr marL="343080" indent="-342720">
              <a:lnSpc>
                <a:spcPct val="100000"/>
              </a:lnSpc>
            </a:pPr>
            <a:r>
              <a:rPr lang="en-US" sz="3200" b="0" strike="noStrike" spc="-1">
                <a:solidFill>
                  <a:srgbClr val="000000"/>
                </a:solidFill>
                <a:uFill>
                  <a:solidFill>
                    <a:srgbClr val="FFFFFF"/>
                  </a:solidFill>
                </a:uFill>
                <a:latin typeface="Times New Roman"/>
              </a:rPr>
              <a:t> try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while(cursor.hasNext())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System.out.println(cursor.next());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finally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cursor.close();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71" name="TextShape 2"/>
          <p:cNvSpPr txBox="1"/>
          <p:nvPr/>
        </p:nvSpPr>
        <p:spPr>
          <a:xfrm>
            <a:off x="6553080" y="6356520"/>
            <a:ext cx="2133360" cy="364680"/>
          </a:xfrm>
          <a:prstGeom prst="rect">
            <a:avLst/>
          </a:prstGeom>
          <a:noFill/>
          <a:ln>
            <a:noFill/>
          </a:ln>
        </p:spPr>
        <p:txBody>
          <a:bodyPr anchor="ctr"/>
          <a:lstStyle/>
          <a:p>
            <a:pPr algn="r">
              <a:lnSpc>
                <a:spcPct val="100000"/>
              </a:lnSpc>
            </a:pPr>
            <a:fld id="{7AE27EAA-12D8-4700-B08F-9F55DEAA8609}" type="slidenum">
              <a:rPr lang="en-IN" sz="1200" b="0" strike="noStrike" spc="-1">
                <a:solidFill>
                  <a:srgbClr val="8B8B8B"/>
                </a:solidFill>
                <a:uFill>
                  <a:solidFill>
                    <a:srgbClr val="FFFFFF"/>
                  </a:solidFill>
                </a:uFill>
                <a:latin typeface="Calibri"/>
              </a:rPr>
              <a:t>238</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Getting A Set of Documents With a Query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We can use the query to get a set of documents from our collection. For example, if we wanted to get all documents where "i" &gt; 50, we could write: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find all where i &gt; 50</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query = new BasicDBObject("i", new BasicDBObject("$gt", 50)); cursor = coll.find(query);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try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while (cursor.hasNext())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System.out.println(cursor.next());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finally { cursor.close();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73" name="TextShape 2"/>
          <p:cNvSpPr txBox="1"/>
          <p:nvPr/>
        </p:nvSpPr>
        <p:spPr>
          <a:xfrm>
            <a:off x="6553080" y="6356520"/>
            <a:ext cx="2133360" cy="364680"/>
          </a:xfrm>
          <a:prstGeom prst="rect">
            <a:avLst/>
          </a:prstGeom>
          <a:noFill/>
          <a:ln>
            <a:noFill/>
          </a:ln>
        </p:spPr>
        <p:txBody>
          <a:bodyPr anchor="ctr"/>
          <a:lstStyle/>
          <a:p>
            <a:pPr algn="r">
              <a:lnSpc>
                <a:spcPct val="100000"/>
              </a:lnSpc>
            </a:pPr>
            <a:fld id="{9B3902AC-ECBE-4496-9FED-A3AC516F9292}" type="slidenum">
              <a:rPr lang="en-IN" sz="1200" b="0" strike="noStrike" spc="-1">
                <a:solidFill>
                  <a:srgbClr val="8B8B8B"/>
                </a:solidFill>
                <a:uFill>
                  <a:solidFill>
                    <a:srgbClr val="FFFFFF"/>
                  </a:solidFill>
                </a:uFill>
                <a:latin typeface="Calibri"/>
              </a:rPr>
              <a:t>239</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609480"/>
            <a:ext cx="8229240" cy="5516280"/>
          </a:xfrm>
          <a:prstGeom prst="rect">
            <a:avLst/>
          </a:prstGeom>
          <a:noFill/>
          <a:ln>
            <a:noFill/>
          </a:ln>
        </p:spPr>
        <p:txBody>
          <a:bodyPr/>
          <a:lstStyle/>
          <a:p>
            <a:pPr marL="343080" indent="-342720">
              <a:lnSpc>
                <a:spcPct val="100000"/>
              </a:lnSpc>
              <a:buClr>
                <a:srgbClr val="000000"/>
              </a:buClr>
              <a:buFont typeface="Wingdings" charset="2"/>
              <a:buChar char=""/>
            </a:pPr>
            <a:r>
              <a:rPr lang="en-US" sz="3000" b="1" strike="noStrike" spc="-1">
                <a:solidFill>
                  <a:srgbClr val="000000"/>
                </a:solidFill>
                <a:uFill>
                  <a:solidFill>
                    <a:srgbClr val="FFFFFF"/>
                  </a:solidFill>
                </a:uFill>
                <a:latin typeface="Times New Roman"/>
              </a:rPr>
              <a:t>The advantages of using documents are: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000" b="0" strike="noStrike" spc="-1">
                <a:solidFill>
                  <a:srgbClr val="000000"/>
                </a:solidFill>
                <a:uFill>
                  <a:solidFill>
                    <a:srgbClr val="FFFFFF"/>
                  </a:solidFill>
                </a:uFill>
                <a:latin typeface="Times New Roman"/>
              </a:rPr>
              <a:t>Documents (i.e. objects) correspond to native data types in many programming languages.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000" b="0" strike="noStrike" spc="-1">
                <a:solidFill>
                  <a:srgbClr val="000000"/>
                </a:solidFill>
                <a:uFill>
                  <a:solidFill>
                    <a:srgbClr val="FFFFFF"/>
                  </a:solidFill>
                </a:uFill>
                <a:latin typeface="Times New Roman"/>
              </a:rPr>
              <a:t>Embedded documents and arrays reduce need for expensive joins.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30" name="TextShape 2"/>
          <p:cNvSpPr txBox="1"/>
          <p:nvPr/>
        </p:nvSpPr>
        <p:spPr>
          <a:xfrm>
            <a:off x="6553080" y="6356520"/>
            <a:ext cx="2133360" cy="364680"/>
          </a:xfrm>
          <a:prstGeom prst="rect">
            <a:avLst/>
          </a:prstGeom>
          <a:noFill/>
          <a:ln>
            <a:noFill/>
          </a:ln>
        </p:spPr>
        <p:txBody>
          <a:bodyPr anchor="ctr"/>
          <a:lstStyle/>
          <a:p>
            <a:pPr algn="r">
              <a:lnSpc>
                <a:spcPct val="100000"/>
              </a:lnSpc>
            </a:pPr>
            <a:fld id="{150A2893-F83B-4B29-AFED-60276AD270EF}" type="slidenum">
              <a:rPr lang="en-IN" sz="1200" b="0" strike="noStrike" spc="-1">
                <a:solidFill>
                  <a:srgbClr val="8B8B8B"/>
                </a:solidFill>
                <a:uFill>
                  <a:solidFill>
                    <a:srgbClr val="FFFFFF"/>
                  </a:solidFill>
                </a:uFill>
                <a:latin typeface="Calibri"/>
              </a:rPr>
              <a:t>24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Shape 1"/>
          <p:cNvSpPr txBox="1"/>
          <p:nvPr/>
        </p:nvSpPr>
        <p:spPr>
          <a:xfrm>
            <a:off x="457200" y="304920"/>
            <a:ext cx="8229240" cy="6171840"/>
          </a:xfrm>
          <a:prstGeom prst="rect">
            <a:avLst/>
          </a:prstGeom>
          <a:noFill/>
          <a:ln>
            <a:noFill/>
          </a:ln>
        </p:spPr>
        <p:txBody>
          <a:bodyPr/>
          <a:lstStyle/>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which should print the documents where i &gt; 50.</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We could also get a range, say 20 &lt; i &lt;= 30:</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query = new BasicDBObject("i", new BasicDBObject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("$gt”,	20)</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.append("$lte", 30)</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cursor = testCollection.find(query);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try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while (cursor.hasNext())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System.out.println(cursor.next());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finally { cursor.close();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75" name="TextShape 2"/>
          <p:cNvSpPr txBox="1"/>
          <p:nvPr/>
        </p:nvSpPr>
        <p:spPr>
          <a:xfrm>
            <a:off x="6553080" y="6356520"/>
            <a:ext cx="2133360" cy="364680"/>
          </a:xfrm>
          <a:prstGeom prst="rect">
            <a:avLst/>
          </a:prstGeom>
          <a:noFill/>
          <a:ln>
            <a:noFill/>
          </a:ln>
        </p:spPr>
        <p:txBody>
          <a:bodyPr anchor="ctr"/>
          <a:lstStyle/>
          <a:p>
            <a:pPr algn="r">
              <a:lnSpc>
                <a:spcPct val="100000"/>
              </a:lnSpc>
            </a:pPr>
            <a:fld id="{60CA8EA9-3617-4D62-A2D6-87299C70E073}" type="slidenum">
              <a:rPr lang="en-IN" sz="1200" b="0" strike="noStrike" spc="-1">
                <a:solidFill>
                  <a:srgbClr val="8B8B8B"/>
                </a:solidFill>
                <a:uFill>
                  <a:solidFill>
                    <a:srgbClr val="FFFFFF"/>
                  </a:solidFill>
                </a:uFill>
                <a:latin typeface="Calibri"/>
              </a:rPr>
              <a:t>240</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extShape 1"/>
          <p:cNvSpPr txBox="1"/>
          <p:nvPr/>
        </p:nvSpPr>
        <p:spPr>
          <a:xfrm>
            <a:off x="304920" y="228600"/>
            <a:ext cx="8610120" cy="624816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Getting A List of Databases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You can get a list of the available databases: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MongoClient mongoClient = new MongoClient();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for (String s : mongoClient.getDatabaseNames())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System.out.println(s);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77" name="TextShape 2"/>
          <p:cNvSpPr txBox="1"/>
          <p:nvPr/>
        </p:nvSpPr>
        <p:spPr>
          <a:xfrm>
            <a:off x="6553080" y="6356520"/>
            <a:ext cx="2133360" cy="364680"/>
          </a:xfrm>
          <a:prstGeom prst="rect">
            <a:avLst/>
          </a:prstGeom>
          <a:noFill/>
          <a:ln>
            <a:noFill/>
          </a:ln>
        </p:spPr>
        <p:txBody>
          <a:bodyPr anchor="ctr"/>
          <a:lstStyle/>
          <a:p>
            <a:pPr algn="r">
              <a:lnSpc>
                <a:spcPct val="100000"/>
              </a:lnSpc>
            </a:pPr>
            <a:fld id="{A4680DA3-68E2-45D3-A7D6-99959DC57022}" type="slidenum">
              <a:rPr lang="en-IN" sz="1200" b="0" strike="noStrike" spc="-1">
                <a:solidFill>
                  <a:srgbClr val="8B8B8B"/>
                </a:solidFill>
                <a:uFill>
                  <a:solidFill>
                    <a:srgbClr val="FFFFFF"/>
                  </a:solidFill>
                </a:uFill>
                <a:latin typeface="Calibri"/>
              </a:rPr>
              <a:t>241</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Shape 1"/>
          <p:cNvSpPr txBox="1"/>
          <p:nvPr/>
        </p:nvSpPr>
        <p:spPr>
          <a:xfrm>
            <a:off x="304920" y="380880"/>
            <a:ext cx="8534160" cy="5744880"/>
          </a:xfrm>
          <a:prstGeom prst="rect">
            <a:avLst/>
          </a:prstGeom>
          <a:noFill/>
          <a:ln>
            <a:noFill/>
          </a:ln>
        </p:spPr>
        <p:txBody>
          <a:bodyPr/>
          <a:lstStyle/>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Dropping A Database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You can drop a database by name using a MongoClient instance: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MongoClient mongoClient = new MongoClient();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mongoClient.dropDatabase("databaseToBeDropped");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79" name="TextShape 2"/>
          <p:cNvSpPr txBox="1"/>
          <p:nvPr/>
        </p:nvSpPr>
        <p:spPr>
          <a:xfrm>
            <a:off x="6553080" y="6356520"/>
            <a:ext cx="2133360" cy="364680"/>
          </a:xfrm>
          <a:prstGeom prst="rect">
            <a:avLst/>
          </a:prstGeom>
          <a:noFill/>
          <a:ln>
            <a:noFill/>
          </a:ln>
        </p:spPr>
        <p:txBody>
          <a:bodyPr anchor="ctr"/>
          <a:lstStyle/>
          <a:p>
            <a:pPr algn="r">
              <a:lnSpc>
                <a:spcPct val="100000"/>
              </a:lnSpc>
            </a:pPr>
            <a:fld id="{0F279497-C25F-4B23-B99D-73CD079A96C0}" type="slidenum">
              <a:rPr lang="en-IN" sz="1200" b="0" strike="noStrike" spc="-1">
                <a:solidFill>
                  <a:srgbClr val="8B8B8B"/>
                </a:solidFill>
                <a:uFill>
                  <a:solidFill>
                    <a:srgbClr val="FFFFFF"/>
                  </a:solidFill>
                </a:uFill>
                <a:latin typeface="Calibri"/>
              </a:rPr>
              <a:t>242</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TextShape 1"/>
          <p:cNvSpPr txBox="1"/>
          <p:nvPr/>
        </p:nvSpPr>
        <p:spPr>
          <a:xfrm>
            <a:off x="228600" y="380880"/>
            <a:ext cx="8457840" cy="624816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Creating A Collection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There are two ways to create a collection.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Inserting a document will create the collection if it doesn’t exist or calling the </a:t>
            </a:r>
            <a:r>
              <a:rPr lang="en-US" sz="2500" b="0" u="sng" strike="noStrike" spc="-1">
                <a:solidFill>
                  <a:srgbClr val="0000FF"/>
                </a:solidFill>
                <a:uFill>
                  <a:solidFill>
                    <a:srgbClr val="FFFFFF"/>
                  </a:solidFill>
                </a:uFill>
                <a:latin typeface="Times New Roman"/>
                <a:hlinkClick r:id="rId2"/>
              </a:rPr>
              <a:t>createCollection</a:t>
            </a:r>
            <a:r>
              <a:rPr lang="en-US" sz="2500" b="0" strike="noStrike" spc="-1">
                <a:solidFill>
                  <a:srgbClr val="000000"/>
                </a:solidFill>
                <a:uFill>
                  <a:solidFill>
                    <a:srgbClr val="FFFFFF"/>
                  </a:solidFill>
                </a:uFill>
                <a:latin typeface="Times New Roman"/>
              </a:rPr>
              <a:t> command.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An example of creating a capped sized to 1 megabyte: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db = mongoClient.getDB("mydb");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db.createCollection("testCollection",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new BasicDBObject("capped", true)               			     .append("size", 1048576)</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81" name="TextShape 2"/>
          <p:cNvSpPr txBox="1"/>
          <p:nvPr/>
        </p:nvSpPr>
        <p:spPr>
          <a:xfrm>
            <a:off x="6553080" y="6356520"/>
            <a:ext cx="2133360" cy="364680"/>
          </a:xfrm>
          <a:prstGeom prst="rect">
            <a:avLst/>
          </a:prstGeom>
          <a:noFill/>
          <a:ln>
            <a:noFill/>
          </a:ln>
        </p:spPr>
        <p:txBody>
          <a:bodyPr anchor="ctr"/>
          <a:lstStyle/>
          <a:p>
            <a:pPr algn="r">
              <a:lnSpc>
                <a:spcPct val="100000"/>
              </a:lnSpc>
            </a:pPr>
            <a:fld id="{0F609A73-BABF-4E3F-9AAB-4DBA468259A9}" type="slidenum">
              <a:rPr lang="en-IN" sz="1200" b="0" strike="noStrike" spc="-1">
                <a:solidFill>
                  <a:srgbClr val="8B8B8B"/>
                </a:solidFill>
                <a:uFill>
                  <a:solidFill>
                    <a:srgbClr val="FFFFFF"/>
                  </a:solidFill>
                </a:uFill>
                <a:latin typeface="Calibri"/>
              </a:rPr>
              <a:t>243</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TextShape 1"/>
          <p:cNvSpPr txBox="1"/>
          <p:nvPr/>
        </p:nvSpPr>
        <p:spPr>
          <a:xfrm>
            <a:off x="457200" y="380880"/>
            <a:ext cx="8229240" cy="624816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Getting A List of Collections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You can get a list of the available collections in a database: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for (String s : db.getCollectionNames())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System.out.println(s);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It should output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system.indexes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test Collection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83" name="TextShape 2"/>
          <p:cNvSpPr txBox="1"/>
          <p:nvPr/>
        </p:nvSpPr>
        <p:spPr>
          <a:xfrm>
            <a:off x="6553080" y="6356520"/>
            <a:ext cx="2133360" cy="364680"/>
          </a:xfrm>
          <a:prstGeom prst="rect">
            <a:avLst/>
          </a:prstGeom>
          <a:noFill/>
          <a:ln>
            <a:noFill/>
          </a:ln>
        </p:spPr>
        <p:txBody>
          <a:bodyPr anchor="ctr"/>
          <a:lstStyle/>
          <a:p>
            <a:pPr algn="r">
              <a:lnSpc>
                <a:spcPct val="100000"/>
              </a:lnSpc>
            </a:pPr>
            <a:fld id="{540864CF-98D0-48FD-BBE8-E600AC6AF6E2}" type="slidenum">
              <a:rPr lang="en-IN" sz="1200" b="0" strike="noStrike" spc="-1">
                <a:solidFill>
                  <a:srgbClr val="8B8B8B"/>
                </a:solidFill>
                <a:uFill>
                  <a:solidFill>
                    <a:srgbClr val="FFFFFF"/>
                  </a:solidFill>
                </a:uFill>
                <a:latin typeface="Calibri"/>
              </a:rPr>
              <a:t>244</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TextShape 1"/>
          <p:cNvSpPr txBox="1"/>
          <p:nvPr/>
        </p:nvSpPr>
        <p:spPr>
          <a:xfrm>
            <a:off x="304920" y="380880"/>
            <a:ext cx="8610120" cy="574488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Dropping A Collection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You can drop a collection by using the </a:t>
            </a:r>
            <a:r>
              <a:rPr lang="en-US" sz="2500" b="0" i="1" strike="noStrike" spc="-1">
                <a:solidFill>
                  <a:srgbClr val="000000"/>
                </a:solidFill>
                <a:uFill>
                  <a:solidFill>
                    <a:srgbClr val="FFFFFF"/>
                  </a:solidFill>
                </a:uFill>
                <a:latin typeface="Times New Roman"/>
              </a:rPr>
              <a:t>drop()</a:t>
            </a:r>
            <a:r>
              <a:rPr lang="en-US" sz="2500" b="0" strike="noStrike" spc="-1">
                <a:solidFill>
                  <a:srgbClr val="000000"/>
                </a:solidFill>
                <a:uFill>
                  <a:solidFill>
                    <a:srgbClr val="FFFFFF"/>
                  </a:solidFill>
                </a:uFill>
                <a:latin typeface="Times New Roman"/>
              </a:rPr>
              <a:t> method: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DBCollection test1 =           							db.getCollection("testCollection");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test1.drop();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System.out.println(db.getCollectionNames());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 </a:t>
            </a:r>
            <a:r>
              <a:rPr lang="en-US" sz="2500" b="1" i="1" strike="noStrike" spc="-1">
                <a:solidFill>
                  <a:srgbClr val="FF0000"/>
                </a:solidFill>
                <a:uFill>
                  <a:solidFill>
                    <a:srgbClr val="FFFFFF"/>
                  </a:solidFill>
                </a:uFill>
                <a:latin typeface="Times New Roman"/>
              </a:rPr>
              <a:t>testCollection</a:t>
            </a:r>
            <a:r>
              <a:rPr lang="en-US" sz="2500" b="0" strike="noStrike" spc="-1">
                <a:solidFill>
                  <a:srgbClr val="000000"/>
                </a:solidFill>
                <a:uFill>
                  <a:solidFill>
                    <a:srgbClr val="FFFFFF"/>
                  </a:solidFill>
                </a:uFill>
                <a:latin typeface="Times New Roman"/>
              </a:rPr>
              <a:t> has been dropped.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85" name="TextShape 2"/>
          <p:cNvSpPr txBox="1"/>
          <p:nvPr/>
        </p:nvSpPr>
        <p:spPr>
          <a:xfrm>
            <a:off x="6553080" y="6356520"/>
            <a:ext cx="2133360" cy="364680"/>
          </a:xfrm>
          <a:prstGeom prst="rect">
            <a:avLst/>
          </a:prstGeom>
          <a:noFill/>
          <a:ln>
            <a:noFill/>
          </a:ln>
        </p:spPr>
        <p:txBody>
          <a:bodyPr anchor="ctr"/>
          <a:lstStyle/>
          <a:p>
            <a:pPr algn="r">
              <a:lnSpc>
                <a:spcPct val="100000"/>
              </a:lnSpc>
            </a:pPr>
            <a:fld id="{37624A44-1408-4625-92F6-D323D3955773}" type="slidenum">
              <a:rPr lang="en-IN" sz="1200" b="0" strike="noStrike" spc="-1">
                <a:solidFill>
                  <a:srgbClr val="8B8B8B"/>
                </a:solidFill>
                <a:uFill>
                  <a:solidFill>
                    <a:srgbClr val="FFFFFF"/>
                  </a:solidFill>
                </a:uFill>
                <a:latin typeface="Calibri"/>
              </a:rPr>
              <a:t>245</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Shape 1"/>
          <p:cNvSpPr txBox="1"/>
          <p:nvPr/>
        </p:nvSpPr>
        <p:spPr>
          <a:xfrm>
            <a:off x="457200" y="304920"/>
            <a:ext cx="8229240" cy="640044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Creating An Index</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To create an index, you just specify the field that should be indexed, and specify if you want the index to be ascending (1) or descending (-1).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The following creates an ascending index on the i field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coll.createIndex(new BasicDBObject("i", 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 create index on "i", ascending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87" name="TextShape 2"/>
          <p:cNvSpPr txBox="1"/>
          <p:nvPr/>
        </p:nvSpPr>
        <p:spPr>
          <a:xfrm>
            <a:off x="6553080" y="6356520"/>
            <a:ext cx="2133360" cy="364680"/>
          </a:xfrm>
          <a:prstGeom prst="rect">
            <a:avLst/>
          </a:prstGeom>
          <a:noFill/>
          <a:ln>
            <a:noFill/>
          </a:ln>
        </p:spPr>
        <p:txBody>
          <a:bodyPr anchor="ctr"/>
          <a:lstStyle/>
          <a:p>
            <a:pPr algn="r">
              <a:lnSpc>
                <a:spcPct val="100000"/>
              </a:lnSpc>
            </a:pPr>
            <a:fld id="{CCED6654-A789-426E-8675-D322ED0497F9}" type="slidenum">
              <a:rPr lang="en-IN" sz="1200" b="0" strike="noStrike" spc="-1">
                <a:solidFill>
                  <a:srgbClr val="8B8B8B"/>
                </a:solidFill>
                <a:uFill>
                  <a:solidFill>
                    <a:srgbClr val="FFFFFF"/>
                  </a:solidFill>
                </a:uFill>
                <a:latin typeface="Calibri"/>
              </a:rPr>
              <a:t>246</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extShape 1"/>
          <p:cNvSpPr txBox="1"/>
          <p:nvPr/>
        </p:nvSpPr>
        <p:spPr>
          <a:xfrm>
            <a:off x="228600" y="304920"/>
            <a:ext cx="876276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Insert Multiple Documents Using a For Loop</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You can add documents to a new or existing collection by using a JavaScript for loop run from the </a:t>
            </a:r>
            <a:r>
              <a:rPr lang="en-US" sz="2400" b="0" u="sng" strike="noStrike" spc="-1">
                <a:solidFill>
                  <a:srgbClr val="0000FF"/>
                </a:solidFill>
                <a:uFill>
                  <a:solidFill>
                    <a:srgbClr val="FFFFFF"/>
                  </a:solidFill>
                </a:uFill>
                <a:latin typeface="Times New Roman"/>
                <a:hlinkClick r:id="rId2"/>
              </a:rPr>
              <a:t>mongo</a:t>
            </a:r>
            <a:r>
              <a:rPr lang="en-US" sz="2400" b="0" strike="noStrike" spc="-1">
                <a:solidFill>
                  <a:srgbClr val="000000"/>
                </a:solidFill>
                <a:uFill>
                  <a:solidFill>
                    <a:srgbClr val="FFFFFF"/>
                  </a:solidFill>
                </a:uFill>
                <a:latin typeface="Times New Roman"/>
              </a:rPr>
              <a:t> shell.</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From the </a:t>
            </a:r>
            <a:r>
              <a:rPr lang="en-US" sz="2400" b="0" u="sng" strike="noStrike" spc="-1">
                <a:solidFill>
                  <a:srgbClr val="0000FF"/>
                </a:solidFill>
                <a:uFill>
                  <a:solidFill>
                    <a:srgbClr val="FFFFFF"/>
                  </a:solidFill>
                </a:uFill>
                <a:latin typeface="Times New Roman"/>
                <a:hlinkClick r:id="rId2"/>
              </a:rPr>
              <a:t>mongo</a:t>
            </a:r>
            <a:r>
              <a:rPr lang="en-US" sz="2400" b="0" strike="noStrike" spc="-1">
                <a:solidFill>
                  <a:srgbClr val="000000"/>
                </a:solidFill>
                <a:uFill>
                  <a:solidFill>
                    <a:srgbClr val="FFFFFF"/>
                  </a:solidFill>
                </a:uFill>
                <a:latin typeface="Times New Roman"/>
              </a:rPr>
              <a:t> shell, insert new documents into the testData collection using the following for loop.</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If the testData collection does not exist, MongoDB creates the collection implicitly.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for</a:t>
            </a:r>
            <a:r>
              <a:rPr lang="en-US" sz="2400" b="0" strike="noStrike" spc="-1">
                <a:solidFill>
                  <a:srgbClr val="000000"/>
                </a:solidFill>
                <a:uFill>
                  <a:solidFill>
                    <a:srgbClr val="FFFFFF"/>
                  </a:solidFill>
                </a:uFill>
                <a:latin typeface="Times New Roman"/>
              </a:rPr>
              <a:t> (</a:t>
            </a:r>
            <a:r>
              <a:rPr lang="en-US" sz="2400" b="1" strike="noStrike" spc="-1">
                <a:solidFill>
                  <a:srgbClr val="000000"/>
                </a:solidFill>
                <a:uFill>
                  <a:solidFill>
                    <a:srgbClr val="FFFFFF"/>
                  </a:solidFill>
                </a:uFill>
                <a:latin typeface="Times New Roman"/>
              </a:rPr>
              <a:t>var</a:t>
            </a:r>
            <a:r>
              <a:rPr lang="en-US" sz="2400" b="0" strike="noStrike" spc="-1">
                <a:solidFill>
                  <a:srgbClr val="000000"/>
                </a:solidFill>
                <a:uFill>
                  <a:solidFill>
                    <a:srgbClr val="FFFFFF"/>
                  </a:solidFill>
                </a:uFill>
                <a:latin typeface="Times New Roman"/>
              </a:rPr>
              <a:t> i = 1; i &lt;= 25; i++)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db.testData.insert( { x : i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Use find() to query the collection: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db.testData.find()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89" name="TextShape 2"/>
          <p:cNvSpPr txBox="1"/>
          <p:nvPr/>
        </p:nvSpPr>
        <p:spPr>
          <a:xfrm>
            <a:off x="6553080" y="6356520"/>
            <a:ext cx="2133360" cy="364680"/>
          </a:xfrm>
          <a:prstGeom prst="rect">
            <a:avLst/>
          </a:prstGeom>
          <a:noFill/>
          <a:ln>
            <a:noFill/>
          </a:ln>
        </p:spPr>
        <p:txBody>
          <a:bodyPr anchor="ctr"/>
          <a:lstStyle/>
          <a:p>
            <a:pPr algn="r">
              <a:lnSpc>
                <a:spcPct val="100000"/>
              </a:lnSpc>
            </a:pPr>
            <a:fld id="{0C17741B-6664-41FC-83A9-242E579DE9AD}" type="slidenum">
              <a:rPr lang="en-IN" sz="1200" b="0" strike="noStrike" spc="-1">
                <a:solidFill>
                  <a:srgbClr val="8B8B8B"/>
                </a:solidFill>
                <a:uFill>
                  <a:solidFill>
                    <a:srgbClr val="FFFFFF"/>
                  </a:solidFill>
                </a:uFill>
                <a:latin typeface="Calibri"/>
              </a:rPr>
              <a:t>247</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Insert Multiple Documents with a mongo Shell Function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You can create a JavaScript function in your shell session to generate the above data.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insertData() JavaScript function, creates new data for use in testing or training by either creating a new collection or appending data to an existing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function</a:t>
            </a:r>
            <a:r>
              <a:rPr lang="en-US" sz="2400" b="0" strike="noStrike" spc="-1">
                <a:solidFill>
                  <a:srgbClr val="000000"/>
                </a:solidFill>
                <a:uFill>
                  <a:solidFill>
                    <a:srgbClr val="FFFFFF"/>
                  </a:solidFill>
                </a:uFill>
                <a:latin typeface="Times New Roman"/>
              </a:rPr>
              <a:t> insertData(dbName, colName, num)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 var</a:t>
            </a:r>
            <a:r>
              <a:rPr lang="en-US" sz="2400" b="0" strike="noStrike" spc="-1">
                <a:solidFill>
                  <a:srgbClr val="000000"/>
                </a:solidFill>
                <a:uFill>
                  <a:solidFill>
                    <a:srgbClr val="FFFFFF"/>
                  </a:solidFill>
                </a:uFill>
                <a:latin typeface="Times New Roman"/>
              </a:rPr>
              <a:t> col = db.getSiblingDB(dbName).getCollection(colName);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000000"/>
                </a:solidFill>
                <a:uFill>
                  <a:solidFill>
                    <a:srgbClr val="FFFFFF"/>
                  </a:solidFill>
                </a:uFill>
                <a:latin typeface="Times New Roman"/>
              </a:rPr>
              <a:t>for</a:t>
            </a:r>
            <a:r>
              <a:rPr lang="en-US" sz="2400" b="0" strike="noStrike" spc="-1">
                <a:solidFill>
                  <a:srgbClr val="000000"/>
                </a:solidFill>
                <a:uFill>
                  <a:solidFill>
                    <a:srgbClr val="FFFFFF"/>
                  </a:solidFill>
                </a:uFill>
                <a:latin typeface="Times New Roman"/>
              </a:rPr>
              <a:t> (i = 0; i &lt; num; i++)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col.insert({x:i});</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print(col.count());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591" name="TextShape 2"/>
          <p:cNvSpPr txBox="1"/>
          <p:nvPr/>
        </p:nvSpPr>
        <p:spPr>
          <a:xfrm>
            <a:off x="6553080" y="6356520"/>
            <a:ext cx="2133360" cy="364680"/>
          </a:xfrm>
          <a:prstGeom prst="rect">
            <a:avLst/>
          </a:prstGeom>
          <a:noFill/>
          <a:ln>
            <a:noFill/>
          </a:ln>
        </p:spPr>
        <p:txBody>
          <a:bodyPr anchor="ctr"/>
          <a:lstStyle/>
          <a:p>
            <a:pPr algn="r">
              <a:lnSpc>
                <a:spcPct val="100000"/>
              </a:lnSpc>
            </a:pPr>
            <a:fld id="{EAD4240F-B5E6-4725-B547-BE0153BBFA89}" type="slidenum">
              <a:rPr lang="en-IN" sz="1200" b="0" strike="noStrike" spc="-1">
                <a:solidFill>
                  <a:srgbClr val="8B8B8B"/>
                </a:solidFill>
                <a:uFill>
                  <a:solidFill>
                    <a:srgbClr val="FFFFFF"/>
                  </a:solidFill>
                </a:uFill>
                <a:latin typeface="Calibri"/>
              </a:rPr>
              <a:t>248</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TextShape 1"/>
          <p:cNvSpPr txBox="1"/>
          <p:nvPr/>
        </p:nvSpPr>
        <p:spPr>
          <a:xfrm>
            <a:off x="457200" y="228600"/>
            <a:ext cx="822924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1" strike="noStrike" spc="-1">
                <a:solidFill>
                  <a:srgbClr val="FF0000"/>
                </a:solidFill>
                <a:uFill>
                  <a:solidFill>
                    <a:srgbClr val="FFFFFF"/>
                  </a:solidFill>
                </a:uFill>
                <a:latin typeface="Times New Roman"/>
              </a:rPr>
              <a:t>insertData()</a:t>
            </a:r>
            <a:r>
              <a:rPr lang="en-US" sz="2400" b="0" strike="noStrike" spc="-1">
                <a:solidFill>
                  <a:srgbClr val="000000"/>
                </a:solidFill>
                <a:uFill>
                  <a:solidFill>
                    <a:srgbClr val="FFFFFF"/>
                  </a:solidFill>
                </a:uFill>
                <a:latin typeface="Times New Roman"/>
              </a:rPr>
              <a:t> function takes three parameters: a database, a new or existing collection, and the number of documents to create.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function creates documents with an x field that is set to an incremented integer, as in the following example documents: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ObjectId("51a4da9b292904caffcff6eb"), "x" : 0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ObjectId("51a4da9b292904caffcff6ec"), "x" : 1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ObjectId("51a4da9b292904caffcff6ed"), "x" : 2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593" name="TextShape 2"/>
          <p:cNvSpPr txBox="1"/>
          <p:nvPr/>
        </p:nvSpPr>
        <p:spPr>
          <a:xfrm>
            <a:off x="6553080" y="6356520"/>
            <a:ext cx="2133360" cy="364680"/>
          </a:xfrm>
          <a:prstGeom prst="rect">
            <a:avLst/>
          </a:prstGeom>
          <a:noFill/>
          <a:ln>
            <a:noFill/>
          </a:ln>
        </p:spPr>
        <p:txBody>
          <a:bodyPr anchor="ctr"/>
          <a:lstStyle/>
          <a:p>
            <a:pPr algn="r">
              <a:lnSpc>
                <a:spcPct val="100000"/>
              </a:lnSpc>
            </a:pPr>
            <a:fld id="{7A83A4F8-1A6E-4EB5-A2F5-E6C827DAC56A}" type="slidenum">
              <a:rPr lang="en-IN" sz="1200" b="0" strike="noStrike" spc="-1">
                <a:solidFill>
                  <a:srgbClr val="8B8B8B"/>
                </a:solidFill>
                <a:uFill>
                  <a:solidFill>
                    <a:srgbClr val="FFFFFF"/>
                  </a:solidFill>
                </a:uFill>
                <a:latin typeface="Calibri"/>
              </a:rPr>
              <a:t>249</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228600" y="274680"/>
            <a:ext cx="8686440" cy="944280"/>
          </a:xfrm>
          <a:prstGeom prst="rect">
            <a:avLst/>
          </a:prstGeom>
          <a:noFill/>
          <a:ln>
            <a:noFill/>
          </a:ln>
        </p:spPr>
        <p:txBody>
          <a:bodyPr anchor="ctr"/>
          <a:lstStyle/>
          <a:p>
            <a:pPr algn="ctr">
              <a:lnSpc>
                <a:spcPct val="100000"/>
              </a:lnSpc>
            </a:pPr>
            <a:r>
              <a:rPr lang="en-US" sz="2700" b="1" strike="noStrike" spc="-1">
                <a:solidFill>
                  <a:srgbClr val="FF0000"/>
                </a:solidFill>
                <a:uFill>
                  <a:solidFill>
                    <a:srgbClr val="FFFFFF"/>
                  </a:solidFill>
                </a:uFill>
                <a:latin typeface="Times New Roman"/>
              </a:rPr>
              <a:t>The relationship of RDBMS terminology with MongoDB.
</a:t>
            </a:r>
            <a:endParaRPr lang="en-US" sz="1800" b="0" strike="noStrike" spc="-1">
              <a:solidFill>
                <a:srgbClr val="000000"/>
              </a:solidFill>
              <a:uFill>
                <a:solidFill>
                  <a:srgbClr val="FFFFFF"/>
                </a:solidFill>
              </a:uFill>
              <a:latin typeface="Calibri"/>
            </a:endParaRPr>
          </a:p>
        </p:txBody>
      </p:sp>
      <p:graphicFrame>
        <p:nvGraphicFramePr>
          <p:cNvPr id="132" name="Table 2"/>
          <p:cNvGraphicFramePr/>
          <p:nvPr/>
        </p:nvGraphicFramePr>
        <p:xfrm>
          <a:off x="457200" y="1371600"/>
          <a:ext cx="8000640" cy="5029200"/>
        </p:xfrm>
        <a:graphic>
          <a:graphicData uri="http://schemas.openxmlformats.org/drawingml/2006/table">
            <a:tbl>
              <a:tblPr/>
              <a:tblGrid>
                <a:gridCol w="2152800">
                  <a:extLst>
                    <a:ext uri="{9D8B030D-6E8A-4147-A177-3AD203B41FA5}">
                      <a16:colId xmlns:a16="http://schemas.microsoft.com/office/drawing/2014/main" val="20000"/>
                    </a:ext>
                  </a:extLst>
                </a:gridCol>
                <a:gridCol w="5847840">
                  <a:extLst>
                    <a:ext uri="{9D8B030D-6E8A-4147-A177-3AD203B41FA5}">
                      <a16:colId xmlns:a16="http://schemas.microsoft.com/office/drawing/2014/main" val="20001"/>
                    </a:ext>
                  </a:extLst>
                </a:gridCol>
              </a:tblGrid>
              <a:tr h="432360">
                <a:tc>
                  <a:txBody>
                    <a:bodyPr/>
                    <a:lstStyle/>
                    <a:p>
                      <a:pPr>
                        <a:lnSpc>
                          <a:spcPct val="150000"/>
                        </a:lnSpc>
                      </a:pPr>
                      <a:r>
                        <a:rPr lang="en-IN" sz="2400" b="1" strike="noStrike" spc="-1">
                          <a:solidFill>
                            <a:srgbClr val="000000"/>
                          </a:solidFill>
                          <a:uFill>
                            <a:solidFill>
                              <a:srgbClr val="FFFFFF"/>
                            </a:solidFill>
                          </a:uFill>
                          <a:latin typeface="Times New Roman"/>
                          <a:ea typeface="Times New Roman"/>
                        </a:rPr>
                        <a:t>RDBMS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50000"/>
                        </a:lnSpc>
                      </a:pPr>
                      <a:r>
                        <a:rPr lang="en-IN" sz="2400" b="1" strike="noStrike" spc="-1">
                          <a:solidFill>
                            <a:srgbClr val="000000"/>
                          </a:solidFill>
                          <a:uFill>
                            <a:solidFill>
                              <a:srgbClr val="FFFFFF"/>
                            </a:solidFill>
                          </a:uFill>
                          <a:latin typeface="Times New Roman"/>
                          <a:ea typeface="Times New Roman"/>
                        </a:rPr>
                        <a:t>MongoDB</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236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Database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Database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43236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Table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Collection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3236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Tuple/Row</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Document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3236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Column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Field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43236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Table Join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Embedded Documents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93780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Primary Key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Primary Key (Default key _id provided by mongodb itself)</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133" name="TextShape 3"/>
          <p:cNvSpPr txBox="1"/>
          <p:nvPr/>
        </p:nvSpPr>
        <p:spPr>
          <a:xfrm>
            <a:off x="6553080" y="6356520"/>
            <a:ext cx="2133360" cy="364680"/>
          </a:xfrm>
          <a:prstGeom prst="rect">
            <a:avLst/>
          </a:prstGeom>
          <a:noFill/>
          <a:ln>
            <a:noFill/>
          </a:ln>
        </p:spPr>
        <p:txBody>
          <a:bodyPr anchor="ctr"/>
          <a:lstStyle/>
          <a:p>
            <a:pPr algn="r">
              <a:lnSpc>
                <a:spcPct val="100000"/>
              </a:lnSpc>
            </a:pPr>
            <a:fld id="{91D125BB-056E-467D-A2BC-9E011EFA0258}" type="slidenum">
              <a:rPr lang="en-IN" sz="1200" b="0" strike="noStrike" spc="-1">
                <a:solidFill>
                  <a:srgbClr val="8B8B8B"/>
                </a:solidFill>
                <a:uFill>
                  <a:solidFill>
                    <a:srgbClr val="FFFFFF"/>
                  </a:solidFill>
                </a:uFill>
                <a:latin typeface="Calibri"/>
              </a:rPr>
              <a:t>25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TextShape 1"/>
          <p:cNvSpPr txBox="1"/>
          <p:nvPr/>
        </p:nvSpPr>
        <p:spPr>
          <a:xfrm>
            <a:off x="457200" y="380880"/>
            <a:ext cx="8229240" cy="6248160"/>
          </a:xfrm>
          <a:prstGeom prst="rect">
            <a:avLst/>
          </a:prstGeom>
          <a:noFill/>
          <a:ln>
            <a:noFill/>
          </a:ln>
        </p:spPr>
        <p:txBody>
          <a:bodyPr/>
          <a:lstStyle/>
          <a:p>
            <a:pPr marL="343080" indent="-342720">
              <a:lnSpc>
                <a:spcPct val="100000"/>
              </a:lnSpc>
              <a:buClr>
                <a:srgbClr val="FF0000"/>
              </a:buClr>
              <a:buFont typeface="Arial"/>
              <a:buChar char="•"/>
            </a:pPr>
            <a:r>
              <a:rPr lang="en-US" sz="27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Specify database name, collection name, and the number of documents to insert as arguments to insertData().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insertData("test", "testData", 400)</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This operation inserts 400 documents into the testData collection in the test database.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If the collection and database do not exist, MongoDB creates them implicitly before inserting documents.</a:t>
            </a:r>
            <a:endParaRPr lang="en-US" sz="3200" b="0" strike="noStrike" spc="-1">
              <a:solidFill>
                <a:srgbClr val="000000"/>
              </a:solidFill>
              <a:uFill>
                <a:solidFill>
                  <a:srgbClr val="FFFFFF"/>
                </a:solidFill>
              </a:uFill>
              <a:latin typeface="Calibri"/>
            </a:endParaRPr>
          </a:p>
        </p:txBody>
      </p:sp>
      <p:sp>
        <p:nvSpPr>
          <p:cNvPr id="595" name="TextShape 2"/>
          <p:cNvSpPr txBox="1"/>
          <p:nvPr/>
        </p:nvSpPr>
        <p:spPr>
          <a:xfrm>
            <a:off x="6553080" y="6356520"/>
            <a:ext cx="2133360" cy="364680"/>
          </a:xfrm>
          <a:prstGeom prst="rect">
            <a:avLst/>
          </a:prstGeom>
          <a:noFill/>
          <a:ln>
            <a:noFill/>
          </a:ln>
        </p:spPr>
        <p:txBody>
          <a:bodyPr anchor="ctr"/>
          <a:lstStyle/>
          <a:p>
            <a:pPr algn="r">
              <a:lnSpc>
                <a:spcPct val="100000"/>
              </a:lnSpc>
            </a:pPr>
            <a:fld id="{9FDCE91A-AE13-41B2-BC99-C3B842BD4C48}" type="slidenum">
              <a:rPr lang="en-IN" sz="1200" b="0" strike="noStrike" spc="-1">
                <a:solidFill>
                  <a:srgbClr val="8B8B8B"/>
                </a:solidFill>
                <a:uFill>
                  <a:solidFill>
                    <a:srgbClr val="FFFFFF"/>
                  </a:solidFill>
                </a:uFill>
                <a:latin typeface="Calibri"/>
              </a:rPr>
              <a:t>250</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dirty="0">
                <a:solidFill>
                  <a:srgbClr val="FF0000"/>
                </a:solidFill>
                <a:uFill>
                  <a:solidFill>
                    <a:srgbClr val="FFFFFF"/>
                  </a:solidFill>
                </a:uFill>
                <a:latin typeface="Times New Roman"/>
              </a:rPr>
              <a:t>Connect to a Database</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dirty="0">
                <a:solidFill>
                  <a:srgbClr val="000000"/>
                </a:solidFill>
                <a:uFill>
                  <a:solidFill>
                    <a:srgbClr val="FFFFFF"/>
                  </a:solidFill>
                </a:uFill>
                <a:latin typeface="Times New Roman"/>
              </a:rPr>
              <a:t>Connect to a </a:t>
            </a:r>
            <a:r>
              <a:rPr lang="en-US" sz="2400" b="1" u="sng" strike="noStrike" spc="-1" dirty="0" err="1">
                <a:solidFill>
                  <a:srgbClr val="0000FF"/>
                </a:solidFill>
                <a:uFill>
                  <a:solidFill>
                    <a:srgbClr val="FFFFFF"/>
                  </a:solidFill>
                </a:uFill>
                <a:latin typeface="Times New Roman"/>
                <a:hlinkClick r:id="rId2"/>
              </a:rPr>
              <a:t>mongod</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From a system prompt, start </a:t>
            </a:r>
            <a:r>
              <a:rPr lang="en-US" sz="2400" b="0" u="sng" strike="noStrike" spc="-1" dirty="0">
                <a:solidFill>
                  <a:srgbClr val="0000FF"/>
                </a:solidFill>
                <a:uFill>
                  <a:solidFill>
                    <a:srgbClr val="FFFFFF"/>
                  </a:solidFill>
                </a:uFill>
                <a:latin typeface="Times New Roman"/>
                <a:hlinkClick r:id="rId3"/>
              </a:rPr>
              <a:t>mongo</a:t>
            </a:r>
            <a:r>
              <a:rPr lang="en-US" sz="2400" b="0" strike="noStrike" spc="-1" dirty="0">
                <a:solidFill>
                  <a:srgbClr val="000000"/>
                </a:solidFill>
                <a:uFill>
                  <a:solidFill>
                    <a:srgbClr val="FFFFFF"/>
                  </a:solidFill>
                </a:uFill>
                <a:latin typeface="Times New Roman"/>
              </a:rPr>
              <a:t> by issuing the </a:t>
            </a:r>
            <a:r>
              <a:rPr lang="en-US" sz="2400" b="0" u="sng" strike="noStrike" spc="-1" dirty="0">
                <a:solidFill>
                  <a:srgbClr val="0000FF"/>
                </a:solidFill>
                <a:uFill>
                  <a:solidFill>
                    <a:srgbClr val="FFFFFF"/>
                  </a:solidFill>
                </a:uFill>
                <a:latin typeface="Times New Roman"/>
                <a:hlinkClick r:id="rId3"/>
              </a:rPr>
              <a:t>mongo</a:t>
            </a:r>
            <a:r>
              <a:rPr lang="en-US" sz="2400" b="0" strike="noStrike" spc="-1" dirty="0">
                <a:solidFill>
                  <a:srgbClr val="000000"/>
                </a:solidFill>
                <a:uFill>
                  <a:solidFill>
                    <a:srgbClr val="FFFFFF"/>
                  </a:solidFill>
                </a:uFill>
                <a:latin typeface="Times New Roman"/>
              </a:rPr>
              <a:t> command, as follows:</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1" strike="noStrike" spc="-1" dirty="0">
                <a:solidFill>
                  <a:srgbClr val="FF0000"/>
                </a:solidFill>
                <a:uFill>
                  <a:solidFill>
                    <a:srgbClr val="FFFFFF"/>
                  </a:solidFill>
                </a:uFill>
                <a:latin typeface="Times New Roman"/>
              </a:rPr>
              <a:t>                                           mongo </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By default, </a:t>
            </a:r>
            <a:r>
              <a:rPr lang="en-US" sz="2400" b="0" u="sng" strike="noStrike" spc="-1" dirty="0">
                <a:solidFill>
                  <a:srgbClr val="0000FF"/>
                </a:solidFill>
                <a:uFill>
                  <a:solidFill>
                    <a:srgbClr val="FFFFFF"/>
                  </a:solidFill>
                </a:uFill>
                <a:latin typeface="Times New Roman"/>
                <a:hlinkClick r:id="rId3"/>
              </a:rPr>
              <a:t>mongo</a:t>
            </a:r>
            <a:r>
              <a:rPr lang="en-US" sz="2400" b="0" strike="noStrike" spc="-1" dirty="0">
                <a:solidFill>
                  <a:srgbClr val="000000"/>
                </a:solidFill>
                <a:uFill>
                  <a:solidFill>
                    <a:srgbClr val="FFFFFF"/>
                  </a:solidFill>
                </a:uFill>
                <a:latin typeface="Times New Roman"/>
              </a:rPr>
              <a:t> looks for a database server listening on port 27017 on the localhost interface. To connect to a server on a different port or interface, use the </a:t>
            </a:r>
            <a:r>
              <a:rPr lang="en-US" sz="2400" b="0" i="1" strike="noStrike" spc="-1" dirty="0">
                <a:solidFill>
                  <a:srgbClr val="000000"/>
                </a:solidFill>
                <a:uFill>
                  <a:solidFill>
                    <a:srgbClr val="FFFFFF"/>
                  </a:solidFill>
                </a:uFill>
                <a:latin typeface="Times New Roman"/>
              </a:rPr>
              <a:t>--port</a:t>
            </a:r>
            <a:r>
              <a:rPr lang="en-US" sz="2400" b="0" strike="noStrike" spc="-1" dirty="0">
                <a:solidFill>
                  <a:srgbClr val="000000"/>
                </a:solidFill>
                <a:uFill>
                  <a:solidFill>
                    <a:srgbClr val="FFFFFF"/>
                  </a:solidFill>
                </a:uFill>
                <a:latin typeface="Times New Roman"/>
              </a:rPr>
              <a:t> and </a:t>
            </a:r>
            <a:r>
              <a:rPr lang="en-US" sz="2400" b="0" i="1" strike="noStrike" spc="-1" dirty="0">
                <a:solidFill>
                  <a:srgbClr val="000000"/>
                </a:solidFill>
                <a:uFill>
                  <a:solidFill>
                    <a:srgbClr val="FFFFFF"/>
                  </a:solidFill>
                </a:uFill>
                <a:latin typeface="Times New Roman"/>
              </a:rPr>
              <a:t>--host</a:t>
            </a:r>
            <a:r>
              <a:rPr lang="en-US" sz="2400" b="0" strike="noStrike" spc="-1" dirty="0">
                <a:solidFill>
                  <a:srgbClr val="000000"/>
                </a:solidFill>
                <a:uFill>
                  <a:solidFill>
                    <a:srgbClr val="FFFFFF"/>
                  </a:solidFill>
                </a:uFill>
                <a:latin typeface="Times New Roman"/>
              </a:rPr>
              <a:t> options.</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dirty="0">
                <a:solidFill>
                  <a:srgbClr val="000000"/>
                </a:solidFill>
                <a:uFill>
                  <a:solidFill>
                    <a:srgbClr val="FFFFFF"/>
                  </a:solidFill>
                </a:uFill>
                <a:latin typeface="Times New Roman"/>
              </a:rPr>
              <a:t>Select a Database</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After starting the </a:t>
            </a:r>
            <a:r>
              <a:rPr lang="en-US" sz="2400" b="0" u="sng" strike="noStrike" spc="-1" dirty="0">
                <a:solidFill>
                  <a:srgbClr val="0000FF"/>
                </a:solidFill>
                <a:uFill>
                  <a:solidFill>
                    <a:srgbClr val="FFFFFF"/>
                  </a:solidFill>
                </a:uFill>
                <a:latin typeface="Times New Roman"/>
                <a:hlinkClick r:id="rId3"/>
              </a:rPr>
              <a:t>mongo</a:t>
            </a:r>
            <a:r>
              <a:rPr lang="en-US" sz="2400" b="0" strike="noStrike" spc="-1" dirty="0">
                <a:solidFill>
                  <a:srgbClr val="000000"/>
                </a:solidFill>
                <a:uFill>
                  <a:solidFill>
                    <a:srgbClr val="FFFFFF"/>
                  </a:solidFill>
                </a:uFill>
                <a:latin typeface="Times New Roman"/>
              </a:rPr>
              <a:t> shell the session will use the test database by default. Issue the following operation at the </a:t>
            </a:r>
            <a:r>
              <a:rPr lang="en-US" sz="2400" b="0" u="sng" strike="noStrike" spc="-1" dirty="0">
                <a:solidFill>
                  <a:srgbClr val="0000FF"/>
                </a:solidFill>
                <a:uFill>
                  <a:solidFill>
                    <a:srgbClr val="FFFFFF"/>
                  </a:solidFill>
                </a:uFill>
                <a:latin typeface="Times New Roman"/>
                <a:hlinkClick r:id="rId3"/>
              </a:rPr>
              <a:t>mongo</a:t>
            </a:r>
            <a:r>
              <a:rPr lang="en-US" sz="2400" b="0" strike="noStrike" spc="-1" dirty="0">
                <a:solidFill>
                  <a:srgbClr val="000000"/>
                </a:solidFill>
                <a:uFill>
                  <a:solidFill>
                    <a:srgbClr val="FFFFFF"/>
                  </a:solidFill>
                </a:uFill>
                <a:latin typeface="Times New Roman"/>
              </a:rPr>
              <a:t> to get the name of the current database:</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1" strike="noStrike" spc="-1" dirty="0">
                <a:solidFill>
                  <a:srgbClr val="FF0000"/>
                </a:solidFill>
                <a:uFill>
                  <a:solidFill>
                    <a:srgbClr val="FFFFFF"/>
                  </a:solidFill>
                </a:uFill>
                <a:latin typeface="Times New Roman"/>
              </a:rPr>
              <a:t>                                             </a:t>
            </a:r>
            <a:r>
              <a:rPr lang="en-US" sz="2400" b="1" strike="noStrike" spc="-1" dirty="0" err="1">
                <a:solidFill>
                  <a:srgbClr val="FF0000"/>
                </a:solidFill>
                <a:uFill>
                  <a:solidFill>
                    <a:srgbClr val="FFFFFF"/>
                  </a:solidFill>
                </a:uFill>
                <a:latin typeface="Times New Roman"/>
              </a:rPr>
              <a:t>db</a:t>
            </a:r>
            <a:r>
              <a:rPr lang="en-US" sz="2400" b="1" strike="noStrike" spc="-1" dirty="0">
                <a:solidFill>
                  <a:srgbClr val="FF0000"/>
                </a:solidFill>
                <a:uFill>
                  <a:solidFill>
                    <a:srgbClr val="FFFFFF"/>
                  </a:solidFill>
                </a:uFill>
                <a:latin typeface="Times New Roman"/>
              </a:rPr>
              <a:t> </a:t>
            </a:r>
            <a:endParaRPr lang="en-US" sz="2400" b="0" strike="noStrike" spc="-1" dirty="0">
              <a:solidFill>
                <a:srgbClr val="000000"/>
              </a:solidFill>
              <a:uFill>
                <a:solidFill>
                  <a:srgbClr val="FFFFFF"/>
                </a:solidFill>
              </a:uFill>
              <a:latin typeface="Calibri"/>
            </a:endParaRPr>
          </a:p>
        </p:txBody>
      </p:sp>
      <p:sp>
        <p:nvSpPr>
          <p:cNvPr id="597" name="TextShape 2"/>
          <p:cNvSpPr txBox="1"/>
          <p:nvPr/>
        </p:nvSpPr>
        <p:spPr>
          <a:xfrm>
            <a:off x="6553080" y="6356520"/>
            <a:ext cx="2133360" cy="364680"/>
          </a:xfrm>
          <a:prstGeom prst="rect">
            <a:avLst/>
          </a:prstGeom>
          <a:noFill/>
          <a:ln>
            <a:noFill/>
          </a:ln>
        </p:spPr>
        <p:txBody>
          <a:bodyPr anchor="ctr"/>
          <a:lstStyle/>
          <a:p>
            <a:pPr algn="r">
              <a:lnSpc>
                <a:spcPct val="100000"/>
              </a:lnSpc>
            </a:pPr>
            <a:fld id="{470E9441-9120-415A-B13A-1D544147BFE2}" type="slidenum">
              <a:rPr lang="en-IN" sz="1200" b="0" strike="noStrike" spc="-1">
                <a:solidFill>
                  <a:srgbClr val="8B8B8B"/>
                </a:solidFill>
                <a:uFill>
                  <a:solidFill>
                    <a:srgbClr val="FFFFFF"/>
                  </a:solidFill>
                </a:uFill>
                <a:latin typeface="Calibri"/>
              </a:rPr>
              <a:t>251</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From the </a:t>
            </a:r>
            <a:r>
              <a:rPr lang="en-US" sz="3200" b="0" u="sng" strike="noStrike" spc="-1">
                <a:solidFill>
                  <a:srgbClr val="0000FF"/>
                </a:solidFill>
                <a:uFill>
                  <a:solidFill>
                    <a:srgbClr val="FFFFFF"/>
                  </a:solidFill>
                </a:uFill>
                <a:latin typeface="Times New Roman"/>
                <a:hlinkClick r:id="rId2"/>
              </a:rPr>
              <a:t>mongo</a:t>
            </a:r>
            <a:r>
              <a:rPr lang="en-US" sz="3200" b="0" strike="noStrike" spc="-1">
                <a:solidFill>
                  <a:srgbClr val="000000"/>
                </a:solidFill>
                <a:uFill>
                  <a:solidFill>
                    <a:srgbClr val="FFFFFF"/>
                  </a:solidFill>
                </a:uFill>
                <a:latin typeface="Times New Roman"/>
              </a:rPr>
              <a:t> shell, display the list of databases, with the following operation: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1" strike="noStrike" spc="-1">
                <a:solidFill>
                  <a:srgbClr val="FF0000"/>
                </a:solidFill>
                <a:uFill>
                  <a:solidFill>
                    <a:srgbClr val="FFFFFF"/>
                  </a:solidFill>
                </a:uFill>
                <a:latin typeface="Times New Roman"/>
              </a:rPr>
              <a:t>                                     show dbs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Switch to a new database named mydb, with the following operation: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1" strike="noStrike" spc="-1">
                <a:solidFill>
                  <a:srgbClr val="FF0000"/>
                </a:solidFill>
                <a:uFill>
                  <a:solidFill>
                    <a:srgbClr val="FFFFFF"/>
                  </a:solidFill>
                </a:uFill>
                <a:latin typeface="Times New Roman"/>
              </a:rPr>
              <a:t>				   use mydb </a:t>
            </a:r>
            <a:endParaRPr lang="en-US" sz="3200" b="0" strike="noStrike" spc="-1">
              <a:solidFill>
                <a:srgbClr val="000000"/>
              </a:solidFill>
              <a:uFill>
                <a:solidFill>
                  <a:srgbClr val="FFFFFF"/>
                </a:solidFill>
              </a:uFill>
              <a:latin typeface="Calibri"/>
            </a:endParaRPr>
          </a:p>
        </p:txBody>
      </p:sp>
      <p:sp>
        <p:nvSpPr>
          <p:cNvPr id="599" name="TextShape 2"/>
          <p:cNvSpPr txBox="1"/>
          <p:nvPr/>
        </p:nvSpPr>
        <p:spPr>
          <a:xfrm>
            <a:off x="6553080" y="6356520"/>
            <a:ext cx="2133360" cy="364680"/>
          </a:xfrm>
          <a:prstGeom prst="rect">
            <a:avLst/>
          </a:prstGeom>
          <a:noFill/>
          <a:ln>
            <a:noFill/>
          </a:ln>
        </p:spPr>
        <p:txBody>
          <a:bodyPr anchor="ctr"/>
          <a:lstStyle/>
          <a:p>
            <a:pPr algn="r">
              <a:lnSpc>
                <a:spcPct val="100000"/>
              </a:lnSpc>
            </a:pPr>
            <a:fld id="{F7DE9D90-30BD-4D89-817A-E6900A7A3D5C}" type="slidenum">
              <a:rPr lang="en-IN" sz="1200" b="0" strike="noStrike" spc="-1">
                <a:solidFill>
                  <a:srgbClr val="8B8B8B"/>
                </a:solidFill>
                <a:uFill>
                  <a:solidFill>
                    <a:srgbClr val="FFFFFF"/>
                  </a:solidFill>
                </a:uFill>
                <a:latin typeface="Calibri"/>
              </a:rPr>
              <a:t>252</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TextShape 1"/>
          <p:cNvSpPr txBox="1"/>
          <p:nvPr/>
        </p:nvSpPr>
        <p:spPr>
          <a:xfrm>
            <a:off x="457200" y="228600"/>
            <a:ext cx="8229240" cy="64004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Create a Collection and Insert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Insert documents into a new </a:t>
            </a:r>
            <a:r>
              <a:rPr lang="en-US" sz="2400" b="0" u="sng" strike="noStrike" spc="-1">
                <a:solidFill>
                  <a:srgbClr val="0000FF"/>
                </a:solidFill>
                <a:uFill>
                  <a:solidFill>
                    <a:srgbClr val="FFFFFF"/>
                  </a:solidFill>
                </a:uFill>
                <a:latin typeface="Times New Roman"/>
                <a:hlinkClick r:id="rId2"/>
              </a:rPr>
              <a:t>collection</a:t>
            </a:r>
            <a:r>
              <a:rPr lang="en-US" sz="2400" b="0" strike="noStrike" spc="-1">
                <a:solidFill>
                  <a:srgbClr val="000000"/>
                </a:solidFill>
                <a:uFill>
                  <a:solidFill>
                    <a:srgbClr val="FFFFFF"/>
                  </a:solidFill>
                </a:uFill>
                <a:latin typeface="Times New Roman"/>
              </a:rPr>
              <a:t> named testData within the new </a:t>
            </a:r>
            <a:r>
              <a:rPr lang="en-US" sz="2400" b="0" u="sng" strike="noStrike" spc="-1">
                <a:solidFill>
                  <a:srgbClr val="0000FF"/>
                </a:solidFill>
                <a:uFill>
                  <a:solidFill>
                    <a:srgbClr val="FFFFFF"/>
                  </a:solidFill>
                </a:uFill>
                <a:latin typeface="Times New Roman"/>
                <a:hlinkClick r:id="rId2"/>
              </a:rPr>
              <a:t>database</a:t>
            </a:r>
            <a:r>
              <a:rPr lang="en-US" sz="2400" b="0" strike="noStrike" spc="-1">
                <a:solidFill>
                  <a:srgbClr val="000000"/>
                </a:solidFill>
                <a:uFill>
                  <a:solidFill>
                    <a:srgbClr val="FFFFFF"/>
                  </a:solidFill>
                </a:uFill>
                <a:latin typeface="Times New Roman"/>
              </a:rPr>
              <a:t> named mydb.</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 will create a collection implicitly upon its first use. No need to create a collection before inserting data.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Furthermore, because MongoDB uses </a:t>
            </a:r>
            <a:r>
              <a:rPr lang="en-US" sz="2400" b="0" u="sng" strike="noStrike" spc="-1">
                <a:solidFill>
                  <a:srgbClr val="0000FF"/>
                </a:solidFill>
                <a:uFill>
                  <a:solidFill>
                    <a:srgbClr val="FFFFFF"/>
                  </a:solidFill>
                </a:uFill>
                <a:latin typeface="Times New Roman"/>
                <a:hlinkClick r:id="rId3"/>
              </a:rPr>
              <a:t>dynamic schemas</a:t>
            </a:r>
            <a:r>
              <a:rPr lang="en-US" sz="2400" b="0" strike="noStrike" spc="-1">
                <a:solidFill>
                  <a:srgbClr val="000000"/>
                </a:solidFill>
                <a:uFill>
                  <a:solidFill>
                    <a:srgbClr val="FFFFFF"/>
                  </a:solidFill>
                </a:uFill>
                <a:latin typeface="Times New Roman"/>
              </a:rPr>
              <a:t>, you also need not specify the structure of your documents before inserting them into the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1)From the </a:t>
            </a:r>
            <a:r>
              <a:rPr lang="en-US" sz="2400" b="0" u="sng" strike="noStrike" spc="-1">
                <a:solidFill>
                  <a:srgbClr val="0000FF"/>
                </a:solidFill>
                <a:uFill>
                  <a:solidFill>
                    <a:srgbClr val="FFFFFF"/>
                  </a:solidFill>
                </a:uFill>
                <a:latin typeface="Times New Roman"/>
                <a:hlinkClick r:id="rId4"/>
              </a:rPr>
              <a:t>mongo</a:t>
            </a:r>
            <a:r>
              <a:rPr lang="en-US" sz="2400" b="0" strike="noStrike" spc="-1">
                <a:solidFill>
                  <a:srgbClr val="000000"/>
                </a:solidFill>
                <a:uFill>
                  <a:solidFill>
                    <a:srgbClr val="FFFFFF"/>
                  </a:solidFill>
                </a:uFill>
                <a:latin typeface="Times New Roman"/>
              </a:rPr>
              <a:t> shell, confirm you are in the mydb database by issuing the following:</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FF0000"/>
                </a:solidFill>
                <a:uFill>
                  <a:solidFill>
                    <a:srgbClr val="FFFFFF"/>
                  </a:solidFill>
                </a:uFill>
                <a:latin typeface="Times New Roman"/>
              </a:rPr>
              <a:t>db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601" name="TextShape 2"/>
          <p:cNvSpPr txBox="1"/>
          <p:nvPr/>
        </p:nvSpPr>
        <p:spPr>
          <a:xfrm>
            <a:off x="6553080" y="6356520"/>
            <a:ext cx="2133360" cy="364680"/>
          </a:xfrm>
          <a:prstGeom prst="rect">
            <a:avLst/>
          </a:prstGeom>
          <a:noFill/>
          <a:ln>
            <a:noFill/>
          </a:ln>
        </p:spPr>
        <p:txBody>
          <a:bodyPr anchor="ctr"/>
          <a:lstStyle/>
          <a:p>
            <a:pPr algn="r">
              <a:lnSpc>
                <a:spcPct val="100000"/>
              </a:lnSpc>
            </a:pPr>
            <a:fld id="{A56E58F0-B9B0-4D29-9ABE-5F6E1CFC835D}" type="slidenum">
              <a:rPr lang="en-IN" sz="1200" b="0" strike="noStrike" spc="-1">
                <a:solidFill>
                  <a:srgbClr val="8B8B8B"/>
                </a:solidFill>
                <a:uFill>
                  <a:solidFill>
                    <a:srgbClr val="FFFFFF"/>
                  </a:solidFill>
                </a:uFill>
                <a:latin typeface="Calibri"/>
              </a:rPr>
              <a:t>253</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extShape 1"/>
          <p:cNvSpPr txBox="1"/>
          <p:nvPr/>
        </p:nvSpPr>
        <p:spPr>
          <a:xfrm>
            <a:off x="228600" y="228600"/>
            <a:ext cx="8686440" cy="64767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2)If </a:t>
            </a:r>
            <a:r>
              <a:rPr lang="en-US" sz="2400" b="0" u="sng" strike="noStrike" spc="-1" dirty="0">
                <a:solidFill>
                  <a:srgbClr val="0000FF"/>
                </a:solidFill>
                <a:uFill>
                  <a:solidFill>
                    <a:srgbClr val="FFFFFF"/>
                  </a:solidFill>
                </a:uFill>
                <a:latin typeface="Times New Roman"/>
                <a:hlinkClick r:id="rId2"/>
              </a:rPr>
              <a:t>mongo</a:t>
            </a:r>
            <a:r>
              <a:rPr lang="en-US" sz="2400" b="0" strike="noStrike" spc="-1" dirty="0">
                <a:solidFill>
                  <a:srgbClr val="000000"/>
                </a:solidFill>
                <a:uFill>
                  <a:solidFill>
                    <a:srgbClr val="FFFFFF"/>
                  </a:solidFill>
                </a:uFill>
                <a:latin typeface="Times New Roman"/>
              </a:rPr>
              <a:t> does not return </a:t>
            </a:r>
            <a:r>
              <a:rPr lang="en-US" sz="2400" b="0" strike="noStrike" spc="-1" dirty="0" err="1">
                <a:solidFill>
                  <a:srgbClr val="000000"/>
                </a:solidFill>
                <a:uFill>
                  <a:solidFill>
                    <a:srgbClr val="FFFFFF"/>
                  </a:solidFill>
                </a:uFill>
                <a:latin typeface="Times New Roman"/>
              </a:rPr>
              <a:t>mydb</a:t>
            </a:r>
            <a:r>
              <a:rPr lang="en-US" sz="2400" b="0" strike="noStrike" spc="-1" dirty="0">
                <a:solidFill>
                  <a:srgbClr val="000000"/>
                </a:solidFill>
                <a:uFill>
                  <a:solidFill>
                    <a:srgbClr val="FFFFFF"/>
                  </a:solidFill>
                </a:uFill>
                <a:latin typeface="Times New Roman"/>
              </a:rPr>
              <a:t> for the previous operation, set the context to the </a:t>
            </a:r>
            <a:r>
              <a:rPr lang="en-US" sz="2400" b="0" strike="noStrike" spc="-1" dirty="0" err="1">
                <a:solidFill>
                  <a:srgbClr val="000000"/>
                </a:solidFill>
                <a:uFill>
                  <a:solidFill>
                    <a:srgbClr val="FFFFFF"/>
                  </a:solidFill>
                </a:uFill>
                <a:latin typeface="Times New Roman"/>
              </a:rPr>
              <a:t>mydb</a:t>
            </a:r>
            <a:r>
              <a:rPr lang="en-US" sz="2400" b="0" strike="noStrike" spc="-1" dirty="0">
                <a:solidFill>
                  <a:srgbClr val="000000"/>
                </a:solidFill>
                <a:uFill>
                  <a:solidFill>
                    <a:srgbClr val="FFFFFF"/>
                  </a:solidFill>
                </a:uFill>
                <a:latin typeface="Times New Roman"/>
              </a:rPr>
              <a:t> database, with the following operation:</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1" strike="noStrike" spc="-1" dirty="0">
                <a:solidFill>
                  <a:srgbClr val="FF0000"/>
                </a:solidFill>
                <a:uFill>
                  <a:solidFill>
                    <a:srgbClr val="FFFFFF"/>
                  </a:solidFill>
                </a:uFill>
                <a:latin typeface="Times New Roman"/>
              </a:rPr>
              <a:t>use </a:t>
            </a:r>
            <a:r>
              <a:rPr lang="en-US" sz="2400" b="1" strike="noStrike" spc="-1" dirty="0" err="1">
                <a:solidFill>
                  <a:srgbClr val="FF0000"/>
                </a:solidFill>
                <a:uFill>
                  <a:solidFill>
                    <a:srgbClr val="FFFFFF"/>
                  </a:solidFill>
                </a:uFill>
                <a:latin typeface="Times New Roman"/>
              </a:rPr>
              <a:t>mydb</a:t>
            </a:r>
            <a:r>
              <a:rPr lang="en-US" sz="2400" b="1" strike="noStrike" spc="-1" dirty="0">
                <a:solidFill>
                  <a:srgbClr val="FF0000"/>
                </a:solidFill>
                <a:uFill>
                  <a:solidFill>
                    <a:srgbClr val="FFFFFF"/>
                  </a:solidFill>
                </a:uFill>
                <a:latin typeface="Times New Roman"/>
              </a:rPr>
              <a:t> </a:t>
            </a:r>
            <a:endParaRPr lang="en-US" sz="2400" b="0" strike="noStrike" spc="-1" dirty="0">
              <a:solidFill>
                <a:srgbClr val="000000"/>
              </a:solidFill>
              <a:uFill>
                <a:solidFill>
                  <a:srgbClr val="FFFFFF"/>
                </a:solidFill>
              </a:uFill>
              <a:latin typeface="Calibri"/>
            </a:endParaRPr>
          </a:p>
          <a:p>
            <a:pPr marL="343080" indent="-342720">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Create two documents named j and k by using the following sequence of JavaScript operations:</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j = { name : "mongo"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k = { x : 3 }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3)Create two documents named j and k by using the following sequence of JavaScript operations:</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j = { name : "mongo"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k = { x : 3 } </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Calibri"/>
              </a:rPr>
              <a:t>
</a:t>
            </a:r>
          </a:p>
          <a:p>
            <a:pPr>
              <a:lnSpc>
                <a:spcPct val="100000"/>
              </a:lnSpc>
            </a:pP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p:txBody>
      </p:sp>
      <p:sp>
        <p:nvSpPr>
          <p:cNvPr id="603" name="TextShape 2"/>
          <p:cNvSpPr txBox="1"/>
          <p:nvPr/>
        </p:nvSpPr>
        <p:spPr>
          <a:xfrm>
            <a:off x="6553080" y="6356520"/>
            <a:ext cx="2133360" cy="364680"/>
          </a:xfrm>
          <a:prstGeom prst="rect">
            <a:avLst/>
          </a:prstGeom>
          <a:noFill/>
          <a:ln>
            <a:noFill/>
          </a:ln>
        </p:spPr>
        <p:txBody>
          <a:bodyPr anchor="ctr"/>
          <a:lstStyle/>
          <a:p>
            <a:pPr algn="r">
              <a:lnSpc>
                <a:spcPct val="100000"/>
              </a:lnSpc>
            </a:pPr>
            <a:fld id="{6BBE4A36-3AE5-4F8A-B2E7-B82313FD7BB7}" type="slidenum">
              <a:rPr lang="en-IN" sz="1200" b="0" strike="noStrike" spc="-1">
                <a:solidFill>
                  <a:srgbClr val="8B8B8B"/>
                </a:solidFill>
                <a:uFill>
                  <a:solidFill>
                    <a:srgbClr val="FFFFFF"/>
                  </a:solidFill>
                </a:uFill>
                <a:latin typeface="Calibri"/>
              </a:rPr>
              <a:t>254</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TextShape 1"/>
          <p:cNvSpPr txBox="1"/>
          <p:nvPr/>
        </p:nvSpPr>
        <p:spPr>
          <a:xfrm>
            <a:off x="228600" y="228600"/>
            <a:ext cx="876276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4)Insert the j and k documents into the testData collection with the following sequence of operations: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db.testData.insert( j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db.testData.insert( k )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When you insert the first document, the </a:t>
            </a:r>
            <a:r>
              <a:rPr lang="en-US" sz="2400" b="0" u="sng" strike="noStrike" spc="-1">
                <a:solidFill>
                  <a:srgbClr val="0000FF"/>
                </a:solidFill>
                <a:uFill>
                  <a:solidFill>
                    <a:srgbClr val="FFFFFF"/>
                  </a:solidFill>
                </a:uFill>
                <a:latin typeface="Times New Roman"/>
                <a:hlinkClick r:id="rId2"/>
              </a:rPr>
              <a:t>mongod</a:t>
            </a:r>
            <a:r>
              <a:rPr lang="en-US" sz="2400" b="0" strike="noStrike" spc="-1">
                <a:solidFill>
                  <a:srgbClr val="000000"/>
                </a:solidFill>
                <a:uFill>
                  <a:solidFill>
                    <a:srgbClr val="FFFFFF"/>
                  </a:solidFill>
                </a:uFill>
                <a:latin typeface="Times New Roman"/>
              </a:rPr>
              <a:t> will create both the mydb database and the testData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5)Confirm that the testData collection exists. Issue the following operation: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FF0000"/>
                </a:solidFill>
                <a:uFill>
                  <a:solidFill>
                    <a:srgbClr val="FFFFFF"/>
                  </a:solidFill>
                </a:uFill>
                <a:latin typeface="Times New Roman"/>
              </a:rPr>
              <a:t>show collections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0" u="sng" strike="noStrike" spc="-1">
                <a:solidFill>
                  <a:srgbClr val="0000FF"/>
                </a:solidFill>
                <a:uFill>
                  <a:solidFill>
                    <a:srgbClr val="FFFFFF"/>
                  </a:solidFill>
                </a:uFill>
                <a:latin typeface="Times New Roman"/>
                <a:hlinkClick r:id="rId3"/>
              </a:rPr>
              <a:t>mongo</a:t>
            </a:r>
            <a:r>
              <a:rPr lang="en-US" sz="2400" b="0" strike="noStrike" spc="-1">
                <a:solidFill>
                  <a:srgbClr val="000000"/>
                </a:solidFill>
                <a:uFill>
                  <a:solidFill>
                    <a:srgbClr val="FFFFFF"/>
                  </a:solidFill>
                </a:uFill>
                <a:latin typeface="Times New Roman"/>
              </a:rPr>
              <a:t> shell will return the list of the collections in the current (i.e. mydb) database. At this point, the only collection is testData. All </a:t>
            </a:r>
            <a:r>
              <a:rPr lang="en-US" sz="2400" b="0" u="sng" strike="noStrike" spc="-1">
                <a:solidFill>
                  <a:srgbClr val="0000FF"/>
                </a:solidFill>
                <a:uFill>
                  <a:solidFill>
                    <a:srgbClr val="FFFFFF"/>
                  </a:solidFill>
                </a:uFill>
                <a:latin typeface="Times New Roman"/>
                <a:hlinkClick r:id="rId2"/>
              </a:rPr>
              <a:t>mongod</a:t>
            </a:r>
            <a:r>
              <a:rPr lang="en-US" sz="2400" b="0" strike="noStrike" spc="-1">
                <a:solidFill>
                  <a:srgbClr val="000000"/>
                </a:solidFill>
                <a:uFill>
                  <a:solidFill>
                    <a:srgbClr val="FFFFFF"/>
                  </a:solidFill>
                </a:uFill>
                <a:latin typeface="Times New Roman"/>
              </a:rPr>
              <a:t> databases also have a </a:t>
            </a:r>
            <a:r>
              <a:rPr lang="en-US" sz="2400" b="0" u="sng" strike="noStrike" spc="-1">
                <a:solidFill>
                  <a:srgbClr val="0000FF"/>
                </a:solidFill>
                <a:uFill>
                  <a:solidFill>
                    <a:srgbClr val="FFFFFF"/>
                  </a:solidFill>
                </a:uFill>
                <a:latin typeface="Times New Roman"/>
                <a:hlinkClick r:id="rId4"/>
              </a:rPr>
              <a:t>system.indexes</a:t>
            </a:r>
            <a:r>
              <a:rPr lang="en-US" sz="2400" b="0" strike="noStrike" spc="-1">
                <a:solidFill>
                  <a:srgbClr val="000000"/>
                </a:solidFill>
                <a:uFill>
                  <a:solidFill>
                    <a:srgbClr val="FFFFFF"/>
                  </a:solidFill>
                </a:uFill>
                <a:latin typeface="Times New Roman"/>
              </a:rPr>
              <a:t>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6)Confirm that the documents exist in the testData collection by issuing a query on the collection using the </a:t>
            </a:r>
            <a:r>
              <a:rPr lang="en-US" sz="2400" b="0" u="sng" strike="noStrike" spc="-1">
                <a:solidFill>
                  <a:srgbClr val="0000FF"/>
                </a:solidFill>
                <a:uFill>
                  <a:solidFill>
                    <a:srgbClr val="FFFFFF"/>
                  </a:solidFill>
                </a:uFill>
                <a:latin typeface="Times New Roman"/>
                <a:hlinkClick r:id="rId5"/>
              </a:rPr>
              <a:t>find()</a:t>
            </a:r>
            <a:r>
              <a:rPr lang="en-US" sz="2400" b="0" strike="noStrike" spc="-1">
                <a:solidFill>
                  <a:srgbClr val="000000"/>
                </a:solidFill>
                <a:uFill>
                  <a:solidFill>
                    <a:srgbClr val="FFFFFF"/>
                  </a:solidFill>
                </a:uFill>
                <a:latin typeface="Times New Roman"/>
              </a:rPr>
              <a:t> method: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FF0000"/>
                </a:solidFill>
                <a:uFill>
                  <a:solidFill>
                    <a:srgbClr val="FFFFFF"/>
                  </a:solidFill>
                </a:uFill>
                <a:latin typeface="Times New Roman"/>
              </a:rPr>
              <a:t>db.testData.find()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605" name="TextShape 2"/>
          <p:cNvSpPr txBox="1"/>
          <p:nvPr/>
        </p:nvSpPr>
        <p:spPr>
          <a:xfrm>
            <a:off x="6553080" y="6356520"/>
            <a:ext cx="2133360" cy="364680"/>
          </a:xfrm>
          <a:prstGeom prst="rect">
            <a:avLst/>
          </a:prstGeom>
          <a:noFill/>
          <a:ln>
            <a:noFill/>
          </a:ln>
        </p:spPr>
        <p:txBody>
          <a:bodyPr anchor="ctr"/>
          <a:lstStyle/>
          <a:p>
            <a:pPr algn="r">
              <a:lnSpc>
                <a:spcPct val="100000"/>
              </a:lnSpc>
            </a:pPr>
            <a:fld id="{8299C56C-5B57-4DDD-AC3E-04FB4B5FD0DB}" type="slidenum">
              <a:rPr lang="en-IN" sz="1200" b="0" strike="noStrike" spc="-1">
                <a:solidFill>
                  <a:srgbClr val="8B8B8B"/>
                </a:solidFill>
                <a:uFill>
                  <a:solidFill>
                    <a:srgbClr val="FFFFFF"/>
                  </a:solidFill>
                </a:uFill>
                <a:latin typeface="Calibri"/>
              </a:rPr>
              <a:t>255</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extShape 1"/>
          <p:cNvSpPr txBox="1"/>
          <p:nvPr/>
        </p:nvSpPr>
        <p:spPr>
          <a:xfrm>
            <a:off x="152280" y="304920"/>
            <a:ext cx="8838720" cy="5820840"/>
          </a:xfrm>
          <a:prstGeom prst="rect">
            <a:avLst/>
          </a:prstGeom>
          <a:noFill/>
          <a:ln>
            <a:noFill/>
          </a:ln>
        </p:spPr>
        <p:txBody>
          <a:bodyPr/>
          <a:lstStyle/>
          <a:p>
            <a:pPr marL="343080" indent="-342720">
              <a:lnSpc>
                <a:spcPct val="100000"/>
              </a:lnSpc>
              <a:buClr>
                <a:srgbClr val="FF0000"/>
              </a:buClr>
              <a:buFont typeface="Arial"/>
              <a:buChar char="•"/>
            </a:pPr>
            <a:r>
              <a:rPr lang="en-US" sz="2300" b="1" strike="noStrike" spc="-1">
                <a:solidFill>
                  <a:srgbClr val="FF0000"/>
                </a:solidFill>
                <a:uFill>
                  <a:solidFill>
                    <a:srgbClr val="FFFFFF"/>
                  </a:solidFill>
                </a:uFill>
                <a:latin typeface="Times New Roman"/>
              </a:rPr>
              <a:t>Output: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"_id" : ObjectId("4c2209f9f3924d31102bd84a"), "name" : "mongo"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"_id" : ObjectId("4c2209fef3924d31102bd84b"), "x" : 3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All MongoDB documents must have an _id field with a unique value.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 These operations do not explicitly specify a value for the _id field, so </a:t>
            </a:r>
            <a:r>
              <a:rPr lang="en-US" sz="2300" b="0" u="sng" strike="noStrike" spc="-1">
                <a:solidFill>
                  <a:srgbClr val="0000FF"/>
                </a:solidFill>
                <a:uFill>
                  <a:solidFill>
                    <a:srgbClr val="FFFFFF"/>
                  </a:solidFill>
                </a:uFill>
                <a:latin typeface="Times New Roman"/>
                <a:hlinkClick r:id="rId2"/>
              </a:rPr>
              <a:t>mongo</a:t>
            </a:r>
            <a:r>
              <a:rPr lang="en-US" sz="2300" b="0" strike="noStrike" spc="-1">
                <a:solidFill>
                  <a:srgbClr val="000000"/>
                </a:solidFill>
                <a:uFill>
                  <a:solidFill>
                    <a:srgbClr val="FFFFFF"/>
                  </a:solidFill>
                </a:uFill>
                <a:latin typeface="Times New Roman"/>
              </a:rPr>
              <a:t> creates a unique </a:t>
            </a:r>
            <a:r>
              <a:rPr lang="en-US" sz="2300" b="0" u="sng" strike="noStrike" spc="-1">
                <a:solidFill>
                  <a:srgbClr val="0000FF"/>
                </a:solidFill>
                <a:uFill>
                  <a:solidFill>
                    <a:srgbClr val="FFFFFF"/>
                  </a:solidFill>
                </a:uFill>
                <a:latin typeface="Times New Roman"/>
                <a:hlinkClick r:id="rId3"/>
              </a:rPr>
              <a:t>ObjectId</a:t>
            </a:r>
            <a:r>
              <a:rPr lang="en-US" sz="2300" b="0" strike="noStrike" spc="-1">
                <a:solidFill>
                  <a:srgbClr val="000000"/>
                </a:solidFill>
                <a:uFill>
                  <a:solidFill>
                    <a:srgbClr val="FFFFFF"/>
                  </a:solidFill>
                </a:uFill>
                <a:latin typeface="Times New Roman"/>
              </a:rPr>
              <a:t> value for the field before inserting it into the collection.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607" name="TextShape 2"/>
          <p:cNvSpPr txBox="1"/>
          <p:nvPr/>
        </p:nvSpPr>
        <p:spPr>
          <a:xfrm>
            <a:off x="6553080" y="6356520"/>
            <a:ext cx="2133360" cy="364680"/>
          </a:xfrm>
          <a:prstGeom prst="rect">
            <a:avLst/>
          </a:prstGeom>
          <a:noFill/>
          <a:ln>
            <a:noFill/>
          </a:ln>
        </p:spPr>
        <p:txBody>
          <a:bodyPr anchor="ctr"/>
          <a:lstStyle/>
          <a:p>
            <a:pPr algn="r">
              <a:lnSpc>
                <a:spcPct val="100000"/>
              </a:lnSpc>
            </a:pPr>
            <a:fld id="{4B465B12-0834-4ADD-A680-F84A4767AF37}" type="slidenum">
              <a:rPr lang="en-IN" sz="1200" b="0" strike="noStrike" spc="-1">
                <a:solidFill>
                  <a:srgbClr val="8B8B8B"/>
                </a:solidFill>
                <a:uFill>
                  <a:solidFill>
                    <a:srgbClr val="FFFFFF"/>
                  </a:solidFill>
                </a:uFill>
                <a:latin typeface="Calibri"/>
              </a:rPr>
              <a:t>256</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TextShape 1"/>
          <p:cNvSpPr txBox="1"/>
          <p:nvPr/>
        </p:nvSpPr>
        <p:spPr>
          <a:xfrm>
            <a:off x="152280" y="228600"/>
            <a:ext cx="8762760" cy="647676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Insert Documents using a For Loop or a JavaScript Function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FF0000"/>
                </a:solidFill>
                <a:uFill>
                  <a:solidFill>
                    <a:srgbClr val="FFFFFF"/>
                  </a:solidFill>
                </a:uFill>
                <a:latin typeface="Times New Roman"/>
              </a:rPr>
              <a:t>-Working with the Cursor</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When you query a </a:t>
            </a:r>
            <a:r>
              <a:rPr lang="en-US" sz="2400" b="0" u="sng" strike="noStrike" spc="-1">
                <a:solidFill>
                  <a:srgbClr val="0000FF"/>
                </a:solidFill>
                <a:uFill>
                  <a:solidFill>
                    <a:srgbClr val="FFFFFF"/>
                  </a:solidFill>
                </a:uFill>
                <a:latin typeface="Times New Roman"/>
                <a:hlinkClick r:id="rId2"/>
              </a:rPr>
              <a:t>collection</a:t>
            </a:r>
            <a:r>
              <a:rPr lang="en-US" sz="2400" b="0" strike="noStrike" spc="-1">
                <a:solidFill>
                  <a:srgbClr val="000000"/>
                </a:solidFill>
                <a:uFill>
                  <a:solidFill>
                    <a:srgbClr val="FFFFFF"/>
                  </a:solidFill>
                </a:uFill>
                <a:latin typeface="Times New Roman"/>
              </a:rPr>
              <a:t>, MongoDB returns a “cursor” object that contains the results of the query.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0" u="sng" strike="noStrike" spc="-1">
                <a:solidFill>
                  <a:srgbClr val="0000FF"/>
                </a:solidFill>
                <a:uFill>
                  <a:solidFill>
                    <a:srgbClr val="FFFFFF"/>
                  </a:solidFill>
                </a:uFill>
                <a:latin typeface="Times New Roman"/>
                <a:hlinkClick r:id="rId3"/>
              </a:rPr>
              <a:t>mongo</a:t>
            </a:r>
            <a:r>
              <a:rPr lang="en-US" sz="2400" b="0" strike="noStrike" spc="-1">
                <a:solidFill>
                  <a:srgbClr val="000000"/>
                </a:solidFill>
                <a:uFill>
                  <a:solidFill>
                    <a:srgbClr val="FFFFFF"/>
                  </a:solidFill>
                </a:uFill>
                <a:latin typeface="Times New Roman"/>
              </a:rPr>
              <a:t> shell then iterates over the cursor to display the results.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Rather than returning all results at once, the shell iterates over the cursor 20 times to display the first 20 results and then waits for a request to iterate over the remaining results. In the shell, use enter it to iterate over the next set of results.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609" name="TextShape 2"/>
          <p:cNvSpPr txBox="1"/>
          <p:nvPr/>
        </p:nvSpPr>
        <p:spPr>
          <a:xfrm>
            <a:off x="6553080" y="6356520"/>
            <a:ext cx="2133360" cy="364680"/>
          </a:xfrm>
          <a:prstGeom prst="rect">
            <a:avLst/>
          </a:prstGeom>
          <a:noFill/>
          <a:ln>
            <a:noFill/>
          </a:ln>
        </p:spPr>
        <p:txBody>
          <a:bodyPr anchor="ctr"/>
          <a:lstStyle/>
          <a:p>
            <a:pPr algn="r">
              <a:lnSpc>
                <a:spcPct val="100000"/>
              </a:lnSpc>
            </a:pPr>
            <a:fld id="{CA250B83-26D9-4293-831A-635151E00E74}" type="slidenum">
              <a:rPr lang="en-IN" sz="1200" b="0" strike="noStrike" spc="-1">
                <a:solidFill>
                  <a:srgbClr val="8B8B8B"/>
                </a:solidFill>
                <a:uFill>
                  <a:solidFill>
                    <a:srgbClr val="FFFFFF"/>
                  </a:solidFill>
                </a:uFill>
                <a:latin typeface="Calibri"/>
              </a:rPr>
              <a:t>257</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TextShape 1"/>
          <p:cNvSpPr txBox="1"/>
          <p:nvPr/>
        </p:nvSpPr>
        <p:spPr>
          <a:xfrm>
            <a:off x="152280" y="152280"/>
            <a:ext cx="8762760" cy="65527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Iterate over the Cursor with a Loop</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the MongoDB JavaScript shell, query the testData collection and assign the resulting cursor object to the c variable: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                          var</a:t>
            </a:r>
            <a:r>
              <a:rPr lang="en-US" sz="2400" b="0" strike="noStrike" spc="-1">
                <a:solidFill>
                  <a:srgbClr val="000000"/>
                </a:solidFill>
                <a:uFill>
                  <a:solidFill>
                    <a:srgbClr val="FFFFFF"/>
                  </a:solidFill>
                </a:uFill>
                <a:latin typeface="Times New Roman"/>
              </a:rPr>
              <a:t> c = db.testData.find()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Print the full result set by using a while loop to iterate over the c variable: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1" strike="noStrike" spc="-1">
                <a:solidFill>
                  <a:srgbClr val="000000"/>
                </a:solidFill>
                <a:uFill>
                  <a:solidFill>
                    <a:srgbClr val="FFFFFF"/>
                  </a:solidFill>
                </a:uFill>
                <a:latin typeface="Times New Roman"/>
              </a:rPr>
              <a:t>                        while</a:t>
            </a:r>
            <a:r>
              <a:rPr lang="en-US" sz="2400" b="0" strike="noStrike" spc="-1">
                <a:solidFill>
                  <a:srgbClr val="000000"/>
                </a:solidFill>
                <a:uFill>
                  <a:solidFill>
                    <a:srgbClr val="FFFFFF"/>
                  </a:solidFill>
                </a:uFill>
                <a:latin typeface="Times New Roman"/>
              </a:rPr>
              <a:t> ( c.hasNext()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printjson( c.next()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611" name="TextShape 2"/>
          <p:cNvSpPr txBox="1"/>
          <p:nvPr/>
        </p:nvSpPr>
        <p:spPr>
          <a:xfrm>
            <a:off x="6553080" y="6356520"/>
            <a:ext cx="2133360" cy="364680"/>
          </a:xfrm>
          <a:prstGeom prst="rect">
            <a:avLst/>
          </a:prstGeom>
          <a:noFill/>
          <a:ln>
            <a:noFill/>
          </a:ln>
        </p:spPr>
        <p:txBody>
          <a:bodyPr anchor="ctr"/>
          <a:lstStyle/>
          <a:p>
            <a:pPr algn="r">
              <a:lnSpc>
                <a:spcPct val="100000"/>
              </a:lnSpc>
            </a:pPr>
            <a:fld id="{61A9CEB5-AB22-4F21-92EF-3C5F8C4E087E}" type="slidenum">
              <a:rPr lang="en-IN" sz="1200" b="0" strike="noStrike" spc="-1">
                <a:solidFill>
                  <a:srgbClr val="8B8B8B"/>
                </a:solidFill>
                <a:uFill>
                  <a:solidFill>
                    <a:srgbClr val="FFFFFF"/>
                  </a:solidFill>
                </a:uFill>
                <a:latin typeface="Calibri"/>
              </a:rPr>
              <a:t>258</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TextShape 1"/>
          <p:cNvSpPr txBox="1"/>
          <p:nvPr/>
        </p:nvSpPr>
        <p:spPr>
          <a:xfrm>
            <a:off x="228600" y="228600"/>
            <a:ext cx="861012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1" strike="noStrike" spc="-1">
                <a:solidFill>
                  <a:srgbClr val="000000"/>
                </a:solidFill>
                <a:uFill>
                  <a:solidFill>
                    <a:srgbClr val="FFFFFF"/>
                  </a:solidFill>
                </a:uFill>
                <a:latin typeface="Times New Roman"/>
              </a:rPr>
              <a:t>hasNext()</a:t>
            </a:r>
            <a:r>
              <a:rPr lang="en-US" sz="2400" b="0" strike="noStrike" spc="-1">
                <a:solidFill>
                  <a:srgbClr val="000000"/>
                </a:solidFill>
                <a:uFill>
                  <a:solidFill>
                    <a:srgbClr val="FFFFFF"/>
                  </a:solidFill>
                </a:uFill>
                <a:latin typeface="Times New Roman"/>
              </a:rPr>
              <a:t> function returns true if the cursor has documents.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1" strike="noStrike" spc="-1">
                <a:solidFill>
                  <a:srgbClr val="000000"/>
                </a:solidFill>
                <a:uFill>
                  <a:solidFill>
                    <a:srgbClr val="FFFFFF"/>
                  </a:solidFill>
                </a:uFill>
                <a:latin typeface="Times New Roman"/>
              </a:rPr>
              <a:t>next()</a:t>
            </a:r>
            <a:r>
              <a:rPr lang="en-US" sz="2400" b="0" strike="noStrike" spc="-1">
                <a:solidFill>
                  <a:srgbClr val="000000"/>
                </a:solidFill>
                <a:uFill>
                  <a:solidFill>
                    <a:srgbClr val="FFFFFF"/>
                  </a:solidFill>
                </a:uFill>
                <a:latin typeface="Times New Roman"/>
              </a:rPr>
              <a:t> method returns the next document.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1" strike="noStrike" spc="-1">
                <a:solidFill>
                  <a:srgbClr val="000000"/>
                </a:solidFill>
                <a:uFill>
                  <a:solidFill>
                    <a:srgbClr val="FFFFFF"/>
                  </a:solidFill>
                </a:uFill>
                <a:latin typeface="Times New Roman"/>
              </a:rPr>
              <a:t>printjson() </a:t>
            </a:r>
            <a:r>
              <a:rPr lang="en-US" sz="2400" b="0" strike="noStrike" spc="-1">
                <a:solidFill>
                  <a:srgbClr val="000000"/>
                </a:solidFill>
                <a:uFill>
                  <a:solidFill>
                    <a:srgbClr val="FFFFFF"/>
                  </a:solidFill>
                </a:uFill>
                <a:latin typeface="Times New Roman"/>
              </a:rPr>
              <a:t>method renders the document in a JSON-like format.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operation displays 20 documents. For example, if the documents have a single field named x, the operation displays the field as well as each document’s ObjectId: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ObjectId("51a7dc7b2cacf40b79990be6"), "x" : 1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ObjectId("51a7dc7b2cacf40b79990be7"), "x" : 2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ObjectId("51a7dc7b2cacf40b79990be8"), "x" : 3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ObjectId("51a7dc7b2cacf40b79990bf9"), "x" : 20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613" name="TextShape 2"/>
          <p:cNvSpPr txBox="1"/>
          <p:nvPr/>
        </p:nvSpPr>
        <p:spPr>
          <a:xfrm>
            <a:off x="6553080" y="6356520"/>
            <a:ext cx="2133360" cy="364680"/>
          </a:xfrm>
          <a:prstGeom prst="rect">
            <a:avLst/>
          </a:prstGeom>
          <a:noFill/>
          <a:ln>
            <a:noFill/>
          </a:ln>
        </p:spPr>
        <p:txBody>
          <a:bodyPr anchor="ctr"/>
          <a:lstStyle/>
          <a:p>
            <a:pPr algn="r">
              <a:lnSpc>
                <a:spcPct val="100000"/>
              </a:lnSpc>
            </a:pPr>
            <a:fld id="{8644A6D5-C03B-40F6-A600-9EEFDFC8C09C}" type="slidenum">
              <a:rPr lang="en-IN" sz="1200" b="0" strike="noStrike" spc="-1">
                <a:solidFill>
                  <a:srgbClr val="8B8B8B"/>
                </a:solidFill>
                <a:uFill>
                  <a:solidFill>
                    <a:srgbClr val="FFFFFF"/>
                  </a:solidFill>
                </a:uFill>
                <a:latin typeface="Calibri"/>
              </a:rPr>
              <a:t>259</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 name="Table 1"/>
          <p:cNvGraphicFramePr/>
          <p:nvPr/>
        </p:nvGraphicFramePr>
        <p:xfrm>
          <a:off x="457200" y="533520"/>
          <a:ext cx="8229240" cy="2603160"/>
        </p:xfrm>
        <a:graphic>
          <a:graphicData uri="http://schemas.openxmlformats.org/drawingml/2006/table">
            <a:tbl>
              <a:tblPr/>
              <a:tblGrid>
                <a:gridCol w="2209680">
                  <a:extLst>
                    <a:ext uri="{9D8B030D-6E8A-4147-A177-3AD203B41FA5}">
                      <a16:colId xmlns:a16="http://schemas.microsoft.com/office/drawing/2014/main" val="20000"/>
                    </a:ext>
                  </a:extLst>
                </a:gridCol>
                <a:gridCol w="6019560">
                  <a:extLst>
                    <a:ext uri="{9D8B030D-6E8A-4147-A177-3AD203B41FA5}">
                      <a16:colId xmlns:a16="http://schemas.microsoft.com/office/drawing/2014/main" val="20001"/>
                    </a:ext>
                  </a:extLst>
                </a:gridCol>
              </a:tblGrid>
              <a:tr h="609480">
                <a:tc gridSpan="2">
                  <a:txBody>
                    <a:bodyPr/>
                    <a:lstStyle/>
                    <a:p>
                      <a:pPr>
                        <a:lnSpc>
                          <a:spcPct val="150000"/>
                        </a:lnSpc>
                      </a:pPr>
                      <a:r>
                        <a:rPr lang="en-IN" sz="2400" b="1" strike="noStrike" spc="-1">
                          <a:solidFill>
                            <a:srgbClr val="000000"/>
                          </a:solidFill>
                          <a:uFill>
                            <a:solidFill>
                              <a:srgbClr val="FFFFFF"/>
                            </a:solidFill>
                          </a:uFill>
                          <a:latin typeface="Times New Roman"/>
                          <a:ea typeface="Times New Roman"/>
                        </a:rPr>
                        <a:t>Database Server and Client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66636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Mysqld/Oracle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mongod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66636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mysql/sqlplus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mongo</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30360">
                <a:tc gridSpan="2">
                  <a:txBody>
                    <a:bodyPr/>
                    <a:lstStyle/>
                    <a:p>
                      <a:endParaRPr lang="en-US"/>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xBody>
                    <a:bodyPr/>
                    <a:lstStyle/>
                    <a:p>
                      <a:endParaRPr lang="en-US"/>
                    </a:p>
                  </a:txBody>
                  <a:tcPr>
                    <a:solidFill>
                      <a:srgbClr val="729FCF"/>
                    </a:solidFill>
                  </a:tcPr>
                </a:tc>
                <a:extLst>
                  <a:ext uri="{0D108BD9-81ED-4DB2-BD59-A6C34878D82A}">
                    <a16:rowId xmlns:a16="http://schemas.microsoft.com/office/drawing/2014/main" val="10003"/>
                  </a:ext>
                </a:extLst>
              </a:tr>
            </a:tbl>
          </a:graphicData>
        </a:graphic>
      </p:graphicFrame>
      <p:sp>
        <p:nvSpPr>
          <p:cNvPr id="135" name="TextShape 2"/>
          <p:cNvSpPr txBox="1"/>
          <p:nvPr/>
        </p:nvSpPr>
        <p:spPr>
          <a:xfrm>
            <a:off x="6553080" y="6356520"/>
            <a:ext cx="2133360" cy="364680"/>
          </a:xfrm>
          <a:prstGeom prst="rect">
            <a:avLst/>
          </a:prstGeom>
          <a:noFill/>
          <a:ln>
            <a:noFill/>
          </a:ln>
        </p:spPr>
        <p:txBody>
          <a:bodyPr anchor="ctr"/>
          <a:lstStyle/>
          <a:p>
            <a:pPr algn="r">
              <a:lnSpc>
                <a:spcPct val="100000"/>
              </a:lnSpc>
            </a:pPr>
            <a:fld id="{DA527D89-0767-4A7C-A3BF-B81AC2984726}" type="slidenum">
              <a:rPr lang="en-IN" sz="1200" b="0" strike="noStrike" spc="-1">
                <a:solidFill>
                  <a:srgbClr val="8B8B8B"/>
                </a:solidFill>
                <a:uFill>
                  <a:solidFill>
                    <a:srgbClr val="FFFFFF"/>
                  </a:solidFill>
                </a:uFill>
                <a:latin typeface="Calibri"/>
              </a:rPr>
              <a:t>26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TextShape 1"/>
          <p:cNvSpPr txBox="1"/>
          <p:nvPr/>
        </p:nvSpPr>
        <p:spPr>
          <a:xfrm>
            <a:off x="457200" y="304920"/>
            <a:ext cx="8229240" cy="6248160"/>
          </a:xfrm>
          <a:prstGeom prst="rect">
            <a:avLst/>
          </a:prstGeom>
          <a:noFill/>
          <a:ln>
            <a:noFill/>
          </a:ln>
        </p:spPr>
        <p:txBody>
          <a:bodyPr/>
          <a:lstStyle/>
          <a:p>
            <a:pPr marL="343080" indent="-342720">
              <a:lnSpc>
                <a:spcPct val="100000"/>
              </a:lnSpc>
              <a:buClr>
                <a:srgbClr val="FF0000"/>
              </a:buClr>
              <a:buFont typeface="Arial"/>
              <a:buChar char="•"/>
            </a:pPr>
            <a:r>
              <a:rPr lang="en-US" sz="2500" b="1" strike="noStrike" spc="-1">
                <a:solidFill>
                  <a:srgbClr val="FF0000"/>
                </a:solidFill>
                <a:uFill>
                  <a:solidFill>
                    <a:srgbClr val="FFFFFF"/>
                  </a:solidFill>
                </a:uFill>
                <a:latin typeface="Times New Roman"/>
              </a:rPr>
              <a:t>Use Array Operations with the Cursor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In the </a:t>
            </a:r>
            <a:r>
              <a:rPr lang="en-US" sz="2500" b="0" u="sng" strike="noStrike" spc="-1">
                <a:solidFill>
                  <a:srgbClr val="0000FF"/>
                </a:solidFill>
                <a:uFill>
                  <a:solidFill>
                    <a:srgbClr val="FFFFFF"/>
                  </a:solidFill>
                </a:uFill>
                <a:latin typeface="Times New Roman"/>
                <a:hlinkClick r:id="rId2"/>
              </a:rPr>
              <a:t>mongo</a:t>
            </a:r>
            <a:r>
              <a:rPr lang="en-US" sz="2500" b="0" strike="noStrike" spc="-1">
                <a:solidFill>
                  <a:srgbClr val="000000"/>
                </a:solidFill>
                <a:uFill>
                  <a:solidFill>
                    <a:srgbClr val="FFFFFF"/>
                  </a:solidFill>
                </a:uFill>
                <a:latin typeface="Times New Roman"/>
              </a:rPr>
              <a:t> shell, query the testData collection and assign the resulting cursor object to the c variable: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1" strike="noStrike" spc="-1">
                <a:solidFill>
                  <a:srgbClr val="000000"/>
                </a:solidFill>
                <a:uFill>
                  <a:solidFill>
                    <a:srgbClr val="FFFFFF"/>
                  </a:solidFill>
                </a:uFill>
                <a:latin typeface="Times New Roman"/>
              </a:rPr>
              <a:t>                        var</a:t>
            </a:r>
            <a:r>
              <a:rPr lang="en-US" sz="2500" b="0" strike="noStrike" spc="-1">
                <a:solidFill>
                  <a:srgbClr val="000000"/>
                </a:solidFill>
                <a:uFill>
                  <a:solidFill>
                    <a:srgbClr val="FFFFFF"/>
                  </a:solidFill>
                </a:uFill>
                <a:latin typeface="Times New Roman"/>
              </a:rPr>
              <a:t> c = db.testData.find()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To find the document at the array index 4, use the following operation: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printjson( c [ 4 ]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MongoDB returns the following:</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 "_id" : ObjectId("51a7dc7b2cacf40b79990bea"), "x" : 5 } </a:t>
            </a:r>
            <a:endParaRPr lang="en-US" sz="3200" b="0" strike="noStrike" spc="-1">
              <a:solidFill>
                <a:srgbClr val="000000"/>
              </a:solidFill>
              <a:uFill>
                <a:solidFill>
                  <a:srgbClr val="FFFFFF"/>
                </a:solidFill>
              </a:uFill>
              <a:latin typeface="Calibri"/>
            </a:endParaRPr>
          </a:p>
        </p:txBody>
      </p:sp>
      <p:sp>
        <p:nvSpPr>
          <p:cNvPr id="615" name="TextShape 2"/>
          <p:cNvSpPr txBox="1"/>
          <p:nvPr/>
        </p:nvSpPr>
        <p:spPr>
          <a:xfrm>
            <a:off x="6553080" y="6356520"/>
            <a:ext cx="2133360" cy="364680"/>
          </a:xfrm>
          <a:prstGeom prst="rect">
            <a:avLst/>
          </a:prstGeom>
          <a:noFill/>
          <a:ln>
            <a:noFill/>
          </a:ln>
        </p:spPr>
        <p:txBody>
          <a:bodyPr anchor="ctr"/>
          <a:lstStyle/>
          <a:p>
            <a:pPr algn="r">
              <a:lnSpc>
                <a:spcPct val="100000"/>
              </a:lnSpc>
            </a:pPr>
            <a:fld id="{2B39250A-A898-4D1B-A9B1-237FE0DB9BCB}" type="slidenum">
              <a:rPr lang="en-IN" sz="1200" b="0" strike="noStrike" spc="-1">
                <a:solidFill>
                  <a:srgbClr val="8B8B8B"/>
                </a:solidFill>
                <a:uFill>
                  <a:solidFill>
                    <a:srgbClr val="FFFFFF"/>
                  </a:solidFill>
                </a:uFill>
                <a:latin typeface="Calibri"/>
              </a:rPr>
              <a:t>260</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TextShape 1"/>
          <p:cNvSpPr txBox="1"/>
          <p:nvPr/>
        </p:nvSpPr>
        <p:spPr>
          <a:xfrm>
            <a:off x="304920" y="304920"/>
            <a:ext cx="838152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dirty="0">
                <a:solidFill>
                  <a:srgbClr val="FF0000"/>
                </a:solidFill>
                <a:uFill>
                  <a:solidFill>
                    <a:srgbClr val="FFFFFF"/>
                  </a:solidFill>
                </a:uFill>
                <a:latin typeface="Times New Roman"/>
              </a:rPr>
              <a:t>MongoDB Datatypes</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1" strike="noStrike" spc="-1" dirty="0">
                <a:solidFill>
                  <a:srgbClr val="000000"/>
                </a:solidFill>
                <a:uFill>
                  <a:solidFill>
                    <a:srgbClr val="FFFFFF"/>
                  </a:solidFill>
                </a:uFill>
                <a:latin typeface="Times New Roman"/>
              </a:rPr>
              <a:t>String</a:t>
            </a:r>
            <a:r>
              <a:rPr lang="en-US" sz="2000" b="0" strike="noStrike" spc="-1" dirty="0">
                <a:solidFill>
                  <a:srgbClr val="000000"/>
                </a:solidFill>
                <a:uFill>
                  <a:solidFill>
                    <a:srgbClr val="FFFFFF"/>
                  </a:solidFill>
                </a:uFill>
                <a:latin typeface="Times New Roman"/>
              </a:rPr>
              <a:t> : This is most commonly used datatype to store the data. </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1" strike="noStrike" spc="-1" dirty="0">
                <a:solidFill>
                  <a:srgbClr val="000000"/>
                </a:solidFill>
                <a:uFill>
                  <a:solidFill>
                    <a:srgbClr val="FFFFFF"/>
                  </a:solidFill>
                </a:uFill>
                <a:latin typeface="Times New Roman"/>
              </a:rPr>
              <a:t>Integer</a:t>
            </a:r>
            <a:r>
              <a:rPr lang="en-US" sz="2000" b="0" strike="noStrike" spc="-1" dirty="0">
                <a:solidFill>
                  <a:srgbClr val="000000"/>
                </a:solidFill>
                <a:uFill>
                  <a:solidFill>
                    <a:srgbClr val="FFFFFF"/>
                  </a:solidFill>
                </a:uFill>
                <a:latin typeface="Times New Roman"/>
              </a:rPr>
              <a:t> : This type is used to store a numerical value. Integer can be 32 bit or 64 bit depending upon your server.</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1" strike="noStrike" spc="-1" dirty="0">
                <a:solidFill>
                  <a:srgbClr val="000000"/>
                </a:solidFill>
                <a:uFill>
                  <a:solidFill>
                    <a:srgbClr val="FFFFFF"/>
                  </a:solidFill>
                </a:uFill>
                <a:latin typeface="Times New Roman"/>
              </a:rPr>
              <a:t>Boolean</a:t>
            </a:r>
            <a:r>
              <a:rPr lang="en-US" sz="2000" b="0" strike="noStrike" spc="-1" dirty="0">
                <a:solidFill>
                  <a:srgbClr val="000000"/>
                </a:solidFill>
                <a:uFill>
                  <a:solidFill>
                    <a:srgbClr val="FFFFFF"/>
                  </a:solidFill>
                </a:uFill>
                <a:latin typeface="Times New Roman"/>
              </a:rPr>
              <a:t> : This type is used to store a </a:t>
            </a:r>
            <a:r>
              <a:rPr lang="en-US" sz="2000" b="0" strike="noStrike" spc="-1" dirty="0" err="1">
                <a:solidFill>
                  <a:srgbClr val="000000"/>
                </a:solidFill>
                <a:uFill>
                  <a:solidFill>
                    <a:srgbClr val="FFFFFF"/>
                  </a:solidFill>
                </a:uFill>
                <a:latin typeface="Times New Roman"/>
              </a:rPr>
              <a:t>boolean</a:t>
            </a:r>
            <a:r>
              <a:rPr lang="en-US" sz="2000" b="0" strike="noStrike" spc="-1" dirty="0">
                <a:solidFill>
                  <a:srgbClr val="000000"/>
                </a:solidFill>
                <a:uFill>
                  <a:solidFill>
                    <a:srgbClr val="FFFFFF"/>
                  </a:solidFill>
                </a:uFill>
                <a:latin typeface="Times New Roman"/>
              </a:rPr>
              <a:t> (true/ false) value.</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1" strike="noStrike" spc="-1" dirty="0">
                <a:solidFill>
                  <a:srgbClr val="000000"/>
                </a:solidFill>
                <a:uFill>
                  <a:solidFill>
                    <a:srgbClr val="FFFFFF"/>
                  </a:solidFill>
                </a:uFill>
                <a:latin typeface="Times New Roman"/>
              </a:rPr>
              <a:t>Double</a:t>
            </a:r>
            <a:r>
              <a:rPr lang="en-US" sz="2000" b="0" strike="noStrike" spc="-1" dirty="0">
                <a:solidFill>
                  <a:srgbClr val="000000"/>
                </a:solidFill>
                <a:uFill>
                  <a:solidFill>
                    <a:srgbClr val="FFFFFF"/>
                  </a:solidFill>
                </a:uFill>
                <a:latin typeface="Times New Roman"/>
              </a:rPr>
              <a:t> : This type is used to store floating point values.</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1" strike="noStrike" spc="-1" dirty="0">
                <a:solidFill>
                  <a:srgbClr val="000000"/>
                </a:solidFill>
                <a:uFill>
                  <a:solidFill>
                    <a:srgbClr val="FFFFFF"/>
                  </a:solidFill>
                </a:uFill>
                <a:latin typeface="Times New Roman"/>
              </a:rPr>
              <a:t>Min/ Max keys</a:t>
            </a:r>
            <a:r>
              <a:rPr lang="en-US" sz="2000" b="0" strike="noStrike" spc="-1" dirty="0">
                <a:solidFill>
                  <a:srgbClr val="000000"/>
                </a:solidFill>
                <a:uFill>
                  <a:solidFill>
                    <a:srgbClr val="FFFFFF"/>
                  </a:solidFill>
                </a:uFill>
                <a:latin typeface="Times New Roman"/>
              </a:rPr>
              <a:t> : This type is used to compare a value against the lowest and highest BSON elements.</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1" strike="noStrike" spc="-1" dirty="0">
                <a:solidFill>
                  <a:srgbClr val="000000"/>
                </a:solidFill>
                <a:uFill>
                  <a:solidFill>
                    <a:srgbClr val="FFFFFF"/>
                  </a:solidFill>
                </a:uFill>
                <a:latin typeface="Times New Roman"/>
              </a:rPr>
              <a:t>Arrays</a:t>
            </a:r>
            <a:r>
              <a:rPr lang="en-US" sz="2000" b="0" strike="noStrike" spc="-1" dirty="0">
                <a:solidFill>
                  <a:srgbClr val="000000"/>
                </a:solidFill>
                <a:uFill>
                  <a:solidFill>
                    <a:srgbClr val="FFFFFF"/>
                  </a:solidFill>
                </a:uFill>
                <a:latin typeface="Times New Roman"/>
              </a:rPr>
              <a:t> : This type is used to store arrays or list or multiple values into one key.</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1" strike="noStrike" spc="-1" dirty="0">
                <a:solidFill>
                  <a:srgbClr val="000000"/>
                </a:solidFill>
                <a:uFill>
                  <a:solidFill>
                    <a:srgbClr val="FFFFFF"/>
                  </a:solidFill>
                </a:uFill>
                <a:latin typeface="Times New Roman"/>
              </a:rPr>
              <a:t>Timestamp</a:t>
            </a:r>
            <a:r>
              <a:rPr lang="en-US" sz="2000" b="0" strike="noStrike" spc="-1" dirty="0">
                <a:solidFill>
                  <a:srgbClr val="000000"/>
                </a:solidFill>
                <a:uFill>
                  <a:solidFill>
                    <a:srgbClr val="FFFFFF"/>
                  </a:solidFill>
                </a:uFill>
                <a:latin typeface="Times New Roman"/>
              </a:rPr>
              <a:t> : This can be used for recording when a document has been modified or added.</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p:txBody>
      </p:sp>
      <p:sp>
        <p:nvSpPr>
          <p:cNvPr id="617" name="TextShape 2"/>
          <p:cNvSpPr txBox="1"/>
          <p:nvPr/>
        </p:nvSpPr>
        <p:spPr>
          <a:xfrm>
            <a:off x="6553080" y="6356520"/>
            <a:ext cx="2133360" cy="364680"/>
          </a:xfrm>
          <a:prstGeom prst="rect">
            <a:avLst/>
          </a:prstGeom>
          <a:noFill/>
          <a:ln>
            <a:noFill/>
          </a:ln>
        </p:spPr>
        <p:txBody>
          <a:bodyPr anchor="ctr"/>
          <a:lstStyle/>
          <a:p>
            <a:pPr algn="r">
              <a:lnSpc>
                <a:spcPct val="100000"/>
              </a:lnSpc>
            </a:pPr>
            <a:fld id="{318CC8D1-5A31-4483-8D9D-0191366B1890}" type="slidenum">
              <a:rPr lang="en-IN" sz="1200" b="0" strike="noStrike" spc="-1">
                <a:solidFill>
                  <a:srgbClr val="8B8B8B"/>
                </a:solidFill>
                <a:uFill>
                  <a:solidFill>
                    <a:srgbClr val="FFFFFF"/>
                  </a:solidFill>
                </a:uFill>
                <a:latin typeface="Calibri"/>
              </a:rPr>
              <a:t>261</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TextShape 1"/>
          <p:cNvSpPr txBox="1"/>
          <p:nvPr/>
        </p:nvSpPr>
        <p:spPr>
          <a:xfrm>
            <a:off x="304920" y="152280"/>
            <a:ext cx="8534160" cy="6476760"/>
          </a:xfrm>
          <a:prstGeom prst="rect">
            <a:avLst/>
          </a:prstGeom>
          <a:noFill/>
          <a:ln>
            <a:noFill/>
          </a:ln>
        </p:spPr>
        <p:txBody>
          <a:bodyPr/>
          <a:lstStyle/>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Object</a:t>
            </a:r>
            <a:r>
              <a:rPr lang="en-US" sz="2200" b="0" strike="noStrike" spc="-1">
                <a:solidFill>
                  <a:srgbClr val="000000"/>
                </a:solidFill>
                <a:uFill>
                  <a:solidFill>
                    <a:srgbClr val="FFFFFF"/>
                  </a:solidFill>
                </a:uFill>
                <a:latin typeface="Times New Roman"/>
              </a:rPr>
              <a:t> : This datatype is used for embedded documents.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Null</a:t>
            </a:r>
            <a:r>
              <a:rPr lang="en-US" sz="2200" b="0" strike="noStrike" spc="-1">
                <a:solidFill>
                  <a:srgbClr val="000000"/>
                </a:solidFill>
                <a:uFill>
                  <a:solidFill>
                    <a:srgbClr val="FFFFFF"/>
                  </a:solidFill>
                </a:uFill>
                <a:latin typeface="Times New Roman"/>
              </a:rPr>
              <a:t> : This type is used to store a Null value.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Symbol</a:t>
            </a:r>
            <a:r>
              <a:rPr lang="en-US" sz="2200" b="0" strike="noStrike" spc="-1">
                <a:solidFill>
                  <a:srgbClr val="000000"/>
                </a:solidFill>
                <a:uFill>
                  <a:solidFill>
                    <a:srgbClr val="FFFFFF"/>
                  </a:solidFill>
                </a:uFill>
                <a:latin typeface="Times New Roman"/>
              </a:rPr>
              <a:t> : This datatype is used identically to a string however, it's generally reserved for languages that use a specific symbol type.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Date </a:t>
            </a:r>
            <a:r>
              <a:rPr lang="en-US" sz="2200" b="0" strike="noStrike" spc="-1">
                <a:solidFill>
                  <a:srgbClr val="000000"/>
                </a:solidFill>
                <a:uFill>
                  <a:solidFill>
                    <a:srgbClr val="FFFFFF"/>
                  </a:solidFill>
                </a:uFill>
                <a:latin typeface="Times New Roman"/>
              </a:rPr>
              <a:t>: This datatype is used to store the current date or time in UNIX time format. You can specify your own date time by creating object of Date and passing day, month, year into it.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Object ID</a:t>
            </a:r>
            <a:r>
              <a:rPr lang="en-US" sz="2200" b="0" strike="noStrike" spc="-1">
                <a:solidFill>
                  <a:srgbClr val="000000"/>
                </a:solidFill>
                <a:uFill>
                  <a:solidFill>
                    <a:srgbClr val="FFFFFF"/>
                  </a:solidFill>
                </a:uFill>
                <a:latin typeface="Times New Roman"/>
              </a:rPr>
              <a:t> : This datatype is used to store the document’s ID.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Binary data</a:t>
            </a:r>
            <a:r>
              <a:rPr lang="en-US" sz="2200" b="0" strike="noStrike" spc="-1">
                <a:solidFill>
                  <a:srgbClr val="000000"/>
                </a:solidFill>
                <a:uFill>
                  <a:solidFill>
                    <a:srgbClr val="FFFFFF"/>
                  </a:solidFill>
                </a:uFill>
                <a:latin typeface="Times New Roman"/>
              </a:rPr>
              <a:t> : This datatype is used to store binary 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Code</a:t>
            </a:r>
            <a:r>
              <a:rPr lang="en-US" sz="2200" b="0" strike="noStrike" spc="-1">
                <a:solidFill>
                  <a:srgbClr val="000000"/>
                </a:solidFill>
                <a:uFill>
                  <a:solidFill>
                    <a:srgbClr val="FFFFFF"/>
                  </a:solidFill>
                </a:uFill>
                <a:latin typeface="Times New Roman"/>
              </a:rPr>
              <a:t> : This datatype is used to store javascript code into document.</a:t>
            </a:r>
            <a:endParaRPr lang="en-US" sz="3200" b="0" strike="noStrike" spc="-1">
              <a:solidFill>
                <a:srgbClr val="000000"/>
              </a:solidFill>
              <a:uFill>
                <a:solidFill>
                  <a:srgbClr val="FFFFFF"/>
                </a:solidFill>
              </a:uFill>
              <a:latin typeface="Calibri"/>
            </a:endParaRPr>
          </a:p>
        </p:txBody>
      </p:sp>
      <p:sp>
        <p:nvSpPr>
          <p:cNvPr id="619" name="TextShape 2"/>
          <p:cNvSpPr txBox="1"/>
          <p:nvPr/>
        </p:nvSpPr>
        <p:spPr>
          <a:xfrm>
            <a:off x="6553080" y="6356520"/>
            <a:ext cx="2133360" cy="364680"/>
          </a:xfrm>
          <a:prstGeom prst="rect">
            <a:avLst/>
          </a:prstGeom>
          <a:noFill/>
          <a:ln>
            <a:noFill/>
          </a:ln>
        </p:spPr>
        <p:txBody>
          <a:bodyPr anchor="ctr"/>
          <a:lstStyle/>
          <a:p>
            <a:pPr algn="r">
              <a:lnSpc>
                <a:spcPct val="100000"/>
              </a:lnSpc>
            </a:pPr>
            <a:fld id="{8EEF42D2-2F6E-42EE-9C62-475912A4D312}" type="slidenum">
              <a:rPr lang="en-IN" sz="1200" b="0" strike="noStrike" spc="-1">
                <a:solidFill>
                  <a:srgbClr val="8B8B8B"/>
                </a:solidFill>
                <a:uFill>
                  <a:solidFill>
                    <a:srgbClr val="FFFFFF"/>
                  </a:solidFill>
                </a:uFill>
                <a:latin typeface="Calibri"/>
              </a:rPr>
              <a:t>262</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TextShape 1"/>
          <p:cNvSpPr txBox="1"/>
          <p:nvPr/>
        </p:nvSpPr>
        <p:spPr>
          <a:xfrm>
            <a:off x="457200" y="274680"/>
            <a:ext cx="8229240" cy="639360"/>
          </a:xfrm>
          <a:prstGeom prst="rect">
            <a:avLst/>
          </a:prstGeom>
          <a:noFill/>
          <a:ln>
            <a:noFill/>
          </a:ln>
        </p:spPr>
        <p:txBody>
          <a:bodyPr anchor="ctr"/>
          <a:lstStyle/>
          <a:p>
            <a:pPr algn="ctr">
              <a:lnSpc>
                <a:spcPct val="100000"/>
              </a:lnSpc>
            </a:pPr>
            <a:r>
              <a:rPr lang="en-US" sz="4200" b="1" strike="noStrike" spc="-1">
                <a:solidFill>
                  <a:srgbClr val="FF0000"/>
                </a:solidFill>
                <a:uFill>
                  <a:solidFill>
                    <a:srgbClr val="FFFFFF"/>
                  </a:solidFill>
                </a:uFill>
                <a:latin typeface="Times New Roman"/>
              </a:rPr>
              <a:t>References</a:t>
            </a:r>
            <a:endParaRPr lang="en-US" sz="1800" b="0" strike="noStrike" spc="-1">
              <a:solidFill>
                <a:srgbClr val="000000"/>
              </a:solidFill>
              <a:uFill>
                <a:solidFill>
                  <a:srgbClr val="FFFFFF"/>
                </a:solidFill>
              </a:uFill>
              <a:latin typeface="Calibri"/>
            </a:endParaRPr>
          </a:p>
        </p:txBody>
      </p:sp>
      <p:sp>
        <p:nvSpPr>
          <p:cNvPr id="621" name="TextShape 2"/>
          <p:cNvSpPr txBox="1"/>
          <p:nvPr/>
        </p:nvSpPr>
        <p:spPr>
          <a:xfrm>
            <a:off x="152280" y="1600200"/>
            <a:ext cx="8610120" cy="4525560"/>
          </a:xfrm>
          <a:prstGeom prst="rect">
            <a:avLst/>
          </a:prstGeom>
          <a:noFill/>
          <a:ln>
            <a:noFill/>
          </a:ln>
        </p:spPr>
        <p:txBody>
          <a:bodyPr/>
          <a:lstStyle/>
          <a:p>
            <a:pPr marL="343080" indent="-342720">
              <a:lnSpc>
                <a:spcPct val="100000"/>
              </a:lnSpc>
              <a:buClr>
                <a:srgbClr val="000000"/>
              </a:buClr>
              <a:buFont typeface="Arial"/>
              <a:buChar char="•"/>
            </a:pPr>
            <a:r>
              <a:rPr lang="en-US" sz="2400" b="0" u="sng" strike="noStrike" spc="-1">
                <a:solidFill>
                  <a:srgbClr val="0000FF"/>
                </a:solidFill>
                <a:uFill>
                  <a:solidFill>
                    <a:srgbClr val="FFFFFF"/>
                  </a:solidFill>
                </a:uFill>
                <a:latin typeface="Calibri"/>
                <a:hlinkClick r:id="rId2"/>
              </a:rPr>
              <a:t>http://docs.mongodb.org/manual/</a:t>
            </a:r>
            <a:r>
              <a:rPr lang="en-US" sz="2400" b="0" strike="noStrike" spc="-1">
                <a:solidFill>
                  <a:srgbClr val="000000"/>
                </a:solidFill>
                <a:uFill>
                  <a:solidFill>
                    <a:srgbClr val="FFFFFF"/>
                  </a:solidFill>
                </a:uFill>
                <a:latin typeface="Calibri"/>
              </a:rPr>
              <a:t> or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SQL/XML/MongoDB (</a:t>
            </a:r>
            <a:r>
              <a:rPr lang="en-US" sz="2400" b="0" u="sng" strike="noStrike" spc="-1">
                <a:solidFill>
                  <a:srgbClr val="0000FF"/>
                </a:solidFill>
                <a:uFill>
                  <a:solidFill>
                    <a:srgbClr val="FFFFFF"/>
                  </a:solidFill>
                </a:uFill>
                <a:latin typeface="Calibri"/>
                <a:hlinkClick r:id="rId3"/>
              </a:rPr>
              <a:t>https://www.w3schools.com/</a:t>
            </a:r>
            <a:r>
              <a:rPr lang="en-US" sz="2400" b="0" strike="noStrike" spc="-1">
                <a:solidFill>
                  <a:srgbClr val="000000"/>
                </a:solidFill>
                <a:uFill>
                  <a:solidFill>
                    <a:srgbClr val="FFFFFF"/>
                  </a:solidFill>
                </a:uFill>
                <a:latin typeface="Calibri"/>
              </a:rPr>
              <a: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u="sng" strike="noStrike" spc="-1">
                <a:solidFill>
                  <a:srgbClr val="0000FF"/>
                </a:solidFill>
                <a:uFill>
                  <a:solidFill>
                    <a:srgbClr val="FFFFFF"/>
                  </a:solidFill>
                </a:uFill>
                <a:latin typeface="Calibri"/>
                <a:hlinkClick r:id="rId4"/>
              </a:rPr>
              <a:t>https://www.tutorialspoint.com/mongodb/</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u="sng" strike="noStrike" spc="-1">
                <a:solidFill>
                  <a:srgbClr val="0000FF"/>
                </a:solidFill>
                <a:uFill>
                  <a:solidFill>
                    <a:srgbClr val="FFFFFF"/>
                  </a:solidFill>
                </a:uFill>
                <a:latin typeface="Calibri"/>
                <a:hlinkClick r:id="rId5"/>
              </a:rPr>
              <a:t>https://www.json.org/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u="sng" strike="noStrike" spc="-1">
                <a:solidFill>
                  <a:srgbClr val="0000FF"/>
                </a:solidFill>
                <a:uFill>
                  <a:solidFill>
                    <a:srgbClr val="FFFFFF"/>
                  </a:solidFill>
                </a:uFill>
                <a:latin typeface="Calibri"/>
                <a:hlinkClick r:id="rId6"/>
              </a:rPr>
              <a:t>https://www.tutorialspoint.com/json/</a:t>
            </a:r>
            <a:endParaRPr lang="en-US" sz="3200" b="0" strike="noStrike" spc="-1">
              <a:solidFill>
                <a:srgbClr val="000000"/>
              </a:solidFill>
              <a:uFill>
                <a:solidFill>
                  <a:srgbClr val="FFFFFF"/>
                </a:solidFill>
              </a:uFill>
              <a:latin typeface="Calibri"/>
            </a:endParaRPr>
          </a:p>
        </p:txBody>
      </p:sp>
      <p:sp>
        <p:nvSpPr>
          <p:cNvPr id="622" name="TextShape 3"/>
          <p:cNvSpPr txBox="1"/>
          <p:nvPr/>
        </p:nvSpPr>
        <p:spPr>
          <a:xfrm>
            <a:off x="6553080" y="6356520"/>
            <a:ext cx="2133360" cy="364680"/>
          </a:xfrm>
          <a:prstGeom prst="rect">
            <a:avLst/>
          </a:prstGeom>
          <a:noFill/>
          <a:ln>
            <a:noFill/>
          </a:ln>
        </p:spPr>
        <p:txBody>
          <a:bodyPr anchor="ctr"/>
          <a:lstStyle/>
          <a:p>
            <a:pPr algn="r">
              <a:lnSpc>
                <a:spcPct val="100000"/>
              </a:lnSpc>
            </a:pPr>
            <a:fld id="{45158B65-CCDB-4F4D-B0B4-A5A574ECA670}" type="slidenum">
              <a:rPr lang="en-IN" sz="1200" b="0" strike="noStrike" spc="-1">
                <a:solidFill>
                  <a:srgbClr val="8B8B8B"/>
                </a:solidFill>
                <a:uFill>
                  <a:solidFill>
                    <a:srgbClr val="FFFFFF"/>
                  </a:solidFill>
                </a:uFill>
                <a:latin typeface="Calibri"/>
              </a:rPr>
              <a:t>263</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624" name="TextShape 2"/>
          <p:cNvSpPr txBox="1"/>
          <p:nvPr/>
        </p:nvSpPr>
        <p:spPr>
          <a:xfrm>
            <a:off x="457200" y="1600200"/>
            <a:ext cx="8229240" cy="4525560"/>
          </a:xfrm>
          <a:prstGeom prst="rect">
            <a:avLst/>
          </a:prstGeom>
          <a:noFill/>
          <a:ln>
            <a:noFill/>
          </a:ln>
        </p:spPr>
        <p:txBody>
          <a:bodyPr/>
          <a:lstStyle/>
          <a:p>
            <a:pPr marL="343080" indent="-342720" algn="ctr">
              <a:lnSpc>
                <a:spcPct val="100000"/>
              </a:lnSpc>
            </a:pPr>
            <a:endParaRPr lang="en-US" sz="3200" b="0" strike="noStrike" spc="-1">
              <a:solidFill>
                <a:srgbClr val="000000"/>
              </a:solidFill>
              <a:uFill>
                <a:solidFill>
                  <a:srgbClr val="FFFFFF"/>
                </a:solidFill>
              </a:uFill>
              <a:latin typeface="Calibri"/>
            </a:endParaRPr>
          </a:p>
          <a:p>
            <a:pPr marL="343080" indent="-342720" algn="ctr">
              <a:lnSpc>
                <a:spcPct val="100000"/>
              </a:lnSpc>
            </a:pPr>
            <a:r>
              <a:rPr lang="en-US" sz="7200" b="1" strike="noStrike" spc="-1">
                <a:solidFill>
                  <a:srgbClr val="FF0000"/>
                </a:solidFill>
                <a:uFill>
                  <a:solidFill>
                    <a:srgbClr val="FFFFFF"/>
                  </a:solidFill>
                </a:uFill>
                <a:latin typeface="Times New Roman"/>
              </a:rPr>
              <a:t>END</a:t>
            </a:r>
            <a:endParaRPr lang="en-US" sz="3200" b="0" strike="noStrike" spc="-1">
              <a:solidFill>
                <a:srgbClr val="000000"/>
              </a:solidFill>
              <a:uFill>
                <a:solidFill>
                  <a:srgbClr val="FFFFFF"/>
                </a:solidFill>
              </a:uFill>
              <a:latin typeface="Calibri"/>
            </a:endParaRPr>
          </a:p>
        </p:txBody>
      </p:sp>
      <p:sp>
        <p:nvSpPr>
          <p:cNvPr id="625" name="TextShape 3"/>
          <p:cNvSpPr txBox="1"/>
          <p:nvPr/>
        </p:nvSpPr>
        <p:spPr>
          <a:xfrm>
            <a:off x="6553080" y="6356520"/>
            <a:ext cx="2133360" cy="364680"/>
          </a:xfrm>
          <a:prstGeom prst="rect">
            <a:avLst/>
          </a:prstGeom>
          <a:noFill/>
          <a:ln>
            <a:noFill/>
          </a:ln>
        </p:spPr>
        <p:txBody>
          <a:bodyPr anchor="ctr"/>
          <a:lstStyle/>
          <a:p>
            <a:pPr algn="r">
              <a:lnSpc>
                <a:spcPct val="100000"/>
              </a:lnSpc>
            </a:pPr>
            <a:fld id="{72A9CF3C-E562-4A72-B828-78C3A6C3C3B1}" type="slidenum">
              <a:rPr lang="en-IN" sz="1200" b="0" strike="noStrike" spc="-1">
                <a:solidFill>
                  <a:srgbClr val="8B8B8B"/>
                </a:solidFill>
                <a:uFill>
                  <a:solidFill>
                    <a:srgbClr val="FFFFFF"/>
                  </a:solidFill>
                </a:uFill>
                <a:latin typeface="Calibri"/>
              </a:rPr>
              <a:t>264</a:t>
            </a:fld>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304920" y="228600"/>
            <a:ext cx="8610120" cy="6476760"/>
          </a:xfrm>
          <a:prstGeom prst="rect">
            <a:avLst/>
          </a:prstGeom>
          <a:noFill/>
          <a:ln>
            <a:noFill/>
          </a:ln>
        </p:spPr>
        <p:txBody>
          <a:bodyPr/>
          <a:lstStyle/>
          <a:p>
            <a:pPr marL="343080" indent="-342720">
              <a:lnSpc>
                <a:spcPct val="100000"/>
              </a:lnSpc>
            </a:pPr>
            <a:r>
              <a:rPr lang="en-US" sz="3200" b="1" strike="noStrike" spc="-1">
                <a:solidFill>
                  <a:srgbClr val="FF0000"/>
                </a:solidFill>
                <a:uFill>
                  <a:solidFill>
                    <a:srgbClr val="FFFFFF"/>
                  </a:solidFill>
                </a:uFill>
                <a:latin typeface="Times New Roman"/>
              </a:rPr>
              <a:t> Features</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Wingdings" charset="2"/>
              <a:buChar char=""/>
            </a:pPr>
            <a:r>
              <a:rPr lang="en-US" sz="2800" b="1" strike="noStrike" spc="-1">
                <a:solidFill>
                  <a:srgbClr val="FF0000"/>
                </a:solidFill>
                <a:uFill>
                  <a:solidFill>
                    <a:srgbClr val="FFFFFF"/>
                  </a:solidFill>
                </a:uFill>
                <a:latin typeface="Times New Roman"/>
              </a:rPr>
              <a:t>High Performance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MongoDB provides high performance data persistence. In particular,Support for embedded data models reduces I/O activity on database system.</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Indexes support faster queries and can include keys from embedded documents and arrays.</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Wingdings" charset="2"/>
              <a:buChar char=""/>
            </a:pPr>
            <a:r>
              <a:rPr lang="en-US" sz="2800" b="1" strike="noStrike" spc="-1">
                <a:solidFill>
                  <a:srgbClr val="FF0000"/>
                </a:solidFill>
                <a:uFill>
                  <a:solidFill>
                    <a:srgbClr val="FFFFFF"/>
                  </a:solidFill>
                </a:uFill>
                <a:latin typeface="Times New Roman"/>
              </a:rPr>
              <a:t>High Availability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To provide high availability, MongoDB’s replication facility, called replica sets, provide: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800" b="0" i="1" strike="noStrike" spc="-1">
                <a:solidFill>
                  <a:srgbClr val="000000"/>
                </a:solidFill>
                <a:uFill>
                  <a:solidFill>
                    <a:srgbClr val="FFFFFF"/>
                  </a:solidFill>
                </a:uFill>
                <a:latin typeface="Times New Roman"/>
              </a:rPr>
              <a:t>                               -</a:t>
            </a:r>
            <a:r>
              <a:rPr lang="en-US" sz="2800" b="0" strike="noStrike" spc="-1">
                <a:solidFill>
                  <a:srgbClr val="000000"/>
                </a:solidFill>
                <a:uFill>
                  <a:solidFill>
                    <a:srgbClr val="FFFFFF"/>
                  </a:solidFill>
                </a:uFill>
                <a:latin typeface="Times New Roman"/>
              </a:rPr>
              <a:t>automatic failover.</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800" b="0" strike="noStrike" spc="-1">
                <a:solidFill>
                  <a:srgbClr val="000000"/>
                </a:solidFill>
                <a:uFill>
                  <a:solidFill>
                    <a:srgbClr val="FFFFFF"/>
                  </a:solidFill>
                </a:uFill>
                <a:latin typeface="Times New Roman"/>
              </a:rPr>
              <a:t>                               -data redundancy.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A </a:t>
            </a:r>
            <a:r>
              <a:rPr lang="en-US" sz="2800" b="0" u="sng" strike="noStrike" spc="-1">
                <a:solidFill>
                  <a:srgbClr val="0000FF"/>
                </a:solidFill>
                <a:uFill>
                  <a:solidFill>
                    <a:srgbClr val="FFFFFF"/>
                  </a:solidFill>
                </a:uFill>
                <a:latin typeface="Times New Roman"/>
                <a:hlinkClick r:id="rId2"/>
              </a:rPr>
              <a:t>replica set</a:t>
            </a:r>
            <a:r>
              <a:rPr lang="en-US" sz="2800" b="0" strike="noStrike" spc="-1">
                <a:solidFill>
                  <a:srgbClr val="000000"/>
                </a:solidFill>
                <a:uFill>
                  <a:solidFill>
                    <a:srgbClr val="FFFFFF"/>
                  </a:solidFill>
                </a:uFill>
                <a:latin typeface="Times New Roman"/>
              </a:rPr>
              <a:t> is a group of MongoDB servers that maintain the same data set, providing redundancy and increasing data availability.</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137" name="TextShape 2"/>
          <p:cNvSpPr txBox="1"/>
          <p:nvPr/>
        </p:nvSpPr>
        <p:spPr>
          <a:xfrm>
            <a:off x="6553080" y="6356520"/>
            <a:ext cx="2133360" cy="364680"/>
          </a:xfrm>
          <a:prstGeom prst="rect">
            <a:avLst/>
          </a:prstGeom>
          <a:noFill/>
          <a:ln>
            <a:noFill/>
          </a:ln>
        </p:spPr>
        <p:txBody>
          <a:bodyPr anchor="ctr"/>
          <a:lstStyle/>
          <a:p>
            <a:pPr algn="r">
              <a:lnSpc>
                <a:spcPct val="100000"/>
              </a:lnSpc>
            </a:pPr>
            <a:fld id="{AA4C5C25-43D7-477C-B032-E3B9793E3678}" type="slidenum">
              <a:rPr lang="en-IN" sz="1200" b="0" strike="noStrike" spc="-1">
                <a:solidFill>
                  <a:srgbClr val="8B8B8B"/>
                </a:solidFill>
                <a:uFill>
                  <a:solidFill>
                    <a:srgbClr val="FFFFFF"/>
                  </a:solidFill>
                </a:uFill>
                <a:latin typeface="Calibri"/>
              </a:rPr>
              <a:t>27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8229240" cy="867960"/>
          </a:xfrm>
          <a:prstGeom prst="rect">
            <a:avLst/>
          </a:prstGeom>
          <a:noFill/>
          <a:ln>
            <a:noFill/>
          </a:ln>
        </p:spPr>
        <p:txBody>
          <a:bodyPr anchor="ctr"/>
          <a:lstStyle/>
          <a:p>
            <a:pPr algn="ctr">
              <a:lnSpc>
                <a:spcPct val="100000"/>
              </a:lnSpc>
            </a:pPr>
            <a:r>
              <a:rPr lang="en-US" sz="4400" b="1" strike="noStrike" spc="-1">
                <a:solidFill>
                  <a:srgbClr val="FF0000"/>
                </a:solidFill>
                <a:uFill>
                  <a:solidFill>
                    <a:srgbClr val="FFFFFF"/>
                  </a:solidFill>
                </a:uFill>
                <a:latin typeface="Times New Roman"/>
              </a:rPr>
              <a:t>MongoDB - Replication
</a:t>
            </a:r>
            <a:endParaRPr lang="en-US" sz="1800" b="0" strike="noStrike" spc="-1">
              <a:solidFill>
                <a:srgbClr val="000000"/>
              </a:solidFill>
              <a:uFill>
                <a:solidFill>
                  <a:srgbClr val="FFFFFF"/>
                </a:solidFill>
              </a:uFill>
              <a:latin typeface="Calibri"/>
            </a:endParaRPr>
          </a:p>
        </p:txBody>
      </p:sp>
      <p:sp>
        <p:nvSpPr>
          <p:cNvPr id="139" name="TextShape 2"/>
          <p:cNvSpPr txBox="1"/>
          <p:nvPr/>
        </p:nvSpPr>
        <p:spPr>
          <a:xfrm>
            <a:off x="457200" y="1219320"/>
            <a:ext cx="8229240" cy="53337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Replication is the process of synchronizing data across multiple servers.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Replication provides redundancy and increases data availability with multiple copies of data on different database servers, replication protects a database from the loss of a single server.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Replication also allows you to recover from hardware failure and service interruptions.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With additional copies of the data, you can dedicate one to disaster recovery, reporting, or backup.</a:t>
            </a:r>
            <a:endParaRPr lang="en-US" sz="3200" b="0" strike="noStrike" spc="-1">
              <a:solidFill>
                <a:srgbClr val="000000"/>
              </a:solidFill>
              <a:uFill>
                <a:solidFill>
                  <a:srgbClr val="FFFFFF"/>
                </a:solidFill>
              </a:uFill>
              <a:latin typeface="Calibri"/>
            </a:endParaRPr>
          </a:p>
        </p:txBody>
      </p:sp>
      <p:sp>
        <p:nvSpPr>
          <p:cNvPr id="140" name="TextShape 3"/>
          <p:cNvSpPr txBox="1"/>
          <p:nvPr/>
        </p:nvSpPr>
        <p:spPr>
          <a:xfrm>
            <a:off x="6553080" y="6356520"/>
            <a:ext cx="2133360" cy="364680"/>
          </a:xfrm>
          <a:prstGeom prst="rect">
            <a:avLst/>
          </a:prstGeom>
          <a:noFill/>
          <a:ln>
            <a:noFill/>
          </a:ln>
        </p:spPr>
        <p:txBody>
          <a:bodyPr anchor="ctr"/>
          <a:lstStyle/>
          <a:p>
            <a:pPr algn="r">
              <a:lnSpc>
                <a:spcPct val="100000"/>
              </a:lnSpc>
            </a:pPr>
            <a:fld id="{A9C734B8-A44E-4335-859B-A96617196717}" type="slidenum">
              <a:rPr lang="en-IN" sz="1200" b="0" strike="noStrike" spc="-1">
                <a:solidFill>
                  <a:srgbClr val="8B8B8B"/>
                </a:solidFill>
                <a:uFill>
                  <a:solidFill>
                    <a:srgbClr val="FFFFFF"/>
                  </a:solidFill>
                </a:uFill>
                <a:latin typeface="Calibri"/>
              </a:rPr>
              <a:t>28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380880"/>
            <a:ext cx="8229240" cy="624816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How replication works in MongoDB</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MongoDB achieves replication by the use of replica set.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A replica set is a group of </a:t>
            </a:r>
            <a:r>
              <a:rPr lang="en-US" sz="3200" b="1" strike="noStrike" spc="-1">
                <a:solidFill>
                  <a:srgbClr val="000000"/>
                </a:solidFill>
                <a:uFill>
                  <a:solidFill>
                    <a:srgbClr val="FFFFFF"/>
                  </a:solidFill>
                </a:uFill>
                <a:latin typeface="Times New Roman"/>
              </a:rPr>
              <a:t>mongod</a:t>
            </a:r>
            <a:r>
              <a:rPr lang="en-US" sz="3200" b="0" strike="noStrike" spc="-1">
                <a:solidFill>
                  <a:srgbClr val="000000"/>
                </a:solidFill>
                <a:uFill>
                  <a:solidFill>
                    <a:srgbClr val="FFFFFF"/>
                  </a:solidFill>
                </a:uFill>
                <a:latin typeface="Times New Roman"/>
              </a:rPr>
              <a:t> instances that host the same data set.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In a replica one node is primary node that receives all write operations.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All other instances, secondaries, apply operations from the primary so that they have the same data set.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Replica set can have only one primary node.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42" name="TextShape 2"/>
          <p:cNvSpPr txBox="1"/>
          <p:nvPr/>
        </p:nvSpPr>
        <p:spPr>
          <a:xfrm>
            <a:off x="6553080" y="6356520"/>
            <a:ext cx="2133360" cy="364680"/>
          </a:xfrm>
          <a:prstGeom prst="rect">
            <a:avLst/>
          </a:prstGeom>
          <a:noFill/>
          <a:ln>
            <a:noFill/>
          </a:ln>
        </p:spPr>
        <p:txBody>
          <a:bodyPr anchor="ctr"/>
          <a:lstStyle/>
          <a:p>
            <a:pPr algn="r">
              <a:lnSpc>
                <a:spcPct val="100000"/>
              </a:lnSpc>
            </a:pPr>
            <a:fld id="{BC0F8B7B-4394-4073-A43B-15926EB1AB6F}" type="slidenum">
              <a:rPr lang="en-IN" sz="1200" b="0" strike="noStrike" spc="-1">
                <a:solidFill>
                  <a:srgbClr val="8B8B8B"/>
                </a:solidFill>
                <a:uFill>
                  <a:solidFill>
                    <a:srgbClr val="FFFFFF"/>
                  </a:solidFill>
                </a:uFill>
                <a:latin typeface="Calibri"/>
              </a:rPr>
              <a:t>29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457200" y="457200"/>
            <a:ext cx="8229240" cy="6095520"/>
          </a:xfrm>
          <a:prstGeom prst="rect">
            <a:avLst/>
          </a:prstGeom>
          <a:noFill/>
          <a:ln>
            <a:noFill/>
          </a:ln>
        </p:spPr>
        <p:txBody>
          <a:bodyPr/>
          <a:lstStyle/>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JSON stands for JavaScript Object Notation.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This format was specified by Douglas Crockford.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This was designed for human-readable data interchange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It has been extended from the JavaScript scripting language.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The filename extension is </a:t>
            </a:r>
            <a:r>
              <a:rPr lang="en-US" sz="2700" b="1" strike="noStrike" spc="-1">
                <a:solidFill>
                  <a:srgbClr val="000000"/>
                </a:solidFill>
                <a:uFill>
                  <a:solidFill>
                    <a:srgbClr val="FFFFFF"/>
                  </a:solidFill>
                </a:uFill>
                <a:latin typeface="Times New Roman"/>
              </a:rPr>
              <a:t>.json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 JSON is a text format that is completely language independent but uses conventions that are familiar to programmers of the C-family of languages, including C, C++, C#, Java, JavaScript, Perl, Python, and many others.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 These properties make JSON an ideal data-interchange language.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83" name="TextShape 2"/>
          <p:cNvSpPr txBox="1"/>
          <p:nvPr/>
        </p:nvSpPr>
        <p:spPr>
          <a:xfrm>
            <a:off x="6553080" y="6356520"/>
            <a:ext cx="2133360" cy="364680"/>
          </a:xfrm>
          <a:prstGeom prst="rect">
            <a:avLst/>
          </a:prstGeom>
          <a:noFill/>
          <a:ln>
            <a:noFill/>
          </a:ln>
        </p:spPr>
        <p:txBody>
          <a:bodyPr anchor="ctr"/>
          <a:lstStyle/>
          <a:p>
            <a:pPr algn="r">
              <a:lnSpc>
                <a:spcPct val="100000"/>
              </a:lnSpc>
            </a:pPr>
            <a:fld id="{4BC95A7F-A55E-493D-839F-1EC7A7EA596E}" type="slidenum">
              <a:rPr lang="en-IN" sz="1200" b="0" strike="noStrike" spc="-1">
                <a:solidFill>
                  <a:srgbClr val="8B8B8B"/>
                </a:solidFill>
                <a:uFill>
                  <a:solidFill>
                    <a:srgbClr val="FFFFFF"/>
                  </a:solidFill>
                </a:uFill>
                <a:latin typeface="Calibri"/>
              </a:rPr>
              <a:t>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304920"/>
            <a:ext cx="8229240" cy="6248160"/>
          </a:xfrm>
          <a:prstGeom prst="rect">
            <a:avLst/>
          </a:prstGeom>
          <a:noFill/>
          <a:ln>
            <a:noFill/>
          </a:ln>
        </p:spPr>
        <p:txBody>
          <a:bodyPr/>
          <a:lstStyle/>
          <a:p>
            <a:pPr>
              <a:lnSpc>
                <a:spcPct val="100000"/>
              </a:lnSpc>
            </a:pPr>
            <a:r>
              <a:rPr lang="en-US" sz="2400" b="0" strike="noStrike" spc="-1" dirty="0">
                <a:solidFill>
                  <a:srgbClr val="000000"/>
                </a:solidFill>
                <a:uFill>
                  <a:solidFill>
                    <a:srgbClr val="FFFFFF"/>
                  </a:solidFill>
                </a:uFill>
                <a:latin typeface="Times New Roman"/>
              </a:rPr>
              <a:t>1)Replica set is a group of two or more nodes (generally minimum 3 nodes are required).</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2)In a replica set one node is primary node and remaining nodes are secondary.</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3)All data replicates from primary to secondary node.</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a:lnSpc>
                <a:spcPct val="100000"/>
              </a:lnSpc>
            </a:pPr>
            <a:r>
              <a:rPr lang="en-US" sz="2400" b="0" strike="noStrike" spc="-1" dirty="0">
                <a:solidFill>
                  <a:srgbClr val="000000"/>
                </a:solidFill>
                <a:uFill>
                  <a:solidFill>
                    <a:srgbClr val="FFFFFF"/>
                  </a:solidFill>
                </a:uFill>
                <a:latin typeface="Times New Roman"/>
              </a:rPr>
              <a:t>4)At the time of </a:t>
            </a:r>
            <a:r>
              <a:rPr lang="en-US" sz="2400" b="1" strike="noStrike" spc="-1" dirty="0">
                <a:solidFill>
                  <a:srgbClr val="000000"/>
                </a:solidFill>
                <a:uFill>
                  <a:solidFill>
                    <a:srgbClr val="FFFFFF"/>
                  </a:solidFill>
                </a:uFill>
                <a:latin typeface="Times New Roman"/>
              </a:rPr>
              <a:t>automatic failover or maintenance</a:t>
            </a:r>
            <a:r>
              <a:rPr lang="en-US" sz="2400" b="0" strike="noStrike" spc="-1" dirty="0">
                <a:solidFill>
                  <a:srgbClr val="000000"/>
                </a:solidFill>
                <a:uFill>
                  <a:solidFill>
                    <a:srgbClr val="FFFFFF"/>
                  </a:solidFill>
                </a:uFill>
                <a:latin typeface="Times New Roman"/>
              </a:rPr>
              <a:t>, election establishes for primary and a new primary node is elected.</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a:lnSpc>
                <a:spcPct val="100000"/>
              </a:lnSpc>
            </a:pPr>
            <a:r>
              <a:rPr lang="en-US" sz="2400" b="1" strike="noStrike" spc="-1" dirty="0">
                <a:solidFill>
                  <a:srgbClr val="000000"/>
                </a:solidFill>
                <a:uFill>
                  <a:solidFill>
                    <a:srgbClr val="FFFFFF"/>
                  </a:solidFill>
                </a:uFill>
                <a:latin typeface="Times New Roman"/>
              </a:rPr>
              <a:t>5)After the recovery of failed node, it again join the replica set and works as a secondary node.</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p:txBody>
      </p:sp>
      <p:sp>
        <p:nvSpPr>
          <p:cNvPr id="144" name="TextShape 2"/>
          <p:cNvSpPr txBox="1"/>
          <p:nvPr/>
        </p:nvSpPr>
        <p:spPr>
          <a:xfrm>
            <a:off x="6553080" y="6356520"/>
            <a:ext cx="2133360" cy="364680"/>
          </a:xfrm>
          <a:prstGeom prst="rect">
            <a:avLst/>
          </a:prstGeom>
          <a:noFill/>
          <a:ln>
            <a:noFill/>
          </a:ln>
        </p:spPr>
        <p:txBody>
          <a:bodyPr anchor="ctr"/>
          <a:lstStyle/>
          <a:p>
            <a:pPr algn="r">
              <a:lnSpc>
                <a:spcPct val="100000"/>
              </a:lnSpc>
            </a:pPr>
            <a:fld id="{9A9A25B9-3538-45E1-9CB3-2A1E1A556603}" type="slidenum">
              <a:rPr lang="en-IN" sz="1200" b="0" strike="noStrike" spc="-1">
                <a:solidFill>
                  <a:srgbClr val="8B8B8B"/>
                </a:solidFill>
                <a:uFill>
                  <a:solidFill>
                    <a:srgbClr val="FFFFFF"/>
                  </a:solidFill>
                </a:uFill>
                <a:latin typeface="Calibri"/>
              </a:rPr>
              <a:t>30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2500" b="0" strike="noStrike" spc="-1">
                <a:solidFill>
                  <a:srgbClr val="000000"/>
                </a:solidFill>
                <a:uFill>
                  <a:solidFill>
                    <a:srgbClr val="FFFFFF"/>
                  </a:solidFill>
                </a:uFill>
                <a:latin typeface="Times New Roman"/>
              </a:rPr>
              <a:t>Here, the diagram of </a:t>
            </a:r>
            <a:r>
              <a:rPr lang="en-US" sz="2500" b="1" strike="noStrike" spc="-1">
                <a:solidFill>
                  <a:srgbClr val="FF0000"/>
                </a:solidFill>
                <a:uFill>
                  <a:solidFill>
                    <a:srgbClr val="FFFFFF"/>
                  </a:solidFill>
                </a:uFill>
                <a:latin typeface="Times New Roman"/>
              </a:rPr>
              <a:t>mongodb replication </a:t>
            </a:r>
            <a:r>
              <a:rPr lang="en-US" sz="2500" b="0" strike="noStrike" spc="-1">
                <a:solidFill>
                  <a:srgbClr val="000000"/>
                </a:solidFill>
                <a:uFill>
                  <a:solidFill>
                    <a:srgbClr val="FFFFFF"/>
                  </a:solidFill>
                </a:uFill>
                <a:latin typeface="Times New Roman"/>
              </a:rPr>
              <a:t>is shown in which client application always interact with primary node and primary node then replicate the data to the secondary nodes.</a:t>
            </a:r>
            <a:endParaRPr lang="en-US" sz="1800" b="0" strike="noStrike" spc="-1">
              <a:solidFill>
                <a:srgbClr val="000000"/>
              </a:solidFill>
              <a:uFill>
                <a:solidFill>
                  <a:srgbClr val="FFFFFF"/>
                </a:solidFill>
              </a:uFill>
              <a:latin typeface="Calibri"/>
            </a:endParaRPr>
          </a:p>
        </p:txBody>
      </p:sp>
      <p:sp>
        <p:nvSpPr>
          <p:cNvPr id="146" name="TextShape 2"/>
          <p:cNvSpPr txBox="1"/>
          <p:nvPr/>
        </p:nvSpPr>
        <p:spPr>
          <a:xfrm>
            <a:off x="6553080" y="6356520"/>
            <a:ext cx="2133360" cy="364680"/>
          </a:xfrm>
          <a:prstGeom prst="rect">
            <a:avLst/>
          </a:prstGeom>
          <a:noFill/>
          <a:ln>
            <a:noFill/>
          </a:ln>
        </p:spPr>
        <p:txBody>
          <a:bodyPr anchor="ctr"/>
          <a:lstStyle/>
          <a:p>
            <a:pPr algn="r">
              <a:lnSpc>
                <a:spcPct val="100000"/>
              </a:lnSpc>
            </a:pPr>
            <a:fld id="{B8AC5F11-9A0A-4D45-A6FA-5EB6473A1031}" type="slidenum">
              <a:rPr lang="en-IN" sz="1200" b="0" strike="noStrike" spc="-1">
                <a:solidFill>
                  <a:srgbClr val="8B8B8B"/>
                </a:solidFill>
                <a:uFill>
                  <a:solidFill>
                    <a:srgbClr val="FFFFFF"/>
                  </a:solidFill>
                </a:uFill>
                <a:latin typeface="Calibri"/>
              </a:rPr>
              <a:t>31</a:t>
            </a:fld>
            <a:endParaRPr lang="en-IN" sz="1400" b="0" strike="noStrike" spc="-1">
              <a:solidFill>
                <a:srgbClr val="000000"/>
              </a:solidFill>
              <a:uFill>
                <a:solidFill>
                  <a:srgbClr val="FFFFFF"/>
                </a:solidFill>
              </a:uFill>
              <a:latin typeface="Times New Roman"/>
            </a:endParaRPr>
          </a:p>
        </p:txBody>
      </p:sp>
      <p:pic>
        <p:nvPicPr>
          <p:cNvPr id="147" name="Picture 2"/>
          <p:cNvPicPr/>
          <p:nvPr/>
        </p:nvPicPr>
        <p:blipFill>
          <a:blip r:embed="rId2"/>
          <a:stretch/>
        </p:blipFill>
        <p:spPr>
          <a:xfrm>
            <a:off x="1828800" y="1905120"/>
            <a:ext cx="5532480" cy="4525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Automatic Scaling</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 provides horizontal scalability as part of its core functionality.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Automatic </a:t>
            </a:r>
            <a:r>
              <a:rPr lang="en-US" sz="2400" b="0" u="sng" strike="noStrike" spc="-1">
                <a:solidFill>
                  <a:srgbClr val="0000FF"/>
                </a:solidFill>
                <a:uFill>
                  <a:solidFill>
                    <a:srgbClr val="FFFFFF"/>
                  </a:solidFill>
                </a:uFill>
                <a:latin typeface="Times New Roman"/>
                <a:hlinkClick r:id="rId2"/>
              </a:rPr>
              <a:t>sharding</a:t>
            </a:r>
            <a:r>
              <a:rPr lang="en-US" sz="2400" b="0" strike="noStrike" spc="-1">
                <a:solidFill>
                  <a:srgbClr val="000000"/>
                </a:solidFill>
                <a:uFill>
                  <a:solidFill>
                    <a:srgbClr val="FFFFFF"/>
                  </a:solidFill>
                </a:uFill>
                <a:latin typeface="Times New Roman"/>
              </a:rPr>
              <a:t> distributes data across a cluster of machines.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Sharding:</a:t>
            </a:r>
            <a:r>
              <a:rPr lang="en-US" sz="2400" b="0" strike="noStrike" spc="-1">
                <a:solidFill>
                  <a:srgbClr val="000000"/>
                </a:solidFill>
                <a:uFill>
                  <a:solidFill>
                    <a:srgbClr val="FFFFFF"/>
                  </a:solidFill>
                </a:uFill>
                <a:latin typeface="Times New Roman"/>
              </a:rPr>
              <a:t> Sharding is a method for storing data across multiple machines. MongoDB uses sharding to support deployments with very large data sets and high throughput operations.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49" name="TextShape 2"/>
          <p:cNvSpPr txBox="1"/>
          <p:nvPr/>
        </p:nvSpPr>
        <p:spPr>
          <a:xfrm>
            <a:off x="6553080" y="6356520"/>
            <a:ext cx="2133360" cy="364680"/>
          </a:xfrm>
          <a:prstGeom prst="rect">
            <a:avLst/>
          </a:prstGeom>
          <a:noFill/>
          <a:ln>
            <a:noFill/>
          </a:ln>
        </p:spPr>
        <p:txBody>
          <a:bodyPr anchor="ctr"/>
          <a:lstStyle/>
          <a:p>
            <a:pPr algn="r">
              <a:lnSpc>
                <a:spcPct val="100000"/>
              </a:lnSpc>
            </a:pPr>
            <a:fld id="{E1F2E3D4-128B-4584-A58F-E42A7096712D}" type="slidenum">
              <a:rPr lang="en-IN" sz="1200" b="0" strike="noStrike" spc="-1">
                <a:solidFill>
                  <a:srgbClr val="8B8B8B"/>
                </a:solidFill>
                <a:uFill>
                  <a:solidFill>
                    <a:srgbClr val="FFFFFF"/>
                  </a:solidFill>
                </a:uFill>
                <a:latin typeface="Calibri"/>
              </a:rPr>
              <a:t>32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228600" y="304920"/>
            <a:ext cx="8686440" cy="62481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address these issues of scales, database systems have two basic approaches: </a:t>
            </a:r>
            <a:r>
              <a:rPr lang="en-US" sz="2400" b="1" strike="noStrike" spc="-1">
                <a:solidFill>
                  <a:srgbClr val="FF0000"/>
                </a:solidFill>
                <a:uFill>
                  <a:solidFill>
                    <a:srgbClr val="FFFFFF"/>
                  </a:solidFill>
                </a:uFill>
                <a:latin typeface="Times New Roman"/>
              </a:rPr>
              <a:t>vertical scaling</a:t>
            </a:r>
            <a:r>
              <a:rPr lang="en-US" sz="2400" b="0" strike="noStrike" spc="-1">
                <a:solidFill>
                  <a:srgbClr val="FF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and sharding</a:t>
            </a:r>
            <a:r>
              <a:rPr lang="en-US" sz="2400" b="0" strike="noStrike" spc="-1">
                <a:solidFill>
                  <a:srgbClr val="FF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Vertical scaling</a:t>
            </a:r>
            <a:r>
              <a:rPr lang="en-US" sz="2400" b="0" strike="noStrike" spc="-1">
                <a:solidFill>
                  <a:srgbClr val="000000"/>
                </a:solidFill>
                <a:uFill>
                  <a:solidFill>
                    <a:srgbClr val="FFFFFF"/>
                  </a:solidFill>
                </a:uFill>
                <a:latin typeface="Times New Roman"/>
              </a:rPr>
              <a:t> adds more CPU and storage resources to increase capacity. Scaling by adding capacity has limitations: high performance systems with large numbers of CPUs and large amount of RAM are disproportionately more expensive than smaller systems.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Sharding</a:t>
            </a: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or horizontal scaling, </a:t>
            </a:r>
            <a:r>
              <a:rPr lang="en-US" sz="2400" b="0" strike="noStrike" spc="-1">
                <a:solidFill>
                  <a:srgbClr val="000000"/>
                </a:solidFill>
                <a:uFill>
                  <a:solidFill>
                    <a:srgbClr val="FFFFFF"/>
                  </a:solidFill>
                </a:uFill>
                <a:latin typeface="Times New Roman"/>
              </a:rPr>
              <a:t>by contrast, divides the data set and distributes the data over multiple servers, or </a:t>
            </a:r>
            <a:r>
              <a:rPr lang="en-US" sz="2400" b="1" strike="noStrike" spc="-1">
                <a:solidFill>
                  <a:srgbClr val="000000"/>
                </a:solidFill>
                <a:uFill>
                  <a:solidFill>
                    <a:srgbClr val="FFFFFF"/>
                  </a:solidFill>
                </a:uFill>
                <a:latin typeface="Times New Roman"/>
              </a:rPr>
              <a:t>shards</a:t>
            </a:r>
            <a:r>
              <a:rPr lang="en-US" sz="2400" b="0" strike="noStrike" spc="-1">
                <a:solidFill>
                  <a:srgbClr val="000000"/>
                </a:solidFill>
                <a:uFill>
                  <a:solidFill>
                    <a:srgbClr val="FFFFFF"/>
                  </a:solidFill>
                </a:uFill>
                <a:latin typeface="Times New Roman"/>
              </a:rPr>
              <a:t>. Each shard is an independent database, and collectively, the shards make up a single logical database.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51" name="TextShape 2"/>
          <p:cNvSpPr txBox="1"/>
          <p:nvPr/>
        </p:nvSpPr>
        <p:spPr>
          <a:xfrm>
            <a:off x="6553080" y="6356520"/>
            <a:ext cx="2133360" cy="364680"/>
          </a:xfrm>
          <a:prstGeom prst="rect">
            <a:avLst/>
          </a:prstGeom>
          <a:noFill/>
          <a:ln>
            <a:noFill/>
          </a:ln>
        </p:spPr>
        <p:txBody>
          <a:bodyPr anchor="ctr"/>
          <a:lstStyle/>
          <a:p>
            <a:pPr algn="r">
              <a:lnSpc>
                <a:spcPct val="100000"/>
              </a:lnSpc>
            </a:pPr>
            <a:fld id="{CF4B3CF9-2972-48F5-95AC-907AF16AD96E}" type="slidenum">
              <a:rPr lang="en-IN" sz="1200" b="0" strike="noStrike" spc="-1">
                <a:solidFill>
                  <a:srgbClr val="8B8B8B"/>
                </a:solidFill>
                <a:uFill>
                  <a:solidFill>
                    <a:srgbClr val="FFFFFF"/>
                  </a:solidFill>
                </a:uFill>
                <a:latin typeface="Calibri"/>
              </a:rPr>
              <a:t>33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Arial"/>
              <a:buChar char="•"/>
            </a:pPr>
            <a:r>
              <a:rPr lang="en-US" sz="2700" b="1" strike="noStrike" spc="-1">
                <a:solidFill>
                  <a:srgbClr val="000000"/>
                </a:solidFill>
                <a:uFill>
                  <a:solidFill>
                    <a:srgbClr val="FFFFFF"/>
                  </a:solidFill>
                </a:uFill>
                <a:latin typeface="Times New Roman"/>
              </a:rPr>
              <a:t>Sharding- </a:t>
            </a:r>
            <a:r>
              <a:rPr lang="en-US" sz="2700" b="0" strike="noStrike" spc="-1">
                <a:solidFill>
                  <a:srgbClr val="000000"/>
                </a:solidFill>
                <a:uFill>
                  <a:solidFill>
                    <a:srgbClr val="FFFFFF"/>
                  </a:solidFill>
                </a:uFill>
                <a:latin typeface="Times New Roman"/>
              </a:rPr>
              <a:t>Sharding is the process of storing data records across multiple machines and it is MongoDB's approach to meeting the demands of data growth.</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 As the size of the data increases, a single machine may not be sufficient to store the data nor provide an acceptable read and write throughput.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Sharding solves the problem with horizontal scaling.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With sharding, you add more machines to support data growth and the demands of read and write operations.</a:t>
            </a:r>
            <a:endParaRPr lang="en-US" sz="3200" b="0" strike="noStrike" spc="-1">
              <a:solidFill>
                <a:srgbClr val="000000"/>
              </a:solidFill>
              <a:uFill>
                <a:solidFill>
                  <a:srgbClr val="FFFFFF"/>
                </a:solidFill>
              </a:uFill>
              <a:latin typeface="Calibri"/>
            </a:endParaRPr>
          </a:p>
        </p:txBody>
      </p:sp>
      <p:sp>
        <p:nvSpPr>
          <p:cNvPr id="153" name="TextShape 2"/>
          <p:cNvSpPr txBox="1"/>
          <p:nvPr/>
        </p:nvSpPr>
        <p:spPr>
          <a:xfrm>
            <a:off x="6553080" y="6356520"/>
            <a:ext cx="2133360" cy="364680"/>
          </a:xfrm>
          <a:prstGeom prst="rect">
            <a:avLst/>
          </a:prstGeom>
          <a:noFill/>
          <a:ln>
            <a:noFill/>
          </a:ln>
        </p:spPr>
        <p:txBody>
          <a:bodyPr anchor="ctr"/>
          <a:lstStyle/>
          <a:p>
            <a:pPr algn="r">
              <a:lnSpc>
                <a:spcPct val="100000"/>
              </a:lnSpc>
            </a:pPr>
            <a:fld id="{78BCDC9D-FFD9-4F53-9372-AA165210EB68}" type="slidenum">
              <a:rPr lang="en-IN" sz="1200" b="0" strike="noStrike" spc="-1">
                <a:solidFill>
                  <a:srgbClr val="8B8B8B"/>
                </a:solidFill>
                <a:uFill>
                  <a:solidFill>
                    <a:srgbClr val="FFFFFF"/>
                  </a:solidFill>
                </a:uFill>
                <a:latin typeface="Calibri"/>
              </a:rPr>
              <a:t>34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Sharding</a:t>
            </a:r>
            <a:r>
              <a:rPr lang="en-US" sz="2400" b="0" strike="noStrike" spc="-1">
                <a:solidFill>
                  <a:srgbClr val="000000"/>
                </a:solidFill>
                <a:uFill>
                  <a:solidFill>
                    <a:srgbClr val="FFFFFF"/>
                  </a:solidFill>
                </a:uFill>
                <a:latin typeface="Times New Roman"/>
              </a:rPr>
              <a:t> addresses the challenge of scaling to support high throughput and large data sets: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-Sharding</a:t>
            </a:r>
            <a:r>
              <a:rPr lang="en-US" sz="2400" b="0" strike="noStrike" spc="-1">
                <a:solidFill>
                  <a:srgbClr val="000000"/>
                </a:solidFill>
                <a:uFill>
                  <a:solidFill>
                    <a:srgbClr val="FFFFFF"/>
                  </a:solidFill>
                </a:uFill>
                <a:latin typeface="Times New Roman"/>
              </a:rPr>
              <a:t> reduces the number of operations each shard handles. Each shard processes fewer operations as the cluster grows. As a result, a cluster can increase capacity and throughput horizontally.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For example, to insert data, the application only needs to access the shard responsible for that record.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1" strike="noStrike" spc="-1">
                <a:solidFill>
                  <a:srgbClr val="FF0000"/>
                </a:solidFill>
                <a:uFill>
                  <a:solidFill>
                    <a:srgbClr val="FFFFFF"/>
                  </a:solidFill>
                </a:uFill>
                <a:latin typeface="Times New Roman"/>
              </a:rPr>
              <a:t>-Sharding</a:t>
            </a:r>
            <a:r>
              <a:rPr lang="en-US" sz="2400" b="0" strike="noStrike" spc="-1">
                <a:solidFill>
                  <a:srgbClr val="000000"/>
                </a:solidFill>
                <a:uFill>
                  <a:solidFill>
                    <a:srgbClr val="FFFFFF"/>
                  </a:solidFill>
                </a:uFill>
                <a:latin typeface="Times New Roman"/>
              </a:rPr>
              <a:t> reduces the amount of data that each server needs to store. Each shard stores less data as the cluster grows.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For example, if a database has a 1 terabyte data set, and there are 4 shards, then each shard might hold only 256GB of data. If there are 40 shards, then each shard might hold only 25GB of 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55" name="TextShape 2"/>
          <p:cNvSpPr txBox="1"/>
          <p:nvPr/>
        </p:nvSpPr>
        <p:spPr>
          <a:xfrm>
            <a:off x="6553080" y="6356520"/>
            <a:ext cx="2133360" cy="364680"/>
          </a:xfrm>
          <a:prstGeom prst="rect">
            <a:avLst/>
          </a:prstGeom>
          <a:noFill/>
          <a:ln>
            <a:noFill/>
          </a:ln>
        </p:spPr>
        <p:txBody>
          <a:bodyPr anchor="ctr"/>
          <a:lstStyle/>
          <a:p>
            <a:pPr algn="r">
              <a:lnSpc>
                <a:spcPct val="100000"/>
              </a:lnSpc>
            </a:pPr>
            <a:fld id="{54C2CF3E-53B9-45D7-B82F-E252E3C16D72}" type="slidenum">
              <a:rPr lang="en-IN" sz="1200" b="0" strike="noStrike" spc="-1">
                <a:solidFill>
                  <a:srgbClr val="8B8B8B"/>
                </a:solidFill>
                <a:uFill>
                  <a:solidFill>
                    <a:srgbClr val="FFFFFF"/>
                  </a:solidFill>
                </a:uFill>
                <a:latin typeface="Calibri"/>
              </a:rPr>
              <a:t>35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609480"/>
            <a:ext cx="8229240" cy="551628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Why Sharding?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In replication all writes go to master node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Memory can't be large enough when active dataset is big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Local Disk is not big enough</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Vertical scaling is too expensive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57" name="TextShape 2"/>
          <p:cNvSpPr txBox="1"/>
          <p:nvPr/>
        </p:nvSpPr>
        <p:spPr>
          <a:xfrm>
            <a:off x="6553080" y="6356520"/>
            <a:ext cx="2133360" cy="364680"/>
          </a:xfrm>
          <a:prstGeom prst="rect">
            <a:avLst/>
          </a:prstGeom>
          <a:noFill/>
          <a:ln>
            <a:noFill/>
          </a:ln>
        </p:spPr>
        <p:txBody>
          <a:bodyPr anchor="ctr"/>
          <a:lstStyle/>
          <a:p>
            <a:pPr algn="r">
              <a:lnSpc>
                <a:spcPct val="100000"/>
              </a:lnSpc>
            </a:pPr>
            <a:fld id="{EE644F63-58E1-4B2F-BC85-6C97FCB4418C}" type="slidenum">
              <a:rPr lang="en-IN" sz="1200" b="0" strike="noStrike" spc="-1">
                <a:solidFill>
                  <a:srgbClr val="8B8B8B"/>
                </a:solidFill>
                <a:uFill>
                  <a:solidFill>
                    <a:srgbClr val="FFFFFF"/>
                  </a:solidFill>
                </a:uFill>
                <a:latin typeface="Calibri"/>
              </a:rPr>
              <a:t>36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228600" y="228600"/>
            <a:ext cx="8686440" cy="64767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Diagram shows the sharding in MongoDB using sharded cluster.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59" name="TextShape 2"/>
          <p:cNvSpPr txBox="1"/>
          <p:nvPr/>
        </p:nvSpPr>
        <p:spPr>
          <a:xfrm>
            <a:off x="6553080" y="6356520"/>
            <a:ext cx="2133360" cy="364680"/>
          </a:xfrm>
          <a:prstGeom prst="rect">
            <a:avLst/>
          </a:prstGeom>
          <a:noFill/>
          <a:ln>
            <a:noFill/>
          </a:ln>
        </p:spPr>
        <p:txBody>
          <a:bodyPr anchor="ctr"/>
          <a:lstStyle/>
          <a:p>
            <a:pPr algn="r">
              <a:lnSpc>
                <a:spcPct val="100000"/>
              </a:lnSpc>
            </a:pPr>
            <a:fld id="{139CF8B4-283F-4F26-97DE-E9CDF9AE2163}" type="slidenum">
              <a:rPr lang="en-IN" sz="1200" b="0" strike="noStrike" spc="-1">
                <a:solidFill>
                  <a:srgbClr val="8B8B8B"/>
                </a:solidFill>
                <a:uFill>
                  <a:solidFill>
                    <a:srgbClr val="FFFFFF"/>
                  </a:solidFill>
                </a:uFill>
                <a:latin typeface="Calibri"/>
              </a:rPr>
              <a:t>37</a:t>
            </a:fld>
            <a:endParaRPr lang="en-IN" sz="1400" b="0" strike="noStrike" spc="-1">
              <a:solidFill>
                <a:srgbClr val="000000"/>
              </a:solidFill>
              <a:uFill>
                <a:solidFill>
                  <a:srgbClr val="FFFFFF"/>
                </a:solidFill>
              </a:uFill>
              <a:latin typeface="Times New Roman"/>
            </a:endParaRPr>
          </a:p>
        </p:txBody>
      </p:sp>
      <p:pic>
        <p:nvPicPr>
          <p:cNvPr id="160" name="Picture 4"/>
          <p:cNvPicPr/>
          <p:nvPr/>
        </p:nvPicPr>
        <p:blipFill>
          <a:blip r:embed="rId2"/>
          <a:stretch/>
        </p:blipFill>
        <p:spPr>
          <a:xfrm>
            <a:off x="1143000" y="900000"/>
            <a:ext cx="7848360" cy="5638320"/>
          </a:xfrm>
          <a:prstGeom prst="rect">
            <a:avLst/>
          </a:prstGeom>
          <a:ln w="9360">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In the given diagram there are three main components which are described below:</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Shards: </a:t>
            </a:r>
            <a:r>
              <a:rPr lang="en-US" sz="2200" b="0" strike="noStrike" spc="-1">
                <a:solidFill>
                  <a:srgbClr val="000000"/>
                </a:solidFill>
                <a:uFill>
                  <a:solidFill>
                    <a:srgbClr val="FFFFFF"/>
                  </a:solidFill>
                </a:uFill>
                <a:latin typeface="Times New Roman"/>
              </a:rPr>
              <a:t>Shards are used to store data. They provide high availability and data consistency. In production environment each shard is a separate replica set.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Config Servers: </a:t>
            </a:r>
            <a:r>
              <a:rPr lang="en-US" sz="2200" b="0" strike="noStrike" spc="-1">
                <a:solidFill>
                  <a:srgbClr val="000000"/>
                </a:solidFill>
                <a:uFill>
                  <a:solidFill>
                    <a:srgbClr val="FFFFFF"/>
                  </a:solidFill>
                </a:uFill>
                <a:latin typeface="Times New Roman"/>
              </a:rPr>
              <a:t>Config servers store the cluster's metadata. This data contains a mapping of the cluster's data set to the shards. The query router uses this metadata to target operations to specific shards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Query Routers: </a:t>
            </a:r>
            <a:r>
              <a:rPr lang="en-US" sz="2200" b="0" strike="noStrike" spc="-1">
                <a:solidFill>
                  <a:srgbClr val="000000"/>
                </a:solidFill>
                <a:uFill>
                  <a:solidFill>
                    <a:srgbClr val="FFFFFF"/>
                  </a:solidFill>
                </a:uFill>
                <a:latin typeface="Times New Roman"/>
              </a:rPr>
              <a:t>Query Routers are basically mongos instances, interface with client applications and direct operations to the appropriate shard. The query router processes and targets operations to shards and then returns results to the clients. A sharded cluster can contain more than one query router to divide the client request load. A client sends requests to one query router. Generally a sharded cluster have many query routers.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62" name="TextShape 2"/>
          <p:cNvSpPr txBox="1"/>
          <p:nvPr/>
        </p:nvSpPr>
        <p:spPr>
          <a:xfrm>
            <a:off x="6553080" y="6356520"/>
            <a:ext cx="2133360" cy="364680"/>
          </a:xfrm>
          <a:prstGeom prst="rect">
            <a:avLst/>
          </a:prstGeom>
          <a:noFill/>
          <a:ln>
            <a:noFill/>
          </a:ln>
        </p:spPr>
        <p:txBody>
          <a:bodyPr anchor="ctr"/>
          <a:lstStyle/>
          <a:p>
            <a:pPr algn="r">
              <a:lnSpc>
                <a:spcPct val="100000"/>
              </a:lnSpc>
            </a:pPr>
            <a:fld id="{BA2EDE92-297C-4EA3-AADB-B802AAD86511}" type="slidenum">
              <a:rPr lang="en-IN" sz="1200" b="0" strike="noStrike" spc="-1">
                <a:solidFill>
                  <a:srgbClr val="8B8B8B"/>
                </a:solidFill>
                <a:uFill>
                  <a:solidFill>
                    <a:srgbClr val="FFFFFF"/>
                  </a:solidFill>
                </a:uFill>
                <a:latin typeface="Calibri"/>
              </a:rPr>
              <a:t>38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304920" y="304920"/>
            <a:ext cx="8610120" cy="6324120"/>
          </a:xfrm>
          <a:prstGeom prst="rect">
            <a:avLst/>
          </a:prstGeom>
          <a:noFill/>
          <a:ln>
            <a:noFill/>
          </a:ln>
        </p:spPr>
        <p:txBody>
          <a:bodyPr/>
          <a:lstStyle/>
          <a:p>
            <a:pPr marL="343080" indent="-342720">
              <a:lnSpc>
                <a:spcPct val="100000"/>
              </a:lnSpc>
              <a:buClr>
                <a:srgbClr val="FF0000"/>
              </a:buClr>
              <a:buFont typeface="Wingdings" charset="2"/>
              <a:buChar char=""/>
            </a:pPr>
            <a:r>
              <a:rPr lang="en-US" sz="3200" b="1" strike="noStrike" spc="-1">
                <a:solidFill>
                  <a:srgbClr val="FF0000"/>
                </a:solidFill>
                <a:uFill>
                  <a:solidFill>
                    <a:srgbClr val="FFFFFF"/>
                  </a:solidFill>
                </a:uFill>
                <a:latin typeface="Times New Roman"/>
              </a:rPr>
              <a:t>MongoDB Advantages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Any relational database has a typical schema design that shows number of tables and the relationship between these tables. While in MongoDB there is no concept of relationship.</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Advantages of MongoDB over RDBMS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Schema less : MongoDB is document database in which one collection holds different different documents. Number of fields, content and size of the document can be differ from one document to another.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Structure of a single object is clear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No complex joins</a:t>
            </a:r>
            <a:endParaRPr lang="en-US" sz="3200" b="0" strike="noStrike" spc="-1">
              <a:solidFill>
                <a:srgbClr val="000000"/>
              </a:solidFill>
              <a:uFill>
                <a:solidFill>
                  <a:srgbClr val="FFFFFF"/>
                </a:solidFill>
              </a:uFill>
              <a:latin typeface="Calibri"/>
            </a:endParaRPr>
          </a:p>
        </p:txBody>
      </p:sp>
      <p:sp>
        <p:nvSpPr>
          <p:cNvPr id="164" name="TextShape 2"/>
          <p:cNvSpPr txBox="1"/>
          <p:nvPr/>
        </p:nvSpPr>
        <p:spPr>
          <a:xfrm>
            <a:off x="6553080" y="6356520"/>
            <a:ext cx="2133360" cy="364680"/>
          </a:xfrm>
          <a:prstGeom prst="rect">
            <a:avLst/>
          </a:prstGeom>
          <a:noFill/>
          <a:ln>
            <a:noFill/>
          </a:ln>
        </p:spPr>
        <p:txBody>
          <a:bodyPr anchor="ctr"/>
          <a:lstStyle/>
          <a:p>
            <a:pPr algn="r">
              <a:lnSpc>
                <a:spcPct val="100000"/>
              </a:lnSpc>
            </a:pPr>
            <a:fld id="{8A06BD34-39E4-43AA-9B93-8C74D0C0A85B}" type="slidenum">
              <a:rPr lang="en-IN" sz="1200" b="0" strike="noStrike" spc="-1">
                <a:solidFill>
                  <a:srgbClr val="8B8B8B"/>
                </a:solidFill>
                <a:uFill>
                  <a:solidFill>
                    <a:srgbClr val="FFFFFF"/>
                  </a:solidFill>
                </a:uFill>
                <a:latin typeface="Calibri"/>
              </a:rPr>
              <a:t>39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533520"/>
            <a:ext cx="8229240" cy="559224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JSON is built on two structures: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000" b="1" strike="noStrike" spc="-1">
                <a:solidFill>
                  <a:srgbClr val="000000"/>
                </a:solidFill>
                <a:uFill>
                  <a:solidFill>
                    <a:srgbClr val="FFFFFF"/>
                  </a:solidFill>
                </a:uFill>
                <a:latin typeface="Times New Roman"/>
              </a:rPr>
              <a:t>A collection of name/value pairs.</a:t>
            </a:r>
            <a:r>
              <a:rPr lang="en-US" sz="3000" b="0" strike="noStrike" spc="-1">
                <a:solidFill>
                  <a:srgbClr val="000000"/>
                </a:solidFill>
                <a:uFill>
                  <a:solidFill>
                    <a:srgbClr val="FFFFFF"/>
                  </a:solidFill>
                </a:uFill>
                <a:latin typeface="Times New Roman"/>
              </a:rPr>
              <a:t> In various languages, this is realized as an object, record,, dictionary, hash table, keyed list, or associative array.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000" b="1" strike="noStrike" spc="-1">
                <a:solidFill>
                  <a:srgbClr val="000000"/>
                </a:solidFill>
                <a:uFill>
                  <a:solidFill>
                    <a:srgbClr val="FFFFFF"/>
                  </a:solidFill>
                </a:uFill>
                <a:latin typeface="Times New Roman"/>
              </a:rPr>
              <a:t>An ordered list of values.</a:t>
            </a:r>
            <a:r>
              <a:rPr lang="en-US" sz="3000" b="0" strike="noStrike" spc="-1">
                <a:solidFill>
                  <a:srgbClr val="000000"/>
                </a:solidFill>
                <a:uFill>
                  <a:solidFill>
                    <a:srgbClr val="FFFFFF"/>
                  </a:solidFill>
                </a:uFill>
                <a:latin typeface="Times New Roman"/>
              </a:rPr>
              <a:t> In most languages, this is realized as an array, vector, list, or sequence.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85" name="TextShape 2"/>
          <p:cNvSpPr txBox="1"/>
          <p:nvPr/>
        </p:nvSpPr>
        <p:spPr>
          <a:xfrm>
            <a:off x="6553080" y="6356520"/>
            <a:ext cx="2133360" cy="364680"/>
          </a:xfrm>
          <a:prstGeom prst="rect">
            <a:avLst/>
          </a:prstGeom>
          <a:noFill/>
          <a:ln>
            <a:noFill/>
          </a:ln>
        </p:spPr>
        <p:txBody>
          <a:bodyPr anchor="ctr"/>
          <a:lstStyle/>
          <a:p>
            <a:pPr algn="r">
              <a:lnSpc>
                <a:spcPct val="100000"/>
              </a:lnSpc>
            </a:pPr>
            <a:fld id="{0C612640-2958-4AD1-855B-1E3B36485E12}" type="slidenum">
              <a:rPr lang="en-IN" sz="1200" b="0" strike="noStrike" spc="-1">
                <a:solidFill>
                  <a:srgbClr val="8B8B8B"/>
                </a:solidFill>
                <a:uFill>
                  <a:solidFill>
                    <a:srgbClr val="FFFFFF"/>
                  </a:solidFill>
                </a:uFill>
                <a:latin typeface="Calibri"/>
              </a:rPr>
              <a:t>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228600" y="304920"/>
            <a:ext cx="8686440" cy="582084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Deep query-ability. MongoDB supports dynamic queries on documents using a document-based query language that's nearly as powerful as SQL</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Ease of scale-out: MongoDB is easy to scale.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66" name="TextShape 2"/>
          <p:cNvSpPr txBox="1"/>
          <p:nvPr/>
        </p:nvSpPr>
        <p:spPr>
          <a:xfrm>
            <a:off x="6553080" y="6356520"/>
            <a:ext cx="2133360" cy="364680"/>
          </a:xfrm>
          <a:prstGeom prst="rect">
            <a:avLst/>
          </a:prstGeom>
          <a:noFill/>
          <a:ln>
            <a:noFill/>
          </a:ln>
        </p:spPr>
        <p:txBody>
          <a:bodyPr anchor="ctr"/>
          <a:lstStyle/>
          <a:p>
            <a:pPr algn="r">
              <a:lnSpc>
                <a:spcPct val="100000"/>
              </a:lnSpc>
            </a:pPr>
            <a:fld id="{34E1201C-2769-4001-910E-CAE487FFD9A3}" type="slidenum">
              <a:rPr lang="en-IN" sz="1200" b="0" strike="noStrike" spc="-1">
                <a:solidFill>
                  <a:srgbClr val="8B8B8B"/>
                </a:solidFill>
                <a:uFill>
                  <a:solidFill>
                    <a:srgbClr val="FFFFFF"/>
                  </a:solidFill>
                </a:uFill>
                <a:latin typeface="Calibri"/>
              </a:rPr>
              <a:t>40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28600" y="304920"/>
            <a:ext cx="7596739" cy="5460613"/>
          </a:xfrm>
          <a:prstGeom prst="rect">
            <a:avLst/>
          </a:prstGeom>
          <a:noFill/>
          <a:ln>
            <a:noFill/>
          </a:ln>
        </p:spPr>
        <p:txBody>
          <a:bodyPr/>
          <a:lstStyle/>
          <a:p>
            <a:pPr marL="343080" indent="-342720">
              <a:lnSpc>
                <a:spcPct val="100000"/>
              </a:lnSpc>
              <a:buClr>
                <a:srgbClr val="FF0000"/>
              </a:buClr>
              <a:buFont typeface="Arial"/>
              <a:buChar char="•"/>
            </a:pPr>
            <a:r>
              <a:rPr lang="en-US" sz="2000" b="1" strike="noStrike" spc="-1" dirty="0">
                <a:solidFill>
                  <a:srgbClr val="FF0000"/>
                </a:solidFill>
                <a:uFill>
                  <a:solidFill>
                    <a:srgbClr val="FFFFFF"/>
                  </a:solidFill>
                </a:uFill>
                <a:latin typeface="Times New Roman"/>
              </a:rPr>
              <a:t>Why should use MongoDB</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Document Oriented Storage : Data is stored in the form of JSON style documents.</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Index on any attribute</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Replication &amp; High Availability</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Auto-</a:t>
            </a:r>
            <a:r>
              <a:rPr lang="en-US" sz="2000" b="0" strike="noStrike" spc="-1" dirty="0" err="1">
                <a:solidFill>
                  <a:srgbClr val="000000"/>
                </a:solidFill>
                <a:uFill>
                  <a:solidFill>
                    <a:srgbClr val="FFFFFF"/>
                  </a:solidFill>
                </a:uFill>
                <a:latin typeface="Times New Roman"/>
              </a:rPr>
              <a:t>Sharding</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Professional Support By MongoDB</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000" b="1" strike="noStrike" spc="-1" dirty="0">
                <a:solidFill>
                  <a:srgbClr val="FF0000"/>
                </a:solidFill>
                <a:uFill>
                  <a:solidFill>
                    <a:srgbClr val="FFFFFF"/>
                  </a:solidFill>
                </a:uFill>
                <a:latin typeface="Times New Roman"/>
              </a:rPr>
              <a:t>Where should use MongoDB?</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Big Data</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Content Management and Delivery</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Mobile and Social Infrastructure</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User Data Management</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Data Hub</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p:txBody>
      </p:sp>
      <p:sp>
        <p:nvSpPr>
          <p:cNvPr id="168" name="TextShape 2"/>
          <p:cNvSpPr txBox="1"/>
          <p:nvPr/>
        </p:nvSpPr>
        <p:spPr>
          <a:xfrm>
            <a:off x="6553080" y="6356520"/>
            <a:ext cx="2133360" cy="364680"/>
          </a:xfrm>
          <a:prstGeom prst="rect">
            <a:avLst/>
          </a:prstGeom>
          <a:noFill/>
          <a:ln>
            <a:noFill/>
          </a:ln>
        </p:spPr>
        <p:txBody>
          <a:bodyPr anchor="ctr"/>
          <a:lstStyle/>
          <a:p>
            <a:pPr algn="r">
              <a:lnSpc>
                <a:spcPct val="100000"/>
              </a:lnSpc>
            </a:pPr>
            <a:fld id="{3903259F-9519-404D-930E-0FF3B6FAFF07}" type="slidenum">
              <a:rPr lang="en-IN" sz="1200" b="0" strike="noStrike" spc="-1">
                <a:solidFill>
                  <a:srgbClr val="8B8B8B"/>
                </a:solidFill>
                <a:uFill>
                  <a:solidFill>
                    <a:srgbClr val="FFFFFF"/>
                  </a:solidFill>
                </a:uFill>
                <a:latin typeface="Calibri"/>
              </a:rPr>
              <a:t>41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30492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MongoDB Data Modeling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Data in MongoDB has a flexible schema. documents in the same collection do not need to have the same set of fields or structure, and common fields in a collection’s documents may hold different types of 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Some considerations while designing schema in MongoDB</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Design your schema according to user requirements.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Combine objects into one document if you will use them together. Otherwise separate them (but make sure there should not be need of joins).</a:t>
            </a:r>
            <a:endParaRPr lang="en-US" sz="3200" b="0" strike="noStrike" spc="-1">
              <a:solidFill>
                <a:srgbClr val="000000"/>
              </a:solidFill>
              <a:uFill>
                <a:solidFill>
                  <a:srgbClr val="FFFFFF"/>
                </a:solidFill>
              </a:uFill>
              <a:latin typeface="Calibri"/>
            </a:endParaRPr>
          </a:p>
        </p:txBody>
      </p:sp>
      <p:sp>
        <p:nvSpPr>
          <p:cNvPr id="170" name="TextShape 2"/>
          <p:cNvSpPr txBox="1"/>
          <p:nvPr/>
        </p:nvSpPr>
        <p:spPr>
          <a:xfrm>
            <a:off x="6553080" y="6356520"/>
            <a:ext cx="2133360" cy="364680"/>
          </a:xfrm>
          <a:prstGeom prst="rect">
            <a:avLst/>
          </a:prstGeom>
          <a:noFill/>
          <a:ln>
            <a:noFill/>
          </a:ln>
        </p:spPr>
        <p:txBody>
          <a:bodyPr anchor="ctr"/>
          <a:lstStyle/>
          <a:p>
            <a:pPr algn="r">
              <a:lnSpc>
                <a:spcPct val="100000"/>
              </a:lnSpc>
            </a:pPr>
            <a:fld id="{EF55A120-B3DA-462A-87AB-9BF1E627531A}" type="slidenum">
              <a:rPr lang="en-IN" sz="1200" b="0" strike="noStrike" spc="-1">
                <a:solidFill>
                  <a:srgbClr val="8B8B8B"/>
                </a:solidFill>
                <a:uFill>
                  <a:solidFill>
                    <a:srgbClr val="FFFFFF"/>
                  </a:solidFill>
                </a:uFill>
                <a:latin typeface="Calibri"/>
              </a:rPr>
              <a:t>42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228600" y="304920"/>
            <a:ext cx="8610120" cy="632412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Suppose </a:t>
            </a:r>
            <a:r>
              <a:rPr lang="en-US" sz="3200" b="1" strike="noStrike" spc="-1">
                <a:solidFill>
                  <a:srgbClr val="000000"/>
                </a:solidFill>
                <a:uFill>
                  <a:solidFill>
                    <a:srgbClr val="FFFFFF"/>
                  </a:solidFill>
                </a:uFill>
                <a:latin typeface="Times New Roman"/>
              </a:rPr>
              <a:t>a client needs a database design for his blog website </a:t>
            </a:r>
            <a:r>
              <a:rPr lang="en-US" sz="3200" b="0" strike="noStrike" spc="-1">
                <a:solidFill>
                  <a:srgbClr val="000000"/>
                </a:solidFill>
                <a:uFill>
                  <a:solidFill>
                    <a:srgbClr val="FFFFFF"/>
                  </a:solidFill>
                </a:uFill>
                <a:latin typeface="Times New Roman"/>
              </a:rPr>
              <a:t>and see the differences between RDBMS and MongoDB schema design. Website has the following requirements.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Every post has the unique title, description and url.</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Every post can have one or more tags.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Every post has the name of its publisher and total number of likes.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Every Post have comments given by users along with their name, message, date-time and likes.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On each post there can be zero or more comments.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72" name="TextShape 2"/>
          <p:cNvSpPr txBox="1"/>
          <p:nvPr/>
        </p:nvSpPr>
        <p:spPr>
          <a:xfrm>
            <a:off x="6553080" y="6356520"/>
            <a:ext cx="2133360" cy="364680"/>
          </a:xfrm>
          <a:prstGeom prst="rect">
            <a:avLst/>
          </a:prstGeom>
          <a:noFill/>
          <a:ln>
            <a:noFill/>
          </a:ln>
        </p:spPr>
        <p:txBody>
          <a:bodyPr anchor="ctr"/>
          <a:lstStyle/>
          <a:p>
            <a:pPr algn="r">
              <a:lnSpc>
                <a:spcPct val="100000"/>
              </a:lnSpc>
            </a:pPr>
            <a:fld id="{4EC6FB29-B5B6-4CE1-A0EC-D86C5560CD10}" type="slidenum">
              <a:rPr lang="en-IN" sz="1200" b="0" strike="noStrike" spc="-1">
                <a:solidFill>
                  <a:srgbClr val="8B8B8B"/>
                </a:solidFill>
                <a:uFill>
                  <a:solidFill>
                    <a:srgbClr val="FFFFFF"/>
                  </a:solidFill>
                </a:uFill>
                <a:latin typeface="Calibri"/>
              </a:rPr>
              <a:t>43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174" name="TextShape 2"/>
          <p:cNvSpPr txBox="1"/>
          <p:nvPr/>
        </p:nvSpPr>
        <p:spPr>
          <a:xfrm>
            <a:off x="152280" y="1600200"/>
            <a:ext cx="8762760" cy="45255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RDBMS schema design for above requirements will have minimum three tables.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A)Comments(Comment_id,post_id,by_usr,msg,date_time,likes)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B)Post(id,title,description,url,likes,post_by)</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C)Tag_list(id,post_id,tag)</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75" name="TextShape 3"/>
          <p:cNvSpPr txBox="1"/>
          <p:nvPr/>
        </p:nvSpPr>
        <p:spPr>
          <a:xfrm>
            <a:off x="6553080" y="6356520"/>
            <a:ext cx="2133360" cy="364680"/>
          </a:xfrm>
          <a:prstGeom prst="rect">
            <a:avLst/>
          </a:prstGeom>
          <a:noFill/>
          <a:ln>
            <a:noFill/>
          </a:ln>
        </p:spPr>
        <p:txBody>
          <a:bodyPr anchor="ctr"/>
          <a:lstStyle/>
          <a:p>
            <a:pPr algn="r">
              <a:lnSpc>
                <a:spcPct val="100000"/>
              </a:lnSpc>
            </a:pPr>
            <a:fld id="{B118B4C6-7125-4127-A427-E8199CE1943D}" type="slidenum">
              <a:rPr lang="en-IN" sz="1200" b="0" strike="noStrike" spc="-1">
                <a:solidFill>
                  <a:srgbClr val="8B8B8B"/>
                </a:solidFill>
                <a:uFill>
                  <a:solidFill>
                    <a:srgbClr val="FFFFFF"/>
                  </a:solidFill>
                </a:uFill>
                <a:latin typeface="Calibri"/>
              </a:rPr>
              <a:t>44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228600" y="152280"/>
            <a:ext cx="8762760" cy="6552720"/>
          </a:xfrm>
          <a:prstGeom prst="rect">
            <a:avLst/>
          </a:prstGeom>
          <a:noFill/>
          <a:ln>
            <a:noFill/>
          </a:ln>
        </p:spPr>
        <p:txBody>
          <a:bodyPr/>
          <a:lstStyle/>
          <a:p>
            <a:pPr marL="343080" indent="-342720">
              <a:lnSpc>
                <a:spcPct val="100000"/>
              </a:lnSpc>
              <a:buClr>
                <a:srgbClr val="000000"/>
              </a:buClr>
              <a:buFont typeface="Arial"/>
              <a:buChar char="•"/>
            </a:pPr>
            <a:r>
              <a:rPr lang="en-US" sz="1800" b="0" strike="noStrike" spc="-1">
                <a:solidFill>
                  <a:srgbClr val="000000"/>
                </a:solidFill>
                <a:uFill>
                  <a:solidFill>
                    <a:srgbClr val="FFFFFF"/>
                  </a:solidFill>
                </a:uFill>
                <a:latin typeface="Times New Roman"/>
              </a:rPr>
              <a:t>While in MongoDB schema design will have one collection post and has the following structure: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_id: POST_ID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title: TITLE_OF_POST,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description: POST_DESCRIPTION,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by: POST_BY,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url: URL_OF_POST,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tags: [TAG1, TAG2, TAG3],</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likes: TOTAL_LIKES,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comments: [  	{user:'COMMENT_BY',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message: TEXT,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dateCreated: DATE_TIME,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like: LIKES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 user:'COMMENT_BY',</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message: TEXT,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dateCreated: DATE_TIME,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like: LIKES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18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p:txBody>
      </p:sp>
      <p:sp>
        <p:nvSpPr>
          <p:cNvPr id="177" name="TextShape 2"/>
          <p:cNvSpPr txBox="1"/>
          <p:nvPr/>
        </p:nvSpPr>
        <p:spPr>
          <a:xfrm>
            <a:off x="6553080" y="6356520"/>
            <a:ext cx="2133360" cy="364680"/>
          </a:xfrm>
          <a:prstGeom prst="rect">
            <a:avLst/>
          </a:prstGeom>
          <a:noFill/>
          <a:ln>
            <a:noFill/>
          </a:ln>
        </p:spPr>
        <p:txBody>
          <a:bodyPr anchor="ctr"/>
          <a:lstStyle/>
          <a:p>
            <a:pPr algn="r">
              <a:lnSpc>
                <a:spcPct val="100000"/>
              </a:lnSpc>
            </a:pPr>
            <a:fld id="{491CD441-F8C7-48BB-8459-D151B73E38AA}" type="slidenum">
              <a:rPr lang="en-IN" sz="1200" b="0" strike="noStrike" spc="-1">
                <a:solidFill>
                  <a:srgbClr val="8B8B8B"/>
                </a:solidFill>
                <a:uFill>
                  <a:solidFill>
                    <a:srgbClr val="FFFFFF"/>
                  </a:solidFill>
                </a:uFill>
                <a:latin typeface="Calibri"/>
              </a:rPr>
              <a:t>45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179" name="TextShape 2"/>
          <p:cNvSpPr txBox="1"/>
          <p:nvPr/>
        </p:nvSpPr>
        <p:spPr>
          <a:xfrm>
            <a:off x="6553080" y="6356520"/>
            <a:ext cx="2133360" cy="364680"/>
          </a:xfrm>
          <a:prstGeom prst="rect">
            <a:avLst/>
          </a:prstGeom>
          <a:noFill/>
          <a:ln>
            <a:noFill/>
          </a:ln>
        </p:spPr>
        <p:txBody>
          <a:bodyPr anchor="ctr"/>
          <a:lstStyle/>
          <a:p>
            <a:pPr algn="r">
              <a:lnSpc>
                <a:spcPct val="100000"/>
              </a:lnSpc>
            </a:pPr>
            <a:fld id="{13B30A21-37E5-4B7F-B68C-A2499EF57102}" type="slidenum">
              <a:rPr lang="en-IN" sz="1200" b="0" strike="noStrike" spc="-1">
                <a:solidFill>
                  <a:srgbClr val="8B8B8B"/>
                </a:solidFill>
                <a:uFill>
                  <a:solidFill>
                    <a:srgbClr val="FFFFFF"/>
                  </a:solidFill>
                </a:uFill>
                <a:latin typeface="Calibri"/>
              </a:rPr>
              <a:t>46</a:t>
            </a:fld>
            <a:endParaRPr lang="en-IN" sz="1400" b="0" strike="noStrike" spc="-1">
              <a:solidFill>
                <a:srgbClr val="000000"/>
              </a:solidFill>
              <a:uFill>
                <a:solidFill>
                  <a:srgbClr val="FFFFFF"/>
                </a:solidFill>
              </a:uFill>
              <a:latin typeface="Times New Roman"/>
            </a:endParaRPr>
          </a:p>
        </p:txBody>
      </p:sp>
      <p:sp>
        <p:nvSpPr>
          <p:cNvPr id="180" name="TextShape 3"/>
          <p:cNvSpPr txBox="1"/>
          <p:nvPr/>
        </p:nvSpPr>
        <p:spPr>
          <a:xfrm>
            <a:off x="457200" y="280080"/>
            <a:ext cx="8229240" cy="3978720"/>
          </a:xfrm>
          <a:prstGeom prst="rect">
            <a:avLst/>
          </a:prstGeom>
          <a:solidFill>
            <a:srgbClr val="FFFFFF"/>
          </a:solidFill>
          <a:ln w="9360">
            <a:noFill/>
          </a:ln>
        </p:spPr>
        <p:txBody>
          <a:bodyPr anchor="ctr"/>
          <a:lstStyle/>
          <a:p>
            <a:pPr>
              <a:lnSpc>
                <a:spcPct val="100000"/>
              </a:lnSpc>
            </a:pPr>
            <a:r>
              <a:rPr lang="en-US" sz="2700" b="1" strike="noStrike" spc="-1">
                <a:solidFill>
                  <a:srgbClr val="FF0000"/>
                </a:solidFill>
                <a:uFill>
                  <a:solidFill>
                    <a:srgbClr val="FFFFFF"/>
                  </a:solidFill>
                </a:uFill>
                <a:latin typeface="Times New Roman"/>
                <a:ea typeface="Times New Roman"/>
              </a:rPr>
              <a:t>Sample document</a:t>
            </a:r>
            <a:endParaRPr lang="en-US" sz="3200" b="0" strike="noStrike" spc="-1">
              <a:solidFill>
                <a:srgbClr val="000000"/>
              </a:solidFill>
              <a:uFill>
                <a:solidFill>
                  <a:srgbClr val="FFFFFF"/>
                </a:solidFill>
              </a:uFill>
              <a:latin typeface="Calibri"/>
            </a:endParaRPr>
          </a:p>
          <a:p>
            <a:pPr>
              <a:lnSpc>
                <a:spcPct val="100000"/>
              </a:lnSpc>
            </a:pPr>
            <a:r>
              <a:rPr lang="en-US" sz="2700" b="0" strike="noStrike" spc="-1">
                <a:solidFill>
                  <a:srgbClr val="000000"/>
                </a:solidFill>
                <a:uFill>
                  <a:solidFill>
                    <a:srgbClr val="FFFFFF"/>
                  </a:solidFill>
                </a:uFill>
                <a:latin typeface="Times New Roman"/>
                <a:ea typeface="Times New Roman"/>
              </a:rPr>
              <a:t>Given example shows the document structure of a blog site which is simply a comma separated key value pair.</a:t>
            </a:r>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228600" y="152280"/>
            <a:ext cx="8762760" cy="6476760"/>
          </a:xfrm>
          <a:prstGeom prst="rect">
            <a:avLst/>
          </a:prstGeom>
          <a:noFill/>
          <a:ln>
            <a:noFill/>
          </a:ln>
        </p:spPr>
        <p:txBody>
          <a:bodyPr/>
          <a:lstStyle/>
          <a:p>
            <a:pPr marL="343080" indent="-342720">
              <a:lnSpc>
                <a:spcPct val="100000"/>
              </a:lnSpc>
            </a:pPr>
            <a:r>
              <a:rPr lang="en-US" sz="22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_id: ObjectId(7df78ad8902c)</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title: 'MongoDB Overview',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description: 'MongoDB is no sql database',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by: 'tutorials point',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url: 'http://www.tutorialspoint.com',</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tags: ['mongodb', 'database', 'NoSQL'],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likes: 100,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comments: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user:'user1',</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message: 'My first comment',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dateCreated: new Date(2011,1,20,2,15),</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like: 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182" name="TextShape 2"/>
          <p:cNvSpPr txBox="1"/>
          <p:nvPr/>
        </p:nvSpPr>
        <p:spPr>
          <a:xfrm>
            <a:off x="6553080" y="6356520"/>
            <a:ext cx="2133360" cy="364680"/>
          </a:xfrm>
          <a:prstGeom prst="rect">
            <a:avLst/>
          </a:prstGeom>
          <a:noFill/>
          <a:ln>
            <a:noFill/>
          </a:ln>
        </p:spPr>
        <p:txBody>
          <a:bodyPr anchor="ctr"/>
          <a:lstStyle/>
          <a:p>
            <a:pPr algn="r">
              <a:lnSpc>
                <a:spcPct val="100000"/>
              </a:lnSpc>
            </a:pPr>
            <a:fld id="{D51D3916-B12E-4BF5-8735-B9C95166C613}" type="slidenum">
              <a:rPr lang="en-IN" sz="1200" b="0" strike="noStrike" spc="-1">
                <a:solidFill>
                  <a:srgbClr val="8B8B8B"/>
                </a:solidFill>
                <a:uFill>
                  <a:solidFill>
                    <a:srgbClr val="FFFFFF"/>
                  </a:solidFill>
                </a:uFill>
                <a:latin typeface="Calibri"/>
              </a:rPr>
              <a:t>47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304920" y="304920"/>
            <a:ext cx="8686440" cy="6324120"/>
          </a:xfrm>
          <a:prstGeom prst="rect">
            <a:avLst/>
          </a:prstGeom>
          <a:noFill/>
          <a:ln>
            <a:noFill/>
          </a:ln>
        </p:spPr>
        <p:txBody>
          <a:bodyPr/>
          <a:lstStyle/>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user:'user2',</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message: 'My second comments',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dateCreated: new Date(2011,1,25,7,45),</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like: 5</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_id</a:t>
            </a:r>
            <a:r>
              <a:rPr lang="en-US" sz="2400" b="0" strike="noStrike" spc="-1">
                <a:solidFill>
                  <a:srgbClr val="000000"/>
                </a:solidFill>
                <a:uFill>
                  <a:solidFill>
                    <a:srgbClr val="FFFFFF"/>
                  </a:solidFill>
                </a:uFill>
                <a:latin typeface="Times New Roman"/>
              </a:rPr>
              <a:t> is a 12 bytes hexadecimal number which assures the </a:t>
            </a:r>
            <a:r>
              <a:rPr lang="en-US" sz="2400" b="1" strike="noStrike" spc="-1">
                <a:solidFill>
                  <a:srgbClr val="000000"/>
                </a:solidFill>
                <a:uFill>
                  <a:solidFill>
                    <a:srgbClr val="FFFFFF"/>
                  </a:solidFill>
                </a:uFill>
                <a:latin typeface="Times New Roman"/>
              </a:rPr>
              <a:t>uniqueness of every document</a:t>
            </a:r>
            <a:r>
              <a:rPr lang="en-US" sz="2400" b="0" strike="noStrike" spc="-1">
                <a:solidFill>
                  <a:srgbClr val="000000"/>
                </a:solidFill>
                <a:uFill>
                  <a:solidFill>
                    <a:srgbClr val="FFFFFF"/>
                  </a:solidFill>
                </a:uFill>
                <a:latin typeface="Times New Roman"/>
              </a:rPr>
              <a:t>. You can provide _id while inserting the document. If you didn't provide then MongoDB provide a unique id for every document. </a:t>
            </a:r>
            <a:r>
              <a:rPr lang="en-US" sz="2400" b="1" strike="noStrike" spc="-1">
                <a:solidFill>
                  <a:srgbClr val="000000"/>
                </a:solidFill>
                <a:uFill>
                  <a:solidFill>
                    <a:srgbClr val="FFFFFF"/>
                  </a:solidFill>
                </a:uFill>
                <a:latin typeface="Times New Roman"/>
              </a:rPr>
              <a:t>These 12 bytes first 4 bytes for the current timestamp, next 3 bytes for machine id, next 2 bytes for process id of mongodb server and remaining 3 bytes are simple incremental value.</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84" name="TextShape 2"/>
          <p:cNvSpPr txBox="1"/>
          <p:nvPr/>
        </p:nvSpPr>
        <p:spPr>
          <a:xfrm>
            <a:off x="6553080" y="6356520"/>
            <a:ext cx="2133360" cy="364680"/>
          </a:xfrm>
          <a:prstGeom prst="rect">
            <a:avLst/>
          </a:prstGeom>
          <a:noFill/>
          <a:ln>
            <a:noFill/>
          </a:ln>
        </p:spPr>
        <p:txBody>
          <a:bodyPr anchor="ctr"/>
          <a:lstStyle/>
          <a:p>
            <a:pPr algn="r">
              <a:lnSpc>
                <a:spcPct val="100000"/>
              </a:lnSpc>
            </a:pPr>
            <a:fld id="{7A77C884-CAF5-46EF-9F76-9425EE8AECC2}" type="slidenum">
              <a:rPr lang="en-IN" sz="1200" b="0" strike="noStrike" spc="-1">
                <a:solidFill>
                  <a:srgbClr val="8B8B8B"/>
                </a:solidFill>
                <a:uFill>
                  <a:solidFill>
                    <a:srgbClr val="FFFFFF"/>
                  </a:solidFill>
                </a:uFill>
                <a:latin typeface="Calibri"/>
              </a:rPr>
              <a:t>48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228600" y="152280"/>
            <a:ext cx="8686440" cy="647676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dirty="0">
                <a:solidFill>
                  <a:srgbClr val="FF0000"/>
                </a:solidFill>
                <a:uFill>
                  <a:solidFill>
                    <a:srgbClr val="FFFFFF"/>
                  </a:solidFill>
                </a:uFill>
                <a:latin typeface="Times New Roman"/>
              </a:rPr>
              <a:t>MongoDB Create Database</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FF"/>
              </a:buClr>
              <a:buFont typeface="Arial"/>
              <a:buChar char="•"/>
            </a:pPr>
            <a:r>
              <a:rPr lang="en-US" sz="2400" b="1" strike="noStrike" spc="-1" dirty="0">
                <a:solidFill>
                  <a:srgbClr val="0000FF"/>
                </a:solidFill>
                <a:uFill>
                  <a:solidFill>
                    <a:srgbClr val="FFFFFF"/>
                  </a:solidFill>
                </a:uFill>
                <a:latin typeface="Times New Roman"/>
              </a:rPr>
              <a:t>The use Command</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MongoDB </a:t>
            </a:r>
            <a:r>
              <a:rPr lang="en-US" sz="2400" b="1" strike="noStrike" spc="-1" dirty="0">
                <a:solidFill>
                  <a:srgbClr val="000000"/>
                </a:solidFill>
                <a:uFill>
                  <a:solidFill>
                    <a:srgbClr val="FFFFFF"/>
                  </a:solidFill>
                </a:uFill>
                <a:latin typeface="Times New Roman"/>
              </a:rPr>
              <a:t>use DATABASE_NAME</a:t>
            </a:r>
            <a:r>
              <a:rPr lang="en-US" sz="2400" b="0" strike="noStrike" spc="-1" dirty="0">
                <a:solidFill>
                  <a:srgbClr val="000000"/>
                </a:solidFill>
                <a:uFill>
                  <a:solidFill>
                    <a:srgbClr val="FFFFFF"/>
                  </a:solidFill>
                </a:uFill>
                <a:latin typeface="Times New Roman"/>
              </a:rPr>
              <a:t> is used to create database. The command will create a new database, if it doesn't exist otherwise it will return the existing database.</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dirty="0">
                <a:solidFill>
                  <a:srgbClr val="FF0000"/>
                </a:solidFill>
                <a:uFill>
                  <a:solidFill>
                    <a:srgbClr val="FFFFFF"/>
                  </a:solidFill>
                </a:uFill>
                <a:latin typeface="Times New Roman"/>
              </a:rPr>
              <a:t>SYNTAX:</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r>
              <a:rPr lang="en-US" sz="2400" b="1" strike="noStrike" spc="-1" dirty="0">
                <a:solidFill>
                  <a:srgbClr val="000000"/>
                </a:solidFill>
                <a:uFill>
                  <a:solidFill>
                    <a:srgbClr val="FFFFFF"/>
                  </a:solidFill>
                </a:uFill>
                <a:latin typeface="Times New Roman"/>
              </a:rPr>
              <a:t>use DATABASE_NAME</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dirty="0">
                <a:solidFill>
                  <a:srgbClr val="FF0000"/>
                </a:solidFill>
                <a:uFill>
                  <a:solidFill>
                    <a:srgbClr val="FFFFFF"/>
                  </a:solidFill>
                </a:uFill>
                <a:latin typeface="Times New Roman"/>
              </a:rPr>
              <a:t>EXAMPLE:</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If you want to create a database with name </a:t>
            </a:r>
            <a:r>
              <a:rPr lang="en-US" sz="2400" b="1" strike="noStrike" spc="-1" dirty="0">
                <a:solidFill>
                  <a:srgbClr val="000000"/>
                </a:solidFill>
                <a:uFill>
                  <a:solidFill>
                    <a:srgbClr val="FFFFFF"/>
                  </a:solidFill>
                </a:uFill>
                <a:latin typeface="Times New Roman"/>
              </a:rPr>
              <a:t>&lt;</a:t>
            </a:r>
            <a:r>
              <a:rPr lang="en-US" sz="2400" b="1" strike="noStrike" spc="-1" dirty="0" err="1">
                <a:solidFill>
                  <a:srgbClr val="000000"/>
                </a:solidFill>
                <a:uFill>
                  <a:solidFill>
                    <a:srgbClr val="FFFFFF"/>
                  </a:solidFill>
                </a:uFill>
                <a:latin typeface="Times New Roman"/>
              </a:rPr>
              <a:t>mydb</a:t>
            </a:r>
            <a:r>
              <a:rPr lang="en-US" sz="2400" b="1" strike="noStrike" spc="-1" dirty="0">
                <a:solidFill>
                  <a:srgbClr val="000000"/>
                </a:solidFill>
                <a:uFill>
                  <a:solidFill>
                    <a:srgbClr val="FFFFFF"/>
                  </a:solidFill>
                </a:uFill>
                <a:latin typeface="Times New Roman"/>
              </a:rPr>
              <a:t>&gt;</a:t>
            </a:r>
            <a:r>
              <a:rPr lang="en-US" sz="2400" b="0" strike="noStrike" spc="-1" dirty="0">
                <a:solidFill>
                  <a:srgbClr val="000000"/>
                </a:solidFill>
                <a:uFill>
                  <a:solidFill>
                    <a:srgbClr val="FFFFFF"/>
                  </a:solidFill>
                </a:uFill>
                <a:latin typeface="Times New Roman"/>
              </a:rPr>
              <a:t>, then </a:t>
            </a:r>
            <a:r>
              <a:rPr lang="en-US" sz="2400" b="1" strike="noStrike" spc="-1" dirty="0">
                <a:solidFill>
                  <a:srgbClr val="000000"/>
                </a:solidFill>
                <a:uFill>
                  <a:solidFill>
                    <a:srgbClr val="FFFFFF"/>
                  </a:solidFill>
                </a:uFill>
                <a:latin typeface="Times New Roman"/>
              </a:rPr>
              <a:t>use DATABASE</a:t>
            </a:r>
            <a:r>
              <a:rPr lang="en-US" sz="2400" b="0" strike="noStrike" spc="-1" dirty="0">
                <a:solidFill>
                  <a:srgbClr val="000000"/>
                </a:solidFill>
                <a:uFill>
                  <a:solidFill>
                    <a:srgbClr val="FFFFFF"/>
                  </a:solidFill>
                </a:uFill>
                <a:latin typeface="Times New Roman"/>
              </a:rPr>
              <a:t> statement would be as follows:</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a:t>
            </a:r>
            <a:r>
              <a:rPr lang="en-US" sz="2400" b="1" strike="noStrike" spc="-1" dirty="0">
                <a:solidFill>
                  <a:srgbClr val="000000"/>
                </a:solidFill>
                <a:uFill>
                  <a:solidFill>
                    <a:srgbClr val="FFFFFF"/>
                  </a:solidFill>
                </a:uFill>
                <a:latin typeface="Times New Roman"/>
              </a:rPr>
              <a:t>                                  &gt;use </a:t>
            </a:r>
            <a:r>
              <a:rPr lang="en-US" sz="2400" b="1" strike="noStrike" spc="-1" dirty="0" err="1">
                <a:solidFill>
                  <a:srgbClr val="000000"/>
                </a:solidFill>
                <a:uFill>
                  <a:solidFill>
                    <a:srgbClr val="FFFFFF"/>
                  </a:solidFill>
                </a:uFill>
                <a:latin typeface="Times New Roman"/>
              </a:rPr>
              <a:t>mydb</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switched to </a:t>
            </a:r>
            <a:r>
              <a:rPr lang="en-US" sz="2400" b="0" strike="noStrike" spc="-1" dirty="0" err="1">
                <a:solidFill>
                  <a:srgbClr val="000000"/>
                </a:solidFill>
                <a:uFill>
                  <a:solidFill>
                    <a:srgbClr val="FFFFFF"/>
                  </a:solidFill>
                </a:uFill>
                <a:latin typeface="Times New Roman"/>
              </a:rPr>
              <a:t>db</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mydb</a:t>
            </a:r>
            <a:r>
              <a:rPr lang="en-US" sz="2400" b="0" strike="noStrike" spc="-1" dirty="0">
                <a:solidFill>
                  <a:srgbClr val="000000"/>
                </a:solidFill>
                <a:uFill>
                  <a:solidFill>
                    <a:srgbClr val="FFFFFF"/>
                  </a:solidFill>
                </a:uFill>
                <a:latin typeface="Times New Roman"/>
              </a:rPr>
              <a:t>.</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p:txBody>
      </p:sp>
      <p:sp>
        <p:nvSpPr>
          <p:cNvPr id="186" name="TextShape 2"/>
          <p:cNvSpPr txBox="1"/>
          <p:nvPr/>
        </p:nvSpPr>
        <p:spPr>
          <a:xfrm>
            <a:off x="6553080" y="6356520"/>
            <a:ext cx="2133360" cy="364680"/>
          </a:xfrm>
          <a:prstGeom prst="rect">
            <a:avLst/>
          </a:prstGeom>
          <a:noFill/>
          <a:ln>
            <a:noFill/>
          </a:ln>
        </p:spPr>
        <p:txBody>
          <a:bodyPr anchor="ctr"/>
          <a:lstStyle/>
          <a:p>
            <a:pPr algn="r">
              <a:lnSpc>
                <a:spcPct val="100000"/>
              </a:lnSpc>
            </a:pPr>
            <a:fld id="{41517188-88A4-47F5-B611-0F1264D9A0E2}" type="slidenum">
              <a:rPr lang="en-IN" sz="1200" b="0" strike="noStrike" spc="-1">
                <a:solidFill>
                  <a:srgbClr val="8B8B8B"/>
                </a:solidFill>
                <a:uFill>
                  <a:solidFill>
                    <a:srgbClr val="FFFFFF"/>
                  </a:solidFill>
                </a:uFill>
                <a:latin typeface="Calibri"/>
              </a:rPr>
              <a:t>49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304920"/>
            <a:ext cx="8610120" cy="624816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JSON is used primarily to transmit data between a server and web application, as an alternative to </a:t>
            </a:r>
            <a:r>
              <a:rPr lang="en-US" sz="2400" b="0" u="sng" strike="noStrike" spc="-1">
                <a:solidFill>
                  <a:srgbClr val="0000FF"/>
                </a:solidFill>
                <a:uFill>
                  <a:solidFill>
                    <a:srgbClr val="FFFFFF"/>
                  </a:solidFill>
                </a:uFill>
                <a:latin typeface="Times New Roman"/>
                <a:hlinkClick r:id="rId2"/>
              </a:rPr>
              <a:t>XML</a:t>
            </a: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Although originally derived from the </a:t>
            </a:r>
            <a:r>
              <a:rPr lang="en-US" sz="2400" b="0" u="sng" strike="noStrike" spc="-1">
                <a:solidFill>
                  <a:srgbClr val="0000FF"/>
                </a:solidFill>
                <a:uFill>
                  <a:solidFill>
                    <a:srgbClr val="FFFFFF"/>
                  </a:solidFill>
                </a:uFill>
                <a:latin typeface="Times New Roman"/>
                <a:hlinkClick r:id="rId3"/>
              </a:rPr>
              <a:t>JavaScript</a:t>
            </a:r>
            <a:r>
              <a:rPr lang="en-US" sz="2400" b="0" strike="noStrike" spc="-1">
                <a:solidFill>
                  <a:srgbClr val="000000"/>
                </a:solidFill>
                <a:uFill>
                  <a:solidFill>
                    <a:srgbClr val="FFFFFF"/>
                  </a:solidFill>
                </a:uFill>
                <a:latin typeface="Times New Roman"/>
              </a:rPr>
              <a:t> scripting language, JSON is a </a:t>
            </a:r>
            <a:r>
              <a:rPr lang="en-US" sz="2400" b="0" u="sng" strike="noStrike" spc="-1">
                <a:solidFill>
                  <a:srgbClr val="0000FF"/>
                </a:solidFill>
                <a:uFill>
                  <a:solidFill>
                    <a:srgbClr val="FFFFFF"/>
                  </a:solidFill>
                </a:uFill>
                <a:latin typeface="Times New Roman"/>
                <a:hlinkClick r:id="rId4"/>
              </a:rPr>
              <a:t>language-independent</a:t>
            </a:r>
            <a:r>
              <a:rPr lang="en-US" sz="2400" b="0" strike="noStrike" spc="-1">
                <a:solidFill>
                  <a:srgbClr val="000000"/>
                </a:solidFill>
                <a:uFill>
                  <a:solidFill>
                    <a:srgbClr val="FFFFFF"/>
                  </a:solidFill>
                </a:uFill>
                <a:latin typeface="Times New Roman"/>
              </a:rPr>
              <a:t> data format, and code for </a:t>
            </a:r>
            <a:r>
              <a:rPr lang="en-US" sz="2400" b="0" u="sng" strike="noStrike" spc="-1">
                <a:solidFill>
                  <a:srgbClr val="0000FF"/>
                </a:solidFill>
                <a:uFill>
                  <a:solidFill>
                    <a:srgbClr val="FFFFFF"/>
                  </a:solidFill>
                </a:uFill>
                <a:latin typeface="Times New Roman"/>
                <a:hlinkClick r:id="rId5"/>
              </a:rPr>
              <a:t>parsing</a:t>
            </a: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Generating JSON data is readily available in a large variety of </a:t>
            </a:r>
            <a:r>
              <a:rPr lang="en-US" sz="2400" b="0" u="sng" strike="noStrike" spc="-1">
                <a:solidFill>
                  <a:srgbClr val="0000FF"/>
                </a:solidFill>
                <a:uFill>
                  <a:solidFill>
                    <a:srgbClr val="FFFFFF"/>
                  </a:solidFill>
                </a:uFill>
                <a:latin typeface="Times New Roman"/>
                <a:hlinkClick r:id="rId6"/>
              </a:rPr>
              <a:t>programming languages</a:t>
            </a: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0" strike="noStrike" spc="-1">
                <a:solidFill>
                  <a:srgbClr val="FF0000"/>
                </a:solidFill>
                <a:uFill>
                  <a:solidFill>
                    <a:srgbClr val="FFFFFF"/>
                  </a:solidFill>
                </a:uFill>
                <a:latin typeface="Times New Roman"/>
              </a:rPr>
              <a:t>Following JSON syntax defines an employees object, with an array of 2 employee records (objects):</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{"employees":[
   		 {"firstName":"Anna", "lastName":"Smith"},
   		 {"firstName":"Peter", "lastName":"Jones"}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87" name="TextShape 2"/>
          <p:cNvSpPr txBox="1"/>
          <p:nvPr/>
        </p:nvSpPr>
        <p:spPr>
          <a:xfrm>
            <a:off x="6553080" y="6356520"/>
            <a:ext cx="2133360" cy="364680"/>
          </a:xfrm>
          <a:prstGeom prst="rect">
            <a:avLst/>
          </a:prstGeom>
          <a:noFill/>
          <a:ln>
            <a:noFill/>
          </a:ln>
        </p:spPr>
        <p:txBody>
          <a:bodyPr anchor="ctr"/>
          <a:lstStyle/>
          <a:p>
            <a:pPr algn="r">
              <a:lnSpc>
                <a:spcPct val="100000"/>
              </a:lnSpc>
            </a:pPr>
            <a:fld id="{1530D7A2-DF38-43F6-95C2-A2EE300E2CA4}" type="slidenum">
              <a:rPr lang="en-IN" sz="1200" b="0" strike="noStrike" spc="-1">
                <a:solidFill>
                  <a:srgbClr val="8B8B8B"/>
                </a:solidFill>
                <a:uFill>
                  <a:solidFill>
                    <a:srgbClr val="FFFFFF"/>
                  </a:solidFill>
                </a:uFill>
                <a:latin typeface="Calibri"/>
              </a:rPr>
              <a:t>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304920" y="380880"/>
            <a:ext cx="8610120" cy="61718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check your currently selected database use the command db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&gt;db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mydb</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0" strike="noStrike" spc="-1">
                <a:solidFill>
                  <a:srgbClr val="FF0000"/>
                </a:solidFill>
                <a:uFill>
                  <a:solidFill>
                    <a:srgbClr val="FFFFFF"/>
                  </a:solidFill>
                </a:uFill>
                <a:latin typeface="Times New Roman"/>
              </a:rPr>
              <a:t>If you want to check your databases list, then use the command </a:t>
            </a:r>
            <a:r>
              <a:rPr lang="en-US" sz="2400" b="1" strike="noStrike" spc="-1">
                <a:solidFill>
                  <a:srgbClr val="FF0000"/>
                </a:solidFill>
                <a:uFill>
                  <a:solidFill>
                    <a:srgbClr val="FFFFFF"/>
                  </a:solidFill>
                </a:uFill>
                <a:latin typeface="Times New Roman"/>
              </a:rPr>
              <a:t>show dbs</a:t>
            </a:r>
            <a:r>
              <a:rPr lang="en-US" sz="2400" b="0" strike="noStrike" spc="-1">
                <a:solidFill>
                  <a:srgbClr val="FF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&gt;show dbs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local     0.78125GB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test      0.23012GB</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88" name="TextShape 2"/>
          <p:cNvSpPr txBox="1"/>
          <p:nvPr/>
        </p:nvSpPr>
        <p:spPr>
          <a:xfrm>
            <a:off x="6553080" y="6356520"/>
            <a:ext cx="2133360" cy="364680"/>
          </a:xfrm>
          <a:prstGeom prst="rect">
            <a:avLst/>
          </a:prstGeom>
          <a:noFill/>
          <a:ln>
            <a:noFill/>
          </a:ln>
        </p:spPr>
        <p:txBody>
          <a:bodyPr anchor="ctr"/>
          <a:lstStyle/>
          <a:p>
            <a:pPr algn="r">
              <a:lnSpc>
                <a:spcPct val="100000"/>
              </a:lnSpc>
            </a:pPr>
            <a:fld id="{7E1FB0BF-29D9-4A08-A4A4-5CE8C7209724}" type="slidenum">
              <a:rPr lang="en-IN" sz="1200" b="0" strike="noStrike" spc="-1">
                <a:solidFill>
                  <a:srgbClr val="8B8B8B"/>
                </a:solidFill>
                <a:uFill>
                  <a:solidFill>
                    <a:srgbClr val="FFFFFF"/>
                  </a:solidFill>
                </a:uFill>
                <a:latin typeface="Calibri"/>
              </a:rPr>
              <a:t>50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190" name="TextShape 2"/>
          <p:cNvSpPr txBox="1"/>
          <p:nvPr/>
        </p:nvSpPr>
        <p:spPr>
          <a:xfrm>
            <a:off x="6553080" y="6356520"/>
            <a:ext cx="2133360" cy="364680"/>
          </a:xfrm>
          <a:prstGeom prst="rect">
            <a:avLst/>
          </a:prstGeom>
          <a:noFill/>
          <a:ln>
            <a:noFill/>
          </a:ln>
        </p:spPr>
        <p:txBody>
          <a:bodyPr anchor="ctr"/>
          <a:lstStyle/>
          <a:p>
            <a:pPr algn="r">
              <a:lnSpc>
                <a:spcPct val="100000"/>
              </a:lnSpc>
            </a:pPr>
            <a:fld id="{2DFC4C84-0C12-4ACE-B799-CD84D62056C4}" type="slidenum">
              <a:rPr lang="en-IN" sz="1200" b="0" strike="noStrike" spc="-1">
                <a:solidFill>
                  <a:srgbClr val="8B8B8B"/>
                </a:solidFill>
                <a:uFill>
                  <a:solidFill>
                    <a:srgbClr val="FFFFFF"/>
                  </a:solidFill>
                </a:uFill>
                <a:latin typeface="Calibri"/>
              </a:rPr>
              <a:t>51</a:t>
            </a:fld>
            <a:endParaRPr lang="en-IN" sz="1400" b="0" strike="noStrike" spc="-1">
              <a:solidFill>
                <a:srgbClr val="000000"/>
              </a:solidFill>
              <a:uFill>
                <a:solidFill>
                  <a:srgbClr val="FFFFFF"/>
                </a:solidFill>
              </a:uFill>
              <a:latin typeface="Times New Roman"/>
            </a:endParaRPr>
          </a:p>
        </p:txBody>
      </p:sp>
      <p:pic>
        <p:nvPicPr>
          <p:cNvPr id="191" name="Image1"/>
          <p:cNvPicPr/>
          <p:nvPr/>
        </p:nvPicPr>
        <p:blipFill>
          <a:blip r:embed="rId2"/>
          <a:stretch/>
        </p:blipFill>
        <p:spPr>
          <a:xfrm>
            <a:off x="685800" y="533520"/>
            <a:ext cx="7924320" cy="5943240"/>
          </a:xfrm>
          <a:prstGeom prst="rect">
            <a:avLst/>
          </a:prstGeom>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228600" y="304920"/>
            <a:ext cx="8686440" cy="6324120"/>
          </a:xfrm>
          <a:prstGeom prst="rect">
            <a:avLst/>
          </a:prstGeom>
          <a:noFill/>
          <a:ln>
            <a:noFill/>
          </a:ln>
        </p:spPr>
        <p:txBody>
          <a:bodyPr/>
          <a:lstStyle/>
          <a:p>
            <a:pPr marL="343080" indent="-342720">
              <a:lnSpc>
                <a:spcPct val="100000"/>
              </a:lnSpc>
              <a:buClr>
                <a:srgbClr val="FF0000"/>
              </a:buClr>
              <a:buFont typeface="Arial"/>
              <a:buChar char="•"/>
            </a:pPr>
            <a:r>
              <a:rPr lang="en-US" sz="2500" b="0" strike="noStrike" spc="-1">
                <a:solidFill>
                  <a:srgbClr val="FF0000"/>
                </a:solidFill>
                <a:uFill>
                  <a:solidFill>
                    <a:srgbClr val="FFFFFF"/>
                  </a:solidFill>
                </a:uFill>
                <a:latin typeface="Times New Roman"/>
              </a:rPr>
              <a:t>Your created database (mydb) is not present in list. To display database you need to insert atleast one document into it.</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&gt;db.tab1.insert({name:"tutorials point"})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&gt;show dbs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local      0.78125GB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mydb       0.23012GB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test       0.23012GB</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In mongodb default database is </a:t>
            </a:r>
            <a:r>
              <a:rPr lang="en-US" sz="2500" b="1" strike="noStrike" spc="-1">
                <a:solidFill>
                  <a:srgbClr val="000000"/>
                </a:solidFill>
                <a:uFill>
                  <a:solidFill>
                    <a:srgbClr val="FFFFFF"/>
                  </a:solidFill>
                </a:uFill>
                <a:latin typeface="Times New Roman"/>
              </a:rPr>
              <a:t>test. </a:t>
            </a:r>
            <a:r>
              <a:rPr lang="en-US" sz="2500" b="0" strike="noStrike" spc="-1">
                <a:solidFill>
                  <a:srgbClr val="000000"/>
                </a:solidFill>
                <a:uFill>
                  <a:solidFill>
                    <a:srgbClr val="FFFFFF"/>
                  </a:solidFill>
                </a:uFill>
                <a:latin typeface="Times New Roman"/>
              </a:rPr>
              <a:t>If you didn't create any database then collections will be stored in </a:t>
            </a:r>
            <a:r>
              <a:rPr lang="en-US" sz="2500" b="0" strike="noStrike" spc="-1">
                <a:solidFill>
                  <a:srgbClr val="FF0000"/>
                </a:solidFill>
                <a:uFill>
                  <a:solidFill>
                    <a:srgbClr val="FFFFFF"/>
                  </a:solidFill>
                </a:uFill>
                <a:latin typeface="Times New Roman"/>
              </a:rPr>
              <a:t>test database.</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193" name="TextShape 2"/>
          <p:cNvSpPr txBox="1"/>
          <p:nvPr/>
        </p:nvSpPr>
        <p:spPr>
          <a:xfrm>
            <a:off x="6553080" y="6356520"/>
            <a:ext cx="2133360" cy="364680"/>
          </a:xfrm>
          <a:prstGeom prst="rect">
            <a:avLst/>
          </a:prstGeom>
          <a:noFill/>
          <a:ln>
            <a:noFill/>
          </a:ln>
        </p:spPr>
        <p:txBody>
          <a:bodyPr anchor="ctr"/>
          <a:lstStyle/>
          <a:p>
            <a:pPr algn="r">
              <a:lnSpc>
                <a:spcPct val="100000"/>
              </a:lnSpc>
            </a:pPr>
            <a:fld id="{D7094C52-A141-48BF-8E7D-1004A0742C3E}" type="slidenum">
              <a:rPr lang="en-IN" sz="1200" b="0" strike="noStrike" spc="-1">
                <a:solidFill>
                  <a:srgbClr val="8B8B8B"/>
                </a:solidFill>
                <a:uFill>
                  <a:solidFill>
                    <a:srgbClr val="FFFFFF"/>
                  </a:solidFill>
                </a:uFill>
                <a:latin typeface="Calibri"/>
              </a:rPr>
              <a:t>52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57200" y="380880"/>
            <a:ext cx="8229240" cy="6171840"/>
          </a:xfrm>
          <a:prstGeom prst="rect">
            <a:avLst/>
          </a:prstGeom>
          <a:noFill/>
          <a:ln>
            <a:noFill/>
          </a:ln>
        </p:spPr>
        <p:txBody>
          <a:bodyPr/>
          <a:lstStyle/>
          <a:p>
            <a:pPr marL="343080" indent="-342720">
              <a:lnSpc>
                <a:spcPct val="100000"/>
              </a:lnSpc>
              <a:buClr>
                <a:srgbClr val="FF0000"/>
              </a:buClr>
              <a:buFont typeface="Wingdings" charset="2"/>
              <a:buChar char=""/>
            </a:pPr>
            <a:r>
              <a:rPr lang="en-US" sz="3200" b="1" strike="noStrike" spc="-1">
                <a:solidFill>
                  <a:srgbClr val="FF0000"/>
                </a:solidFill>
                <a:uFill>
                  <a:solidFill>
                    <a:srgbClr val="FFFFFF"/>
                  </a:solidFill>
                </a:uFill>
                <a:latin typeface="Times New Roman"/>
              </a:rPr>
              <a:t>MongoDB Drop Database</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The dropDatabase()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MongoDB </a:t>
            </a:r>
            <a:r>
              <a:rPr lang="en-US" sz="3200" b="1" strike="noStrike" spc="-1">
                <a:solidFill>
                  <a:srgbClr val="000000"/>
                </a:solidFill>
                <a:uFill>
                  <a:solidFill>
                    <a:srgbClr val="FFFFFF"/>
                  </a:solidFill>
                </a:uFill>
                <a:latin typeface="Times New Roman"/>
              </a:rPr>
              <a:t>db.dropDatabase()</a:t>
            </a:r>
            <a:r>
              <a:rPr lang="en-US" sz="3200" b="0" strike="noStrike" spc="-1">
                <a:solidFill>
                  <a:srgbClr val="000000"/>
                </a:solidFill>
                <a:uFill>
                  <a:solidFill>
                    <a:srgbClr val="FFFFFF"/>
                  </a:solidFill>
                </a:uFill>
                <a:latin typeface="Times New Roman"/>
              </a:rPr>
              <a:t> command is used to drop an existing database.</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t>
            </a:r>
            <a:r>
              <a:rPr lang="en-US" sz="3200" b="0" strike="noStrike" spc="-1">
                <a:solidFill>
                  <a:srgbClr val="FF0000"/>
                </a:solidFill>
                <a:uFill>
                  <a:solidFill>
                    <a:srgbClr val="FFFFFF"/>
                  </a:solidFill>
                </a:uFill>
                <a:latin typeface="Times New Roman"/>
              </a:rPr>
              <a:t>db.dropDatabase()</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This will delete the selected database. If you have not selected any database, then it will delete default 'test' database</a:t>
            </a:r>
            <a:endParaRPr lang="en-US" sz="3200" b="0" strike="noStrike" spc="-1">
              <a:solidFill>
                <a:srgbClr val="000000"/>
              </a:solidFill>
              <a:uFill>
                <a:solidFill>
                  <a:srgbClr val="FFFFFF"/>
                </a:solidFill>
              </a:uFill>
              <a:latin typeface="Calibri"/>
            </a:endParaRPr>
          </a:p>
        </p:txBody>
      </p:sp>
      <p:sp>
        <p:nvSpPr>
          <p:cNvPr id="195" name="TextShape 2"/>
          <p:cNvSpPr txBox="1"/>
          <p:nvPr/>
        </p:nvSpPr>
        <p:spPr>
          <a:xfrm>
            <a:off x="6553080" y="6356520"/>
            <a:ext cx="2133360" cy="364680"/>
          </a:xfrm>
          <a:prstGeom prst="rect">
            <a:avLst/>
          </a:prstGeom>
          <a:noFill/>
          <a:ln>
            <a:noFill/>
          </a:ln>
        </p:spPr>
        <p:txBody>
          <a:bodyPr anchor="ctr"/>
          <a:lstStyle/>
          <a:p>
            <a:pPr algn="r">
              <a:lnSpc>
                <a:spcPct val="100000"/>
              </a:lnSpc>
            </a:pPr>
            <a:fld id="{1C80301C-A90A-4B23-B764-7F50CBF84C98}" type="slidenum">
              <a:rPr lang="en-IN" sz="1200" b="0" strike="noStrike" spc="-1">
                <a:solidFill>
                  <a:srgbClr val="8B8B8B"/>
                </a:solidFill>
                <a:uFill>
                  <a:solidFill>
                    <a:srgbClr val="FFFFFF"/>
                  </a:solidFill>
                </a:uFill>
                <a:latin typeface="Calibri"/>
              </a:rPr>
              <a:t>53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57200" y="304920"/>
            <a:ext cx="8229240" cy="6324120"/>
          </a:xfrm>
          <a:prstGeom prst="rect">
            <a:avLst/>
          </a:prstGeom>
          <a:noFill/>
          <a:ln>
            <a:noFill/>
          </a:ln>
        </p:spPr>
        <p:txBody>
          <a:bodyPr/>
          <a:lstStyle/>
          <a:p>
            <a:pPr marL="343080" indent="-342720">
              <a:lnSpc>
                <a:spcPct val="100000"/>
              </a:lnSpc>
              <a:buClr>
                <a:srgbClr val="FF0000"/>
              </a:buClr>
              <a:buFont typeface="Arial"/>
              <a:buChar char="•"/>
            </a:pPr>
            <a:r>
              <a:rPr lang="en-US" sz="25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First, check the list available databases by using the command </a:t>
            </a:r>
            <a:r>
              <a:rPr lang="en-US" sz="2500" b="1" strike="noStrike" spc="-1">
                <a:solidFill>
                  <a:srgbClr val="000000"/>
                </a:solidFill>
                <a:uFill>
                  <a:solidFill>
                    <a:srgbClr val="FFFFFF"/>
                  </a:solidFill>
                </a:uFill>
                <a:latin typeface="Times New Roman"/>
              </a:rPr>
              <a:t>show dbs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&gt;show dbs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local      0.78125GB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mydb       0.23012GB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test       0.23012GB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If you want to delete new database </a:t>
            </a:r>
            <a:r>
              <a:rPr lang="en-US" sz="2500" b="1" strike="noStrike" spc="-1">
                <a:solidFill>
                  <a:srgbClr val="000000"/>
                </a:solidFill>
                <a:uFill>
                  <a:solidFill>
                    <a:srgbClr val="FFFFFF"/>
                  </a:solidFill>
                </a:uFill>
                <a:latin typeface="Times New Roman"/>
              </a:rPr>
              <a:t>&lt;mydb&gt;</a:t>
            </a:r>
            <a:r>
              <a:rPr lang="en-US" sz="2500" b="0" strike="noStrike" spc="-1">
                <a:solidFill>
                  <a:srgbClr val="000000"/>
                </a:solidFill>
                <a:uFill>
                  <a:solidFill>
                    <a:srgbClr val="FFFFFF"/>
                  </a:solidFill>
                </a:uFill>
                <a:latin typeface="Times New Roman"/>
              </a:rPr>
              <a:t>, then </a:t>
            </a:r>
            <a:r>
              <a:rPr lang="en-US" sz="2500" b="1" strike="noStrike" spc="-1">
                <a:solidFill>
                  <a:srgbClr val="000000"/>
                </a:solidFill>
                <a:uFill>
                  <a:solidFill>
                    <a:srgbClr val="FFFFFF"/>
                  </a:solidFill>
                </a:uFill>
                <a:latin typeface="Times New Roman"/>
              </a:rPr>
              <a:t>dropDatabase()</a:t>
            </a:r>
            <a:r>
              <a:rPr lang="en-US" sz="2500" b="0" strike="noStrike" spc="-1">
                <a:solidFill>
                  <a:srgbClr val="000000"/>
                </a:solidFill>
                <a:uFill>
                  <a:solidFill>
                    <a:srgbClr val="FFFFFF"/>
                  </a:solidFill>
                </a:uFill>
                <a:latin typeface="Times New Roman"/>
              </a:rPr>
              <a:t> command would be as follows: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&gt;use mydb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switched to db mydb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&gt;db.dropDatabase()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 "dropped" : "mydb", "ok" : 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500" b="0" strike="noStrike" spc="-1">
                <a:solidFill>
                  <a:srgbClr val="000000"/>
                </a:solidFill>
                <a:uFill>
                  <a:solidFill>
                    <a:srgbClr val="FFFFFF"/>
                  </a:solidFill>
                </a:uFill>
                <a:latin typeface="Times New Roman"/>
              </a:rPr>
              <a:t>&gt;</a:t>
            </a:r>
            <a:endParaRPr lang="en-US" sz="3200" b="0" strike="noStrike" spc="-1">
              <a:solidFill>
                <a:srgbClr val="000000"/>
              </a:solidFill>
              <a:uFill>
                <a:solidFill>
                  <a:srgbClr val="FFFFFF"/>
                </a:solidFill>
              </a:uFill>
              <a:latin typeface="Calibri"/>
            </a:endParaRPr>
          </a:p>
        </p:txBody>
      </p:sp>
      <p:sp>
        <p:nvSpPr>
          <p:cNvPr id="197" name="TextShape 2"/>
          <p:cNvSpPr txBox="1"/>
          <p:nvPr/>
        </p:nvSpPr>
        <p:spPr>
          <a:xfrm>
            <a:off x="6553080" y="6356520"/>
            <a:ext cx="2133360" cy="364680"/>
          </a:xfrm>
          <a:prstGeom prst="rect">
            <a:avLst/>
          </a:prstGeom>
          <a:noFill/>
          <a:ln>
            <a:noFill/>
          </a:ln>
        </p:spPr>
        <p:txBody>
          <a:bodyPr anchor="ctr"/>
          <a:lstStyle/>
          <a:p>
            <a:pPr algn="r">
              <a:lnSpc>
                <a:spcPct val="100000"/>
              </a:lnSpc>
            </a:pPr>
            <a:fld id="{22A15F68-8160-4292-9007-09A13B5B3425}" type="slidenum">
              <a:rPr lang="en-IN" sz="1200" b="0" strike="noStrike" spc="-1">
                <a:solidFill>
                  <a:srgbClr val="8B8B8B"/>
                </a:solidFill>
                <a:uFill>
                  <a:solidFill>
                    <a:srgbClr val="FFFFFF"/>
                  </a:solidFill>
                </a:uFill>
                <a:latin typeface="Calibri"/>
              </a:rPr>
              <a:t>54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pic>
        <p:nvPicPr>
          <p:cNvPr id="199" name="Content Placeholder 4"/>
          <p:cNvPicPr/>
          <p:nvPr/>
        </p:nvPicPr>
        <p:blipFill>
          <a:blip r:embed="rId2"/>
          <a:stretch/>
        </p:blipFill>
        <p:spPr>
          <a:xfrm>
            <a:off x="624960" y="504720"/>
            <a:ext cx="7893720" cy="5851080"/>
          </a:xfrm>
          <a:prstGeom prst="rect">
            <a:avLst/>
          </a:prstGeom>
          <a:ln>
            <a:noFill/>
          </a:ln>
        </p:spPr>
      </p:pic>
      <p:sp>
        <p:nvSpPr>
          <p:cNvPr id="200" name="TextShape 2"/>
          <p:cNvSpPr txBox="1"/>
          <p:nvPr/>
        </p:nvSpPr>
        <p:spPr>
          <a:xfrm>
            <a:off x="6553080" y="6356520"/>
            <a:ext cx="2133360" cy="364680"/>
          </a:xfrm>
          <a:prstGeom prst="rect">
            <a:avLst/>
          </a:prstGeom>
          <a:noFill/>
          <a:ln>
            <a:noFill/>
          </a:ln>
        </p:spPr>
        <p:txBody>
          <a:bodyPr anchor="ctr"/>
          <a:lstStyle/>
          <a:p>
            <a:pPr algn="r">
              <a:lnSpc>
                <a:spcPct val="100000"/>
              </a:lnSpc>
            </a:pPr>
            <a:fld id="{6641D111-77E8-4284-BA17-9F7B9E832B1A}" type="slidenum">
              <a:rPr lang="en-IN" sz="1200" b="0" strike="noStrike" spc="-1">
                <a:solidFill>
                  <a:srgbClr val="8B8B8B"/>
                </a:solidFill>
                <a:uFill>
                  <a:solidFill>
                    <a:srgbClr val="FFFFFF"/>
                  </a:solidFill>
                </a:uFill>
                <a:latin typeface="Calibri"/>
              </a:rPr>
              <a:t>55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202"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1" strike="noStrike" spc="-1">
                <a:solidFill>
                  <a:srgbClr val="000000"/>
                </a:solidFill>
                <a:uFill>
                  <a:solidFill>
                    <a:srgbClr val="FFFFFF"/>
                  </a:solidFill>
                </a:uFill>
                <a:latin typeface="Times New Roman"/>
              </a:rPr>
              <a:t>Now check list of databases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&gt;show dbs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local      0.78125GB</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test       0.23012GB</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03" name="TextShape 3"/>
          <p:cNvSpPr txBox="1"/>
          <p:nvPr/>
        </p:nvSpPr>
        <p:spPr>
          <a:xfrm>
            <a:off x="6553080" y="6356520"/>
            <a:ext cx="2133360" cy="364680"/>
          </a:xfrm>
          <a:prstGeom prst="rect">
            <a:avLst/>
          </a:prstGeom>
          <a:noFill/>
          <a:ln>
            <a:noFill/>
          </a:ln>
        </p:spPr>
        <p:txBody>
          <a:bodyPr anchor="ctr"/>
          <a:lstStyle/>
          <a:p>
            <a:pPr algn="r">
              <a:lnSpc>
                <a:spcPct val="100000"/>
              </a:lnSpc>
            </a:pPr>
            <a:fld id="{17736D91-73EF-4D4B-A4C2-42737EDEA136}" type="slidenum">
              <a:rPr lang="en-IN" sz="1200" b="0" strike="noStrike" spc="-1">
                <a:solidFill>
                  <a:srgbClr val="8B8B8B"/>
                </a:solidFill>
                <a:uFill>
                  <a:solidFill>
                    <a:srgbClr val="FFFFFF"/>
                  </a:solidFill>
                </a:uFill>
                <a:latin typeface="Calibri"/>
              </a:rPr>
              <a:t>56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228600" y="304920"/>
            <a:ext cx="8686440" cy="624816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MongoDB Create Collection</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700" b="1" strike="noStrike" spc="-1">
                <a:solidFill>
                  <a:srgbClr val="FF0000"/>
                </a:solidFill>
                <a:uFill>
                  <a:solidFill>
                    <a:srgbClr val="FFFFFF"/>
                  </a:solidFill>
                </a:uFill>
                <a:latin typeface="Times New Roman"/>
              </a:rPr>
              <a:t>The createCollection()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MongoDB </a:t>
            </a:r>
            <a:r>
              <a:rPr lang="en-US" sz="2700" b="1" strike="noStrike" spc="-1">
                <a:solidFill>
                  <a:srgbClr val="000000"/>
                </a:solidFill>
                <a:uFill>
                  <a:solidFill>
                    <a:srgbClr val="FFFFFF"/>
                  </a:solidFill>
                </a:uFill>
                <a:latin typeface="Times New Roman"/>
              </a:rPr>
              <a:t>db.createCollection(name, options)</a:t>
            </a:r>
            <a:r>
              <a:rPr lang="en-US" sz="2700" b="0" strike="noStrike" spc="-1">
                <a:solidFill>
                  <a:srgbClr val="000000"/>
                </a:solidFill>
                <a:uFill>
                  <a:solidFill>
                    <a:srgbClr val="FFFFFF"/>
                  </a:solidFill>
                </a:uFill>
                <a:latin typeface="Times New Roman"/>
              </a:rPr>
              <a:t> is used to create collection.</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7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1" strike="noStrike" spc="-1">
                <a:solidFill>
                  <a:srgbClr val="FF0000"/>
                </a:solidFill>
                <a:uFill>
                  <a:solidFill>
                    <a:srgbClr val="FFFFFF"/>
                  </a:solidFill>
                </a:uFill>
                <a:latin typeface="Times New Roman"/>
              </a:rPr>
              <a:t>                    db.createCollection(name, options)</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In the command, </a:t>
            </a:r>
            <a:r>
              <a:rPr lang="en-US" sz="2700" b="1" strike="noStrike" spc="-1">
                <a:solidFill>
                  <a:srgbClr val="000000"/>
                </a:solidFill>
                <a:uFill>
                  <a:solidFill>
                    <a:srgbClr val="FFFFFF"/>
                  </a:solidFill>
                </a:uFill>
                <a:latin typeface="Times New Roman"/>
              </a:rPr>
              <a:t>name</a:t>
            </a:r>
            <a:r>
              <a:rPr lang="en-US" sz="2700" b="0" strike="noStrike" spc="-1">
                <a:solidFill>
                  <a:srgbClr val="000000"/>
                </a:solidFill>
                <a:uFill>
                  <a:solidFill>
                    <a:srgbClr val="FFFFFF"/>
                  </a:solidFill>
                </a:uFill>
                <a:latin typeface="Times New Roman"/>
              </a:rPr>
              <a:t> is name of collection to be created. </a:t>
            </a:r>
            <a:r>
              <a:rPr lang="en-US" sz="2700" b="1" strike="noStrike" spc="-1">
                <a:solidFill>
                  <a:srgbClr val="000000"/>
                </a:solidFill>
                <a:uFill>
                  <a:solidFill>
                    <a:srgbClr val="FFFFFF"/>
                  </a:solidFill>
                </a:uFill>
                <a:latin typeface="Times New Roman"/>
              </a:rPr>
              <a:t>Options</a:t>
            </a:r>
            <a:r>
              <a:rPr lang="en-US" sz="2700" b="0" strike="noStrike" spc="-1">
                <a:solidFill>
                  <a:srgbClr val="000000"/>
                </a:solidFill>
                <a:uFill>
                  <a:solidFill>
                    <a:srgbClr val="FFFFFF"/>
                  </a:solidFill>
                </a:uFill>
                <a:latin typeface="Times New Roman"/>
              </a:rPr>
              <a:t> is a document and used to specify configuration of collection.</a:t>
            </a:r>
            <a:endParaRPr lang="en-US" sz="3200" b="0" strike="noStrike" spc="-1">
              <a:solidFill>
                <a:srgbClr val="000000"/>
              </a:solidFill>
              <a:uFill>
                <a:solidFill>
                  <a:srgbClr val="FFFFFF"/>
                </a:solidFill>
              </a:uFill>
              <a:latin typeface="Calibri"/>
            </a:endParaRPr>
          </a:p>
        </p:txBody>
      </p:sp>
      <p:sp>
        <p:nvSpPr>
          <p:cNvPr id="205" name="TextShape 2"/>
          <p:cNvSpPr txBox="1"/>
          <p:nvPr/>
        </p:nvSpPr>
        <p:spPr>
          <a:xfrm>
            <a:off x="6553080" y="6356520"/>
            <a:ext cx="2133360" cy="364680"/>
          </a:xfrm>
          <a:prstGeom prst="rect">
            <a:avLst/>
          </a:prstGeom>
          <a:noFill/>
          <a:ln>
            <a:noFill/>
          </a:ln>
        </p:spPr>
        <p:txBody>
          <a:bodyPr anchor="ctr"/>
          <a:lstStyle/>
          <a:p>
            <a:pPr algn="r">
              <a:lnSpc>
                <a:spcPct val="100000"/>
              </a:lnSpc>
            </a:pPr>
            <a:fld id="{78507493-5C7C-4BB3-828E-02ED0C10FE49}" type="slidenum">
              <a:rPr lang="en-IN" sz="1200" b="0" strike="noStrike" spc="-1">
                <a:solidFill>
                  <a:srgbClr val="8B8B8B"/>
                </a:solidFill>
                <a:uFill>
                  <a:solidFill>
                    <a:srgbClr val="FFFFFF"/>
                  </a:solidFill>
                </a:uFill>
                <a:latin typeface="Calibri"/>
              </a:rPr>
              <a:t>57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 name="Table 1"/>
          <p:cNvGraphicFramePr/>
          <p:nvPr/>
        </p:nvGraphicFramePr>
        <p:xfrm>
          <a:off x="380880" y="838080"/>
          <a:ext cx="8381520" cy="2468880"/>
        </p:xfrm>
        <a:graphic>
          <a:graphicData uri="http://schemas.openxmlformats.org/drawingml/2006/table">
            <a:tbl>
              <a:tblPr/>
              <a:tblGrid>
                <a:gridCol w="1828800">
                  <a:extLst>
                    <a:ext uri="{9D8B030D-6E8A-4147-A177-3AD203B41FA5}">
                      <a16:colId xmlns:a16="http://schemas.microsoft.com/office/drawing/2014/main" val="20000"/>
                    </a:ext>
                  </a:extLst>
                </a:gridCol>
                <a:gridCol w="1904760">
                  <a:extLst>
                    <a:ext uri="{9D8B030D-6E8A-4147-A177-3AD203B41FA5}">
                      <a16:colId xmlns:a16="http://schemas.microsoft.com/office/drawing/2014/main" val="20001"/>
                    </a:ext>
                  </a:extLst>
                </a:gridCol>
                <a:gridCol w="4647960">
                  <a:extLst>
                    <a:ext uri="{9D8B030D-6E8A-4147-A177-3AD203B41FA5}">
                      <a16:colId xmlns:a16="http://schemas.microsoft.com/office/drawing/2014/main" val="20002"/>
                    </a:ext>
                  </a:extLst>
                </a:gridCol>
              </a:tblGrid>
              <a:tr h="432360">
                <a:tc>
                  <a:txBody>
                    <a:bodyPr/>
                    <a:lstStyle/>
                    <a:p>
                      <a:pPr>
                        <a:lnSpc>
                          <a:spcPct val="150000"/>
                        </a:lnSpc>
                      </a:pPr>
                      <a:r>
                        <a:rPr lang="en-IN" sz="2400" b="1" strike="noStrike" spc="-1">
                          <a:solidFill>
                            <a:srgbClr val="000000"/>
                          </a:solidFill>
                          <a:uFill>
                            <a:solidFill>
                              <a:srgbClr val="FFFFFF"/>
                            </a:solidFill>
                          </a:uFill>
                          <a:latin typeface="Times New Roman"/>
                          <a:ea typeface="Times New Roman"/>
                        </a:rPr>
                        <a:t>Parameter</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50000"/>
                        </a:lnSpc>
                      </a:pPr>
                      <a:r>
                        <a:rPr lang="en-IN" sz="2400" b="1" strike="noStrike" spc="-1">
                          <a:solidFill>
                            <a:srgbClr val="000000"/>
                          </a:solidFill>
                          <a:uFill>
                            <a:solidFill>
                              <a:srgbClr val="FFFFFF"/>
                            </a:solidFill>
                          </a:uFill>
                          <a:latin typeface="Times New Roman"/>
                          <a:ea typeface="Times New Roman"/>
                        </a:rPr>
                        <a:t>Type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50000"/>
                        </a:lnSpc>
                      </a:pPr>
                      <a:r>
                        <a:rPr lang="en-IN" sz="2400" b="1" strike="noStrike" spc="-1">
                          <a:solidFill>
                            <a:srgbClr val="000000"/>
                          </a:solidFill>
                          <a:uFill>
                            <a:solidFill>
                              <a:srgbClr val="FFFFFF"/>
                            </a:solidFill>
                          </a:uFill>
                          <a:latin typeface="Times New Roman"/>
                          <a:ea typeface="Times New Roman"/>
                        </a:rPr>
                        <a:t>Description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236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Name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String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Name of the collection to be created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937800">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Options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Document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2400" b="0" strike="noStrike" spc="-1">
                          <a:solidFill>
                            <a:srgbClr val="000000"/>
                          </a:solidFill>
                          <a:uFill>
                            <a:solidFill>
                              <a:srgbClr val="FFFFFF"/>
                            </a:solidFill>
                          </a:uFill>
                          <a:latin typeface="Times New Roman"/>
                          <a:ea typeface="Times New Roman"/>
                        </a:rPr>
                        <a:t>(Optional) Specify options about memory size and indexing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bl>
          </a:graphicData>
        </a:graphic>
      </p:graphicFrame>
      <p:sp>
        <p:nvSpPr>
          <p:cNvPr id="207" name="CustomShape 2"/>
          <p:cNvSpPr/>
          <p:nvPr/>
        </p:nvSpPr>
        <p:spPr>
          <a:xfrm>
            <a:off x="304920" y="4041720"/>
            <a:ext cx="8534160" cy="82368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IN" sz="2400" b="0" strike="noStrike" spc="-1">
                <a:solidFill>
                  <a:srgbClr val="000000"/>
                </a:solidFill>
                <a:uFill>
                  <a:solidFill>
                    <a:srgbClr val="FFFFFF"/>
                  </a:solidFill>
                </a:uFill>
                <a:latin typeface="Times New Roman"/>
                <a:ea typeface="Times New Roman"/>
              </a:rPr>
              <a:t>Options parameter is optional, so you need to specify only name of the collection. Following is the list of options you can use:</a:t>
            </a:r>
            <a:endParaRPr lang="en-IN" sz="1800" b="0" strike="noStrike" spc="-1">
              <a:solidFill>
                <a:srgbClr val="000000"/>
              </a:solidFill>
              <a:uFill>
                <a:solidFill>
                  <a:srgbClr val="FFFFFF"/>
                </a:solidFill>
              </a:uFill>
              <a:latin typeface="Arial"/>
            </a:endParaRPr>
          </a:p>
        </p:txBody>
      </p:sp>
      <p:sp>
        <p:nvSpPr>
          <p:cNvPr id="208" name="TextShape 3"/>
          <p:cNvSpPr txBox="1"/>
          <p:nvPr/>
        </p:nvSpPr>
        <p:spPr>
          <a:xfrm>
            <a:off x="6553080" y="6356520"/>
            <a:ext cx="2133360" cy="364680"/>
          </a:xfrm>
          <a:prstGeom prst="rect">
            <a:avLst/>
          </a:prstGeom>
          <a:noFill/>
          <a:ln>
            <a:noFill/>
          </a:ln>
        </p:spPr>
        <p:txBody>
          <a:bodyPr anchor="ctr"/>
          <a:lstStyle/>
          <a:p>
            <a:pPr algn="r">
              <a:lnSpc>
                <a:spcPct val="100000"/>
              </a:lnSpc>
            </a:pPr>
            <a:fld id="{3B9E4348-EA96-4058-9FEC-C135BF4FD7ED}" type="slidenum">
              <a:rPr lang="en-IN" sz="1200" b="0" strike="noStrike" spc="-1">
                <a:solidFill>
                  <a:srgbClr val="8B8B8B"/>
                </a:solidFill>
                <a:uFill>
                  <a:solidFill>
                    <a:srgbClr val="FFFFFF"/>
                  </a:solidFill>
                </a:uFill>
                <a:latin typeface="Calibri"/>
              </a:rPr>
              <a:t>58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 name="Table 1"/>
          <p:cNvGraphicFramePr/>
          <p:nvPr/>
        </p:nvGraphicFramePr>
        <p:xfrm>
          <a:off x="152280" y="228600"/>
          <a:ext cx="8762760" cy="6103620"/>
        </p:xfrm>
        <a:graphic>
          <a:graphicData uri="http://schemas.openxmlformats.org/drawingml/2006/table">
            <a:tbl>
              <a:tblPr/>
              <a:tblGrid>
                <a:gridCol w="1379160">
                  <a:extLst>
                    <a:ext uri="{9D8B030D-6E8A-4147-A177-3AD203B41FA5}">
                      <a16:colId xmlns:a16="http://schemas.microsoft.com/office/drawing/2014/main" val="20000"/>
                    </a:ext>
                  </a:extLst>
                </a:gridCol>
                <a:gridCol w="1058760">
                  <a:extLst>
                    <a:ext uri="{9D8B030D-6E8A-4147-A177-3AD203B41FA5}">
                      <a16:colId xmlns:a16="http://schemas.microsoft.com/office/drawing/2014/main" val="20001"/>
                    </a:ext>
                  </a:extLst>
                </a:gridCol>
                <a:gridCol w="6324840">
                  <a:extLst>
                    <a:ext uri="{9D8B030D-6E8A-4147-A177-3AD203B41FA5}">
                      <a16:colId xmlns:a16="http://schemas.microsoft.com/office/drawing/2014/main" val="20002"/>
                    </a:ext>
                  </a:extLst>
                </a:gridCol>
              </a:tblGrid>
              <a:tr h="362160">
                <a:tc>
                  <a:txBody>
                    <a:bodyPr/>
                    <a:lstStyle/>
                    <a:p>
                      <a:pPr>
                        <a:lnSpc>
                          <a:spcPct val="150000"/>
                        </a:lnSpc>
                      </a:pPr>
                      <a:r>
                        <a:rPr lang="en-IN" sz="1900" b="1" strike="noStrike" spc="-1">
                          <a:solidFill>
                            <a:srgbClr val="000000"/>
                          </a:solidFill>
                          <a:uFill>
                            <a:solidFill>
                              <a:srgbClr val="FFFFFF"/>
                            </a:solidFill>
                          </a:uFill>
                          <a:latin typeface="Times New Roman"/>
                          <a:ea typeface="Times New Roman"/>
                        </a:rPr>
                        <a:t>Field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50000"/>
                        </a:lnSpc>
                      </a:pPr>
                      <a:r>
                        <a:rPr lang="en-IN" sz="1900" b="1" strike="noStrike" spc="-1">
                          <a:solidFill>
                            <a:srgbClr val="000000"/>
                          </a:solidFill>
                          <a:uFill>
                            <a:solidFill>
                              <a:srgbClr val="FFFFFF"/>
                            </a:solidFill>
                          </a:uFill>
                          <a:latin typeface="Times New Roman"/>
                          <a:ea typeface="Times New Roman"/>
                        </a:rPr>
                        <a:t>Type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50000"/>
                        </a:lnSpc>
                      </a:pPr>
                      <a:r>
                        <a:rPr lang="en-IN" sz="1900" b="1" strike="noStrike" spc="-1">
                          <a:solidFill>
                            <a:srgbClr val="000000"/>
                          </a:solidFill>
                          <a:uFill>
                            <a:solidFill>
                              <a:srgbClr val="FFFFFF"/>
                            </a:solidFill>
                          </a:uFill>
                          <a:latin typeface="Times New Roman"/>
                          <a:ea typeface="Times New Roman"/>
                        </a:rPr>
                        <a:t>Description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1962000">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Capped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Boolean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(Optional) If true, enables a capped collection. Capped collection is a collection fixed size collection that automatically overwrites its oldest entries when it reaches its maximum size. </a:t>
                      </a:r>
                      <a:r>
                        <a:rPr lang="en-IN" sz="1900" b="1" strike="noStrike" spc="-1">
                          <a:solidFill>
                            <a:srgbClr val="000000"/>
                          </a:solidFill>
                          <a:uFill>
                            <a:solidFill>
                              <a:srgbClr val="FFFFFF"/>
                            </a:solidFill>
                          </a:uFill>
                          <a:latin typeface="Times New Roman"/>
                          <a:ea typeface="Times New Roman"/>
                        </a:rPr>
                        <a:t>If you specify true, you need to specify size parameter also.</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762120">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autoIndexID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Boolean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(Optional) If true, automatically create index on _id field.s Default value is false.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162080">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Size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number</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(Optional) Specifies a maximum size in bytes for a capped collection.  </a:t>
                      </a:r>
                      <a:r>
                        <a:rPr lang="en-IN" sz="1900" b="1" strike="noStrike" spc="-1">
                          <a:solidFill>
                            <a:srgbClr val="000000"/>
                          </a:solidFill>
                          <a:uFill>
                            <a:solidFill>
                              <a:srgbClr val="FFFFFF"/>
                            </a:solidFill>
                          </a:uFill>
                          <a:latin typeface="Times New Roman"/>
                          <a:ea typeface="Times New Roman"/>
                        </a:rPr>
                        <a:t>If capped is true, then you need to specify this field also.</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762120">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Max</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number</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50000"/>
                        </a:lnSpc>
                      </a:pPr>
                      <a:r>
                        <a:rPr lang="en-IN" sz="1900" b="0" strike="noStrike" spc="-1">
                          <a:solidFill>
                            <a:srgbClr val="000000"/>
                          </a:solidFill>
                          <a:uFill>
                            <a:solidFill>
                              <a:srgbClr val="FFFFFF"/>
                            </a:solidFill>
                          </a:uFill>
                          <a:latin typeface="Times New Roman"/>
                          <a:ea typeface="Times New Roman"/>
                        </a:rPr>
                        <a:t>(Optional) Specifies the maximum number of documents allowed in the capped collection.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
        <p:nvSpPr>
          <p:cNvPr id="210" name="TextShape 2"/>
          <p:cNvSpPr txBox="1"/>
          <p:nvPr/>
        </p:nvSpPr>
        <p:spPr>
          <a:xfrm>
            <a:off x="6553080" y="6356520"/>
            <a:ext cx="2133360" cy="364680"/>
          </a:xfrm>
          <a:prstGeom prst="rect">
            <a:avLst/>
          </a:prstGeom>
          <a:noFill/>
          <a:ln>
            <a:noFill/>
          </a:ln>
        </p:spPr>
        <p:txBody>
          <a:bodyPr anchor="ctr"/>
          <a:lstStyle/>
          <a:p>
            <a:pPr algn="r">
              <a:lnSpc>
                <a:spcPct val="100000"/>
              </a:lnSpc>
            </a:pPr>
            <a:fld id="{3695D2AB-0799-4B03-8290-87AFFCC71FF7}" type="slidenum">
              <a:rPr lang="en-IN" sz="1200" b="0" strike="noStrike" spc="-1">
                <a:solidFill>
                  <a:srgbClr val="8B8B8B"/>
                </a:solidFill>
                <a:uFill>
                  <a:solidFill>
                    <a:srgbClr val="FFFFFF"/>
                  </a:solidFill>
                </a:uFill>
                <a:latin typeface="Calibri"/>
              </a:rPr>
              <a:t>59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04920" y="228600"/>
            <a:ext cx="838152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500" b="1" strike="noStrike" spc="-1">
                <a:solidFill>
                  <a:srgbClr val="FF0000"/>
                </a:solidFill>
                <a:uFill>
                  <a:solidFill>
                    <a:srgbClr val="FFFFFF"/>
                  </a:solidFill>
                </a:uFill>
                <a:latin typeface="Times New Roman"/>
              </a:rPr>
              <a:t>Uses of JSON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It is used while writing JavaScript based application which includes browser extension and websites.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JSON format is used for serializing &amp; transmitting structured data over network connection.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This is primarily used to transmit data between server and web application.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Wingdings" charset="2"/>
              <a:buChar char=""/>
            </a:pPr>
            <a:r>
              <a:rPr lang="en-US" sz="2500" b="1" strike="noStrike" spc="-1">
                <a:solidFill>
                  <a:srgbClr val="FF0000"/>
                </a:solidFill>
                <a:uFill>
                  <a:solidFill>
                    <a:srgbClr val="FFFFFF"/>
                  </a:solidFill>
                </a:uFill>
                <a:latin typeface="Times New Roman"/>
              </a:rPr>
              <a:t>Characteristics of JSON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Easy to read and write JSON.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500" b="0" strike="noStrike" spc="-1">
                <a:solidFill>
                  <a:srgbClr val="000000"/>
                </a:solidFill>
                <a:uFill>
                  <a:solidFill>
                    <a:srgbClr val="FFFFFF"/>
                  </a:solidFill>
                </a:uFill>
                <a:latin typeface="Times New Roman"/>
              </a:rPr>
              <a:t>Language independent.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89" name="TextShape 2"/>
          <p:cNvSpPr txBox="1"/>
          <p:nvPr/>
        </p:nvSpPr>
        <p:spPr>
          <a:xfrm>
            <a:off x="6553080" y="6356520"/>
            <a:ext cx="2133360" cy="364680"/>
          </a:xfrm>
          <a:prstGeom prst="rect">
            <a:avLst/>
          </a:prstGeom>
          <a:noFill/>
          <a:ln>
            <a:noFill/>
          </a:ln>
        </p:spPr>
        <p:txBody>
          <a:bodyPr anchor="ctr"/>
          <a:lstStyle/>
          <a:p>
            <a:pPr algn="r">
              <a:lnSpc>
                <a:spcPct val="100000"/>
              </a:lnSpc>
            </a:pPr>
            <a:fld id="{5B0793EC-8DD0-4D78-88BC-CFEFD0FD8E20}" type="slidenum">
              <a:rPr lang="en-IN" sz="1200" b="0" strike="noStrike" spc="-1">
                <a:solidFill>
                  <a:srgbClr val="8B8B8B"/>
                </a:solidFill>
                <a:uFill>
                  <a:solidFill>
                    <a:srgbClr val="FFFFFF"/>
                  </a:solidFill>
                </a:uFill>
                <a:latin typeface="Calibri"/>
              </a:rPr>
              <a:t>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212" name="TextShape 2"/>
          <p:cNvSpPr txBox="1"/>
          <p:nvPr/>
        </p:nvSpPr>
        <p:spPr>
          <a:xfrm>
            <a:off x="6553080" y="6356520"/>
            <a:ext cx="2133360" cy="364680"/>
          </a:xfrm>
          <a:prstGeom prst="rect">
            <a:avLst/>
          </a:prstGeom>
          <a:noFill/>
          <a:ln>
            <a:noFill/>
          </a:ln>
        </p:spPr>
        <p:txBody>
          <a:bodyPr anchor="ctr"/>
          <a:lstStyle/>
          <a:p>
            <a:pPr algn="r">
              <a:lnSpc>
                <a:spcPct val="100000"/>
              </a:lnSpc>
            </a:pPr>
            <a:fld id="{01C18840-1C23-45EC-B202-7B0608E94494}" type="slidenum">
              <a:rPr lang="en-IN" sz="1200" b="0" strike="noStrike" spc="-1">
                <a:solidFill>
                  <a:srgbClr val="8B8B8B"/>
                </a:solidFill>
                <a:uFill>
                  <a:solidFill>
                    <a:srgbClr val="FFFFFF"/>
                  </a:solidFill>
                </a:uFill>
                <a:latin typeface="Calibri"/>
              </a:rPr>
              <a:t>60</a:t>
            </a:fld>
            <a:endParaRPr lang="en-IN" sz="1400" b="0" strike="noStrike" spc="-1">
              <a:solidFill>
                <a:srgbClr val="000000"/>
              </a:solidFill>
              <a:uFill>
                <a:solidFill>
                  <a:srgbClr val="FFFFFF"/>
                </a:solidFill>
              </a:uFill>
              <a:latin typeface="Times New Roman"/>
            </a:endParaRPr>
          </a:p>
        </p:txBody>
      </p:sp>
      <p:pic>
        <p:nvPicPr>
          <p:cNvPr id="213" name="Image2"/>
          <p:cNvPicPr/>
          <p:nvPr/>
        </p:nvPicPr>
        <p:blipFill>
          <a:blip r:embed="rId2"/>
          <a:stretch/>
        </p:blipFill>
        <p:spPr>
          <a:xfrm>
            <a:off x="609480" y="274680"/>
            <a:ext cx="8076960" cy="6081480"/>
          </a:xfrm>
          <a:prstGeom prst="rect">
            <a:avLst/>
          </a:prstGeom>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228600" y="304920"/>
            <a:ext cx="8686440" cy="6171840"/>
          </a:xfrm>
          <a:prstGeom prst="rect">
            <a:avLst/>
          </a:prstGeom>
          <a:noFill/>
          <a:ln>
            <a:noFill/>
          </a:ln>
        </p:spPr>
        <p:txBody>
          <a:bodyPr/>
          <a:lstStyle/>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3200" b="1" strike="noStrike" cap="all" spc="-1">
                <a:solidFill>
                  <a:srgbClr val="FF0000"/>
                </a:solidFill>
                <a:uFill>
                  <a:solidFill>
                    <a:srgbClr val="FFFFFF"/>
                  </a:solidFill>
                </a:uFill>
                <a:latin typeface="Times New Roman"/>
              </a:rPr>
              <a:t>EXAMPLES: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Basic syntax of </a:t>
            </a:r>
            <a:r>
              <a:rPr lang="en-US" sz="3200" b="1" strike="noStrike" spc="-1">
                <a:solidFill>
                  <a:srgbClr val="000000"/>
                </a:solidFill>
                <a:uFill>
                  <a:solidFill>
                    <a:srgbClr val="FFFFFF"/>
                  </a:solidFill>
                </a:uFill>
                <a:latin typeface="Times New Roman"/>
              </a:rPr>
              <a:t>createCollection()</a:t>
            </a:r>
            <a:r>
              <a:rPr lang="en-US" sz="3200" b="0" strike="noStrike" spc="-1">
                <a:solidFill>
                  <a:srgbClr val="000000"/>
                </a:solidFill>
                <a:uFill>
                  <a:solidFill>
                    <a:srgbClr val="FFFFFF"/>
                  </a:solidFill>
                </a:uFill>
                <a:latin typeface="Times New Roman"/>
              </a:rPr>
              <a:t> method without options is as follows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&gt;use test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switched to db test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&gt;db.createCollection("mycollection")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"ok" : 1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You can check the created collection by using the command </a:t>
            </a:r>
            <a:r>
              <a:rPr lang="en-US" sz="3200" b="1" strike="noStrike" spc="-1">
                <a:solidFill>
                  <a:srgbClr val="000000"/>
                </a:solidFill>
                <a:uFill>
                  <a:solidFill>
                    <a:srgbClr val="FFFFFF"/>
                  </a:solidFill>
                </a:uFill>
                <a:latin typeface="Times New Roman"/>
              </a:rPr>
              <a:t>show collections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&gt;show collections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mycollection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system.indexes</a:t>
            </a:r>
            <a:endParaRPr lang="en-US" sz="3200" b="0" strike="noStrike" spc="-1">
              <a:solidFill>
                <a:srgbClr val="000000"/>
              </a:solidFill>
              <a:uFill>
                <a:solidFill>
                  <a:srgbClr val="FFFFFF"/>
                </a:solidFill>
              </a:uFill>
              <a:latin typeface="Calibri"/>
            </a:endParaRPr>
          </a:p>
        </p:txBody>
      </p:sp>
      <p:sp>
        <p:nvSpPr>
          <p:cNvPr id="215" name="TextShape 2"/>
          <p:cNvSpPr txBox="1"/>
          <p:nvPr/>
        </p:nvSpPr>
        <p:spPr>
          <a:xfrm>
            <a:off x="6553080" y="6356520"/>
            <a:ext cx="2133360" cy="364680"/>
          </a:xfrm>
          <a:prstGeom prst="rect">
            <a:avLst/>
          </a:prstGeom>
          <a:noFill/>
          <a:ln>
            <a:noFill/>
          </a:ln>
        </p:spPr>
        <p:txBody>
          <a:bodyPr anchor="ctr"/>
          <a:lstStyle/>
          <a:p>
            <a:pPr algn="r">
              <a:lnSpc>
                <a:spcPct val="100000"/>
              </a:lnSpc>
            </a:pPr>
            <a:fld id="{8F55D6C6-8CAE-4BD9-8F30-BAED0BB94AC1}" type="slidenum">
              <a:rPr lang="en-IN" sz="1200" b="0" strike="noStrike" spc="-1">
                <a:solidFill>
                  <a:srgbClr val="8B8B8B"/>
                </a:solidFill>
                <a:uFill>
                  <a:solidFill>
                    <a:srgbClr val="FFFFFF"/>
                  </a:solidFill>
                </a:uFill>
                <a:latin typeface="Calibri"/>
              </a:rPr>
              <a:t>61</a:t>
            </a:fld>
            <a:endParaRPr lang="en-IN" sz="1400" b="0" strike="noStrike" spc="-1">
              <a:solidFill>
                <a:srgbClr val="000000"/>
              </a:solidFill>
              <a:uFill>
                <a:solidFill>
                  <a:srgbClr val="FFFFFF"/>
                </a:solidFill>
              </a:uFill>
              <a:latin typeface="Times New Roman"/>
            </a:endParaRPr>
          </a:p>
        </p:txBody>
      </p:sp>
      <p:sp>
        <p:nvSpPr>
          <p:cNvPr id="216" name="CustomShape 3"/>
          <p:cNvSpPr/>
          <p:nvPr/>
        </p:nvSpPr>
        <p:spPr>
          <a:xfrm>
            <a:off x="228600" y="459720"/>
            <a:ext cx="8686440" cy="702000"/>
          </a:xfrm>
          <a:prstGeom prst="rect">
            <a:avLst/>
          </a:prstGeom>
          <a:noFill/>
          <a:ln w="9360">
            <a:noFill/>
          </a:ln>
        </p:spPr>
        <p:style>
          <a:lnRef idx="0">
            <a:scrgbClr r="0" g="0" b="0"/>
          </a:lnRef>
          <a:fillRef idx="0">
            <a:scrgbClr r="0" g="0" b="0"/>
          </a:fillRef>
          <a:effectRef idx="0">
            <a:scrgbClr r="0" g="0" b="0"/>
          </a:effectRef>
          <a:fontRef idx="minor"/>
        </p:style>
        <p:txBody>
          <a:bodyPr anchor="ctr"/>
          <a:lstStyle/>
          <a:p>
            <a:pPr>
              <a:lnSpc>
                <a:spcPct val="100000"/>
              </a:lnSpc>
            </a:pPr>
            <a:r>
              <a:rPr lang="en-IN" sz="2000" b="0" strike="noStrike" spc="-1">
                <a:solidFill>
                  <a:srgbClr val="000000"/>
                </a:solidFill>
                <a:uFill>
                  <a:solidFill>
                    <a:srgbClr val="FFFFFF"/>
                  </a:solidFill>
                </a:uFill>
                <a:latin typeface="Times New Roman"/>
                <a:ea typeface="Times New Roman"/>
              </a:rPr>
              <a:t>While inserting the document, MongoDB first checks size field of capped collection, then it checks max field.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228600" y="228600"/>
            <a:ext cx="8610120" cy="6324120"/>
          </a:xfrm>
          <a:prstGeom prst="rect">
            <a:avLst/>
          </a:prstGeom>
          <a:noFill/>
          <a:ln>
            <a:noFill/>
          </a:ln>
        </p:spPr>
        <p:txBody>
          <a:bodyPr/>
          <a:lstStyle/>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Following example shows the syntax </a:t>
            </a:r>
            <a:r>
              <a:rPr lang="en-US" sz="2700" b="1" strike="noStrike" spc="-1">
                <a:solidFill>
                  <a:srgbClr val="FF0000"/>
                </a:solidFill>
                <a:uFill>
                  <a:solidFill>
                    <a:srgbClr val="FFFFFF"/>
                  </a:solidFill>
                </a:uFill>
                <a:latin typeface="Times New Roman"/>
              </a:rPr>
              <a:t>o</a:t>
            </a:r>
            <a:r>
              <a:rPr lang="en-US" sz="2700" b="0" strike="noStrike" spc="-1">
                <a:solidFill>
                  <a:srgbClr val="FF0000"/>
                </a:solidFill>
                <a:uFill>
                  <a:solidFill>
                    <a:srgbClr val="FFFFFF"/>
                  </a:solidFill>
                </a:uFill>
                <a:latin typeface="Times New Roman"/>
              </a:rPr>
              <a:t>f </a:t>
            </a:r>
            <a:r>
              <a:rPr lang="en-US" sz="2700" b="1" strike="noStrike" spc="-1">
                <a:solidFill>
                  <a:srgbClr val="FF0000"/>
                </a:solidFill>
                <a:uFill>
                  <a:solidFill>
                    <a:srgbClr val="FFFFFF"/>
                  </a:solidFill>
                </a:uFill>
                <a:latin typeface="Times New Roman"/>
              </a:rPr>
              <a:t>createCollection()</a:t>
            </a:r>
            <a:r>
              <a:rPr lang="en-US" sz="2700" b="0" strike="noStrike" spc="-1">
                <a:solidFill>
                  <a:srgbClr val="000000"/>
                </a:solidFill>
                <a:uFill>
                  <a:solidFill>
                    <a:srgbClr val="FFFFFF"/>
                  </a:solidFill>
                </a:uFill>
                <a:latin typeface="Times New Roman"/>
              </a:rPr>
              <a:t> method with few important options:</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&gt;db.createCollection("mycol",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 capped : true,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autoIndexID : true,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size : 6142800,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max : 10000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"ok" : 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18" name="TextShape 2"/>
          <p:cNvSpPr txBox="1"/>
          <p:nvPr/>
        </p:nvSpPr>
        <p:spPr>
          <a:xfrm>
            <a:off x="6553080" y="6356520"/>
            <a:ext cx="2133360" cy="364680"/>
          </a:xfrm>
          <a:prstGeom prst="rect">
            <a:avLst/>
          </a:prstGeom>
          <a:noFill/>
          <a:ln>
            <a:noFill/>
          </a:ln>
        </p:spPr>
        <p:txBody>
          <a:bodyPr anchor="ctr"/>
          <a:lstStyle/>
          <a:p>
            <a:pPr algn="r">
              <a:lnSpc>
                <a:spcPct val="100000"/>
              </a:lnSpc>
            </a:pPr>
            <a:fld id="{7A62FF41-A04F-452F-A3A2-F396CD540C5B}" type="slidenum">
              <a:rPr lang="en-IN" sz="1200" b="0" strike="noStrike" spc="-1">
                <a:solidFill>
                  <a:srgbClr val="8B8B8B"/>
                </a:solidFill>
                <a:uFill>
                  <a:solidFill>
                    <a:srgbClr val="FFFFFF"/>
                  </a:solidFill>
                </a:uFill>
                <a:latin typeface="Calibri"/>
              </a:rPr>
              <a:t>62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304920" y="304920"/>
            <a:ext cx="8610120" cy="62481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In mongodb you don't need to create collection. MongoDB creates collection automatically, when you insert some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&gt;db.demo.insert({"name" :"tutorials"})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&gt;show collections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mycol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mycollection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system.indexes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demo</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20" name="TextShape 2"/>
          <p:cNvSpPr txBox="1"/>
          <p:nvPr/>
        </p:nvSpPr>
        <p:spPr>
          <a:xfrm>
            <a:off x="6553080" y="6356520"/>
            <a:ext cx="2133360" cy="364680"/>
          </a:xfrm>
          <a:prstGeom prst="rect">
            <a:avLst/>
          </a:prstGeom>
          <a:noFill/>
          <a:ln>
            <a:noFill/>
          </a:ln>
        </p:spPr>
        <p:txBody>
          <a:bodyPr anchor="ctr"/>
          <a:lstStyle/>
          <a:p>
            <a:pPr algn="r">
              <a:lnSpc>
                <a:spcPct val="100000"/>
              </a:lnSpc>
            </a:pPr>
            <a:fld id="{E29CB095-C7C3-408E-97F3-182EAA00418D}" type="slidenum">
              <a:rPr lang="en-IN" sz="1200" b="0" strike="noStrike" spc="-1">
                <a:solidFill>
                  <a:srgbClr val="8B8B8B"/>
                </a:solidFill>
                <a:uFill>
                  <a:solidFill>
                    <a:srgbClr val="FFFFFF"/>
                  </a:solidFill>
                </a:uFill>
                <a:latin typeface="Calibri"/>
              </a:rPr>
              <a:t>63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44" y="274680"/>
            <a:ext cx="8380396" cy="6285297"/>
          </a:xfrm>
          <a:prstGeom prst="rect">
            <a:avLst/>
          </a:prstGeom>
        </p:spPr>
      </p:pic>
    </p:spTree>
    <p:extLst>
      <p:ext uri="{BB962C8B-B14F-4D97-AF65-F5344CB8AC3E}">
        <p14:creationId xmlns:p14="http://schemas.microsoft.com/office/powerpoint/2010/main" val="34863285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457200" y="152280"/>
            <a:ext cx="8229240" cy="6552720"/>
          </a:xfrm>
          <a:prstGeom prst="rect">
            <a:avLst/>
          </a:prstGeom>
          <a:noFill/>
          <a:ln>
            <a:noFill/>
          </a:ln>
        </p:spPr>
        <p:txBody>
          <a:bodyPr/>
          <a:lstStyle/>
          <a:p>
            <a:pPr marL="343080" indent="-342720">
              <a:lnSpc>
                <a:spcPct val="100000"/>
              </a:lnSpc>
              <a:buClr>
                <a:srgbClr val="FF0000"/>
              </a:buClr>
              <a:buFont typeface="Arial"/>
              <a:buChar char="•"/>
            </a:pPr>
            <a:r>
              <a:rPr lang="en-US" sz="2000" b="1" strike="noStrike" spc="-1" dirty="0">
                <a:solidFill>
                  <a:srgbClr val="FF0000"/>
                </a:solidFill>
                <a:uFill>
                  <a:solidFill>
                    <a:srgbClr val="FFFFFF"/>
                  </a:solidFill>
                </a:uFill>
                <a:latin typeface="Times New Roman"/>
              </a:rPr>
              <a:t>MongoDB Drop Collection</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1" strike="noStrike" spc="-1" dirty="0">
                <a:solidFill>
                  <a:srgbClr val="000000"/>
                </a:solidFill>
                <a:uFill>
                  <a:solidFill>
                    <a:srgbClr val="FFFFFF"/>
                  </a:solidFill>
                </a:uFill>
                <a:latin typeface="Times New Roman"/>
              </a:rPr>
              <a:t>The drop() Method</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MongoDB's </a:t>
            </a:r>
            <a:r>
              <a:rPr lang="en-US" sz="2000" b="1" strike="noStrike" spc="-1" dirty="0" err="1">
                <a:solidFill>
                  <a:srgbClr val="000000"/>
                </a:solidFill>
                <a:uFill>
                  <a:solidFill>
                    <a:srgbClr val="FFFFFF"/>
                  </a:solidFill>
                </a:uFill>
                <a:latin typeface="Times New Roman"/>
              </a:rPr>
              <a:t>db.collection.drop</a:t>
            </a:r>
            <a:r>
              <a:rPr lang="en-US" sz="2000" b="1" strike="noStrike" spc="-1" dirty="0">
                <a:solidFill>
                  <a:srgbClr val="000000"/>
                </a:solidFill>
                <a:uFill>
                  <a:solidFill>
                    <a:srgbClr val="FFFFFF"/>
                  </a:solidFill>
                </a:uFill>
                <a:latin typeface="Times New Roman"/>
              </a:rPr>
              <a:t>()</a:t>
            </a:r>
            <a:r>
              <a:rPr lang="en-US" sz="2000" b="0" strike="noStrike" spc="-1" dirty="0">
                <a:solidFill>
                  <a:srgbClr val="000000"/>
                </a:solidFill>
                <a:uFill>
                  <a:solidFill>
                    <a:srgbClr val="FFFFFF"/>
                  </a:solidFill>
                </a:uFill>
                <a:latin typeface="Times New Roman"/>
              </a:rPr>
              <a:t> is used to drop a collection from the database.</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000" b="1" strike="noStrike" cap="all" spc="-1" dirty="0">
                <a:solidFill>
                  <a:srgbClr val="FF0000"/>
                </a:solidFill>
                <a:uFill>
                  <a:solidFill>
                    <a:srgbClr val="FFFFFF"/>
                  </a:solidFill>
                </a:uFill>
                <a:latin typeface="Times New Roman"/>
              </a:rPr>
              <a:t>SYNTAX:</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a:t>
            </a:r>
            <a:r>
              <a:rPr lang="en-US" sz="2000" b="1" strike="noStrike" spc="-1" dirty="0" err="1">
                <a:solidFill>
                  <a:srgbClr val="000000"/>
                </a:solidFill>
                <a:uFill>
                  <a:solidFill>
                    <a:srgbClr val="FFFFFF"/>
                  </a:solidFill>
                </a:uFill>
                <a:latin typeface="Times New Roman"/>
              </a:rPr>
              <a:t>db.COLLECTION_NAME.drop</a:t>
            </a:r>
            <a:r>
              <a:rPr lang="en-US" sz="2000" b="1" strike="noStrike" spc="-1" dirty="0">
                <a:solidFill>
                  <a:srgbClr val="000000"/>
                </a:solidFill>
                <a:uFill>
                  <a:solidFill>
                    <a:srgbClr val="FFFFFF"/>
                  </a:solidFill>
                </a:uFill>
                <a:latin typeface="Times New Roman"/>
              </a:rPr>
              <a:t>()</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000" b="1" strike="noStrike" cap="all" spc="-1" dirty="0">
                <a:solidFill>
                  <a:srgbClr val="FF0000"/>
                </a:solidFill>
                <a:uFill>
                  <a:solidFill>
                    <a:srgbClr val="FFFFFF"/>
                  </a:solidFill>
                </a:uFill>
                <a:latin typeface="Times New Roman"/>
              </a:rPr>
              <a:t>EXAMPLE:</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First, check the available collections into your database </a:t>
            </a:r>
            <a:r>
              <a:rPr lang="en-US" sz="2000" b="1" strike="noStrike" spc="-1" dirty="0" err="1">
                <a:solidFill>
                  <a:srgbClr val="000000"/>
                </a:solidFill>
                <a:uFill>
                  <a:solidFill>
                    <a:srgbClr val="FFFFFF"/>
                  </a:solidFill>
                </a:uFill>
                <a:latin typeface="Times New Roman"/>
              </a:rPr>
              <a:t>mydb</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1" strike="noStrike" spc="-1" dirty="0">
                <a:solidFill>
                  <a:srgbClr val="000000"/>
                </a:solidFill>
                <a:uFill>
                  <a:solidFill>
                    <a:srgbClr val="FFFFFF"/>
                  </a:solidFill>
                </a:uFill>
                <a:latin typeface="Times New Roman"/>
              </a:rPr>
              <a:t>&gt;use </a:t>
            </a:r>
            <a:r>
              <a:rPr lang="en-US" sz="2000" b="1" strike="noStrike" spc="-1" dirty="0" err="1">
                <a:solidFill>
                  <a:srgbClr val="000000"/>
                </a:solidFill>
                <a:uFill>
                  <a:solidFill>
                    <a:srgbClr val="FFFFFF"/>
                  </a:solidFill>
                </a:uFill>
                <a:latin typeface="Times New Roman"/>
              </a:rPr>
              <a:t>mydb</a:t>
            </a:r>
            <a:endParaRPr lang="en-US" sz="20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dirty="0">
                <a:solidFill>
                  <a:srgbClr val="000000"/>
                </a:solidFill>
                <a:uFill>
                  <a:solidFill>
                    <a:srgbClr val="FFFFFF"/>
                  </a:solidFill>
                </a:uFill>
                <a:latin typeface="Times New Roman"/>
              </a:rPr>
              <a:t>switched to </a:t>
            </a:r>
            <a:r>
              <a:rPr lang="en-US" sz="2000" b="0" strike="noStrike" spc="-1" dirty="0" err="1">
                <a:solidFill>
                  <a:srgbClr val="000000"/>
                </a:solidFill>
                <a:uFill>
                  <a:solidFill>
                    <a:srgbClr val="FFFFFF"/>
                  </a:solidFill>
                </a:uFill>
                <a:latin typeface="Times New Roman"/>
              </a:rPr>
              <a:t>db</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mydb</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&gt;</a:t>
            </a:r>
            <a:r>
              <a:rPr lang="en-US" sz="2000" b="1" strike="noStrike" spc="-1" dirty="0">
                <a:solidFill>
                  <a:srgbClr val="000000"/>
                </a:solidFill>
                <a:uFill>
                  <a:solidFill>
                    <a:srgbClr val="FFFFFF"/>
                  </a:solidFill>
                </a:uFill>
                <a:latin typeface="Times New Roman"/>
              </a:rPr>
              <a:t>show collections</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mycol</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err="1">
                <a:solidFill>
                  <a:srgbClr val="000000"/>
                </a:solidFill>
                <a:uFill>
                  <a:solidFill>
                    <a:srgbClr val="FFFFFF"/>
                  </a:solidFill>
                </a:uFill>
                <a:latin typeface="Times New Roman"/>
              </a:rPr>
              <a:t>mycollection</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err="1">
                <a:solidFill>
                  <a:srgbClr val="000000"/>
                </a:solidFill>
                <a:uFill>
                  <a:solidFill>
                    <a:srgbClr val="FFFFFF"/>
                  </a:solidFill>
                </a:uFill>
                <a:latin typeface="Times New Roman"/>
              </a:rPr>
              <a:t>system.indexes</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demo</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&gt; </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p:txBody>
      </p:sp>
      <p:sp>
        <p:nvSpPr>
          <p:cNvPr id="222" name="TextShape 2"/>
          <p:cNvSpPr txBox="1"/>
          <p:nvPr/>
        </p:nvSpPr>
        <p:spPr>
          <a:xfrm>
            <a:off x="6553080" y="6356520"/>
            <a:ext cx="2133360" cy="364680"/>
          </a:xfrm>
          <a:prstGeom prst="rect">
            <a:avLst/>
          </a:prstGeom>
          <a:noFill/>
          <a:ln>
            <a:noFill/>
          </a:ln>
        </p:spPr>
        <p:txBody>
          <a:bodyPr anchor="ctr"/>
          <a:lstStyle/>
          <a:p>
            <a:pPr algn="r">
              <a:lnSpc>
                <a:spcPct val="100000"/>
              </a:lnSpc>
            </a:pPr>
            <a:fld id="{76D14CA6-B2A1-4243-A7D5-774139F25ABB}" type="slidenum">
              <a:rPr lang="en-IN" sz="1200" b="0" strike="noStrike" spc="-1">
                <a:solidFill>
                  <a:srgbClr val="8B8B8B"/>
                </a:solidFill>
                <a:uFill>
                  <a:solidFill>
                    <a:srgbClr val="FFFFFF"/>
                  </a:solidFill>
                </a:uFill>
                <a:latin typeface="Calibri"/>
              </a:rPr>
              <a:t>65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57200" y="380880"/>
            <a:ext cx="8229240" cy="60955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Now drop the collection with the name </a:t>
            </a:r>
            <a:r>
              <a:rPr lang="en-US" sz="2400" b="1" strike="noStrike" spc="-1" dirty="0" err="1">
                <a:solidFill>
                  <a:srgbClr val="000000"/>
                </a:solidFill>
                <a:uFill>
                  <a:solidFill>
                    <a:srgbClr val="FFFFFF"/>
                  </a:solidFill>
                </a:uFill>
                <a:latin typeface="Times New Roman"/>
              </a:rPr>
              <a:t>mycollection</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&gt;</a:t>
            </a:r>
            <a:r>
              <a:rPr lang="en-US" sz="2400" b="0" strike="noStrike" spc="-1" dirty="0" err="1">
                <a:solidFill>
                  <a:srgbClr val="000000"/>
                </a:solidFill>
                <a:uFill>
                  <a:solidFill>
                    <a:srgbClr val="FFFFFF"/>
                  </a:solidFill>
                </a:uFill>
                <a:latin typeface="Times New Roman"/>
              </a:rPr>
              <a:t>db.mycollection.drop</a:t>
            </a:r>
            <a:r>
              <a:rPr lang="en-US" sz="2400" b="0" strike="noStrike" spc="-1" dirty="0">
                <a:solidFill>
                  <a:srgbClr val="000000"/>
                </a:solidFill>
                <a:uFill>
                  <a:solidFill>
                    <a:srgbClr val="FFFFFF"/>
                  </a:solidFill>
                </a:uFill>
                <a:latin typeface="Times New Roman"/>
              </a:rPr>
              <a:t>()</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true</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&gt; </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dirty="0">
                <a:solidFill>
                  <a:srgbClr val="000000"/>
                </a:solidFill>
                <a:uFill>
                  <a:solidFill>
                    <a:srgbClr val="FFFFFF"/>
                  </a:solidFill>
                </a:uFill>
                <a:latin typeface="Times New Roman"/>
              </a:rPr>
              <a:t>Again check the list of collections into database</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&gt;show collections</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err="1">
                <a:solidFill>
                  <a:srgbClr val="000000"/>
                </a:solidFill>
                <a:uFill>
                  <a:solidFill>
                    <a:srgbClr val="FFFFFF"/>
                  </a:solidFill>
                </a:uFill>
                <a:latin typeface="Times New Roman"/>
              </a:rPr>
              <a:t>mycol</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err="1">
                <a:solidFill>
                  <a:srgbClr val="000000"/>
                </a:solidFill>
                <a:uFill>
                  <a:solidFill>
                    <a:srgbClr val="FFFFFF"/>
                  </a:solidFill>
                </a:uFill>
                <a:latin typeface="Times New Roman"/>
              </a:rPr>
              <a:t>system.indexes</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demo</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&gt; </a:t>
            </a: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drop() method will return true, if the selected collection is dropped successfully otherwise it will return false.</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p:txBody>
      </p:sp>
      <p:sp>
        <p:nvSpPr>
          <p:cNvPr id="224" name="TextShape 2"/>
          <p:cNvSpPr txBox="1"/>
          <p:nvPr/>
        </p:nvSpPr>
        <p:spPr>
          <a:xfrm>
            <a:off x="6553080" y="6356520"/>
            <a:ext cx="2133360" cy="364680"/>
          </a:xfrm>
          <a:prstGeom prst="rect">
            <a:avLst/>
          </a:prstGeom>
          <a:noFill/>
          <a:ln>
            <a:noFill/>
          </a:ln>
        </p:spPr>
        <p:txBody>
          <a:bodyPr anchor="ctr"/>
          <a:lstStyle/>
          <a:p>
            <a:pPr algn="r">
              <a:lnSpc>
                <a:spcPct val="100000"/>
              </a:lnSpc>
            </a:pPr>
            <a:fld id="{A8A9D603-59C1-4CFE-8E2A-719853124619}" type="slidenum">
              <a:rPr lang="en-IN" sz="1200" b="0" strike="noStrike" spc="-1">
                <a:solidFill>
                  <a:srgbClr val="8B8B8B"/>
                </a:solidFill>
                <a:uFill>
                  <a:solidFill>
                    <a:srgbClr val="FFFFFF"/>
                  </a:solidFill>
                </a:uFill>
                <a:latin typeface="Calibri"/>
              </a:rPr>
              <a:t>66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152280" y="304920"/>
            <a:ext cx="876276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MongoDB - Insert Document</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The insert()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insert data into MongoDB collection, you need to use MongoDB's </a:t>
            </a:r>
            <a:r>
              <a:rPr lang="en-US" sz="2400" b="1" strike="noStrike" spc="-1">
                <a:solidFill>
                  <a:srgbClr val="000000"/>
                </a:solidFill>
                <a:uFill>
                  <a:solidFill>
                    <a:srgbClr val="FFFFFF"/>
                  </a:solidFill>
                </a:uFill>
                <a:latin typeface="Times New Roman"/>
              </a:rPr>
              <a:t>insert()</a:t>
            </a:r>
            <a:r>
              <a:rPr lang="en-US" sz="2400" b="0" strike="noStrike" spc="-1">
                <a:solidFill>
                  <a:srgbClr val="000000"/>
                </a:solidFill>
                <a:uFill>
                  <a:solidFill>
                    <a:srgbClr val="FFFFFF"/>
                  </a:solidFill>
                </a:uFill>
                <a:latin typeface="Times New Roman"/>
              </a:rPr>
              <a:t> or </a:t>
            </a:r>
            <a:r>
              <a:rPr lang="en-US" sz="2400" b="1" strike="noStrike" spc="-1">
                <a:solidFill>
                  <a:srgbClr val="000000"/>
                </a:solidFill>
                <a:uFill>
                  <a:solidFill>
                    <a:srgbClr val="FFFFFF"/>
                  </a:solidFill>
                </a:uFill>
                <a:latin typeface="Times New Roman"/>
              </a:rPr>
              <a:t>save()</a:t>
            </a:r>
            <a:r>
              <a:rPr lang="en-US" sz="2400" b="0" strike="noStrike" spc="-1">
                <a:solidFill>
                  <a:srgbClr val="000000"/>
                </a:solidFill>
                <a:uFill>
                  <a:solidFill>
                    <a:srgbClr val="FFFFFF"/>
                  </a:solidFill>
                </a:uFill>
                <a:latin typeface="Times New Roman"/>
              </a:rPr>
              <a:t>method.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MongoDB, the </a:t>
            </a:r>
            <a:r>
              <a:rPr lang="en-US" sz="2400" b="0" u="sng" strike="noStrike" spc="-1">
                <a:solidFill>
                  <a:srgbClr val="0000FF"/>
                </a:solidFill>
                <a:uFill>
                  <a:solidFill>
                    <a:srgbClr val="FFFFFF"/>
                  </a:solidFill>
                </a:uFill>
                <a:latin typeface="Times New Roman"/>
                <a:hlinkClick r:id="rId2"/>
              </a:rPr>
              <a:t>db.collection.insert()</a:t>
            </a:r>
            <a:r>
              <a:rPr lang="en-US" sz="2400" b="0" strike="noStrike" spc="-1">
                <a:solidFill>
                  <a:srgbClr val="000000"/>
                </a:solidFill>
                <a:uFill>
                  <a:solidFill>
                    <a:srgbClr val="FFFFFF"/>
                  </a:solidFill>
                </a:uFill>
                <a:latin typeface="Times New Roman"/>
              </a:rPr>
              <a:t> method adds new documents into a collection.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addition, both the </a:t>
            </a:r>
            <a:r>
              <a:rPr lang="en-US" sz="2400" b="0" u="sng" strike="noStrike" spc="-1">
                <a:solidFill>
                  <a:srgbClr val="0000FF"/>
                </a:solidFill>
                <a:uFill>
                  <a:solidFill>
                    <a:srgbClr val="FFFFFF"/>
                  </a:solidFill>
                </a:uFill>
                <a:latin typeface="Times New Roman"/>
                <a:hlinkClick r:id="rId3"/>
              </a:rPr>
              <a:t>db.collection.update()</a:t>
            </a:r>
            <a:r>
              <a:rPr lang="en-US" sz="2400" b="0" strike="noStrike" spc="-1">
                <a:solidFill>
                  <a:srgbClr val="000000"/>
                </a:solidFill>
                <a:uFill>
                  <a:solidFill>
                    <a:srgbClr val="FFFFFF"/>
                  </a:solidFill>
                </a:uFill>
                <a:latin typeface="Times New Roman"/>
              </a:rPr>
              <a:t> method and the </a:t>
            </a:r>
            <a:r>
              <a:rPr lang="en-US" sz="2400" b="0" u="sng" strike="noStrike" spc="-1">
                <a:solidFill>
                  <a:srgbClr val="0000FF"/>
                </a:solidFill>
                <a:uFill>
                  <a:solidFill>
                    <a:srgbClr val="FFFFFF"/>
                  </a:solidFill>
                </a:uFill>
                <a:latin typeface="Times New Roman"/>
                <a:hlinkClick r:id="rId4"/>
              </a:rPr>
              <a:t>db.collection.save()</a:t>
            </a:r>
            <a:r>
              <a:rPr lang="en-US" sz="2400" b="0" strike="noStrike" spc="-1">
                <a:solidFill>
                  <a:srgbClr val="000000"/>
                </a:solidFill>
                <a:uFill>
                  <a:solidFill>
                    <a:srgbClr val="FFFFFF"/>
                  </a:solidFill>
                </a:uFill>
                <a:latin typeface="Times New Roman"/>
              </a:rPr>
              <a:t> method can also add new documents through an operation called an</a:t>
            </a:r>
            <a:r>
              <a:rPr lang="en-US" sz="2400" b="1" strike="noStrike" spc="-1">
                <a:solidFill>
                  <a:srgbClr val="FF0000"/>
                </a:solidFill>
                <a:uFill>
                  <a:solidFill>
                    <a:srgbClr val="FFFFFF"/>
                  </a:solidFill>
                </a:uFill>
                <a:latin typeface="Times New Roman"/>
              </a:rPr>
              <a:t> upsert.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An </a:t>
            </a:r>
            <a:r>
              <a:rPr lang="en-US" sz="2400" b="1" strike="noStrike" spc="-1">
                <a:solidFill>
                  <a:srgbClr val="FF0000"/>
                </a:solidFill>
                <a:uFill>
                  <a:solidFill>
                    <a:srgbClr val="FFFFFF"/>
                  </a:solidFill>
                </a:uFill>
                <a:latin typeface="Times New Roman"/>
              </a:rPr>
              <a:t>upsert</a:t>
            </a:r>
            <a:r>
              <a:rPr lang="en-US" sz="2400" b="0" strike="noStrike" spc="-1">
                <a:solidFill>
                  <a:srgbClr val="000000"/>
                </a:solidFill>
                <a:uFill>
                  <a:solidFill>
                    <a:srgbClr val="FFFFFF"/>
                  </a:solidFill>
                </a:uFill>
                <a:latin typeface="Times New Roman"/>
              </a:rPr>
              <a:t> is an operation that performs either an update of an existing document or an insert of a new document if the document to modify does not exist.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26" name="TextShape 2"/>
          <p:cNvSpPr txBox="1"/>
          <p:nvPr/>
        </p:nvSpPr>
        <p:spPr>
          <a:xfrm>
            <a:off x="6553080" y="6356520"/>
            <a:ext cx="2133360" cy="364680"/>
          </a:xfrm>
          <a:prstGeom prst="rect">
            <a:avLst/>
          </a:prstGeom>
          <a:noFill/>
          <a:ln>
            <a:noFill/>
          </a:ln>
        </p:spPr>
        <p:txBody>
          <a:bodyPr anchor="ctr"/>
          <a:lstStyle/>
          <a:p>
            <a:pPr algn="r">
              <a:lnSpc>
                <a:spcPct val="100000"/>
              </a:lnSpc>
            </a:pPr>
            <a:fld id="{EB2379FA-91F6-46B2-9BA7-BDAFCEC7D91A}" type="slidenum">
              <a:rPr lang="en-IN" sz="1200" b="0" strike="noStrike" spc="-1">
                <a:solidFill>
                  <a:srgbClr val="8B8B8B"/>
                </a:solidFill>
                <a:uFill>
                  <a:solidFill>
                    <a:srgbClr val="FFFFFF"/>
                  </a:solidFill>
                </a:uFill>
                <a:latin typeface="Calibri"/>
              </a:rPr>
              <a:t>67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57200" y="228600"/>
            <a:ext cx="8229240" cy="6324120"/>
          </a:xfrm>
          <a:prstGeom prst="rect">
            <a:avLst/>
          </a:prstGeom>
          <a:noFill/>
          <a:ln>
            <a:noFill/>
          </a:ln>
        </p:spPr>
        <p:txBody>
          <a:bodyPr/>
          <a:lstStyle/>
          <a:p>
            <a:pPr marL="343080" indent="-342720">
              <a:lnSpc>
                <a:spcPct val="100000"/>
              </a:lnSpc>
              <a:buClr>
                <a:srgbClr val="FF0000"/>
              </a:buClr>
              <a:buFont typeface="Arial"/>
              <a:buChar char="•"/>
            </a:pPr>
            <a:r>
              <a:rPr lang="en-US" sz="2000" b="1" strike="noStrike" cap="all" spc="-1" dirty="0">
                <a:solidFill>
                  <a:srgbClr val="FF0000"/>
                </a:solidFill>
                <a:uFill>
                  <a:solidFill>
                    <a:srgbClr val="FFFFFF"/>
                  </a:solidFill>
                </a:uFill>
                <a:latin typeface="Times New Roman"/>
              </a:rPr>
              <a:t>SYNTAX</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1" strike="noStrike" cap="all" spc="-1" dirty="0">
                <a:solidFill>
                  <a:srgbClr val="FF0000"/>
                </a:solidFill>
                <a:uFill>
                  <a:solidFill>
                    <a:srgbClr val="FFFFFF"/>
                  </a:solidFill>
                </a:uFill>
                <a:latin typeface="Times New Roman"/>
              </a:rPr>
              <a:t>              </a:t>
            </a:r>
            <a:r>
              <a:rPr lang="en-US" sz="2000" b="0" strike="noStrike" spc="-1" dirty="0">
                <a:solidFill>
                  <a:srgbClr val="000000"/>
                </a:solidFill>
                <a:uFill>
                  <a:solidFill>
                    <a:srgbClr val="FFFFFF"/>
                  </a:solidFill>
                </a:uFill>
                <a:latin typeface="Times New Roman"/>
              </a:rPr>
              <a:t>&gt;</a:t>
            </a:r>
            <a:r>
              <a:rPr lang="en-US" sz="2000" b="0" strike="noStrike" spc="-1" dirty="0" err="1">
                <a:solidFill>
                  <a:srgbClr val="000000"/>
                </a:solidFill>
                <a:uFill>
                  <a:solidFill>
                    <a:srgbClr val="FFFFFF"/>
                  </a:solidFill>
                </a:uFill>
                <a:latin typeface="Times New Roman"/>
              </a:rPr>
              <a:t>db.COLLECTION_NAME.insert</a:t>
            </a:r>
            <a:r>
              <a:rPr lang="en-US" sz="2000" b="0" strike="noStrike" spc="-1" dirty="0">
                <a:solidFill>
                  <a:srgbClr val="000000"/>
                </a:solidFill>
                <a:uFill>
                  <a:solidFill>
                    <a:srgbClr val="FFFFFF"/>
                  </a:solidFill>
                </a:uFill>
                <a:latin typeface="Times New Roman"/>
              </a:rPr>
              <a:t>(document)</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000" b="1" strike="noStrike" cap="all" spc="-1" dirty="0">
                <a:solidFill>
                  <a:srgbClr val="FF0000"/>
                </a:solidFill>
                <a:uFill>
                  <a:solidFill>
                    <a:srgbClr val="FFFFFF"/>
                  </a:solidFill>
                </a:uFill>
                <a:latin typeface="Times New Roman"/>
              </a:rPr>
              <a:t>EXAMPLE</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1)</a:t>
            </a:r>
            <a:r>
              <a:rPr lang="en-US" sz="2000" b="0" strike="noStrike" spc="-1" dirty="0" err="1">
                <a:solidFill>
                  <a:srgbClr val="000000"/>
                </a:solidFill>
                <a:uFill>
                  <a:solidFill>
                    <a:srgbClr val="FFFFFF"/>
                  </a:solidFill>
                </a:uFill>
                <a:latin typeface="Times New Roman"/>
              </a:rPr>
              <a:t>db.inventory.insert</a:t>
            </a:r>
            <a:r>
              <a:rPr lang="en-US" sz="2000" b="0" strike="noStrike" spc="-1" dirty="0">
                <a:solidFill>
                  <a:srgbClr val="000000"/>
                </a:solidFill>
                <a:uFill>
                  <a:solidFill>
                    <a:srgbClr val="FFFFFF"/>
                  </a:solidFill>
                </a:uFill>
                <a:latin typeface="Times New Roman"/>
              </a:rPr>
              <a:t>( { _id: 10, type: "</a:t>
            </a:r>
            <a:r>
              <a:rPr lang="en-US" sz="2000" b="0" strike="noStrike" spc="-1" dirty="0" err="1">
                <a:solidFill>
                  <a:srgbClr val="000000"/>
                </a:solidFill>
                <a:uFill>
                  <a:solidFill>
                    <a:srgbClr val="FFFFFF"/>
                  </a:solidFill>
                </a:uFill>
                <a:latin typeface="Times New Roman"/>
              </a:rPr>
              <a:t>misc</a:t>
            </a:r>
            <a:r>
              <a:rPr lang="en-US" sz="2000" b="0" strike="noStrike" spc="-1" dirty="0">
                <a:solidFill>
                  <a:srgbClr val="000000"/>
                </a:solidFill>
                <a:uFill>
                  <a:solidFill>
                    <a:srgbClr val="FFFFFF"/>
                  </a:solidFill>
                </a:uFill>
                <a:latin typeface="Times New Roman"/>
              </a:rPr>
              <a:t>", item: "card", </a:t>
            </a:r>
            <a:r>
              <a:rPr lang="en-US" sz="2000" b="0" strike="noStrike" spc="-1" dirty="0" err="1">
                <a:solidFill>
                  <a:srgbClr val="000000"/>
                </a:solidFill>
                <a:uFill>
                  <a:solidFill>
                    <a:srgbClr val="FFFFFF"/>
                  </a:solidFill>
                </a:uFill>
                <a:latin typeface="Times New Roman"/>
              </a:rPr>
              <a:t>qty</a:t>
            </a:r>
            <a:r>
              <a:rPr lang="en-US" sz="2000" b="0" strike="noStrike" spc="-1" dirty="0">
                <a:solidFill>
                  <a:srgbClr val="000000"/>
                </a:solidFill>
                <a:uFill>
                  <a:solidFill>
                    <a:srgbClr val="FFFFFF"/>
                  </a:solidFill>
                </a:uFill>
                <a:latin typeface="Times New Roman"/>
              </a:rPr>
              <a:t>: 15 } )</a:t>
            </a:r>
            <a:endParaRPr lang="en-US" sz="2000" b="0" strike="noStrike" spc="-1" dirty="0">
              <a:solidFill>
                <a:srgbClr val="000000"/>
              </a:solidFill>
              <a:uFill>
                <a:solidFill>
                  <a:srgbClr val="FFFFFF"/>
                </a:solidFill>
              </a:uFill>
              <a:latin typeface="Calibri"/>
            </a:endParaRPr>
          </a:p>
          <a:p>
            <a:pPr marL="343080" indent="-342720">
              <a:lnSpc>
                <a:spcPct val="100000"/>
              </a:lnSpc>
            </a:pP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2)</a:t>
            </a:r>
            <a:r>
              <a:rPr lang="en-US" sz="2000" b="0" strike="noStrike" spc="-1" dirty="0" err="1">
                <a:solidFill>
                  <a:srgbClr val="000000"/>
                </a:solidFill>
                <a:uFill>
                  <a:solidFill>
                    <a:srgbClr val="FFFFFF"/>
                  </a:solidFill>
                </a:uFill>
                <a:latin typeface="Times New Roman"/>
              </a:rPr>
              <a:t>db.mycol.insert</a:t>
            </a:r>
            <a:r>
              <a:rPr lang="en-US" sz="2000" b="0" strike="noStrike" spc="-1" dirty="0">
                <a:solidFill>
                  <a:srgbClr val="000000"/>
                </a:solidFill>
                <a:uFill>
                  <a:solidFill>
                    <a:srgbClr val="FFFFFF"/>
                  </a:solidFill>
                </a:uFill>
                <a:latin typeface="Times New Roman"/>
              </a:rPr>
              <a:t>(</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       _id: </a:t>
            </a:r>
            <a:r>
              <a:rPr lang="en-US" sz="2000" b="0" strike="noStrike" spc="-1" dirty="0" err="1">
                <a:solidFill>
                  <a:srgbClr val="000000"/>
                </a:solidFill>
                <a:uFill>
                  <a:solidFill>
                    <a:srgbClr val="FFFFFF"/>
                  </a:solidFill>
                </a:uFill>
                <a:latin typeface="Times New Roman"/>
              </a:rPr>
              <a:t>ObjectId</a:t>
            </a:r>
            <a:r>
              <a:rPr lang="en-US" sz="2000" b="0" strike="noStrike" spc="-1" dirty="0">
                <a:solidFill>
                  <a:srgbClr val="000000"/>
                </a:solidFill>
                <a:uFill>
                  <a:solidFill>
                    <a:srgbClr val="FFFFFF"/>
                  </a:solidFill>
                </a:uFill>
                <a:latin typeface="Times New Roman"/>
              </a:rPr>
              <a:t>(7df78ad8902c), </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title: 'MongoDB Overview',  </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description: 'MongoDB is no </a:t>
            </a:r>
            <a:r>
              <a:rPr lang="en-US" sz="2000" b="0" strike="noStrike" spc="-1" dirty="0" err="1">
                <a:solidFill>
                  <a:srgbClr val="000000"/>
                </a:solidFill>
                <a:uFill>
                  <a:solidFill>
                    <a:srgbClr val="FFFFFF"/>
                  </a:solidFill>
                </a:uFill>
                <a:latin typeface="Times New Roman"/>
              </a:rPr>
              <a:t>sql</a:t>
            </a:r>
            <a:r>
              <a:rPr lang="en-US" sz="2000" b="0" strike="noStrike" spc="-1" dirty="0">
                <a:solidFill>
                  <a:srgbClr val="000000"/>
                </a:solidFill>
                <a:uFill>
                  <a:solidFill>
                    <a:srgbClr val="FFFFFF"/>
                  </a:solidFill>
                </a:uFill>
                <a:latin typeface="Times New Roman"/>
              </a:rPr>
              <a:t> database',</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by: 'tutorials point',</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url: 'http://www.tutorialspoint.com',</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tags: ['</a:t>
            </a:r>
            <a:r>
              <a:rPr lang="en-US" sz="2000" b="0" strike="noStrike" spc="-1" dirty="0" err="1">
                <a:solidFill>
                  <a:srgbClr val="000000"/>
                </a:solidFill>
                <a:uFill>
                  <a:solidFill>
                    <a:srgbClr val="FFFFFF"/>
                  </a:solidFill>
                </a:uFill>
                <a:latin typeface="Times New Roman"/>
              </a:rPr>
              <a:t>mongodb</a:t>
            </a:r>
            <a:r>
              <a:rPr lang="en-US" sz="2000" b="0" strike="noStrike" spc="-1" dirty="0">
                <a:solidFill>
                  <a:srgbClr val="000000"/>
                </a:solidFill>
                <a:uFill>
                  <a:solidFill>
                    <a:srgbClr val="FFFFFF"/>
                  </a:solidFill>
                </a:uFill>
                <a:latin typeface="Times New Roman"/>
              </a:rPr>
              <a:t>', 'database', 'NoSQL'],   </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likes: 100</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a:t>
            </a:r>
            <a:endParaRPr lang="en-US" sz="2000" b="0" strike="noStrike" spc="-1" dirty="0">
              <a:solidFill>
                <a:srgbClr val="000000"/>
              </a:solidFill>
              <a:uFill>
                <a:solidFill>
                  <a:srgbClr val="FFFFFF"/>
                </a:solidFill>
              </a:uFill>
              <a:latin typeface="Calibri"/>
            </a:endParaRPr>
          </a:p>
          <a:p>
            <a:pPr marL="343080" indent="-342720">
              <a:lnSpc>
                <a:spcPct val="100000"/>
              </a:lnSpc>
            </a:pPr>
            <a:r>
              <a:rPr lang="en-US" sz="2000" b="0" strike="noStrike" spc="-1" dirty="0">
                <a:solidFill>
                  <a:srgbClr val="000000"/>
                </a:solidFill>
                <a:uFill>
                  <a:solidFill>
                    <a:srgbClr val="FFFFFF"/>
                  </a:solidFill>
                </a:uFill>
                <a:latin typeface="Times New Roman"/>
              </a:rPr>
              <a:t>                           )</a:t>
            </a: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a:p>
            <a:pPr>
              <a:lnSpc>
                <a:spcPct val="100000"/>
              </a:lnSpc>
            </a:pPr>
            <a:endParaRPr lang="en-US" sz="2000" b="0" strike="noStrike" spc="-1" dirty="0">
              <a:solidFill>
                <a:srgbClr val="000000"/>
              </a:solidFill>
              <a:uFill>
                <a:solidFill>
                  <a:srgbClr val="FFFFFF"/>
                </a:solidFill>
              </a:uFill>
              <a:latin typeface="Calibri"/>
            </a:endParaRPr>
          </a:p>
        </p:txBody>
      </p:sp>
      <p:sp>
        <p:nvSpPr>
          <p:cNvPr id="228" name="TextShape 2"/>
          <p:cNvSpPr txBox="1"/>
          <p:nvPr/>
        </p:nvSpPr>
        <p:spPr>
          <a:xfrm>
            <a:off x="6553080" y="6356520"/>
            <a:ext cx="2133360" cy="364680"/>
          </a:xfrm>
          <a:prstGeom prst="rect">
            <a:avLst/>
          </a:prstGeom>
          <a:noFill/>
          <a:ln>
            <a:noFill/>
          </a:ln>
        </p:spPr>
        <p:txBody>
          <a:bodyPr anchor="ctr"/>
          <a:lstStyle/>
          <a:p>
            <a:pPr algn="r">
              <a:lnSpc>
                <a:spcPct val="100000"/>
              </a:lnSpc>
            </a:pPr>
            <a:fld id="{4752568C-D086-4A72-8E64-42B021EF9A69}" type="slidenum">
              <a:rPr lang="en-IN" sz="1200" b="0" strike="noStrike" spc="-1">
                <a:solidFill>
                  <a:srgbClr val="8B8B8B"/>
                </a:solidFill>
                <a:uFill>
                  <a:solidFill>
                    <a:srgbClr val="FFFFFF"/>
                  </a:solidFill>
                </a:uFill>
                <a:latin typeface="Calibri"/>
              </a:rPr>
              <a:t>68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304920" y="304920"/>
            <a:ext cx="8610120" cy="632412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Here </a:t>
            </a:r>
            <a:r>
              <a:rPr lang="en-US" sz="2400" b="1" strike="noStrike" spc="-1" dirty="0" err="1">
                <a:solidFill>
                  <a:srgbClr val="000000"/>
                </a:solidFill>
                <a:uFill>
                  <a:solidFill>
                    <a:srgbClr val="FFFFFF"/>
                  </a:solidFill>
                </a:uFill>
                <a:latin typeface="Times New Roman"/>
              </a:rPr>
              <a:t>mycol</a:t>
            </a:r>
            <a:r>
              <a:rPr lang="en-US" sz="2400" b="0" strike="noStrike" spc="-1" dirty="0">
                <a:solidFill>
                  <a:srgbClr val="000000"/>
                </a:solidFill>
                <a:uFill>
                  <a:solidFill>
                    <a:srgbClr val="FFFFFF"/>
                  </a:solidFill>
                </a:uFill>
                <a:latin typeface="Times New Roman"/>
              </a:rPr>
              <a:t> is our collection name. If the collection doesn't exist in the database, then MongoDB will create this collection and then insert document into it.</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In the inserted document if we don't specify the _id parameter, then MongoDB assigns an unique </a:t>
            </a:r>
            <a:r>
              <a:rPr lang="en-US" sz="2400" b="0" strike="noStrike" spc="-1" dirty="0" err="1">
                <a:solidFill>
                  <a:srgbClr val="000000"/>
                </a:solidFill>
                <a:uFill>
                  <a:solidFill>
                    <a:srgbClr val="FFFFFF"/>
                  </a:solidFill>
                </a:uFill>
                <a:latin typeface="Times New Roman"/>
              </a:rPr>
              <a:t>ObjectId</a:t>
            </a:r>
            <a:r>
              <a:rPr lang="en-US" sz="2400" b="0" strike="noStrike" spc="-1" dirty="0">
                <a:solidFill>
                  <a:srgbClr val="000000"/>
                </a:solidFill>
                <a:uFill>
                  <a:solidFill>
                    <a:srgbClr val="FFFFFF"/>
                  </a:solidFill>
                </a:uFill>
                <a:latin typeface="Times New Roman"/>
              </a:rPr>
              <a:t> for this document.</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_id is 12 bytes hexadecimal number unique for every document in a collection. 12 bytes are divided as follows:</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_id: </a:t>
            </a:r>
            <a:r>
              <a:rPr lang="en-US" sz="2400" b="0" strike="noStrike" spc="-1" dirty="0" err="1">
                <a:solidFill>
                  <a:srgbClr val="000000"/>
                </a:solidFill>
                <a:uFill>
                  <a:solidFill>
                    <a:srgbClr val="FFFFFF"/>
                  </a:solidFill>
                </a:uFill>
                <a:latin typeface="Times New Roman"/>
              </a:rPr>
              <a:t>ObjectId</a:t>
            </a:r>
            <a:r>
              <a:rPr lang="en-US" sz="2400" b="0" strike="noStrike" spc="-1" dirty="0">
                <a:solidFill>
                  <a:srgbClr val="000000"/>
                </a:solidFill>
                <a:uFill>
                  <a:solidFill>
                    <a:srgbClr val="FFFFFF"/>
                  </a:solidFill>
                </a:uFill>
                <a:latin typeface="Times New Roman"/>
              </a:rPr>
              <a:t>(4 bytes timestamp, 3 bytes machine id,</a:t>
            </a:r>
            <a:endParaRPr lang="en-US" sz="2400" b="0" strike="noStrike" spc="-1" dirty="0">
              <a:solidFill>
                <a:srgbClr val="000000"/>
              </a:solidFill>
              <a:uFill>
                <a:solidFill>
                  <a:srgbClr val="FFFFFF"/>
                </a:solidFill>
              </a:uFill>
              <a:latin typeface="Calibri"/>
            </a:endParaRPr>
          </a:p>
          <a:p>
            <a:pPr marL="343080" indent="-342720">
              <a:lnSpc>
                <a:spcPct val="100000"/>
              </a:lnSpc>
            </a:pPr>
            <a:r>
              <a:rPr lang="en-US" sz="2400" b="0" strike="noStrike" spc="-1" dirty="0">
                <a:solidFill>
                  <a:srgbClr val="000000"/>
                </a:solidFill>
                <a:uFill>
                  <a:solidFill>
                    <a:srgbClr val="FFFFFF"/>
                  </a:solidFill>
                </a:uFill>
                <a:latin typeface="Times New Roman"/>
              </a:rPr>
              <a:t>      			 2 bytes process id, 3 bytes </a:t>
            </a:r>
            <a:r>
              <a:rPr lang="en-US" sz="2400" b="0" strike="noStrike" spc="-1" dirty="0" err="1">
                <a:solidFill>
                  <a:srgbClr val="000000"/>
                </a:solidFill>
                <a:uFill>
                  <a:solidFill>
                    <a:srgbClr val="FFFFFF"/>
                  </a:solidFill>
                </a:uFill>
                <a:latin typeface="Times New Roman"/>
              </a:rPr>
              <a:t>incrementer</a:t>
            </a:r>
            <a:r>
              <a:rPr lang="en-US" sz="2400" b="0" strike="noStrike" spc="-1" dirty="0">
                <a:solidFill>
                  <a:srgbClr val="000000"/>
                </a:solidFill>
                <a:uFill>
                  <a:solidFill>
                    <a:srgbClr val="FFFFFF"/>
                  </a:solidFill>
                </a:uFill>
                <a:latin typeface="Times New Roman"/>
              </a:rPr>
              <a:t>)</a:t>
            </a:r>
            <a:endParaRPr lang="en-US" sz="2400" b="0" strike="noStrike" spc="-1" dirty="0">
              <a:solidFill>
                <a:srgbClr val="000000"/>
              </a:solidFill>
              <a:uFill>
                <a:solidFill>
                  <a:srgbClr val="FFFFFF"/>
                </a:solidFill>
              </a:uFill>
              <a:latin typeface="Calibri"/>
            </a:endParaRPr>
          </a:p>
          <a:p>
            <a:pPr>
              <a:lnSpc>
                <a:spcPct val="100000"/>
              </a:lnSpc>
            </a:pPr>
            <a:endParaRPr lang="en-US" sz="2400" b="0" strike="noStrike" spc="-1" dirty="0">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dirty="0">
                <a:solidFill>
                  <a:srgbClr val="000000"/>
                </a:solidFill>
                <a:uFill>
                  <a:solidFill>
                    <a:srgbClr val="FFFFFF"/>
                  </a:solidFill>
                </a:uFill>
                <a:latin typeface="Times New Roman"/>
              </a:rPr>
              <a:t>To insert multiple documents in single query, you can pass an array of documents in insert() command.</a:t>
            </a:r>
            <a:endParaRPr lang="en-US" sz="2400" b="0" strike="noStrike" spc="-1" dirty="0">
              <a:solidFill>
                <a:srgbClr val="000000"/>
              </a:solidFill>
              <a:uFill>
                <a:solidFill>
                  <a:srgbClr val="FFFFFF"/>
                </a:solidFill>
              </a:uFill>
              <a:latin typeface="Calibri"/>
            </a:endParaRPr>
          </a:p>
        </p:txBody>
      </p:sp>
      <p:sp>
        <p:nvSpPr>
          <p:cNvPr id="230" name="TextShape 2"/>
          <p:cNvSpPr txBox="1"/>
          <p:nvPr/>
        </p:nvSpPr>
        <p:spPr>
          <a:xfrm>
            <a:off x="6553080" y="6356520"/>
            <a:ext cx="2133360" cy="364680"/>
          </a:xfrm>
          <a:prstGeom prst="rect">
            <a:avLst/>
          </a:prstGeom>
          <a:noFill/>
          <a:ln>
            <a:noFill/>
          </a:ln>
        </p:spPr>
        <p:txBody>
          <a:bodyPr anchor="ctr"/>
          <a:lstStyle/>
          <a:p>
            <a:pPr algn="r">
              <a:lnSpc>
                <a:spcPct val="100000"/>
              </a:lnSpc>
            </a:pPr>
            <a:fld id="{A01ED7BF-B1D0-4F2E-9196-C17788322D9E}" type="slidenum">
              <a:rPr lang="en-IN" sz="1200" b="0" strike="noStrike" spc="-1">
                <a:solidFill>
                  <a:srgbClr val="8B8B8B"/>
                </a:solidFill>
                <a:uFill>
                  <a:solidFill>
                    <a:srgbClr val="FFFFFF"/>
                  </a:solidFill>
                </a:uFill>
                <a:latin typeface="Calibri"/>
              </a:rPr>
              <a:t>69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304920"/>
            <a:ext cx="8229240" cy="6248160"/>
          </a:xfrm>
          <a:prstGeom prst="rect">
            <a:avLst/>
          </a:prstGeom>
          <a:noFill/>
          <a:ln>
            <a:noFill/>
          </a:ln>
        </p:spPr>
        <p:txBody>
          <a:bodyPr/>
          <a:lstStyle/>
          <a:p>
            <a:pPr marL="343080" indent="-342720">
              <a:lnSpc>
                <a:spcPct val="100000"/>
              </a:lnSpc>
              <a:buClr>
                <a:srgbClr val="FF0000"/>
              </a:buClr>
              <a:buFont typeface="Arial"/>
              <a:buChar char="•"/>
            </a:pPr>
            <a:r>
              <a:rPr lang="en-US" sz="2200" b="1" strike="noStrike" spc="-1">
                <a:solidFill>
                  <a:srgbClr val="FF0000"/>
                </a:solidFill>
                <a:uFill>
                  <a:solidFill>
                    <a:srgbClr val="FFFFFF"/>
                  </a:solidFill>
                </a:uFill>
                <a:latin typeface="Times New Roman"/>
              </a:rPr>
              <a:t>Following example shows Books information stored using JSON considering language of books and there editions: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"book":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"id":01,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"language": "Java",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"edition": "third",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"author": "Herbert Schildt”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"id":07,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"language": "C++",</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"edition": "second”,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"author": "E.Balagurusamy"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p:txBody>
      </p:sp>
      <p:sp>
        <p:nvSpPr>
          <p:cNvPr id="91" name="TextShape 2"/>
          <p:cNvSpPr txBox="1"/>
          <p:nvPr/>
        </p:nvSpPr>
        <p:spPr>
          <a:xfrm>
            <a:off x="6553080" y="6356520"/>
            <a:ext cx="2133360" cy="364680"/>
          </a:xfrm>
          <a:prstGeom prst="rect">
            <a:avLst/>
          </a:prstGeom>
          <a:noFill/>
          <a:ln>
            <a:noFill/>
          </a:ln>
        </p:spPr>
        <p:txBody>
          <a:bodyPr anchor="ctr"/>
          <a:lstStyle/>
          <a:p>
            <a:pPr algn="r">
              <a:lnSpc>
                <a:spcPct val="100000"/>
              </a:lnSpc>
            </a:pPr>
            <a:fld id="{C6566665-A3FF-42E5-BA30-9A07B27BDBDC}" type="slidenum">
              <a:rPr lang="en-IN" sz="1200" b="0" strike="noStrike" spc="-1">
                <a:solidFill>
                  <a:srgbClr val="8B8B8B"/>
                </a:solidFill>
                <a:uFill>
                  <a:solidFill>
                    <a:srgbClr val="FFFFFF"/>
                  </a:solidFill>
                </a:uFill>
                <a:latin typeface="Calibri"/>
              </a:rPr>
              <a:t>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232" name="Picture 231"/>
          <p:cNvPicPr/>
          <p:nvPr/>
        </p:nvPicPr>
        <p:blipFill>
          <a:blip r:embed="rId2"/>
          <a:stretch/>
        </p:blipFill>
        <p:spPr>
          <a:xfrm>
            <a:off x="576000" y="280440"/>
            <a:ext cx="8073720" cy="6055560"/>
          </a:xfrm>
          <a:prstGeom prst="rect">
            <a:avLst/>
          </a:prstGeom>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304920" y="30492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200" b="1" strike="noStrike" spc="-1">
                <a:solidFill>
                  <a:srgbClr val="FF0000"/>
                </a:solidFill>
                <a:uFill>
                  <a:solidFill>
                    <a:srgbClr val="FFFFFF"/>
                  </a:solidFill>
                </a:uFill>
                <a:latin typeface="Times New Roman"/>
              </a:rPr>
              <a:t>Insert  Multiple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The following example performs a bulk insert of three documents by passing an array of documents to the insert() method.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The documents in the array do not need to have the same fields.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0" strike="noStrike" spc="-1">
                <a:solidFill>
                  <a:srgbClr val="000000"/>
                </a:solidFill>
                <a:uFill>
                  <a:solidFill>
                    <a:srgbClr val="FFFFFF"/>
                  </a:solidFill>
                </a:uFill>
                <a:latin typeface="Times New Roman"/>
              </a:rPr>
              <a:t> For instance, the first document in the array has an _id field and a type field. Because the second and third documents do not contain an _id field,</a:t>
            </a:r>
            <a:r>
              <a:rPr lang="en-US" sz="2200" b="0" u="sng" strike="noStrike" spc="-1">
                <a:solidFill>
                  <a:srgbClr val="0000FF"/>
                </a:solidFill>
                <a:uFill>
                  <a:solidFill>
                    <a:srgbClr val="FFFFFF"/>
                  </a:solidFill>
                </a:uFill>
                <a:latin typeface="Times New Roman"/>
                <a:hlinkClick r:id="rId2"/>
              </a:rPr>
              <a:t>mongod</a:t>
            </a:r>
            <a:r>
              <a:rPr lang="en-US" sz="2200" b="0" strike="noStrike" spc="-1">
                <a:solidFill>
                  <a:srgbClr val="000000"/>
                </a:solidFill>
                <a:uFill>
                  <a:solidFill>
                    <a:srgbClr val="FFFFFF"/>
                  </a:solidFill>
                </a:uFill>
                <a:latin typeface="Times New Roman"/>
              </a:rPr>
              <a:t> will create the _id field for the second and third documents during the insert: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1" strike="noStrike" spc="-1">
                <a:solidFill>
                  <a:srgbClr val="000000"/>
                </a:solidFill>
                <a:uFill>
                  <a:solidFill>
                    <a:srgbClr val="FFFFFF"/>
                  </a:solidFill>
                </a:uFill>
                <a:latin typeface="Times New Roman"/>
              </a:rPr>
              <a:t>db.products.insert(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_id: 11, item: "pencil”,qty: 50, type: "no.2"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item: "pen", qty: 20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item: "eraser", qty: 25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34" name="TextShape 2"/>
          <p:cNvSpPr txBox="1"/>
          <p:nvPr/>
        </p:nvSpPr>
        <p:spPr>
          <a:xfrm>
            <a:off x="6553080" y="6356520"/>
            <a:ext cx="2133360" cy="364680"/>
          </a:xfrm>
          <a:prstGeom prst="rect">
            <a:avLst/>
          </a:prstGeom>
          <a:noFill/>
          <a:ln>
            <a:noFill/>
          </a:ln>
        </p:spPr>
        <p:txBody>
          <a:bodyPr anchor="ctr"/>
          <a:lstStyle/>
          <a:p>
            <a:pPr algn="r">
              <a:lnSpc>
                <a:spcPct val="100000"/>
              </a:lnSpc>
            </a:pPr>
            <a:fld id="{FE13601E-2776-4ED9-AD34-80806D399922}" type="slidenum">
              <a:rPr lang="en-IN" sz="1200" b="0" strike="noStrike" spc="-1">
                <a:solidFill>
                  <a:srgbClr val="8B8B8B"/>
                </a:solidFill>
                <a:uFill>
                  <a:solidFill>
                    <a:srgbClr val="FFFFFF"/>
                  </a:solidFill>
                </a:uFill>
                <a:latin typeface="Calibri"/>
              </a:rPr>
              <a:t>71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236" name="Picture 235"/>
          <p:cNvPicPr/>
          <p:nvPr/>
        </p:nvPicPr>
        <p:blipFill>
          <a:blip r:embed="rId2"/>
          <a:stretch/>
        </p:blipFill>
        <p:spPr>
          <a:xfrm>
            <a:off x="360000" y="360000"/>
            <a:ext cx="8159760" cy="6120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228600" y="457200"/>
            <a:ext cx="8686440" cy="5668560"/>
          </a:xfrm>
          <a:prstGeom prst="rect">
            <a:avLst/>
          </a:prstGeom>
          <a:noFill/>
          <a:ln>
            <a:noFill/>
          </a:ln>
        </p:spPr>
        <p:txBody>
          <a:bodyPr/>
          <a:lstStyle/>
          <a:p>
            <a:pPr marL="343080" indent="-342720">
              <a:lnSpc>
                <a:spcPct val="100000"/>
              </a:lnSpc>
              <a:buClr>
                <a:srgbClr val="FF0000"/>
              </a:buClr>
              <a:buFont typeface="Arial"/>
              <a:buChar char="•"/>
            </a:pPr>
            <a:r>
              <a:rPr lang="en-US" sz="2400" b="0" strike="noStrike" spc="-1">
                <a:solidFill>
                  <a:srgbClr val="FF0000"/>
                </a:solidFill>
                <a:uFill>
                  <a:solidFill>
                    <a:srgbClr val="FFFFFF"/>
                  </a:solidFill>
                </a:uFill>
                <a:latin typeface="Times New Roman"/>
              </a:rPr>
              <a:t>The operation inserted the following three documents:</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11, "item" : "pencil", "qty" : 50, "type" : "no.2"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ObjectId("51e0373c6f35bd826f47e9a0"), "item" : "pen", 						             "qty" : 20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"_id" : ObjectId("51e0373c6f35bd826f47e9a1"), "item" : 						            "eraser", "qty" : 25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38" name="TextShape 2"/>
          <p:cNvSpPr txBox="1"/>
          <p:nvPr/>
        </p:nvSpPr>
        <p:spPr>
          <a:xfrm>
            <a:off x="6553080" y="6356520"/>
            <a:ext cx="2133360" cy="364680"/>
          </a:xfrm>
          <a:prstGeom prst="rect">
            <a:avLst/>
          </a:prstGeom>
          <a:noFill/>
          <a:ln>
            <a:noFill/>
          </a:ln>
        </p:spPr>
        <p:txBody>
          <a:bodyPr anchor="ctr"/>
          <a:lstStyle/>
          <a:p>
            <a:pPr algn="r">
              <a:lnSpc>
                <a:spcPct val="100000"/>
              </a:lnSpc>
            </a:pPr>
            <a:fld id="{7439E59A-6C26-48E0-83EE-98582423BD6A}" type="slidenum">
              <a:rPr lang="en-IN" sz="1200" b="0" strike="noStrike" spc="-1">
                <a:solidFill>
                  <a:srgbClr val="8B8B8B"/>
                </a:solidFill>
                <a:uFill>
                  <a:solidFill>
                    <a:srgbClr val="FFFFFF"/>
                  </a:solidFill>
                </a:uFill>
                <a:latin typeface="Calibri"/>
              </a:rPr>
              <a:t>73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304920" y="304920"/>
            <a:ext cx="8610120" cy="6324120"/>
          </a:xfrm>
          <a:prstGeom prst="rect">
            <a:avLst/>
          </a:prstGeom>
          <a:noFill/>
          <a:ln>
            <a:noFill/>
          </a:ln>
        </p:spPr>
        <p:txBody>
          <a:bodyPr/>
          <a:lstStyle/>
          <a:p>
            <a:pPr marL="343080" indent="-342720">
              <a:lnSpc>
                <a:spcPct val="100000"/>
              </a:lnSpc>
              <a:buClr>
                <a:srgbClr val="FF0000"/>
              </a:buClr>
              <a:buFont typeface="Arial"/>
              <a:buChar char="•"/>
            </a:pPr>
            <a:r>
              <a:rPr lang="en-US" sz="2000" b="1" strike="noStrike" spc="-1">
                <a:solidFill>
                  <a:srgbClr val="FF0000"/>
                </a:solidFill>
                <a:uFill>
                  <a:solidFill>
                    <a:srgbClr val="FFFFFF"/>
                  </a:solidFill>
                </a:uFill>
                <a:latin typeface="Times New Roman"/>
              </a:rPr>
              <a:t>Insert a Document with update()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The following example creates a new document if no document in the inventory collection contains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000" b="0" strike="noStrike" spc="-1">
                <a:solidFill>
                  <a:srgbClr val="000000"/>
                </a:solidFill>
                <a:uFill>
                  <a:solidFill>
                    <a:srgbClr val="FFFFFF"/>
                  </a:solidFill>
                </a:uFill>
                <a:latin typeface="Times New Roman"/>
              </a:rPr>
              <a:t>                {type: "book", item : "journal"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db.inventory.update(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000" b="0" strike="noStrike" spc="-1">
                <a:solidFill>
                  <a:srgbClr val="000000"/>
                </a:solidFill>
                <a:uFill>
                  <a:solidFill>
                    <a:srgbClr val="FFFFFF"/>
                  </a:solidFill>
                </a:uFill>
                <a:latin typeface="Times New Roman"/>
              </a:rPr>
              <a:t>                                       { type: "book", item : "journal"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000" b="0" strike="noStrike" spc="-1">
                <a:solidFill>
                  <a:srgbClr val="000000"/>
                </a:solidFill>
                <a:uFill>
                  <a:solidFill>
                    <a:srgbClr val="FFFFFF"/>
                  </a:solidFill>
                </a:uFill>
                <a:latin typeface="Times New Roman"/>
              </a:rPr>
              <a:t>                                        { $set : { qty: 10 }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000" b="0" strike="noStrike" spc="-1">
                <a:solidFill>
                  <a:srgbClr val="000000"/>
                </a:solidFill>
                <a:uFill>
                  <a:solidFill>
                    <a:srgbClr val="FFFFFF"/>
                  </a:solidFill>
                </a:uFill>
                <a:latin typeface="Times New Roman"/>
              </a:rPr>
              <a:t>                                        { upsert : </a:t>
            </a:r>
            <a:r>
              <a:rPr lang="en-US" sz="2000" b="1" strike="noStrike" spc="-1">
                <a:solidFill>
                  <a:srgbClr val="000000"/>
                </a:solidFill>
                <a:uFill>
                  <a:solidFill>
                    <a:srgbClr val="FFFFFF"/>
                  </a:solidFill>
                </a:uFill>
                <a:latin typeface="Times New Roman"/>
              </a:rPr>
              <a:t>true</a:t>
            </a:r>
            <a:r>
              <a:rPr lang="en-US" sz="2000" b="0" strike="noStrike" spc="-1">
                <a:solidFill>
                  <a:srgbClr val="000000"/>
                </a:solidFill>
                <a:uFill>
                  <a:solidFill>
                    <a:srgbClr val="FFFFFF"/>
                  </a:solidFill>
                </a:uFill>
                <a:latin typeface="Times New Roman"/>
              </a:rPr>
              <a:t>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MongoDB adds the _id field and assigns as its value a unique ObjectId. The new document includes the item and type fields from the &lt;query&gt; criteria and the qty field from the &lt;update&gt; parameter.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000" b="0" strike="noStrike" spc="-1">
                <a:solidFill>
                  <a:srgbClr val="000000"/>
                </a:solidFill>
                <a:uFill>
                  <a:solidFill>
                    <a:srgbClr val="FFFFFF"/>
                  </a:solidFill>
                </a:uFill>
                <a:latin typeface="Times New Roman"/>
              </a:rPr>
              <a:t>{ "_id" : ObjectId("51e8636953dbe31d5f34a38a"),</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000" b="0" strike="noStrike" spc="-1">
                <a:solidFill>
                  <a:srgbClr val="000000"/>
                </a:solidFill>
                <a:uFill>
                  <a:solidFill>
                    <a:srgbClr val="FFFFFF"/>
                  </a:solidFill>
                </a:uFill>
                <a:latin typeface="Times New Roman"/>
              </a:rPr>
              <a:t>          "item" :"journal", "qty" : 10, "type" : "book"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0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40" name="TextShape 2"/>
          <p:cNvSpPr txBox="1"/>
          <p:nvPr/>
        </p:nvSpPr>
        <p:spPr>
          <a:xfrm>
            <a:off x="6553080" y="6356520"/>
            <a:ext cx="2133360" cy="364680"/>
          </a:xfrm>
          <a:prstGeom prst="rect">
            <a:avLst/>
          </a:prstGeom>
          <a:noFill/>
          <a:ln>
            <a:noFill/>
          </a:ln>
        </p:spPr>
        <p:txBody>
          <a:bodyPr anchor="ctr"/>
          <a:lstStyle/>
          <a:p>
            <a:pPr algn="r">
              <a:lnSpc>
                <a:spcPct val="100000"/>
              </a:lnSpc>
            </a:pPr>
            <a:fld id="{FD703747-64D3-48C0-98A8-B14B0C1E02AD}" type="slidenum">
              <a:rPr lang="en-IN" sz="1200" b="0" strike="noStrike" spc="-1">
                <a:solidFill>
                  <a:srgbClr val="8B8B8B"/>
                </a:solidFill>
                <a:uFill>
                  <a:solidFill>
                    <a:srgbClr val="FFFFFF"/>
                  </a:solidFill>
                </a:uFill>
                <a:latin typeface="Calibri"/>
              </a:rPr>
              <a:t>74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228600" y="228600"/>
            <a:ext cx="868644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400" b="1" strike="noStrike" spc="-1">
                <a:solidFill>
                  <a:srgbClr val="FF0000"/>
                </a:solidFill>
                <a:uFill>
                  <a:solidFill>
                    <a:srgbClr val="FFFFFF"/>
                  </a:solidFill>
                </a:uFill>
                <a:latin typeface="Times New Roman"/>
              </a:rPr>
              <a:t>MongoDB Update Document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MongoDB's </a:t>
            </a:r>
            <a:r>
              <a:rPr lang="en-US" sz="2400" b="1" strike="noStrike" spc="-1">
                <a:solidFill>
                  <a:srgbClr val="000000"/>
                </a:solidFill>
                <a:uFill>
                  <a:solidFill>
                    <a:srgbClr val="FFFFFF"/>
                  </a:solidFill>
                </a:uFill>
                <a:latin typeface="Times New Roman"/>
              </a:rPr>
              <a:t>update()</a:t>
            </a:r>
            <a:r>
              <a:rPr lang="en-US" sz="2400" b="0" strike="noStrike" spc="-1">
                <a:solidFill>
                  <a:srgbClr val="000000"/>
                </a:solidFill>
                <a:uFill>
                  <a:solidFill>
                    <a:srgbClr val="FFFFFF"/>
                  </a:solidFill>
                </a:uFill>
                <a:latin typeface="Times New Roman"/>
              </a:rPr>
              <a:t> and </a:t>
            </a:r>
            <a:r>
              <a:rPr lang="en-US" sz="2400" b="1" strike="noStrike" spc="-1">
                <a:solidFill>
                  <a:srgbClr val="000000"/>
                </a:solidFill>
                <a:uFill>
                  <a:solidFill>
                    <a:srgbClr val="FFFFFF"/>
                  </a:solidFill>
                </a:uFill>
                <a:latin typeface="Times New Roman"/>
              </a:rPr>
              <a:t>save()</a:t>
            </a:r>
            <a:r>
              <a:rPr lang="en-US" sz="2400" b="0" strike="noStrike" spc="-1">
                <a:solidFill>
                  <a:srgbClr val="000000"/>
                </a:solidFill>
                <a:uFill>
                  <a:solidFill>
                    <a:srgbClr val="FFFFFF"/>
                  </a:solidFill>
                </a:uFill>
                <a:latin typeface="Times New Roman"/>
              </a:rPr>
              <a:t> methods are used to update document into a collection. The update() method update values in the existing document while the save() method replaces the existing document with the document passed in save() method.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MongoDB Update()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update() method updates values in the existing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cap="all" spc="-1">
                <a:solidFill>
                  <a:srgbClr val="00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&gt;db.COLLECTION_NAME.update(SELECTIOIN_CRITERIA,  						UPDATED_DATA)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42" name="TextShape 2"/>
          <p:cNvSpPr txBox="1"/>
          <p:nvPr/>
        </p:nvSpPr>
        <p:spPr>
          <a:xfrm>
            <a:off x="6553080" y="6356520"/>
            <a:ext cx="2133360" cy="364680"/>
          </a:xfrm>
          <a:prstGeom prst="rect">
            <a:avLst/>
          </a:prstGeom>
          <a:noFill/>
          <a:ln>
            <a:noFill/>
          </a:ln>
        </p:spPr>
        <p:txBody>
          <a:bodyPr anchor="ctr"/>
          <a:lstStyle/>
          <a:p>
            <a:pPr algn="r">
              <a:lnSpc>
                <a:spcPct val="100000"/>
              </a:lnSpc>
            </a:pPr>
            <a:fld id="{528BABDA-BD66-42D6-9FC6-F2CC11E5F165}" type="slidenum">
              <a:rPr lang="en-IN" sz="1200" b="0" strike="noStrike" spc="-1">
                <a:solidFill>
                  <a:srgbClr val="8B8B8B"/>
                </a:solidFill>
                <a:uFill>
                  <a:solidFill>
                    <a:srgbClr val="FFFFFF"/>
                  </a:solidFill>
                </a:uFill>
                <a:latin typeface="Calibri"/>
              </a:rPr>
              <a:t>75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304920" y="228600"/>
            <a:ext cx="853416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Consider the mycol collectioin has following data.</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ObjectId(5983548781331adf45ec5), "title":"MongoDB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ObjectId(5983548781331adf45ec6), "title":"NoSQL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ObjectId(5983548781331adf45ec7), "title":"Tutorials 						Point Overview"}</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Following example will set the new title </a:t>
            </a:r>
            <a:r>
              <a:rPr lang="en-US" sz="2400" b="1" strike="noStrike" spc="-1">
                <a:solidFill>
                  <a:srgbClr val="000000"/>
                </a:solidFill>
                <a:uFill>
                  <a:solidFill>
                    <a:srgbClr val="FFFFFF"/>
                  </a:solidFill>
                </a:uFill>
                <a:latin typeface="Times New Roman"/>
              </a:rPr>
              <a:t>'New MongoDB Tutorial' </a:t>
            </a:r>
            <a:r>
              <a:rPr lang="en-US" sz="2400" b="0" strike="noStrike" spc="-1">
                <a:solidFill>
                  <a:srgbClr val="000000"/>
                </a:solidFill>
                <a:uFill>
                  <a:solidFill>
                    <a:srgbClr val="FFFFFF"/>
                  </a:solidFill>
                </a:uFill>
                <a:latin typeface="Times New Roman"/>
              </a:rPr>
              <a:t>of the documents whose title is 'MongoDB Overview'</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44" name="TextShape 2"/>
          <p:cNvSpPr txBox="1"/>
          <p:nvPr/>
        </p:nvSpPr>
        <p:spPr>
          <a:xfrm>
            <a:off x="6553080" y="6356520"/>
            <a:ext cx="2133360" cy="364680"/>
          </a:xfrm>
          <a:prstGeom prst="rect">
            <a:avLst/>
          </a:prstGeom>
          <a:noFill/>
          <a:ln>
            <a:noFill/>
          </a:ln>
        </p:spPr>
        <p:txBody>
          <a:bodyPr anchor="ctr"/>
          <a:lstStyle/>
          <a:p>
            <a:pPr algn="r">
              <a:lnSpc>
                <a:spcPct val="100000"/>
              </a:lnSpc>
            </a:pPr>
            <a:fld id="{88D66F70-B5A0-4E94-90E4-2020D7573166}" type="slidenum">
              <a:rPr lang="en-IN" sz="1200" b="0" strike="noStrike" spc="-1">
                <a:solidFill>
                  <a:srgbClr val="8B8B8B"/>
                </a:solidFill>
                <a:uFill>
                  <a:solidFill>
                    <a:srgbClr val="FFFFFF"/>
                  </a:solidFill>
                </a:uFill>
                <a:latin typeface="Calibri"/>
              </a:rPr>
              <a:t>76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304920" y="228600"/>
            <a:ext cx="8610120" cy="6400440"/>
          </a:xfrm>
          <a:prstGeom prst="rect">
            <a:avLst/>
          </a:prstGeom>
          <a:noFill/>
          <a:ln>
            <a:noFill/>
          </a:ln>
        </p:spPr>
        <p:txBody>
          <a:bodyPr/>
          <a:lstStyle/>
          <a:p>
            <a:pPr marL="343080" indent="-342720">
              <a:lnSpc>
                <a:spcPct val="100000"/>
              </a:lnSpc>
            </a:pPr>
            <a:r>
              <a:rPr lang="en-US" sz="2200" b="0" strike="noStrike" spc="-1">
                <a:solidFill>
                  <a:srgbClr val="000000"/>
                </a:solidFill>
                <a:uFill>
                  <a:solidFill>
                    <a:srgbClr val="FFFFFF"/>
                  </a:solidFill>
                </a:uFill>
                <a:latin typeface="Times New Roman"/>
              </a:rPr>
              <a:t>&gt;db.mycol.update({'title':'MongoDB Overview'},{$set:{'title':'New 					MongoDB Tutorial'}})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&gt;db.mycol.find()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"_id" : ObjectId(5983548781331adf45ec5), "title":"New MongoDB Tutorial"}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"_id" : ObjectId(5983548781331adf45ec6), "title":"NoSQL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"_id" : ObjectId(5983548781331adf45ec7), "title":"Tutorials Point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&gt;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200" b="1" strike="noStrike" spc="-1">
                <a:solidFill>
                  <a:srgbClr val="000000"/>
                </a:solidFill>
                <a:uFill>
                  <a:solidFill>
                    <a:srgbClr val="FFFFFF"/>
                  </a:solidFill>
                </a:uFill>
                <a:latin typeface="Times New Roman"/>
              </a:rPr>
              <a:t>By default mongodb will update only single document, to update multiple you need to set a paramter 'multi' to true.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&gt;db.mycol.update({'title':'MongoDB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{$set:{'title':'New MongoDB Tutorial'}},</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{multi:true}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2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246" name="TextShape 2"/>
          <p:cNvSpPr txBox="1"/>
          <p:nvPr/>
        </p:nvSpPr>
        <p:spPr>
          <a:xfrm>
            <a:off x="6553080" y="6356520"/>
            <a:ext cx="2133360" cy="364680"/>
          </a:xfrm>
          <a:prstGeom prst="rect">
            <a:avLst/>
          </a:prstGeom>
          <a:noFill/>
          <a:ln>
            <a:noFill/>
          </a:ln>
        </p:spPr>
        <p:txBody>
          <a:bodyPr anchor="ctr"/>
          <a:lstStyle/>
          <a:p>
            <a:pPr algn="r">
              <a:lnSpc>
                <a:spcPct val="100000"/>
              </a:lnSpc>
            </a:pPr>
            <a:fld id="{C81A3288-0E62-42A1-8A16-4B5FD9B34F86}" type="slidenum">
              <a:rPr lang="en-IN" sz="1200" b="0" strike="noStrike" spc="-1">
                <a:solidFill>
                  <a:srgbClr val="8B8B8B"/>
                </a:solidFill>
                <a:uFill>
                  <a:solidFill>
                    <a:srgbClr val="FFFFFF"/>
                  </a:solidFill>
                </a:uFill>
                <a:latin typeface="Calibri"/>
              </a:rPr>
              <a:t>77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248" name="Picture 247"/>
          <p:cNvPicPr/>
          <p:nvPr/>
        </p:nvPicPr>
        <p:blipFill>
          <a:blip r:embed="rId2"/>
          <a:stretch/>
        </p:blipFill>
        <p:spPr>
          <a:xfrm>
            <a:off x="828720" y="310680"/>
            <a:ext cx="7857720" cy="5893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457200" y="304920"/>
            <a:ext cx="8457840" cy="582084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MongoDB Save()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rPr>
              <a:t>The </a:t>
            </a:r>
            <a:r>
              <a:rPr lang="en-US" sz="2600" b="1" strike="noStrike" spc="-1">
                <a:solidFill>
                  <a:srgbClr val="000000"/>
                </a:solidFill>
                <a:uFill>
                  <a:solidFill>
                    <a:srgbClr val="FFFFFF"/>
                  </a:solidFill>
                </a:uFill>
                <a:latin typeface="Times New Roman"/>
              </a:rPr>
              <a:t>save()</a:t>
            </a:r>
            <a:r>
              <a:rPr lang="en-US" sz="2600" b="0" strike="noStrike" spc="-1">
                <a:solidFill>
                  <a:srgbClr val="000000"/>
                </a:solidFill>
                <a:uFill>
                  <a:solidFill>
                    <a:srgbClr val="FFFFFF"/>
                  </a:solidFill>
                </a:uFill>
                <a:latin typeface="Times New Roman"/>
              </a:rPr>
              <a:t> method replaces the existing document with the new document passed in save() method.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&gt;db.COLLECTION_NAME.save({_id:ObjectId(),NEW_DATA})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rPr>
              <a:t>Following example will replace the document with the _id '5983548781331adf45ec7'</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50" name="TextShape 2"/>
          <p:cNvSpPr txBox="1"/>
          <p:nvPr/>
        </p:nvSpPr>
        <p:spPr>
          <a:xfrm>
            <a:off x="6553080" y="6356520"/>
            <a:ext cx="2133360" cy="364680"/>
          </a:xfrm>
          <a:prstGeom prst="rect">
            <a:avLst/>
          </a:prstGeom>
          <a:noFill/>
          <a:ln>
            <a:noFill/>
          </a:ln>
        </p:spPr>
        <p:txBody>
          <a:bodyPr anchor="ctr"/>
          <a:lstStyle/>
          <a:p>
            <a:pPr algn="r">
              <a:lnSpc>
                <a:spcPct val="100000"/>
              </a:lnSpc>
            </a:pPr>
            <a:fld id="{F1957AD4-0FE4-40AA-892A-B6BAD80A9239}" type="slidenum">
              <a:rPr lang="en-IN" sz="1200" b="0" strike="noStrike" spc="-1">
                <a:solidFill>
                  <a:srgbClr val="8B8B8B"/>
                </a:solidFill>
                <a:uFill>
                  <a:solidFill>
                    <a:srgbClr val="FFFFFF"/>
                  </a:solidFill>
                </a:uFill>
                <a:latin typeface="Calibri"/>
              </a:rPr>
              <a:t>79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304920"/>
            <a:ext cx="8229240" cy="58208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Following datatypes are supported by JSON format: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93" name="TextShape 2"/>
          <p:cNvSpPr txBox="1"/>
          <p:nvPr/>
        </p:nvSpPr>
        <p:spPr>
          <a:xfrm>
            <a:off x="6553080" y="6356520"/>
            <a:ext cx="2133360" cy="364680"/>
          </a:xfrm>
          <a:prstGeom prst="rect">
            <a:avLst/>
          </a:prstGeom>
          <a:noFill/>
          <a:ln>
            <a:noFill/>
          </a:ln>
        </p:spPr>
        <p:txBody>
          <a:bodyPr anchor="ctr"/>
          <a:lstStyle/>
          <a:p>
            <a:pPr algn="r">
              <a:lnSpc>
                <a:spcPct val="100000"/>
              </a:lnSpc>
            </a:pPr>
            <a:fld id="{955D6782-1833-413B-80CC-9DD2CD3507BE}" type="slidenum">
              <a:rPr lang="en-IN" sz="1200" b="0" strike="noStrike" spc="-1">
                <a:solidFill>
                  <a:srgbClr val="8B8B8B"/>
                </a:solidFill>
                <a:uFill>
                  <a:solidFill>
                    <a:srgbClr val="FFFFFF"/>
                  </a:solidFill>
                </a:uFill>
                <a:latin typeface="Calibri"/>
              </a:rPr>
              <a:t>8</a:t>
            </a:fld>
            <a:endParaRPr lang="en-IN" sz="1400" b="0" strike="noStrike" spc="-1">
              <a:solidFill>
                <a:srgbClr val="000000"/>
              </a:solidFill>
              <a:uFill>
                <a:solidFill>
                  <a:srgbClr val="FFFFFF"/>
                </a:solidFill>
              </a:uFill>
              <a:latin typeface="Times New Roman"/>
            </a:endParaRPr>
          </a:p>
        </p:txBody>
      </p:sp>
      <p:graphicFrame>
        <p:nvGraphicFramePr>
          <p:cNvPr id="94" name="Table 3"/>
          <p:cNvGraphicFramePr/>
          <p:nvPr/>
        </p:nvGraphicFramePr>
        <p:xfrm>
          <a:off x="380880" y="1219320"/>
          <a:ext cx="8457840" cy="4114800"/>
        </p:xfrm>
        <a:graphic>
          <a:graphicData uri="http://schemas.openxmlformats.org/drawingml/2006/table">
            <a:tbl>
              <a:tblPr/>
              <a:tblGrid>
                <a:gridCol w="1784520">
                  <a:extLst>
                    <a:ext uri="{9D8B030D-6E8A-4147-A177-3AD203B41FA5}">
                      <a16:colId xmlns:a16="http://schemas.microsoft.com/office/drawing/2014/main" val="20000"/>
                    </a:ext>
                  </a:extLst>
                </a:gridCol>
                <a:gridCol w="6673320">
                  <a:extLst>
                    <a:ext uri="{9D8B030D-6E8A-4147-A177-3AD203B41FA5}">
                      <a16:colId xmlns:a16="http://schemas.microsoft.com/office/drawing/2014/main" val="20001"/>
                    </a:ext>
                  </a:extLst>
                </a:gridCol>
              </a:tblGrid>
              <a:tr h="432360">
                <a:tc>
                  <a:txBody>
                    <a:bodyPr/>
                    <a:lstStyle/>
                    <a:p>
                      <a:pPr>
                        <a:lnSpc>
                          <a:spcPct val="100000"/>
                        </a:lnSpc>
                      </a:pPr>
                      <a:r>
                        <a:rPr lang="en-IN" sz="2400" b="1" strike="noStrike" spc="-1">
                          <a:solidFill>
                            <a:srgbClr val="FFFFFF"/>
                          </a:solidFill>
                          <a:uFill>
                            <a:solidFill>
                              <a:srgbClr val="FFFFFF"/>
                            </a:solidFill>
                          </a:uFill>
                          <a:latin typeface="Times New Roman"/>
                        </a:rPr>
                        <a:t>Type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400" b="1" strike="noStrike" spc="-1">
                          <a:solidFill>
                            <a:srgbClr val="FFFFFF"/>
                          </a:solidFill>
                          <a:uFill>
                            <a:solidFill>
                              <a:srgbClr val="FFFFFF"/>
                            </a:solidFill>
                          </a:uFill>
                          <a:latin typeface="Times New Roman"/>
                        </a:rPr>
                        <a:t>Description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Number</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double- precision floating-point format in JavaScript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String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double-quoted Unicode with backslash escaping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Boolean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true or false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Array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an ordered sequence of values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Value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it can be a string, a number, true or false, null etc</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Object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an unordered collection of key:value pairs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Whitespace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can be used between any pair of tokens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null</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empty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304920" y="152280"/>
            <a:ext cx="8381520" cy="6476760"/>
          </a:xfrm>
          <a:prstGeom prst="rect">
            <a:avLst/>
          </a:prstGeom>
          <a:noFill/>
          <a:ln>
            <a:noFill/>
          </a:ln>
        </p:spPr>
        <p:txBody>
          <a:bodyPr/>
          <a:lstStyle/>
          <a:p>
            <a:pPr marL="343080" indent="-342720">
              <a:lnSpc>
                <a:spcPct val="100000"/>
              </a:lnSpc>
            </a:pPr>
            <a:r>
              <a:rPr lang="en-US" sz="2100" b="0" strike="noStrike" spc="-1">
                <a:solidFill>
                  <a:srgbClr val="000000"/>
                </a:solidFill>
                <a:uFill>
                  <a:solidFill>
                    <a:srgbClr val="FFFFFF"/>
                  </a:solidFill>
                </a:uFill>
                <a:latin typeface="Times New Roman"/>
              </a:rPr>
              <a:t>&gt;db.mycol.save(        { "_id" : ObjectId(5983548781331adf45ec7), 			        "title":"Tutorials Point New Topic",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"by":"Tutorials Point"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&gt;db.mycol.find()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"_id" : ObjectId(5983548781331adf45ec5),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"title":"Tutorials Point New Topic",</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"by":"Tutorials Point“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"_id" : ObjectId(5983548781331adf45ec6),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"title":"NoSQL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"_id" : ObjectId(5983548781331adf45ec7),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    "title":"Tutorials Point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100" b="0" strike="noStrike" spc="-1">
                <a:solidFill>
                  <a:srgbClr val="000000"/>
                </a:solidFill>
                <a:uFill>
                  <a:solidFill>
                    <a:srgbClr val="FFFFFF"/>
                  </a:solidFill>
                </a:uFill>
                <a:latin typeface="Times New Roman"/>
              </a:rPr>
              <a:t>&gt;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252" name="TextShape 2"/>
          <p:cNvSpPr txBox="1"/>
          <p:nvPr/>
        </p:nvSpPr>
        <p:spPr>
          <a:xfrm>
            <a:off x="6553080" y="6356520"/>
            <a:ext cx="2133360" cy="364680"/>
          </a:xfrm>
          <a:prstGeom prst="rect">
            <a:avLst/>
          </a:prstGeom>
          <a:noFill/>
          <a:ln>
            <a:noFill/>
          </a:ln>
        </p:spPr>
        <p:txBody>
          <a:bodyPr anchor="ctr"/>
          <a:lstStyle/>
          <a:p>
            <a:pPr algn="r">
              <a:lnSpc>
                <a:spcPct val="100000"/>
              </a:lnSpc>
            </a:pPr>
            <a:fld id="{526E839D-1049-43C6-AA25-59728907B964}" type="slidenum">
              <a:rPr lang="en-IN" sz="1200" b="0" strike="noStrike" spc="-1">
                <a:solidFill>
                  <a:srgbClr val="8B8B8B"/>
                </a:solidFill>
                <a:uFill>
                  <a:solidFill>
                    <a:srgbClr val="FFFFFF"/>
                  </a:solidFill>
                </a:uFill>
                <a:latin typeface="Calibri"/>
              </a:rPr>
              <a:t>80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254" name="Picture 253"/>
          <p:cNvPicPr/>
          <p:nvPr/>
        </p:nvPicPr>
        <p:blipFill>
          <a:blip r:embed="rId2"/>
          <a:stretch/>
        </p:blipFill>
        <p:spPr>
          <a:xfrm>
            <a:off x="589680" y="504000"/>
            <a:ext cx="8194320" cy="614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304920" y="304920"/>
            <a:ext cx="8610120" cy="6324120"/>
          </a:xfrm>
          <a:prstGeom prst="rect">
            <a:avLst/>
          </a:prstGeom>
          <a:noFill/>
          <a:ln>
            <a:noFill/>
          </a:ln>
        </p:spPr>
        <p:txBody>
          <a:bodyPr/>
          <a:lstStyle/>
          <a:p>
            <a:pPr marL="343080" indent="-342720">
              <a:lnSpc>
                <a:spcPct val="100000"/>
              </a:lnSpc>
              <a:buClr>
                <a:srgbClr val="FF0000"/>
              </a:buClr>
              <a:buFont typeface="Arial"/>
              <a:buChar char="•"/>
            </a:pPr>
            <a:r>
              <a:rPr lang="en-US" sz="2300" b="1" strike="noStrike" spc="-1">
                <a:solidFill>
                  <a:srgbClr val="FF0000"/>
                </a:solidFill>
                <a:uFill>
                  <a:solidFill>
                    <a:srgbClr val="FFFFFF"/>
                  </a:solidFill>
                </a:uFill>
                <a:latin typeface="Times New Roman"/>
              </a:rPr>
              <a:t>Insert a Document with save()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The following example creates a new document in the inventory collection:</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db.inventory.save( { type: "book", item: "notebook", qty: 40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MongoDB adds the _id field and assigns as its value a unique ObjectId.</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 "_id" : ObjectId("51e866e48737f72b32ae4fbc"),</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"type" : "book",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"item" : "notebook",</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"qty" : 40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3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56" name="TextShape 2"/>
          <p:cNvSpPr txBox="1"/>
          <p:nvPr/>
        </p:nvSpPr>
        <p:spPr>
          <a:xfrm>
            <a:off x="6553080" y="6356520"/>
            <a:ext cx="2133360" cy="364680"/>
          </a:xfrm>
          <a:prstGeom prst="rect">
            <a:avLst/>
          </a:prstGeom>
          <a:noFill/>
          <a:ln>
            <a:noFill/>
          </a:ln>
        </p:spPr>
        <p:txBody>
          <a:bodyPr anchor="ctr"/>
          <a:lstStyle/>
          <a:p>
            <a:pPr algn="r">
              <a:lnSpc>
                <a:spcPct val="100000"/>
              </a:lnSpc>
            </a:pPr>
            <a:fld id="{C58C0B97-3F75-4C70-ACC2-D2C07A99E1C3}" type="slidenum">
              <a:rPr lang="en-IN" sz="1200" b="0" strike="noStrike" spc="-1">
                <a:solidFill>
                  <a:srgbClr val="8B8B8B"/>
                </a:solidFill>
                <a:uFill>
                  <a:solidFill>
                    <a:srgbClr val="FFFFFF"/>
                  </a:solidFill>
                </a:uFill>
                <a:latin typeface="Calibri"/>
              </a:rPr>
              <a:t>82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228600" y="30492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Replace an Existing Document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products collection contains the following document: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0" strike="noStrike" spc="-1">
                <a:solidFill>
                  <a:srgbClr val="FF0000"/>
                </a:solidFill>
                <a:uFill>
                  <a:solidFill>
                    <a:srgbClr val="FFFFFF"/>
                  </a:solidFill>
                </a:uFill>
                <a:latin typeface="Times New Roman"/>
              </a:rPr>
              <a:t> { "_id" : 100, "item" : "water", "qty" : 30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1" strike="noStrike" spc="-1">
                <a:solidFill>
                  <a:srgbClr val="000000"/>
                </a:solidFill>
                <a:uFill>
                  <a:solidFill>
                    <a:srgbClr val="FFFFFF"/>
                  </a:solidFill>
                </a:uFill>
                <a:latin typeface="Times New Roman"/>
              </a:rPr>
              <a:t>save()</a:t>
            </a:r>
            <a:r>
              <a:rPr lang="en-US" sz="2400" b="0" strike="noStrike" spc="-1">
                <a:solidFill>
                  <a:srgbClr val="000000"/>
                </a:solidFill>
                <a:uFill>
                  <a:solidFill>
                    <a:srgbClr val="FFFFFF"/>
                  </a:solidFill>
                </a:uFill>
                <a:latin typeface="Times New Roman"/>
              </a:rPr>
              <a:t> method performs an update with upsert since the document contains an _id field:</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0" strike="noStrike" spc="-1">
                <a:solidFill>
                  <a:srgbClr val="FF0000"/>
                </a:solidFill>
                <a:uFill>
                  <a:solidFill>
                    <a:srgbClr val="FFFFFF"/>
                  </a:solidFill>
                </a:uFill>
                <a:latin typeface="Times New Roman"/>
              </a:rPr>
              <a:t>db.products.save( { _id : 100, item : "juice"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Because the _id field holds a value that exists in the collection, the operation performs an update to replace the document and results in the following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0" strike="noStrike" spc="-1">
                <a:solidFill>
                  <a:srgbClr val="FF0000"/>
                </a:solidFill>
                <a:uFill>
                  <a:solidFill>
                    <a:srgbClr val="FFFFFF"/>
                  </a:solidFill>
                </a:uFill>
                <a:latin typeface="Times New Roman"/>
              </a:rPr>
              <a:t>{ "_id" : 100, "item" : "juice"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58" name="TextShape 2"/>
          <p:cNvSpPr txBox="1"/>
          <p:nvPr/>
        </p:nvSpPr>
        <p:spPr>
          <a:xfrm>
            <a:off x="6553080" y="6356520"/>
            <a:ext cx="2133360" cy="364680"/>
          </a:xfrm>
          <a:prstGeom prst="rect">
            <a:avLst/>
          </a:prstGeom>
          <a:noFill/>
          <a:ln>
            <a:noFill/>
          </a:ln>
        </p:spPr>
        <p:txBody>
          <a:bodyPr anchor="ctr"/>
          <a:lstStyle/>
          <a:p>
            <a:pPr algn="r">
              <a:lnSpc>
                <a:spcPct val="100000"/>
              </a:lnSpc>
            </a:pPr>
            <a:fld id="{B75BE590-59E7-477A-8264-33D93440CA86}" type="slidenum">
              <a:rPr lang="en-IN" sz="1200" b="0" strike="noStrike" spc="-1">
                <a:solidFill>
                  <a:srgbClr val="8B8B8B"/>
                </a:solidFill>
                <a:uFill>
                  <a:solidFill>
                    <a:srgbClr val="FFFFFF"/>
                  </a:solidFill>
                </a:uFill>
                <a:latin typeface="Calibri"/>
              </a:rPr>
              <a:t>83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304920" y="380880"/>
            <a:ext cx="8534160" cy="6095520"/>
          </a:xfrm>
          <a:prstGeom prst="rect">
            <a:avLst/>
          </a:prstGeom>
          <a:noFill/>
          <a:ln>
            <a:noFill/>
          </a:ln>
        </p:spPr>
        <p:txBody>
          <a:bodyPr/>
          <a:lstStyle/>
          <a:p>
            <a:pPr marL="343080" indent="-342720">
              <a:lnSpc>
                <a:spcPct val="100000"/>
              </a:lnSpc>
              <a:buClr>
                <a:srgbClr val="FF0000"/>
              </a:buClr>
              <a:buFont typeface="Wingdings" charset="2"/>
              <a:buChar char=""/>
            </a:pPr>
            <a:r>
              <a:rPr lang="en-US" sz="3200" b="1" strike="noStrike" spc="-1">
                <a:solidFill>
                  <a:srgbClr val="FF0000"/>
                </a:solidFill>
                <a:uFill>
                  <a:solidFill>
                    <a:srgbClr val="FFFFFF"/>
                  </a:solidFill>
                </a:uFill>
                <a:latin typeface="Times New Roman"/>
              </a:rPr>
              <a:t>MongoDB - Query Document</a:t>
            </a:r>
            <a:endParaRPr lang="en-US" sz="3200" b="0" strike="noStrike" spc="-1">
              <a:solidFill>
                <a:srgbClr val="000000"/>
              </a:solidFill>
              <a:uFill>
                <a:solidFill>
                  <a:srgbClr val="FFFFFF"/>
                </a:solidFill>
              </a:uFill>
              <a:latin typeface="Calibri"/>
            </a:endParaRPr>
          </a:p>
          <a:p>
            <a:pPr marL="343080" indent="-342720">
              <a:lnSpc>
                <a:spcPct val="100000"/>
              </a:lnSpc>
              <a:buClr>
                <a:srgbClr val="C00000"/>
              </a:buClr>
              <a:buFont typeface="Arial"/>
              <a:buChar char="•"/>
            </a:pPr>
            <a:r>
              <a:rPr lang="en-US" sz="3200" b="1" strike="noStrike" spc="-1">
                <a:solidFill>
                  <a:srgbClr val="C00000"/>
                </a:solidFill>
                <a:uFill>
                  <a:solidFill>
                    <a:srgbClr val="FFFFFF"/>
                  </a:solidFill>
                </a:uFill>
                <a:latin typeface="Times New Roman"/>
              </a:rPr>
              <a:t>The find()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rPr>
              <a:t>To query data from MongoDB collection, you need to use MongoDB's </a:t>
            </a:r>
            <a:r>
              <a:rPr lang="en-US" sz="2800" b="1" strike="noStrike" spc="-1">
                <a:solidFill>
                  <a:srgbClr val="000000"/>
                </a:solidFill>
                <a:uFill>
                  <a:solidFill>
                    <a:srgbClr val="FFFFFF"/>
                  </a:solidFill>
                </a:uFill>
                <a:latin typeface="Times New Roman"/>
              </a:rPr>
              <a:t>find()</a:t>
            </a:r>
            <a:r>
              <a:rPr lang="en-US" sz="2800" b="0" strike="noStrike" spc="-1">
                <a:solidFill>
                  <a:srgbClr val="000000"/>
                </a:solidFill>
                <a:uFill>
                  <a:solidFill>
                    <a:srgbClr val="FFFFFF"/>
                  </a:solidFill>
                </a:uFill>
                <a:latin typeface="Times New Roman"/>
              </a:rPr>
              <a:t>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1" strike="noStrike" cap="all" spc="-1">
                <a:solidFill>
                  <a:srgbClr val="00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800" b="0" strike="noStrike" spc="-1">
                <a:solidFill>
                  <a:srgbClr val="000000"/>
                </a:solidFill>
                <a:uFill>
                  <a:solidFill>
                    <a:srgbClr val="FFFFFF"/>
                  </a:solidFill>
                </a:uFill>
                <a:latin typeface="Times New Roman"/>
              </a:rPr>
              <a:t>			&gt;db.COLLECTION_NAME.find()</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1" strike="noStrike" spc="-1">
                <a:solidFill>
                  <a:srgbClr val="000000"/>
                </a:solidFill>
                <a:uFill>
                  <a:solidFill>
                    <a:srgbClr val="FFFFFF"/>
                  </a:solidFill>
                </a:uFill>
                <a:latin typeface="Times New Roman"/>
              </a:rPr>
              <a:t>find() </a:t>
            </a:r>
            <a:r>
              <a:rPr lang="en-US" sz="2800" b="0" strike="noStrike" spc="-1">
                <a:solidFill>
                  <a:srgbClr val="000000"/>
                </a:solidFill>
                <a:uFill>
                  <a:solidFill>
                    <a:srgbClr val="FFFFFF"/>
                  </a:solidFill>
                </a:uFill>
                <a:latin typeface="Times New Roman"/>
              </a:rPr>
              <a:t>method will display all the documents in a non structured way.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60" name="TextShape 2"/>
          <p:cNvSpPr txBox="1"/>
          <p:nvPr/>
        </p:nvSpPr>
        <p:spPr>
          <a:xfrm>
            <a:off x="6553080" y="6356520"/>
            <a:ext cx="2133360" cy="364680"/>
          </a:xfrm>
          <a:prstGeom prst="rect">
            <a:avLst/>
          </a:prstGeom>
          <a:noFill/>
          <a:ln>
            <a:noFill/>
          </a:ln>
        </p:spPr>
        <p:txBody>
          <a:bodyPr anchor="ctr"/>
          <a:lstStyle/>
          <a:p>
            <a:pPr algn="r">
              <a:lnSpc>
                <a:spcPct val="100000"/>
              </a:lnSpc>
            </a:pPr>
            <a:fld id="{0C7F3C60-D049-4D28-8326-D13E7C205AB4}" type="slidenum">
              <a:rPr lang="en-IN" sz="1200" b="0" strike="noStrike" spc="-1">
                <a:solidFill>
                  <a:srgbClr val="8B8B8B"/>
                </a:solidFill>
                <a:uFill>
                  <a:solidFill>
                    <a:srgbClr val="FFFFFF"/>
                  </a:solidFill>
                </a:uFill>
                <a:latin typeface="Calibri"/>
              </a:rPr>
              <a:t>84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262"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C00000"/>
              </a:buClr>
              <a:buFont typeface="Arial"/>
              <a:buChar char="•"/>
            </a:pPr>
            <a:r>
              <a:rPr lang="en-US" sz="3200" b="1" strike="noStrike" spc="-1">
                <a:solidFill>
                  <a:srgbClr val="C00000"/>
                </a:solidFill>
                <a:uFill>
                  <a:solidFill>
                    <a:srgbClr val="FFFFFF"/>
                  </a:solidFill>
                </a:uFill>
                <a:latin typeface="Times New Roman"/>
              </a:rPr>
              <a:t>The pretty()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rPr>
              <a:t>To display the results in a formatted way, you can use </a:t>
            </a:r>
            <a:r>
              <a:rPr lang="en-US" sz="3200" b="1" strike="noStrike" spc="-1">
                <a:solidFill>
                  <a:srgbClr val="000000"/>
                </a:solidFill>
                <a:uFill>
                  <a:solidFill>
                    <a:srgbClr val="FFFFFF"/>
                  </a:solidFill>
                </a:uFill>
                <a:latin typeface="Times New Roman"/>
              </a:rPr>
              <a:t>pretty()</a:t>
            </a:r>
            <a:r>
              <a:rPr lang="en-US" sz="3200" b="0" strike="noStrike" spc="-1">
                <a:solidFill>
                  <a:srgbClr val="000000"/>
                </a:solidFill>
                <a:uFill>
                  <a:solidFill>
                    <a:srgbClr val="FFFFFF"/>
                  </a:solidFill>
                </a:uFill>
                <a:latin typeface="Times New Roman"/>
              </a:rPr>
              <a:t>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1" strike="noStrike" cap="all" spc="-1">
                <a:solidFill>
                  <a:srgbClr val="00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&gt;db.mycol.find().pretty()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63" name="TextShape 3"/>
          <p:cNvSpPr txBox="1"/>
          <p:nvPr/>
        </p:nvSpPr>
        <p:spPr>
          <a:xfrm>
            <a:off x="6553080" y="6356520"/>
            <a:ext cx="2133360" cy="364680"/>
          </a:xfrm>
          <a:prstGeom prst="rect">
            <a:avLst/>
          </a:prstGeom>
          <a:noFill/>
          <a:ln>
            <a:noFill/>
          </a:ln>
        </p:spPr>
        <p:txBody>
          <a:bodyPr anchor="ctr"/>
          <a:lstStyle/>
          <a:p>
            <a:pPr algn="r">
              <a:lnSpc>
                <a:spcPct val="100000"/>
              </a:lnSpc>
            </a:pPr>
            <a:fld id="{98E3791F-F172-424A-8948-7C272ABE1F83}" type="slidenum">
              <a:rPr lang="en-IN" sz="1200" b="0" strike="noStrike" spc="-1">
                <a:solidFill>
                  <a:srgbClr val="8B8B8B"/>
                </a:solidFill>
                <a:uFill>
                  <a:solidFill>
                    <a:srgbClr val="FFFFFF"/>
                  </a:solidFill>
                </a:uFill>
                <a:latin typeface="Calibri"/>
              </a:rPr>
              <a:t>85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265" name="Picture 264"/>
          <p:cNvPicPr/>
          <p:nvPr/>
        </p:nvPicPr>
        <p:blipFill>
          <a:blip r:embed="rId2"/>
          <a:stretch/>
        </p:blipFill>
        <p:spPr>
          <a:xfrm>
            <a:off x="926280" y="802440"/>
            <a:ext cx="7281720" cy="5461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457200" y="457200"/>
            <a:ext cx="8381520" cy="6019560"/>
          </a:xfrm>
          <a:prstGeom prst="rect">
            <a:avLst/>
          </a:prstGeom>
          <a:noFill/>
          <a:ln>
            <a:noFill/>
          </a:ln>
        </p:spPr>
        <p:txBody>
          <a:bodyPr/>
          <a:lstStyle/>
          <a:p>
            <a:pPr marL="343080" indent="-342720">
              <a:lnSpc>
                <a:spcPct val="100000"/>
              </a:lnSpc>
              <a:buClr>
                <a:srgbClr val="FF0000"/>
              </a:buClr>
              <a:buFont typeface="Arial"/>
              <a:buChar char="•"/>
            </a:pPr>
            <a:r>
              <a:rPr lang="en-US" sz="3200" b="1" strike="noStrike"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&gt;db.mycol.find().pretty()</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"_id": ObjectId(7df78ad8902c),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"title": "MongoDB Overview",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"description": "MongoDB is no sql database",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"by": "tutorials point",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"url": "http://www.tutorialspoint.com",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"tags": ["mongodb", "database", "NoSQL"],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      "likes": "100”</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marL="343080" indent="-342720">
              <a:lnSpc>
                <a:spcPct val="100000"/>
              </a:lnSpc>
            </a:pPr>
            <a:r>
              <a:rPr lang="en-US" sz="3200" b="0" strike="noStrike" spc="-1">
                <a:solidFill>
                  <a:srgbClr val="000000"/>
                </a:solidFill>
                <a:uFill>
                  <a:solidFill>
                    <a:srgbClr val="FFFFFF"/>
                  </a:solidFill>
                </a:uFill>
                <a:latin typeface="Times New Roman"/>
              </a:rPr>
              <a:t>&gt;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67" name="TextShape 2"/>
          <p:cNvSpPr txBox="1"/>
          <p:nvPr/>
        </p:nvSpPr>
        <p:spPr>
          <a:xfrm>
            <a:off x="6553080" y="6356520"/>
            <a:ext cx="2133360" cy="364680"/>
          </a:xfrm>
          <a:prstGeom prst="rect">
            <a:avLst/>
          </a:prstGeom>
          <a:noFill/>
          <a:ln>
            <a:noFill/>
          </a:ln>
        </p:spPr>
        <p:txBody>
          <a:bodyPr anchor="ctr"/>
          <a:lstStyle/>
          <a:p>
            <a:pPr algn="r">
              <a:lnSpc>
                <a:spcPct val="100000"/>
              </a:lnSpc>
            </a:pPr>
            <a:fld id="{EE1C7323-DC60-4937-B352-392935BE1432}" type="slidenum">
              <a:rPr lang="en-IN" sz="1200" b="0" strike="noStrike" spc="-1">
                <a:solidFill>
                  <a:srgbClr val="8B8B8B"/>
                </a:solidFill>
                <a:uFill>
                  <a:solidFill>
                    <a:srgbClr val="FFFFFF"/>
                  </a:solidFill>
                </a:uFill>
                <a:latin typeface="Calibri"/>
              </a:rPr>
              <a:t>87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228600" y="304920"/>
            <a:ext cx="8686440" cy="58208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Specify Equality Condition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specify equality condition, use the query document { &lt;field&gt;: &lt;value&gt; } to select all documents that contain the &lt;field&gt; with the specified &lt;value&gt;.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following example retrieves from the inventory collection all documents where the type field has the value snacks: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r>
              <a:rPr lang="en-US" sz="2400" b="0" strike="noStrike" spc="-1">
                <a:solidFill>
                  <a:srgbClr val="FF0000"/>
                </a:solidFill>
                <a:uFill>
                  <a:solidFill>
                    <a:srgbClr val="FFFFFF"/>
                  </a:solidFill>
                </a:uFill>
                <a:latin typeface="Times New Roman"/>
              </a:rPr>
              <a:t>db.inventory.find( { type: "snacks"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69" name="TextShape 2"/>
          <p:cNvSpPr txBox="1"/>
          <p:nvPr/>
        </p:nvSpPr>
        <p:spPr>
          <a:xfrm>
            <a:off x="6553080" y="6356520"/>
            <a:ext cx="2133360" cy="364680"/>
          </a:xfrm>
          <a:prstGeom prst="rect">
            <a:avLst/>
          </a:prstGeom>
          <a:noFill/>
          <a:ln>
            <a:noFill/>
          </a:ln>
        </p:spPr>
        <p:txBody>
          <a:bodyPr anchor="ctr"/>
          <a:lstStyle/>
          <a:p>
            <a:pPr algn="r">
              <a:lnSpc>
                <a:spcPct val="100000"/>
              </a:lnSpc>
            </a:pPr>
            <a:fld id="{9178F88A-580D-4660-88B1-037C709BF79E}" type="slidenum">
              <a:rPr lang="en-IN" sz="1200" b="0" strike="noStrike" spc="-1">
                <a:solidFill>
                  <a:srgbClr val="8B8B8B"/>
                </a:solidFill>
                <a:uFill>
                  <a:solidFill>
                    <a:srgbClr val="FFFFFF"/>
                  </a:solidFill>
                </a:uFill>
                <a:latin typeface="Calibri"/>
              </a:rPr>
              <a:t>88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304920" y="228600"/>
            <a:ext cx="8610120" cy="632412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Specify Conditions Using Query Operators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query document can use the </a:t>
            </a:r>
            <a:r>
              <a:rPr lang="en-US" sz="2400" b="0" u="sng" strike="noStrike" spc="-1">
                <a:solidFill>
                  <a:srgbClr val="0000FF"/>
                </a:solidFill>
                <a:uFill>
                  <a:solidFill>
                    <a:srgbClr val="FFFFFF"/>
                  </a:solidFill>
                </a:uFill>
                <a:latin typeface="Times New Roman"/>
                <a:hlinkClick r:id="rId2"/>
              </a:rPr>
              <a:t>query operators</a:t>
            </a:r>
            <a:r>
              <a:rPr lang="en-US" sz="2400" b="0" strike="noStrike" spc="-1">
                <a:solidFill>
                  <a:srgbClr val="000000"/>
                </a:solidFill>
                <a:uFill>
                  <a:solidFill>
                    <a:srgbClr val="FFFFFF"/>
                  </a:solidFill>
                </a:uFill>
                <a:latin typeface="Times New Roman"/>
              </a:rPr>
              <a:t> to specify conditions in a MongoDB query.</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following example selects all documents in the inventory collection where the value of the type field is either 'food' or 'snacks':</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db.inventory.find( { type: { $in: [ 'food', 'snacks' ] }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Although you can express this query using the </a:t>
            </a:r>
            <a:r>
              <a:rPr lang="en-US" sz="2400" b="0" u="sng" strike="noStrike" spc="-1">
                <a:solidFill>
                  <a:srgbClr val="0000FF"/>
                </a:solidFill>
                <a:uFill>
                  <a:solidFill>
                    <a:srgbClr val="FFFFFF"/>
                  </a:solidFill>
                </a:uFill>
                <a:latin typeface="Times New Roman"/>
                <a:hlinkClick r:id="rId3"/>
              </a:rPr>
              <a:t>$or</a:t>
            </a:r>
            <a:r>
              <a:rPr lang="en-US" sz="2400" b="0" strike="noStrike" spc="-1">
                <a:solidFill>
                  <a:srgbClr val="000000"/>
                </a:solidFill>
                <a:uFill>
                  <a:solidFill>
                    <a:srgbClr val="FFFFFF"/>
                  </a:solidFill>
                </a:uFill>
                <a:latin typeface="Times New Roman"/>
              </a:rPr>
              <a:t> operator, use the </a:t>
            </a:r>
            <a:r>
              <a:rPr lang="en-US" sz="2400" b="0" u="sng" strike="noStrike" spc="-1">
                <a:solidFill>
                  <a:srgbClr val="0000FF"/>
                </a:solidFill>
                <a:uFill>
                  <a:solidFill>
                    <a:srgbClr val="FFFFFF"/>
                  </a:solidFill>
                </a:uFill>
                <a:latin typeface="Times New Roman"/>
                <a:hlinkClick r:id="rId4"/>
              </a:rPr>
              <a:t>$in</a:t>
            </a:r>
            <a:r>
              <a:rPr lang="en-US" sz="2400" b="0" strike="noStrike" spc="-1">
                <a:solidFill>
                  <a:srgbClr val="000000"/>
                </a:solidFill>
                <a:uFill>
                  <a:solidFill>
                    <a:srgbClr val="FFFFFF"/>
                  </a:solidFill>
                </a:uFill>
                <a:latin typeface="Times New Roman"/>
              </a:rPr>
              <a:t> operator rather than the </a:t>
            </a:r>
            <a:r>
              <a:rPr lang="en-US" sz="2400" b="0" u="sng" strike="noStrike" spc="-1">
                <a:solidFill>
                  <a:srgbClr val="0000FF"/>
                </a:solidFill>
                <a:uFill>
                  <a:solidFill>
                    <a:srgbClr val="FFFFFF"/>
                  </a:solidFill>
                </a:uFill>
                <a:latin typeface="Times New Roman"/>
                <a:hlinkClick r:id="rId3"/>
              </a:rPr>
              <a:t>$or</a:t>
            </a:r>
            <a:r>
              <a:rPr lang="en-US" sz="2400" b="0" strike="noStrike" spc="-1">
                <a:solidFill>
                  <a:srgbClr val="000000"/>
                </a:solidFill>
                <a:uFill>
                  <a:solidFill>
                    <a:srgbClr val="FFFFFF"/>
                  </a:solidFill>
                </a:uFill>
                <a:latin typeface="Times New Roman"/>
              </a:rPr>
              <a:t> operator when performing equality checks on the </a:t>
            </a:r>
            <a:r>
              <a:rPr lang="en-US" sz="2400" b="1" strike="noStrike" spc="-1">
                <a:solidFill>
                  <a:srgbClr val="000000"/>
                </a:solidFill>
                <a:uFill>
                  <a:solidFill>
                    <a:srgbClr val="FFFFFF"/>
                  </a:solidFill>
                </a:uFill>
                <a:latin typeface="Times New Roman"/>
              </a:rPr>
              <a:t>same field</a:t>
            </a:r>
            <a:r>
              <a:rPr lang="en-US" sz="24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71" name="TextShape 2"/>
          <p:cNvSpPr txBox="1"/>
          <p:nvPr/>
        </p:nvSpPr>
        <p:spPr>
          <a:xfrm>
            <a:off x="6553080" y="6356520"/>
            <a:ext cx="2133360" cy="364680"/>
          </a:xfrm>
          <a:prstGeom prst="rect">
            <a:avLst/>
          </a:prstGeom>
          <a:noFill/>
          <a:ln>
            <a:noFill/>
          </a:ln>
        </p:spPr>
        <p:txBody>
          <a:bodyPr anchor="ctr"/>
          <a:lstStyle/>
          <a:p>
            <a:pPr algn="r">
              <a:lnSpc>
                <a:spcPct val="100000"/>
              </a:lnSpc>
            </a:pPr>
            <a:fld id="{5D5C809F-FC5A-4020-928B-CE466F42AAD5}" type="slidenum">
              <a:rPr lang="en-IN" sz="1200" b="0" strike="noStrike" spc="-1">
                <a:solidFill>
                  <a:srgbClr val="8B8B8B"/>
                </a:solidFill>
                <a:uFill>
                  <a:solidFill>
                    <a:srgbClr val="FFFFFF"/>
                  </a:solidFill>
                </a:uFill>
                <a:latin typeface="Calibri"/>
              </a:rPr>
              <a:t>89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304920"/>
            <a:ext cx="8229240" cy="58208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Number</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It is a double precision floating-point format in JavaScript and it depends on implementation.</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Octal and hexadecimal formats are not used.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No NaN (not a number) or Infinity is used in Number.</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96" name="TextShape 2"/>
          <p:cNvSpPr txBox="1"/>
          <p:nvPr/>
        </p:nvSpPr>
        <p:spPr>
          <a:xfrm>
            <a:off x="6553080" y="6356520"/>
            <a:ext cx="2133360" cy="364680"/>
          </a:xfrm>
          <a:prstGeom prst="rect">
            <a:avLst/>
          </a:prstGeom>
          <a:noFill/>
          <a:ln>
            <a:noFill/>
          </a:ln>
        </p:spPr>
        <p:txBody>
          <a:bodyPr anchor="ctr"/>
          <a:lstStyle/>
          <a:p>
            <a:pPr algn="r">
              <a:lnSpc>
                <a:spcPct val="100000"/>
              </a:lnSpc>
            </a:pPr>
            <a:fld id="{CC56B572-ABD1-4B6F-9CAF-45BDE06AED3F}" type="slidenum">
              <a:rPr lang="en-IN" sz="1200" b="0" strike="noStrike" spc="-1">
                <a:solidFill>
                  <a:srgbClr val="8B8B8B"/>
                </a:solidFill>
                <a:uFill>
                  <a:solidFill>
                    <a:srgbClr val="FFFFFF"/>
                  </a:solidFill>
                </a:uFill>
                <a:latin typeface="Calibri"/>
              </a:rPr>
              <a:t>9</a:t>
            </a:fld>
            <a:endParaRPr lang="en-IN" sz="1400" b="0" strike="noStrike" spc="-1">
              <a:solidFill>
                <a:srgbClr val="000000"/>
              </a:solidFill>
              <a:uFill>
                <a:solidFill>
                  <a:srgbClr val="FFFFFF"/>
                </a:solidFill>
              </a:uFill>
              <a:latin typeface="Times New Roman"/>
            </a:endParaRPr>
          </a:p>
        </p:txBody>
      </p:sp>
      <p:graphicFrame>
        <p:nvGraphicFramePr>
          <p:cNvPr id="97" name="Table 3"/>
          <p:cNvGraphicFramePr/>
          <p:nvPr/>
        </p:nvGraphicFramePr>
        <p:xfrm>
          <a:off x="685800" y="2590920"/>
          <a:ext cx="7010280" cy="1828800"/>
        </p:xfrm>
        <a:graphic>
          <a:graphicData uri="http://schemas.openxmlformats.org/drawingml/2006/table">
            <a:tbl>
              <a:tblPr/>
              <a:tblGrid>
                <a:gridCol w="1768320">
                  <a:extLst>
                    <a:ext uri="{9D8B030D-6E8A-4147-A177-3AD203B41FA5}">
                      <a16:colId xmlns:a16="http://schemas.microsoft.com/office/drawing/2014/main" val="20000"/>
                    </a:ext>
                  </a:extLst>
                </a:gridCol>
                <a:gridCol w="5241960">
                  <a:extLst>
                    <a:ext uri="{9D8B030D-6E8A-4147-A177-3AD203B41FA5}">
                      <a16:colId xmlns:a16="http://schemas.microsoft.com/office/drawing/2014/main" val="20001"/>
                    </a:ext>
                  </a:extLst>
                </a:gridCol>
              </a:tblGrid>
              <a:tr h="432360">
                <a:tc>
                  <a:txBody>
                    <a:bodyPr/>
                    <a:lstStyle/>
                    <a:p>
                      <a:pPr>
                        <a:lnSpc>
                          <a:spcPct val="100000"/>
                        </a:lnSpc>
                      </a:pPr>
                      <a:r>
                        <a:rPr lang="en-IN" sz="2400" b="1" strike="noStrike" spc="-1">
                          <a:solidFill>
                            <a:srgbClr val="FFFFFF"/>
                          </a:solidFill>
                          <a:uFill>
                            <a:solidFill>
                              <a:srgbClr val="FFFFFF"/>
                            </a:solidFill>
                          </a:uFill>
                          <a:latin typeface="Times New Roman"/>
                        </a:rPr>
                        <a:t>Type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2400" b="1" strike="noStrike" spc="-1">
                          <a:solidFill>
                            <a:srgbClr val="FFFFFF"/>
                          </a:solidFill>
                          <a:uFill>
                            <a:solidFill>
                              <a:srgbClr val="FFFFFF"/>
                            </a:solidFill>
                          </a:uFill>
                          <a:latin typeface="Times New Roman"/>
                        </a:rPr>
                        <a:t>Description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Integer</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Digits 1-9, 0 and positive or negative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Fraction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2400" b="0" strike="noStrike" spc="-1">
                          <a:solidFill>
                            <a:srgbClr val="000000"/>
                          </a:solidFill>
                          <a:uFill>
                            <a:solidFill>
                              <a:srgbClr val="FFFFFF"/>
                            </a:solidFill>
                          </a:uFill>
                          <a:latin typeface="Times New Roman"/>
                        </a:rPr>
                        <a:t>Fractions like .3, .9</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32360">
                <a:tc>
                  <a:txBody>
                    <a:bodyPr/>
                    <a:lstStyle/>
                    <a:p>
                      <a:pPr>
                        <a:lnSpc>
                          <a:spcPct val="100000"/>
                        </a:lnSpc>
                      </a:pPr>
                      <a:r>
                        <a:rPr lang="en-IN" sz="2400" b="0" strike="noStrike" spc="-1">
                          <a:solidFill>
                            <a:srgbClr val="000000"/>
                          </a:solidFill>
                          <a:uFill>
                            <a:solidFill>
                              <a:srgbClr val="FFFFFF"/>
                            </a:solidFill>
                          </a:uFill>
                          <a:latin typeface="Times New Roman"/>
                        </a:rPr>
                        <a:t>Exponent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2400" b="0" strike="noStrike" spc="-1">
                          <a:solidFill>
                            <a:srgbClr val="000000"/>
                          </a:solidFill>
                          <a:uFill>
                            <a:solidFill>
                              <a:srgbClr val="FFFFFF"/>
                            </a:solidFill>
                          </a:uFill>
                          <a:latin typeface="Times New Roman"/>
                        </a:rPr>
                        <a:t>Exponent like e, e+, e-,E, E+, 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The </a:t>
            </a:r>
            <a:r>
              <a:rPr lang="en-US" sz="2400" b="0" strike="noStrike" spc="-1">
                <a:solidFill>
                  <a:srgbClr val="0000FF"/>
                </a:solidFill>
                <a:uFill>
                  <a:solidFill>
                    <a:srgbClr val="FFFFFF"/>
                  </a:solidFill>
                </a:uFill>
                <a:latin typeface="Times New Roman"/>
              </a:rPr>
              <a:t>$or</a:t>
            </a:r>
            <a:r>
              <a:rPr lang="en-US" sz="2400" b="0" strike="noStrike" spc="-1">
                <a:solidFill>
                  <a:srgbClr val="000000"/>
                </a:solidFill>
                <a:uFill>
                  <a:solidFill>
                    <a:srgbClr val="FFFFFF"/>
                  </a:solidFill>
                </a:uFill>
                <a:latin typeface="Times New Roman"/>
              </a:rPr>
              <a:t> operator performs a logical OR operation on an array of two or more &lt;expressions&gt; and selects the documents that satisfy at least one of the &lt;expressions&gt;.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 The $or has the following syntax: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 $or: [ { &lt;expression1&gt; }, { &lt;expression2&gt; }, ... , { 								&lt;expressionN&gt; }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db.inventory.find( { $or: [ { quantity: { $lt: 20 }} , { price: 10 } ]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This query will select all documents in the inventory collection where either the quantity field value is less than 20 </a:t>
            </a:r>
            <a:r>
              <a:rPr lang="en-US" sz="2400" b="1" strike="noStrike" spc="-1">
                <a:solidFill>
                  <a:srgbClr val="000000"/>
                </a:solidFill>
                <a:uFill>
                  <a:solidFill>
                    <a:srgbClr val="FFFFFF"/>
                  </a:solidFill>
                </a:uFill>
                <a:latin typeface="Times New Roman"/>
              </a:rPr>
              <a:t>or</a:t>
            </a:r>
            <a:r>
              <a:rPr lang="en-US" sz="2400" b="0" strike="noStrike" spc="-1">
                <a:solidFill>
                  <a:srgbClr val="000000"/>
                </a:solidFill>
                <a:uFill>
                  <a:solidFill>
                    <a:srgbClr val="FFFFFF"/>
                  </a:solidFill>
                </a:uFill>
                <a:latin typeface="Times New Roman"/>
              </a:rPr>
              <a:t> the price field value equals 10.</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73" name="TextShape 2"/>
          <p:cNvSpPr txBox="1"/>
          <p:nvPr/>
        </p:nvSpPr>
        <p:spPr>
          <a:xfrm>
            <a:off x="6553080" y="6356520"/>
            <a:ext cx="2133360" cy="364680"/>
          </a:xfrm>
          <a:prstGeom prst="rect">
            <a:avLst/>
          </a:prstGeom>
          <a:noFill/>
          <a:ln>
            <a:noFill/>
          </a:ln>
        </p:spPr>
        <p:txBody>
          <a:bodyPr anchor="ctr"/>
          <a:lstStyle/>
          <a:p>
            <a:pPr algn="r">
              <a:lnSpc>
                <a:spcPct val="100000"/>
              </a:lnSpc>
            </a:pPr>
            <a:fld id="{5B466195-9412-43D5-B3DF-C184B002F1DA}" type="slidenum">
              <a:rPr lang="en-IN" sz="1200" b="0" strike="noStrike" spc="-1">
                <a:solidFill>
                  <a:srgbClr val="8B8B8B"/>
                </a:solidFill>
                <a:uFill>
                  <a:solidFill>
                    <a:srgbClr val="FFFFFF"/>
                  </a:solidFill>
                </a:uFill>
                <a:latin typeface="Calibri"/>
              </a:rPr>
              <a:t>90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457200" y="380880"/>
            <a:ext cx="8229240" cy="574488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RDBMS Where Clause Equivalents in MongoDB</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To query the document on the basis of some condition, you can use following operations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graphicFrame>
        <p:nvGraphicFramePr>
          <p:cNvPr id="275" name="Table 2"/>
          <p:cNvGraphicFramePr/>
          <p:nvPr/>
        </p:nvGraphicFramePr>
        <p:xfrm>
          <a:off x="228600" y="1676520"/>
          <a:ext cx="8686440" cy="4800240"/>
        </p:xfrm>
        <a:graphic>
          <a:graphicData uri="http://schemas.openxmlformats.org/drawingml/2006/table">
            <a:tbl>
              <a:tblPr/>
              <a:tblGrid>
                <a:gridCol w="1295280">
                  <a:extLst>
                    <a:ext uri="{9D8B030D-6E8A-4147-A177-3AD203B41FA5}">
                      <a16:colId xmlns:a16="http://schemas.microsoft.com/office/drawing/2014/main" val="20000"/>
                    </a:ext>
                  </a:extLst>
                </a:gridCol>
                <a:gridCol w="2666880">
                  <a:extLst>
                    <a:ext uri="{9D8B030D-6E8A-4147-A177-3AD203B41FA5}">
                      <a16:colId xmlns:a16="http://schemas.microsoft.com/office/drawing/2014/main" val="20001"/>
                    </a:ext>
                  </a:extLst>
                </a:gridCol>
                <a:gridCol w="2552400">
                  <a:extLst>
                    <a:ext uri="{9D8B030D-6E8A-4147-A177-3AD203B41FA5}">
                      <a16:colId xmlns:a16="http://schemas.microsoft.com/office/drawing/2014/main" val="20002"/>
                    </a:ext>
                  </a:extLst>
                </a:gridCol>
                <a:gridCol w="2171880">
                  <a:extLst>
                    <a:ext uri="{9D8B030D-6E8A-4147-A177-3AD203B41FA5}">
                      <a16:colId xmlns:a16="http://schemas.microsoft.com/office/drawing/2014/main" val="20003"/>
                    </a:ext>
                  </a:extLst>
                </a:gridCol>
              </a:tblGrid>
              <a:tr h="1342440">
                <a:tc>
                  <a:txBody>
                    <a:bodyPr/>
                    <a:lstStyle/>
                    <a:p>
                      <a:pPr>
                        <a:lnSpc>
                          <a:spcPct val="150000"/>
                        </a:lnSpc>
                      </a:pPr>
                      <a:r>
                        <a:rPr lang="en-IN" sz="2100" b="1" strike="noStrike" spc="-1">
                          <a:solidFill>
                            <a:srgbClr val="000000"/>
                          </a:solidFill>
                          <a:uFill>
                            <a:solidFill>
                              <a:srgbClr val="FFFFFF"/>
                            </a:solidFill>
                          </a:uFill>
                          <a:latin typeface="Times New Roman"/>
                          <a:ea typeface="Times New Roman"/>
                        </a:rPr>
                        <a:t>Operation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50000"/>
                        </a:lnSpc>
                      </a:pPr>
                      <a:r>
                        <a:rPr lang="en-IN" sz="2100" b="1" strike="noStrike" spc="-1">
                          <a:solidFill>
                            <a:srgbClr val="000000"/>
                          </a:solidFill>
                          <a:uFill>
                            <a:solidFill>
                              <a:srgbClr val="FFFFFF"/>
                            </a:solidFill>
                          </a:uFill>
                          <a:latin typeface="Times New Roman"/>
                          <a:ea typeface="Times New Roman"/>
                        </a:rPr>
                        <a:t>Syntax</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50000"/>
                        </a:lnSpc>
                      </a:pPr>
                      <a:r>
                        <a:rPr lang="en-IN" sz="2100" b="1" strike="noStrike" spc="-1">
                          <a:solidFill>
                            <a:srgbClr val="000000"/>
                          </a:solidFill>
                          <a:uFill>
                            <a:solidFill>
                              <a:srgbClr val="FFFFFF"/>
                            </a:solidFill>
                          </a:uFill>
                          <a:latin typeface="Times New Roman"/>
                          <a:ea typeface="Times New Roman"/>
                        </a:rPr>
                        <a:t>Example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50000"/>
                        </a:lnSpc>
                      </a:pPr>
                      <a:r>
                        <a:rPr lang="en-IN" sz="2100" b="1" strike="noStrike" spc="-1">
                          <a:solidFill>
                            <a:srgbClr val="000000"/>
                          </a:solidFill>
                          <a:uFill>
                            <a:solidFill>
                              <a:srgbClr val="FFFFFF"/>
                            </a:solidFill>
                          </a:uFill>
                          <a:latin typeface="Times New Roman"/>
                          <a:ea typeface="Times New Roman"/>
                        </a:rPr>
                        <a:t>RDBMS Equivalent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1342440">
                <a:tc>
                  <a:txBody>
                    <a:bodyPr/>
                    <a:lstStyle/>
                    <a:p>
                      <a:pPr>
                        <a:lnSpc>
                          <a:spcPct val="150000"/>
                        </a:lnSpc>
                      </a:pPr>
                      <a:r>
                        <a:rPr lang="en-IN" sz="2100" b="0" strike="noStrike" spc="-1">
                          <a:solidFill>
                            <a:srgbClr val="000000"/>
                          </a:solidFill>
                          <a:uFill>
                            <a:solidFill>
                              <a:srgbClr val="FFFFFF"/>
                            </a:solidFill>
                          </a:uFill>
                          <a:latin typeface="Times New Roman"/>
                          <a:ea typeface="Times New Roman"/>
                        </a:rPr>
                        <a:t>Equality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2100" b="0" strike="noStrike" spc="-1">
                          <a:solidFill>
                            <a:srgbClr val="000000"/>
                          </a:solidFill>
                          <a:uFill>
                            <a:solidFill>
                              <a:srgbClr val="FFFFFF"/>
                            </a:solidFill>
                          </a:uFill>
                          <a:latin typeface="Times New Roman"/>
                          <a:ea typeface="Times New Roman"/>
                        </a:rPr>
                        <a:t>{&lt;key&gt;:&lt;value&gt;}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2100" b="0" strike="noStrike" spc="-1">
                          <a:solidFill>
                            <a:srgbClr val="000000"/>
                          </a:solidFill>
                          <a:uFill>
                            <a:solidFill>
                              <a:srgbClr val="FFFFFF"/>
                            </a:solidFill>
                          </a:uFill>
                          <a:latin typeface="Times New Roman"/>
                          <a:ea typeface="Times New Roman"/>
                        </a:rPr>
                        <a:t>db.mycol.find({"by":"tutorials ”}).pretty()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50000"/>
                        </a:lnSpc>
                      </a:pPr>
                      <a:r>
                        <a:rPr lang="en-IN" sz="2100" b="0" strike="noStrike" spc="-1">
                          <a:solidFill>
                            <a:srgbClr val="000000"/>
                          </a:solidFill>
                          <a:uFill>
                            <a:solidFill>
                              <a:srgbClr val="FFFFFF"/>
                            </a:solidFill>
                          </a:uFill>
                          <a:latin typeface="Times New Roman"/>
                          <a:ea typeface="Times New Roman"/>
                        </a:rPr>
                        <a:t>where by = 'tutorials point'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1057320">
                <a:tc>
                  <a:txBody>
                    <a:bodyPr/>
                    <a:lstStyle/>
                    <a:p>
                      <a:pPr>
                        <a:lnSpc>
                          <a:spcPct val="115000"/>
                        </a:lnSpc>
                      </a:pPr>
                      <a:r>
                        <a:rPr lang="en-IN" sz="2100" b="0" strike="noStrike" spc="-1">
                          <a:solidFill>
                            <a:srgbClr val="000000"/>
                          </a:solidFill>
                          <a:uFill>
                            <a:solidFill>
                              <a:srgbClr val="FFFFFF"/>
                            </a:solidFill>
                          </a:uFill>
                          <a:latin typeface="Times New Roman"/>
                          <a:ea typeface="Times New Roman"/>
                        </a:rPr>
                        <a:t>Less Than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15000"/>
                        </a:lnSpc>
                      </a:pPr>
                      <a:r>
                        <a:rPr lang="en-IN" sz="2100" b="0" strike="noStrike" spc="-1">
                          <a:solidFill>
                            <a:srgbClr val="000000"/>
                          </a:solidFill>
                          <a:uFill>
                            <a:solidFill>
                              <a:srgbClr val="FFFFFF"/>
                            </a:solidFill>
                          </a:uFill>
                          <a:latin typeface="Times New Roman"/>
                          <a:ea typeface="Times New Roman"/>
                        </a:rPr>
                        <a:t>{&lt;key&gt;:{$lt:&lt;value&gt;}}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15000"/>
                        </a:lnSpc>
                      </a:pPr>
                      <a:r>
                        <a:rPr lang="en-IN" sz="2100" b="0" strike="noStrike" spc="-1">
                          <a:solidFill>
                            <a:srgbClr val="000000"/>
                          </a:solidFill>
                          <a:uFill>
                            <a:solidFill>
                              <a:srgbClr val="FFFFFF"/>
                            </a:solidFill>
                          </a:uFill>
                          <a:latin typeface="Times New Roman"/>
                          <a:ea typeface="Times New Roman"/>
                        </a:rPr>
                        <a:t>db.mycol.find({"likes":{$lt:50}}).pretty()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15000"/>
                        </a:lnSpc>
                      </a:pPr>
                      <a:r>
                        <a:rPr lang="en-IN" sz="2100" b="0" strike="noStrike" spc="-1">
                          <a:solidFill>
                            <a:srgbClr val="000000"/>
                          </a:solidFill>
                          <a:uFill>
                            <a:solidFill>
                              <a:srgbClr val="FFFFFF"/>
                            </a:solidFill>
                          </a:uFill>
                          <a:latin typeface="Times New Roman"/>
                          <a:ea typeface="Times New Roman"/>
                        </a:rPr>
                        <a:t>where likes &lt; 50</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058040">
                <a:tc>
                  <a:txBody>
                    <a:bodyPr/>
                    <a:lstStyle/>
                    <a:p>
                      <a:pPr>
                        <a:lnSpc>
                          <a:spcPct val="115000"/>
                        </a:lnSpc>
                      </a:pPr>
                      <a:r>
                        <a:rPr lang="en-IN" sz="2100" b="0" strike="noStrike" spc="-1">
                          <a:solidFill>
                            <a:srgbClr val="000000"/>
                          </a:solidFill>
                          <a:uFill>
                            <a:solidFill>
                              <a:srgbClr val="FFFFFF"/>
                            </a:solidFill>
                          </a:uFill>
                          <a:latin typeface="Times New Roman"/>
                          <a:ea typeface="Times New Roman"/>
                        </a:rPr>
                        <a:t>Less Than Equals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15000"/>
                        </a:lnSpc>
                      </a:pPr>
                      <a:r>
                        <a:rPr lang="en-IN" sz="2100" b="0" strike="noStrike" spc="-1">
                          <a:solidFill>
                            <a:srgbClr val="000000"/>
                          </a:solidFill>
                          <a:uFill>
                            <a:solidFill>
                              <a:srgbClr val="FFFFFF"/>
                            </a:solidFill>
                          </a:uFill>
                          <a:latin typeface="Times New Roman"/>
                          <a:ea typeface="Times New Roman"/>
                        </a:rPr>
                        <a:t>{&lt;key&gt;:{$lte:&lt;value&gt;}}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15000"/>
                        </a:lnSpc>
                      </a:pPr>
                      <a:r>
                        <a:rPr lang="en-IN" sz="2100" b="0" strike="noStrike" spc="-1">
                          <a:solidFill>
                            <a:srgbClr val="000000"/>
                          </a:solidFill>
                          <a:uFill>
                            <a:solidFill>
                              <a:srgbClr val="FFFFFF"/>
                            </a:solidFill>
                          </a:uFill>
                          <a:latin typeface="Times New Roman"/>
                          <a:ea typeface="Times New Roman"/>
                        </a:rPr>
                        <a:t>db.mycol.find({"likes":{$lte:50}}).pretty()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15000"/>
                        </a:lnSpc>
                      </a:pPr>
                      <a:r>
                        <a:rPr lang="en-IN" sz="2100" b="0" strike="noStrike" spc="-1">
                          <a:solidFill>
                            <a:srgbClr val="000000"/>
                          </a:solidFill>
                          <a:uFill>
                            <a:solidFill>
                              <a:srgbClr val="FFFFFF"/>
                            </a:solidFill>
                          </a:uFill>
                          <a:latin typeface="Times New Roman"/>
                          <a:ea typeface="Times New Roman"/>
                        </a:rPr>
                        <a:t>where likes &lt;= 50</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
        <p:nvSpPr>
          <p:cNvPr id="276" name="TextShape 3"/>
          <p:cNvSpPr txBox="1"/>
          <p:nvPr/>
        </p:nvSpPr>
        <p:spPr>
          <a:xfrm>
            <a:off x="6553080" y="6356520"/>
            <a:ext cx="2133360" cy="364680"/>
          </a:xfrm>
          <a:prstGeom prst="rect">
            <a:avLst/>
          </a:prstGeom>
          <a:noFill/>
          <a:ln>
            <a:noFill/>
          </a:ln>
        </p:spPr>
        <p:txBody>
          <a:bodyPr anchor="ctr"/>
          <a:lstStyle/>
          <a:p>
            <a:pPr algn="r">
              <a:lnSpc>
                <a:spcPct val="100000"/>
              </a:lnSpc>
            </a:pPr>
            <a:fld id="{7F715E36-D84B-4371-8FA3-ABF281C22A03}" type="slidenum">
              <a:rPr lang="en-IN" sz="1200" b="0" strike="noStrike" spc="-1">
                <a:solidFill>
                  <a:srgbClr val="8B8B8B"/>
                </a:solidFill>
                <a:uFill>
                  <a:solidFill>
                    <a:srgbClr val="FFFFFF"/>
                  </a:solidFill>
                </a:uFill>
                <a:latin typeface="Calibri"/>
              </a:rPr>
              <a:t>91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 name="Table 1"/>
          <p:cNvGraphicFramePr/>
          <p:nvPr/>
        </p:nvGraphicFramePr>
        <p:xfrm>
          <a:off x="152280" y="762120"/>
          <a:ext cx="8686440" cy="3835908"/>
        </p:xfrm>
        <a:graphic>
          <a:graphicData uri="http://schemas.openxmlformats.org/drawingml/2006/table">
            <a:tbl>
              <a:tblPr/>
              <a:tblGrid>
                <a:gridCol w="1143000">
                  <a:extLst>
                    <a:ext uri="{9D8B030D-6E8A-4147-A177-3AD203B41FA5}">
                      <a16:colId xmlns:a16="http://schemas.microsoft.com/office/drawing/2014/main" val="20000"/>
                    </a:ext>
                  </a:extLst>
                </a:gridCol>
                <a:gridCol w="2154600">
                  <a:extLst>
                    <a:ext uri="{9D8B030D-6E8A-4147-A177-3AD203B41FA5}">
                      <a16:colId xmlns:a16="http://schemas.microsoft.com/office/drawing/2014/main" val="20001"/>
                    </a:ext>
                  </a:extLst>
                </a:gridCol>
                <a:gridCol w="310284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759960">
                <a:tc>
                  <a:txBody>
                    <a:bodyPr/>
                    <a:lstStyle/>
                    <a:p>
                      <a:pPr>
                        <a:lnSpc>
                          <a:spcPct val="115000"/>
                        </a:lnSpc>
                      </a:pPr>
                      <a:r>
                        <a:rPr lang="en-IN" sz="2200" b="1" strike="noStrike" spc="-1">
                          <a:solidFill>
                            <a:srgbClr val="000000"/>
                          </a:solidFill>
                          <a:uFill>
                            <a:solidFill>
                              <a:srgbClr val="FFFFFF"/>
                            </a:solidFill>
                          </a:uFill>
                          <a:latin typeface="Times New Roman"/>
                          <a:ea typeface="Times New Roman"/>
                        </a:rPr>
                        <a:t>Greater Than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15000"/>
                        </a:lnSpc>
                      </a:pPr>
                      <a:r>
                        <a:rPr lang="en-IN" sz="2200" b="1" strike="noStrike" spc="-1">
                          <a:solidFill>
                            <a:srgbClr val="000000"/>
                          </a:solidFill>
                          <a:uFill>
                            <a:solidFill>
                              <a:srgbClr val="FFFFFF"/>
                            </a:solidFill>
                          </a:uFill>
                          <a:latin typeface="Times New Roman"/>
                          <a:ea typeface="Times New Roman"/>
                        </a:rPr>
                        <a:t>{&lt;key&gt;:{$gt:&lt;value&gt;}}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15000"/>
                        </a:lnSpc>
                      </a:pPr>
                      <a:r>
                        <a:rPr lang="en-IN" sz="2200" b="1" strike="noStrike" spc="-1">
                          <a:solidFill>
                            <a:srgbClr val="000000"/>
                          </a:solidFill>
                          <a:uFill>
                            <a:solidFill>
                              <a:srgbClr val="FFFFFF"/>
                            </a:solidFill>
                          </a:uFill>
                          <a:latin typeface="Times New Roman"/>
                          <a:ea typeface="Times New Roman"/>
                        </a:rPr>
                        <a:t>db.mycol.find({"likes":{$gt:50}}).pretty()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15000"/>
                        </a:lnSpc>
                      </a:pPr>
                      <a:r>
                        <a:rPr lang="en-IN" sz="2200" b="1" strike="noStrike" spc="-1">
                          <a:solidFill>
                            <a:srgbClr val="000000"/>
                          </a:solidFill>
                          <a:uFill>
                            <a:solidFill>
                              <a:srgbClr val="FFFFFF"/>
                            </a:solidFill>
                          </a:uFill>
                          <a:latin typeface="Times New Roman"/>
                          <a:ea typeface="Times New Roman"/>
                        </a:rPr>
                        <a:t>where likes &gt; 50</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1115280">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Greater Than Equals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{&lt;key&gt;:{$gte:&lt;value&gt;}}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db.mycol.find({"likes":{$gte:50}}).pretty()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where likes &gt;= 50</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759960">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Not Equals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{&lt;key&gt;:{$ne:&lt;value&gt;}}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db.mycol.find({"likes":{$ne:50}}).pretty()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where likes != 50</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759960">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Greater Than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{&lt;key&gt;:{$gt:&lt;value&gt;}}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db.mycol.find({"likes":{$gt:50}}).pretty()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15000"/>
                        </a:lnSpc>
                      </a:pPr>
                      <a:r>
                        <a:rPr lang="en-IN" sz="2200" b="0" strike="noStrike" spc="-1">
                          <a:solidFill>
                            <a:srgbClr val="000000"/>
                          </a:solidFill>
                          <a:uFill>
                            <a:solidFill>
                              <a:srgbClr val="FFFFFF"/>
                            </a:solidFill>
                          </a:uFill>
                          <a:latin typeface="Times New Roman"/>
                          <a:ea typeface="Times New Roman"/>
                        </a:rPr>
                        <a:t>where likes &gt; 50</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
        <p:nvSpPr>
          <p:cNvPr id="278" name="TextShape 2"/>
          <p:cNvSpPr txBox="1"/>
          <p:nvPr/>
        </p:nvSpPr>
        <p:spPr>
          <a:xfrm>
            <a:off x="6553080" y="6356520"/>
            <a:ext cx="2133360" cy="364680"/>
          </a:xfrm>
          <a:prstGeom prst="rect">
            <a:avLst/>
          </a:prstGeom>
          <a:noFill/>
          <a:ln>
            <a:noFill/>
          </a:ln>
        </p:spPr>
        <p:txBody>
          <a:bodyPr anchor="ctr"/>
          <a:lstStyle/>
          <a:p>
            <a:pPr algn="r">
              <a:lnSpc>
                <a:spcPct val="100000"/>
              </a:lnSpc>
            </a:pPr>
            <a:fld id="{C0F0BEA9-7F2A-41AA-8E4F-901E825E9563}" type="slidenum">
              <a:rPr lang="en-IN" sz="1200" b="0" strike="noStrike" spc="-1">
                <a:solidFill>
                  <a:srgbClr val="8B8B8B"/>
                </a:solidFill>
                <a:uFill>
                  <a:solidFill>
                    <a:srgbClr val="FFFFFF"/>
                  </a:solidFill>
                </a:uFill>
                <a:latin typeface="Calibri"/>
              </a:rPr>
              <a:t>92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228600" y="22860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Specify AND Conditions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A compound query can specify conditions for more than one field in the collection’s documents.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Implicitly, a logical AND conjunction connects the clauses of a compound query so that the query selects the documents in the collection that match all the conditions.</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the following example, the query document specifies an equality match on the field food </a:t>
            </a:r>
            <a:r>
              <a:rPr lang="en-US" sz="2400" b="1" strike="noStrike" spc="-1">
                <a:solidFill>
                  <a:srgbClr val="000000"/>
                </a:solidFill>
                <a:uFill>
                  <a:solidFill>
                    <a:srgbClr val="FFFFFF"/>
                  </a:solidFill>
                </a:uFill>
                <a:latin typeface="Times New Roman"/>
              </a:rPr>
              <a:t>and</a:t>
            </a:r>
            <a:r>
              <a:rPr lang="en-US" sz="2400" b="0" strike="noStrike" spc="-1">
                <a:solidFill>
                  <a:srgbClr val="000000"/>
                </a:solidFill>
                <a:uFill>
                  <a:solidFill>
                    <a:srgbClr val="FFFFFF"/>
                  </a:solidFill>
                </a:uFill>
                <a:latin typeface="Times New Roman"/>
              </a:rPr>
              <a:t> a less than (</a:t>
            </a:r>
            <a:r>
              <a:rPr lang="en-US" sz="2400" b="0" u="sng" strike="noStrike" spc="-1">
                <a:solidFill>
                  <a:srgbClr val="0000FF"/>
                </a:solidFill>
                <a:uFill>
                  <a:solidFill>
                    <a:srgbClr val="FFFFFF"/>
                  </a:solidFill>
                </a:uFill>
                <a:latin typeface="Times New Roman"/>
                <a:hlinkClick r:id="rId2"/>
              </a:rPr>
              <a:t>$lt</a:t>
            </a:r>
            <a:r>
              <a:rPr lang="en-US" sz="2400" b="0" strike="noStrike" spc="-1">
                <a:solidFill>
                  <a:srgbClr val="000000"/>
                </a:solidFill>
                <a:uFill>
                  <a:solidFill>
                    <a:srgbClr val="FFFFFF"/>
                  </a:solidFill>
                </a:uFill>
                <a:latin typeface="Times New Roman"/>
              </a:rPr>
              <a:t>) comparison match on the field price:</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db.inventory.find( { type: 'food', price: { $lt: 9.95 } } ) </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This query selects all documents where the type field has the value 'food' </a:t>
            </a:r>
            <a:r>
              <a:rPr lang="en-US" sz="2400" b="1" strike="noStrike" spc="-1">
                <a:solidFill>
                  <a:srgbClr val="000000"/>
                </a:solidFill>
                <a:uFill>
                  <a:solidFill>
                    <a:srgbClr val="FFFFFF"/>
                  </a:solidFill>
                </a:uFill>
                <a:latin typeface="Times New Roman"/>
              </a:rPr>
              <a:t>and</a:t>
            </a:r>
            <a:r>
              <a:rPr lang="en-US" sz="2400" b="0" strike="noStrike" spc="-1">
                <a:solidFill>
                  <a:srgbClr val="000000"/>
                </a:solidFill>
                <a:uFill>
                  <a:solidFill>
                    <a:srgbClr val="FFFFFF"/>
                  </a:solidFill>
                </a:uFill>
                <a:latin typeface="Times New Roman"/>
              </a:rPr>
              <a:t> the value of the price field is less than 9.95. </a:t>
            </a:r>
            <a:endParaRPr lang="en-US" sz="3200" b="0" strike="noStrike" spc="-1">
              <a:solidFill>
                <a:srgbClr val="000000"/>
              </a:solidFill>
              <a:uFill>
                <a:solidFill>
                  <a:srgbClr val="FFFFFF"/>
                </a:solidFill>
              </a:uFill>
              <a:latin typeface="Calibri"/>
            </a:endParaRPr>
          </a:p>
        </p:txBody>
      </p:sp>
      <p:sp>
        <p:nvSpPr>
          <p:cNvPr id="280" name="TextShape 2"/>
          <p:cNvSpPr txBox="1"/>
          <p:nvPr/>
        </p:nvSpPr>
        <p:spPr>
          <a:xfrm>
            <a:off x="6553080" y="6356520"/>
            <a:ext cx="2133360" cy="364680"/>
          </a:xfrm>
          <a:prstGeom prst="rect">
            <a:avLst/>
          </a:prstGeom>
          <a:noFill/>
          <a:ln>
            <a:noFill/>
          </a:ln>
        </p:spPr>
        <p:txBody>
          <a:bodyPr anchor="ctr"/>
          <a:lstStyle/>
          <a:p>
            <a:pPr algn="r">
              <a:lnSpc>
                <a:spcPct val="100000"/>
              </a:lnSpc>
            </a:pPr>
            <a:fld id="{BA7DA208-2C17-4415-94C0-945F3D62B884}" type="slidenum">
              <a:rPr lang="en-IN" sz="1200" b="0" strike="noStrike" spc="-1">
                <a:solidFill>
                  <a:srgbClr val="8B8B8B"/>
                </a:solidFill>
                <a:uFill>
                  <a:solidFill>
                    <a:srgbClr val="FFFFFF"/>
                  </a:solidFill>
                </a:uFill>
                <a:latin typeface="Calibri"/>
              </a:rPr>
              <a:t>93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228600" y="304920"/>
            <a:ext cx="8686440" cy="64004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Specify OR Conditions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Using the </a:t>
            </a:r>
            <a:r>
              <a:rPr lang="en-US" sz="2400" b="0" u="sng" strike="noStrike" spc="-1">
                <a:solidFill>
                  <a:srgbClr val="0000FF"/>
                </a:solidFill>
                <a:uFill>
                  <a:solidFill>
                    <a:srgbClr val="FFFFFF"/>
                  </a:solidFill>
                </a:uFill>
                <a:latin typeface="Times New Roman"/>
                <a:hlinkClick r:id="rId2"/>
              </a:rPr>
              <a:t>$or</a:t>
            </a:r>
            <a:r>
              <a:rPr lang="en-US" sz="2400" b="0" strike="noStrike" spc="-1">
                <a:solidFill>
                  <a:srgbClr val="000000"/>
                </a:solidFill>
                <a:uFill>
                  <a:solidFill>
                    <a:srgbClr val="FFFFFF"/>
                  </a:solidFill>
                </a:uFill>
                <a:latin typeface="Times New Roman"/>
              </a:rPr>
              <a:t> operator, you can specify a compound query that joins each clause with a logical OR conjunction so that the query selects the documents in the collection that match at least one condition.</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the following example, the query document selects all documents in the collection where the field qty has a value greater than (</a:t>
            </a:r>
            <a:r>
              <a:rPr lang="en-US" sz="2400" b="0" u="sng" strike="noStrike" spc="-1">
                <a:solidFill>
                  <a:srgbClr val="0000FF"/>
                </a:solidFill>
                <a:uFill>
                  <a:solidFill>
                    <a:srgbClr val="FFFFFF"/>
                  </a:solidFill>
                </a:uFill>
                <a:latin typeface="Times New Roman"/>
                <a:hlinkClick r:id="rId3"/>
              </a:rPr>
              <a:t>$gt</a:t>
            </a:r>
            <a:r>
              <a:rPr lang="en-US" sz="2400" b="0" strike="noStrike" spc="-1">
                <a:solidFill>
                  <a:srgbClr val="000000"/>
                </a:solidFill>
                <a:uFill>
                  <a:solidFill>
                    <a:srgbClr val="FFFFFF"/>
                  </a:solidFill>
                </a:uFill>
                <a:latin typeface="Times New Roman"/>
              </a:rPr>
              <a:t>) 100 </a:t>
            </a:r>
            <a:r>
              <a:rPr lang="en-US" sz="2400" b="1" strike="noStrike" spc="-1">
                <a:solidFill>
                  <a:srgbClr val="000000"/>
                </a:solidFill>
                <a:uFill>
                  <a:solidFill>
                    <a:srgbClr val="FFFFFF"/>
                  </a:solidFill>
                </a:uFill>
                <a:latin typeface="Times New Roman"/>
              </a:rPr>
              <a:t>or</a:t>
            </a:r>
            <a:r>
              <a:rPr lang="en-US" sz="2400" b="0" strike="noStrike" spc="-1">
                <a:solidFill>
                  <a:srgbClr val="000000"/>
                </a:solidFill>
                <a:uFill>
                  <a:solidFill>
                    <a:srgbClr val="FFFFFF"/>
                  </a:solidFill>
                </a:uFill>
                <a:latin typeface="Times New Roman"/>
              </a:rPr>
              <a:t> the value of the price field is less than (</a:t>
            </a:r>
            <a:r>
              <a:rPr lang="en-US" sz="2400" b="0" u="sng" strike="noStrike" spc="-1">
                <a:solidFill>
                  <a:srgbClr val="0000FF"/>
                </a:solidFill>
                <a:uFill>
                  <a:solidFill>
                    <a:srgbClr val="FFFFFF"/>
                  </a:solidFill>
                </a:uFill>
                <a:latin typeface="Times New Roman"/>
                <a:hlinkClick r:id="rId4"/>
              </a:rPr>
              <a:t>$lt</a:t>
            </a:r>
            <a:r>
              <a:rPr lang="en-US" sz="2400" b="0" strike="noStrike" spc="-1">
                <a:solidFill>
                  <a:srgbClr val="000000"/>
                </a:solidFill>
                <a:uFill>
                  <a:solidFill>
                    <a:srgbClr val="FFFFFF"/>
                  </a:solidFill>
                </a:uFill>
                <a:latin typeface="Times New Roman"/>
              </a:rPr>
              <a:t>) 9.95:</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db.inventory.find( { $or: [ { qty: { $gt: 100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price: { $lt: 9.95 }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82" name="TextShape 2"/>
          <p:cNvSpPr txBox="1"/>
          <p:nvPr/>
        </p:nvSpPr>
        <p:spPr>
          <a:xfrm>
            <a:off x="6553080" y="6356520"/>
            <a:ext cx="2133360" cy="364680"/>
          </a:xfrm>
          <a:prstGeom prst="rect">
            <a:avLst/>
          </a:prstGeom>
          <a:noFill/>
          <a:ln>
            <a:noFill/>
          </a:ln>
        </p:spPr>
        <p:txBody>
          <a:bodyPr anchor="ctr"/>
          <a:lstStyle/>
          <a:p>
            <a:pPr algn="r">
              <a:lnSpc>
                <a:spcPct val="100000"/>
              </a:lnSpc>
            </a:pPr>
            <a:fld id="{B61455DD-0D46-418C-B18D-30C63F1C8AE3}" type="slidenum">
              <a:rPr lang="en-IN" sz="1200" b="0" strike="noStrike" spc="-1">
                <a:solidFill>
                  <a:srgbClr val="8B8B8B"/>
                </a:solidFill>
                <a:uFill>
                  <a:solidFill>
                    <a:srgbClr val="FFFFFF"/>
                  </a:solidFill>
                </a:uFill>
                <a:latin typeface="Calibri"/>
              </a:rPr>
              <a:t>94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304920" y="304920"/>
            <a:ext cx="8610120" cy="6171840"/>
          </a:xfrm>
          <a:prstGeom prst="rect">
            <a:avLst/>
          </a:prstGeom>
          <a:noFill/>
          <a:ln>
            <a:noFill/>
          </a:ln>
        </p:spPr>
        <p:txBody>
          <a:bodyPr/>
          <a:lstStyle/>
          <a:p>
            <a:pPr marL="343080" indent="-342720">
              <a:lnSpc>
                <a:spcPct val="100000"/>
              </a:lnSpc>
              <a:buClr>
                <a:srgbClr val="FF0000"/>
              </a:buClr>
              <a:buFont typeface="Arial"/>
              <a:buChar char="•"/>
            </a:pPr>
            <a:r>
              <a:rPr lang="en-US" sz="2400" b="1" strike="noStrike" spc="-1">
                <a:solidFill>
                  <a:srgbClr val="FF0000"/>
                </a:solidFill>
                <a:uFill>
                  <a:solidFill>
                    <a:srgbClr val="FFFFFF"/>
                  </a:solidFill>
                </a:uFill>
                <a:latin typeface="Times New Roman"/>
              </a:rPr>
              <a:t>Specify AND as well as OR Conditions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With additional clauses, you can specify precise conditions for matching documents.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In the following example, the compound query document selects all documents in the collection where the value of the type field is 'food' </a:t>
            </a:r>
            <a:r>
              <a:rPr lang="en-US" sz="2400" b="1" strike="noStrike" spc="-1">
                <a:solidFill>
                  <a:srgbClr val="000000"/>
                </a:solidFill>
                <a:uFill>
                  <a:solidFill>
                    <a:srgbClr val="FFFFFF"/>
                  </a:solidFill>
                </a:uFill>
                <a:latin typeface="Times New Roman"/>
              </a:rPr>
              <a:t>and</a:t>
            </a:r>
            <a:r>
              <a:rPr lang="en-US" sz="2400" b="0" strike="noStrike" spc="-1">
                <a:solidFill>
                  <a:srgbClr val="000000"/>
                </a:solidFill>
                <a:uFill>
                  <a:solidFill>
                    <a:srgbClr val="FFFFFF"/>
                  </a:solidFill>
                </a:uFill>
                <a:latin typeface="Times New Roman"/>
              </a:rPr>
              <a:t> </a:t>
            </a:r>
            <a:r>
              <a:rPr lang="en-US" sz="2400" b="0" i="1" strike="noStrike" spc="-1">
                <a:solidFill>
                  <a:srgbClr val="000000"/>
                </a:solidFill>
                <a:uFill>
                  <a:solidFill>
                    <a:srgbClr val="FFFFFF"/>
                  </a:solidFill>
                </a:uFill>
                <a:latin typeface="Times New Roman"/>
              </a:rPr>
              <a:t>either</a:t>
            </a:r>
            <a:r>
              <a:rPr lang="en-US" sz="2400" b="0" strike="noStrike" spc="-1">
                <a:solidFill>
                  <a:srgbClr val="000000"/>
                </a:solidFill>
                <a:uFill>
                  <a:solidFill>
                    <a:srgbClr val="FFFFFF"/>
                  </a:solidFill>
                </a:uFill>
                <a:latin typeface="Times New Roman"/>
              </a:rPr>
              <a:t> the qty has a value greater than (</a:t>
            </a:r>
            <a:r>
              <a:rPr lang="en-US" sz="2400" b="0" u="sng" strike="noStrike" spc="-1">
                <a:solidFill>
                  <a:srgbClr val="0000FF"/>
                </a:solidFill>
                <a:uFill>
                  <a:solidFill>
                    <a:srgbClr val="FFFFFF"/>
                  </a:solidFill>
                </a:uFill>
                <a:latin typeface="Times New Roman"/>
                <a:hlinkClick r:id="rId2"/>
              </a:rPr>
              <a:t>$gt</a:t>
            </a:r>
            <a:r>
              <a:rPr lang="en-US" sz="2400" b="0" strike="noStrike" spc="-1">
                <a:solidFill>
                  <a:srgbClr val="000000"/>
                </a:solidFill>
                <a:uFill>
                  <a:solidFill>
                    <a:srgbClr val="FFFFFF"/>
                  </a:solidFill>
                </a:uFill>
                <a:latin typeface="Times New Roman"/>
              </a:rPr>
              <a:t>) 100 </a:t>
            </a:r>
            <a:r>
              <a:rPr lang="en-US" sz="2400" b="0" i="1" strike="noStrike" spc="-1">
                <a:solidFill>
                  <a:srgbClr val="000000"/>
                </a:solidFill>
                <a:uFill>
                  <a:solidFill>
                    <a:srgbClr val="FFFFFF"/>
                  </a:solidFill>
                </a:uFill>
                <a:latin typeface="Times New Roman"/>
              </a:rPr>
              <a:t>or</a:t>
            </a:r>
            <a:r>
              <a:rPr lang="en-US" sz="2400" b="0" strike="noStrike" spc="-1">
                <a:solidFill>
                  <a:srgbClr val="000000"/>
                </a:solidFill>
                <a:uFill>
                  <a:solidFill>
                    <a:srgbClr val="FFFFFF"/>
                  </a:solidFill>
                </a:uFill>
                <a:latin typeface="Times New Roman"/>
              </a:rPr>
              <a:t> the value of the price field is less than (</a:t>
            </a:r>
            <a:r>
              <a:rPr lang="en-US" sz="2400" b="0" u="sng" strike="noStrike" spc="-1">
                <a:solidFill>
                  <a:srgbClr val="0000FF"/>
                </a:solidFill>
                <a:uFill>
                  <a:solidFill>
                    <a:srgbClr val="FFFFFF"/>
                  </a:solidFill>
                </a:uFill>
                <a:latin typeface="Times New Roman"/>
                <a:hlinkClick r:id="rId3"/>
              </a:rPr>
              <a:t>$lt</a:t>
            </a:r>
            <a:r>
              <a:rPr lang="en-US" sz="2400" b="0" strike="noStrike" spc="-1">
                <a:solidFill>
                  <a:srgbClr val="000000"/>
                </a:solidFill>
                <a:uFill>
                  <a:solidFill>
                    <a:srgbClr val="FFFFFF"/>
                  </a:solidFill>
                </a:uFill>
                <a:latin typeface="Times New Roman"/>
              </a:rPr>
              <a:t>) 9.95:</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db.inventory.find( { type: 'food',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$or: [ { qty: { $gt: 100 }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price: { $lt: 9.95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 </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84" name="TextShape 2"/>
          <p:cNvSpPr txBox="1"/>
          <p:nvPr/>
        </p:nvSpPr>
        <p:spPr>
          <a:xfrm>
            <a:off x="6553080" y="6356520"/>
            <a:ext cx="2133360" cy="364680"/>
          </a:xfrm>
          <a:prstGeom prst="rect">
            <a:avLst/>
          </a:prstGeom>
          <a:noFill/>
          <a:ln>
            <a:noFill/>
          </a:ln>
        </p:spPr>
        <p:txBody>
          <a:bodyPr anchor="ctr"/>
          <a:lstStyle/>
          <a:p>
            <a:pPr algn="r">
              <a:lnSpc>
                <a:spcPct val="100000"/>
              </a:lnSpc>
            </a:pPr>
            <a:fld id="{00C17527-C724-43B3-8C7D-FEB382CC8BB4}" type="slidenum">
              <a:rPr lang="en-IN" sz="1200" b="0" strike="noStrike" spc="-1">
                <a:solidFill>
                  <a:srgbClr val="8B8B8B"/>
                </a:solidFill>
                <a:uFill>
                  <a:solidFill>
                    <a:srgbClr val="FFFFFF"/>
                  </a:solidFill>
                </a:uFill>
                <a:latin typeface="Calibri"/>
              </a:rPr>
              <a:t>95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457200" y="274680"/>
            <a:ext cx="8229240" cy="114264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Calibri"/>
            </a:endParaRPr>
          </a:p>
        </p:txBody>
      </p:sp>
      <p:pic>
        <p:nvPicPr>
          <p:cNvPr id="286" name="Picture 285"/>
          <p:cNvPicPr/>
          <p:nvPr/>
        </p:nvPicPr>
        <p:blipFill>
          <a:blip r:embed="rId2"/>
          <a:stretch/>
        </p:blipFill>
        <p:spPr>
          <a:xfrm>
            <a:off x="165240" y="123840"/>
            <a:ext cx="8762760" cy="6572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04920" y="304920"/>
            <a:ext cx="8534160" cy="6324120"/>
          </a:xfrm>
          <a:prstGeom prst="rect">
            <a:avLst/>
          </a:prstGeom>
          <a:noFill/>
          <a:ln>
            <a:noFill/>
          </a:ln>
        </p:spPr>
        <p:txBody>
          <a:bodyPr/>
          <a:lstStyle/>
          <a:p>
            <a:pPr marL="343080" indent="-342720">
              <a:lnSpc>
                <a:spcPct val="100000"/>
              </a:lnSpc>
              <a:buClr>
                <a:srgbClr val="FF0000"/>
              </a:buClr>
              <a:buFont typeface="Wingdings" charset="2"/>
              <a:buChar char=""/>
            </a:pPr>
            <a:r>
              <a:rPr lang="en-US" sz="2700" b="1" strike="noStrike" spc="-1">
                <a:solidFill>
                  <a:srgbClr val="FF0000"/>
                </a:solidFill>
                <a:uFill>
                  <a:solidFill>
                    <a:srgbClr val="FFFFFF"/>
                  </a:solidFill>
                </a:uFill>
                <a:latin typeface="Times New Roman"/>
              </a:rPr>
              <a:t>MongoDB Delete Document</a:t>
            </a: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800" b="1" strike="noStrike" spc="-1">
                <a:solidFill>
                  <a:srgbClr val="FF0000"/>
                </a:solidFill>
                <a:uFill>
                  <a:solidFill>
                    <a:srgbClr val="FFFFFF"/>
                  </a:solidFill>
                </a:uFill>
                <a:latin typeface="Times New Roman"/>
              </a:rPr>
              <a:t>The remove() Method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MongoDB's </a:t>
            </a:r>
            <a:r>
              <a:rPr lang="en-US" sz="2400" b="1" strike="noStrike" spc="-1">
                <a:solidFill>
                  <a:srgbClr val="000000"/>
                </a:solidFill>
                <a:uFill>
                  <a:solidFill>
                    <a:srgbClr val="FFFFFF"/>
                  </a:solidFill>
                </a:uFill>
                <a:latin typeface="Times New Roman"/>
              </a:rPr>
              <a:t>remove()</a:t>
            </a:r>
            <a:r>
              <a:rPr lang="en-US" sz="2400" b="0" strike="noStrike" spc="-1">
                <a:solidFill>
                  <a:srgbClr val="000000"/>
                </a:solidFill>
                <a:uFill>
                  <a:solidFill>
                    <a:srgbClr val="FFFFFF"/>
                  </a:solidFill>
                </a:uFill>
                <a:latin typeface="Times New Roman"/>
              </a:rPr>
              <a:t> method is used to remove document from the collection. remove() method accepts two parameters. One is deletion criteria and second is justOne flag</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deletion criteria :</a:t>
            </a:r>
            <a:r>
              <a:rPr lang="en-US" sz="2400" b="0" strike="noStrike" spc="-1">
                <a:solidFill>
                  <a:srgbClr val="000000"/>
                </a:solidFill>
                <a:uFill>
                  <a:solidFill>
                    <a:srgbClr val="FFFFFF"/>
                  </a:solidFill>
                </a:uFill>
                <a:latin typeface="Times New Roman"/>
              </a:rPr>
              <a:t> (Optional) deletion criteria according to documents will be removed.</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b="1" strike="noStrike" spc="-1">
                <a:solidFill>
                  <a:srgbClr val="000000"/>
                </a:solidFill>
                <a:uFill>
                  <a:solidFill>
                    <a:srgbClr val="FFFFFF"/>
                  </a:solidFill>
                </a:uFill>
                <a:latin typeface="Times New Roman"/>
              </a:rPr>
              <a:t>justOne :</a:t>
            </a:r>
            <a:r>
              <a:rPr lang="en-US" sz="2400" b="0" strike="noStrike" spc="-1">
                <a:solidFill>
                  <a:srgbClr val="000000"/>
                </a:solidFill>
                <a:uFill>
                  <a:solidFill>
                    <a:srgbClr val="FFFFFF"/>
                  </a:solidFill>
                </a:uFill>
                <a:latin typeface="Times New Roman"/>
              </a:rPr>
              <a:t> (Optional) if set to true or 1, then remove only one document.</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lang="en-US" sz="2400" b="1" strike="noStrike" cap="all" spc="-1">
                <a:solidFill>
                  <a:srgbClr val="FF0000"/>
                </a:solidFill>
                <a:uFill>
                  <a:solidFill>
                    <a:srgbClr val="FFFFFF"/>
                  </a:solidFill>
                </a:uFill>
                <a:latin typeface="Times New Roman"/>
              </a:rPr>
              <a:t>SYNTAX:</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b="0" strike="noStrike" spc="-1">
                <a:solidFill>
                  <a:srgbClr val="000000"/>
                </a:solidFill>
                <a:uFill>
                  <a:solidFill>
                    <a:srgbClr val="FFFFFF"/>
                  </a:solidFill>
                </a:uFill>
                <a:latin typeface="Times New Roman"/>
              </a:rPr>
              <a:t>&gt;db.COLLECTION_NAME.remove(DELLETION_CRITTERIA)</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p:txBody>
      </p:sp>
      <p:sp>
        <p:nvSpPr>
          <p:cNvPr id="288" name="TextShape 2"/>
          <p:cNvSpPr txBox="1"/>
          <p:nvPr/>
        </p:nvSpPr>
        <p:spPr>
          <a:xfrm>
            <a:off x="6553080" y="6356520"/>
            <a:ext cx="2133360" cy="364680"/>
          </a:xfrm>
          <a:prstGeom prst="rect">
            <a:avLst/>
          </a:prstGeom>
          <a:noFill/>
          <a:ln>
            <a:noFill/>
          </a:ln>
        </p:spPr>
        <p:txBody>
          <a:bodyPr anchor="ctr"/>
          <a:lstStyle/>
          <a:p>
            <a:pPr algn="r">
              <a:lnSpc>
                <a:spcPct val="100000"/>
              </a:lnSpc>
            </a:pPr>
            <a:fld id="{59402E28-B503-485A-AEB9-A94996C68183}" type="slidenum">
              <a:rPr lang="en-IN" sz="1200" b="0" strike="noStrike" spc="-1">
                <a:solidFill>
                  <a:srgbClr val="8B8B8B"/>
                </a:solidFill>
                <a:uFill>
                  <a:solidFill>
                    <a:srgbClr val="FFFFFF"/>
                  </a:solidFill>
                </a:uFill>
                <a:latin typeface="Calibri"/>
              </a:rPr>
              <a:t>97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457200" y="380880"/>
            <a:ext cx="8229240" cy="5744880"/>
          </a:xfrm>
          <a:prstGeom prst="rect">
            <a:avLst/>
          </a:prstGeom>
          <a:noFill/>
          <a:ln>
            <a:noFill/>
          </a:ln>
        </p:spPr>
        <p:txBody>
          <a:bodyPr/>
          <a:lstStyle/>
          <a:p>
            <a:pPr marL="343080" indent="-342720">
              <a:lnSpc>
                <a:spcPct val="100000"/>
              </a:lnSpc>
              <a:buClr>
                <a:srgbClr val="FF0000"/>
              </a:buClr>
              <a:buFont typeface="Arial"/>
              <a:buChar char="•"/>
            </a:pPr>
            <a:r>
              <a:rPr lang="en-US" sz="2700" b="1" strike="noStrike" cap="all" spc="-1">
                <a:solidFill>
                  <a:srgbClr val="FF0000"/>
                </a:solidFill>
                <a:uFill>
                  <a:solidFill>
                    <a:srgbClr val="FFFFFF"/>
                  </a:solidFill>
                </a:uFill>
                <a:latin typeface="Times New Roman"/>
              </a:rPr>
              <a:t>EXAMPLE</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700" b="0" strike="noStrike" spc="-1">
                <a:solidFill>
                  <a:srgbClr val="000000"/>
                </a:solidFill>
                <a:uFill>
                  <a:solidFill>
                    <a:srgbClr val="FFFFFF"/>
                  </a:solidFill>
                </a:uFill>
                <a:latin typeface="Times New Roman"/>
              </a:rPr>
              <a:t>Consider the mycol collection has following data.</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"_id" : ObjectId(5983548781331adf45ec5),      				"title":"MongoDB Overview"}</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"_id" : ObjectId(5983548781331adf45ec6), 					 "title":"NoSQL Overview"}</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700" b="0" strike="noStrike" spc="-1">
                <a:solidFill>
                  <a:srgbClr val="000000"/>
                </a:solidFill>
                <a:uFill>
                  <a:solidFill>
                    <a:srgbClr val="FFFFFF"/>
                  </a:solidFill>
                </a:uFill>
                <a:latin typeface="Times New Roman"/>
              </a:rPr>
              <a:t>{ "_id" : ObjectId(5983548781331adf45ec7), 					"title":"Tutorials Point Overview"}</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290" name="TextShape 2"/>
          <p:cNvSpPr txBox="1"/>
          <p:nvPr/>
        </p:nvSpPr>
        <p:spPr>
          <a:xfrm>
            <a:off x="6553080" y="6356520"/>
            <a:ext cx="2133360" cy="364680"/>
          </a:xfrm>
          <a:prstGeom prst="rect">
            <a:avLst/>
          </a:prstGeom>
          <a:noFill/>
          <a:ln>
            <a:noFill/>
          </a:ln>
        </p:spPr>
        <p:txBody>
          <a:bodyPr anchor="ctr"/>
          <a:lstStyle/>
          <a:p>
            <a:pPr algn="r">
              <a:lnSpc>
                <a:spcPct val="100000"/>
              </a:lnSpc>
            </a:pPr>
            <a:fld id="{874D37BE-F2F1-49F4-A124-B1635687393B}" type="slidenum">
              <a:rPr lang="en-IN" sz="1200" b="0" strike="noStrike" spc="-1">
                <a:solidFill>
                  <a:srgbClr val="8B8B8B"/>
                </a:solidFill>
                <a:uFill>
                  <a:solidFill>
                    <a:srgbClr val="FFFFFF"/>
                  </a:solidFill>
                </a:uFill>
                <a:latin typeface="Calibri"/>
              </a:rPr>
              <a:t>98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228600" y="304920"/>
            <a:ext cx="8610120" cy="5820840"/>
          </a:xfrm>
          <a:prstGeom prst="rect">
            <a:avLst/>
          </a:prstGeom>
          <a:noFill/>
          <a:ln>
            <a:noFill/>
          </a:ln>
        </p:spPr>
        <p:txBody>
          <a:bodyPr/>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rPr>
              <a:t>Following example will remove all the documents whose title is 'MongoDB Overview‘</a:t>
            </a:r>
            <a:endParaRPr lang="en-US" sz="3200" b="0" strike="noStrike" spc="-1">
              <a:solidFill>
                <a:srgbClr val="000000"/>
              </a:solidFill>
              <a:uFill>
                <a:solidFill>
                  <a:srgbClr val="FFFFFF"/>
                </a:solidFill>
              </a:uFill>
              <a:latin typeface="Calibri"/>
            </a:endParaRPr>
          </a:p>
          <a:p>
            <a:pPr>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&gt;db.mycol.remove({'title':'MongoDB Overview'})</a:t>
            </a: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&gt;db.mycol.find()</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ObjectId(5983548781331adf45ec6), "title":"NoSQL 								Overview"}</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a:p>
            <a:pPr marL="343080" indent="-342720">
              <a:lnSpc>
                <a:spcPct val="100000"/>
              </a:lnSpc>
            </a:pPr>
            <a:r>
              <a:rPr lang="en-US" sz="2400" b="0" strike="noStrike" spc="-1">
                <a:solidFill>
                  <a:srgbClr val="000000"/>
                </a:solidFill>
                <a:uFill>
                  <a:solidFill>
                    <a:srgbClr val="FFFFFF"/>
                  </a:solidFill>
                </a:uFill>
                <a:latin typeface="Times New Roman"/>
              </a:rPr>
              <a:t>{ "_id" : ObjectId(5983548781331adf45ec7), "title":"Tutorials Point 							Overview"}</a:t>
            </a:r>
            <a:endParaRPr lang="en-US" sz="3200" b="0" strike="noStrike" spc="-1">
              <a:solidFill>
                <a:srgbClr val="000000"/>
              </a:solidFill>
              <a:uFill>
                <a:solidFill>
                  <a:srgbClr val="FFFFFF"/>
                </a:solidFill>
              </a:uFill>
              <a:latin typeface="Calibri"/>
            </a:endParaRPr>
          </a:p>
          <a:p>
            <a:pPr marL="343080" indent="-342720">
              <a:lnSpc>
                <a:spcPct val="100000"/>
              </a:lnSpc>
            </a:pPr>
            <a:endParaRPr lang="en-US" sz="3200" b="0" strike="noStrike" spc="-1">
              <a:solidFill>
                <a:srgbClr val="000000"/>
              </a:solidFill>
              <a:uFill>
                <a:solidFill>
                  <a:srgbClr val="FFFFFF"/>
                </a:solidFill>
              </a:uFill>
              <a:latin typeface="Calibri"/>
            </a:endParaRPr>
          </a:p>
        </p:txBody>
      </p:sp>
      <p:sp>
        <p:nvSpPr>
          <p:cNvPr id="292" name="TextShape 2"/>
          <p:cNvSpPr txBox="1"/>
          <p:nvPr/>
        </p:nvSpPr>
        <p:spPr>
          <a:xfrm>
            <a:off x="6553080" y="6356520"/>
            <a:ext cx="2133360" cy="364680"/>
          </a:xfrm>
          <a:prstGeom prst="rect">
            <a:avLst/>
          </a:prstGeom>
          <a:noFill/>
          <a:ln>
            <a:noFill/>
          </a:ln>
        </p:spPr>
        <p:txBody>
          <a:bodyPr anchor="ctr"/>
          <a:lstStyle/>
          <a:p>
            <a:pPr algn="r">
              <a:lnSpc>
                <a:spcPct val="100000"/>
              </a:lnSpc>
            </a:pPr>
            <a:fld id="{78616A31-531F-4744-B400-AE608F30783C}" type="slidenum">
              <a:rPr lang="en-IN" sz="1200" b="0" strike="noStrike" spc="-1">
                <a:solidFill>
                  <a:srgbClr val="8B8B8B"/>
                </a:solidFill>
                <a:uFill>
                  <a:solidFill>
                    <a:srgbClr val="FFFFFF"/>
                  </a:solidFill>
                </a:uFill>
                <a:latin typeface="Calibri"/>
              </a:rPr>
              <a:t>99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11474</TotalTime>
  <Words>11822</Words>
  <Application>Microsoft Office PowerPoint</Application>
  <PresentationFormat>On-screen Show (4:3)</PresentationFormat>
  <Paragraphs>2548</Paragraphs>
  <Slides>264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264</vt:i4>
      </vt:variant>
    </vt:vector>
  </HeadingPairs>
  <TitlesOfParts>
    <vt:vector size="272" baseType="lpstr">
      <vt:lpstr>Arial</vt:lpstr>
      <vt:lpstr>Calibri</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subject/>
  <dc:creator>Niks</dc:creator>
  <dc:description/>
  <cp:lastModifiedBy>sushantwankhede</cp:lastModifiedBy>
  <cp:revision>631</cp:revision>
  <dcterms:created xsi:type="dcterms:W3CDTF">2006-08-16T00:00:00Z</dcterms:created>
  <dcterms:modified xsi:type="dcterms:W3CDTF">2021-03-09T09:35:16Z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250</vt:i4>
  </property>
</Properties>
</file>