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257" r:id="rId5"/>
    <p:sldId id="343" r:id="rId6"/>
    <p:sldId id="344" r:id="rId7"/>
    <p:sldId id="345" r:id="rId8"/>
    <p:sldId id="346" r:id="rId9"/>
    <p:sldId id="347" r:id="rId10"/>
    <p:sldId id="352" r:id="rId11"/>
    <p:sldId id="348" r:id="rId12"/>
    <p:sldId id="353" r:id="rId13"/>
    <p:sldId id="354" r:id="rId14"/>
    <p:sldId id="349" r:id="rId15"/>
    <p:sldId id="350" r:id="rId16"/>
    <p:sldId id="34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540"/>
        <p:guide pos="144"/>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p:cNvPicPr preferRelativeResize="0"/>
          <p:nvPr userDrawn="1"/>
        </p:nvPicPr>
        <p:blipFill rotWithShape="1">
          <a:blip r:embed="rId13"/>
          <a:srcRect/>
          <a:stretch>
            <a:fillRect/>
          </a:stretch>
        </p:blipFill>
        <p:spPr>
          <a:xfrm>
            <a:off x="5890576" y="50164"/>
            <a:ext cx="1226897" cy="410144"/>
          </a:xfrm>
          <a:prstGeom prst="rect">
            <a:avLst/>
          </a:prstGeom>
          <a:noFill/>
          <a:ln>
            <a:noFill/>
          </a:ln>
        </p:spPr>
      </p:pic>
      <p:pic>
        <p:nvPicPr>
          <p:cNvPr id="6" name="Picture 5"/>
          <p:cNvPicPr>
            <a:picLocks noChangeAspect="1"/>
          </p:cNvPicPr>
          <p:nvPr userDrawn="1"/>
        </p:nvPicPr>
        <p:blipFill>
          <a:blip r:embed="rId14"/>
          <a:stretch>
            <a:fillRect/>
          </a:stretch>
        </p:blipFill>
        <p:spPr>
          <a:xfrm>
            <a:off x="8588173" y="44451"/>
            <a:ext cx="430886" cy="421570"/>
          </a:xfrm>
          <a:prstGeom prst="rect">
            <a:avLst/>
          </a:prstGeom>
        </p:spPr>
      </p:pic>
      <p:pic>
        <p:nvPicPr>
          <p:cNvPr id="7" name="Picture 6"/>
          <p:cNvPicPr>
            <a:picLocks noChangeAspect="1"/>
          </p:cNvPicPr>
          <p:nvPr userDrawn="1"/>
        </p:nvPicPr>
        <p:blipFill>
          <a:blip r:embed="rId15"/>
          <a:stretch>
            <a:fillRect/>
          </a:stretch>
        </p:blipFill>
        <p:spPr>
          <a:xfrm>
            <a:off x="7448295" y="54435"/>
            <a:ext cx="606402" cy="401602"/>
          </a:xfrm>
          <a:prstGeom prst="rect">
            <a:avLst/>
          </a:prstGeom>
        </p:spPr>
      </p:pic>
      <p:cxnSp>
        <p:nvCxnSpPr>
          <p:cNvPr id="11" name="Straight Connector 10"/>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rcRect l="5562" r="5562"/>
          <a:stretch>
            <a:fillRect/>
          </a:stretch>
        </p:blipFill>
        <p:spPr>
          <a:xfrm>
            <a:off x="1426" y="0"/>
            <a:ext cx="9142574" cy="5143500"/>
          </a:xfrm>
          <a:prstGeom prst="rect">
            <a:avLst/>
          </a:prstGeom>
        </p:spPr>
      </p:pic>
      <p:sp>
        <p:nvSpPr>
          <p:cNvPr id="10" name="TextShape 1"/>
          <p:cNvSpPr txBox="1"/>
          <p:nvPr/>
        </p:nvSpPr>
        <p:spPr>
          <a:xfrm>
            <a:off x="580390" y="3287395"/>
            <a:ext cx="3517265" cy="425450"/>
          </a:xfrm>
          <a:prstGeom prst="rect">
            <a:avLst/>
          </a:prstGeom>
          <a:noFill/>
          <a:ln w="0">
            <a:noFill/>
          </a:ln>
        </p:spPr>
        <p:txBody>
          <a:bodyPr lIns="68580" tIns="34290" rIns="68580" bIns="34290" anchor="b">
            <a:noAutofit/>
          </a:bodyPr>
          <a:lstStyle/>
          <a:p>
            <a:pPr algn="ctr">
              <a:lnSpc>
                <a:spcPct val="90000"/>
              </a:lnSpc>
            </a:pPr>
            <a:r>
              <a:rPr lang="en-US" sz="2400" spc="-1">
                <a:solidFill>
                  <a:schemeClr val="bg1"/>
                </a:solidFill>
                <a:latin typeface="Times New Roman" panose="02020603050405020304" charset="0"/>
                <a:cs typeface="Times New Roman" panose="02020603050405020304" charset="0"/>
              </a:rPr>
              <a:t>Track AI</a:t>
            </a:r>
            <a:endParaRPr lang="en-US" sz="2400" spc="-1">
              <a:solidFill>
                <a:schemeClr val="bg1"/>
              </a:solidFill>
              <a:latin typeface="Times New Roman" panose="02020603050405020304" charset="0"/>
              <a:cs typeface="Times New Roman" panose="02020603050405020304" charset="0"/>
            </a:endParaRPr>
          </a:p>
          <a:p>
            <a:pPr algn="ctr">
              <a:lnSpc>
                <a:spcPct val="90000"/>
              </a:lnSpc>
            </a:pPr>
            <a:r>
              <a:rPr lang="en-US" sz="2400" spc="-1">
                <a:solidFill>
                  <a:schemeClr val="bg1"/>
                </a:solidFill>
                <a:latin typeface="Times New Roman" panose="02020603050405020304" charset="0"/>
                <a:cs typeface="Times New Roman" panose="02020603050405020304" charset="0"/>
              </a:rPr>
              <a:t>Finding Missing Person</a:t>
            </a:r>
            <a:endParaRPr lang="en-US" sz="2400" spc="-1">
              <a:solidFill>
                <a:schemeClr val="bg1"/>
              </a:solidFill>
              <a:latin typeface="Times New Roman" panose="02020603050405020304" charset="0"/>
              <a:cs typeface="Times New Roman" panose="02020603050405020304" charset="0"/>
            </a:endParaRPr>
          </a:p>
          <a:p>
            <a:pPr algn="ctr">
              <a:lnSpc>
                <a:spcPct val="90000"/>
              </a:lnSpc>
            </a:pPr>
            <a:r>
              <a:rPr lang="en-US" sz="2400" spc="-1">
                <a:solidFill>
                  <a:schemeClr val="bg1"/>
                </a:solidFill>
                <a:latin typeface="Times New Roman" panose="02020603050405020304" charset="0"/>
                <a:cs typeface="Times New Roman" panose="02020603050405020304" charset="0"/>
              </a:rPr>
              <a:t>Team ID - 6916</a:t>
            </a:r>
            <a:endParaRPr lang="en-US" sz="2400" spc="-1" err="1">
              <a:solidFill>
                <a:schemeClr val="bg1"/>
              </a:solidFill>
              <a:latin typeface="Times New Roman" panose="02020603050405020304" charset="0"/>
              <a:cs typeface="Times New Roman" panose="02020603050405020304" charset="0"/>
            </a:endParaRPr>
          </a:p>
        </p:txBody>
      </p:sp>
      <p:sp>
        <p:nvSpPr>
          <p:cNvPr id="16" name="Rectangle 15"/>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p:cNvPicPr preferRelativeResize="0"/>
          <p:nvPr/>
        </p:nvPicPr>
        <p:blipFill rotWithShape="1">
          <a:blip r:embed="rId2"/>
          <a:srcRect/>
          <a:stretch>
            <a:fillRect/>
          </a:stretch>
        </p:blipFill>
        <p:spPr>
          <a:xfrm>
            <a:off x="815783" y="1971178"/>
            <a:ext cx="1050529" cy="294230"/>
          </a:xfrm>
          <a:prstGeom prst="rect">
            <a:avLst/>
          </a:prstGeom>
          <a:noFill/>
          <a:ln>
            <a:noFill/>
          </a:ln>
        </p:spPr>
      </p:pic>
      <p:pic>
        <p:nvPicPr>
          <p:cNvPr id="7" name="Picture 6"/>
          <p:cNvPicPr>
            <a:picLocks noChangeAspect="1"/>
          </p:cNvPicPr>
          <p:nvPr/>
        </p:nvPicPr>
        <p:blipFill>
          <a:blip r:embed="rId3"/>
          <a:stretch>
            <a:fillRect/>
          </a:stretch>
        </p:blipFill>
        <p:spPr>
          <a:xfrm>
            <a:off x="3052197" y="1843398"/>
            <a:ext cx="485958" cy="475451"/>
          </a:xfrm>
          <a:prstGeom prst="rect">
            <a:avLst/>
          </a:prstGeom>
        </p:spPr>
      </p:pic>
      <p:pic>
        <p:nvPicPr>
          <p:cNvPr id="9" name="Picture 8"/>
          <p:cNvPicPr>
            <a:picLocks noChangeAspect="1"/>
          </p:cNvPicPr>
          <p:nvPr/>
        </p:nvPicPr>
        <p:blipFill>
          <a:blip r:embed="rId4"/>
          <a:stretch>
            <a:fillRect/>
          </a:stretch>
        </p:blipFill>
        <p:spPr>
          <a:xfrm>
            <a:off x="2115014" y="1919854"/>
            <a:ext cx="599270" cy="396879"/>
          </a:xfrm>
          <a:prstGeom prst="rect">
            <a:avLst/>
          </a:prstGeom>
        </p:spPr>
      </p:pic>
      <p:cxnSp>
        <p:nvCxnSpPr>
          <p:cNvPr id="12" name="Straight Connector 11"/>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353050" y="3557905"/>
            <a:ext cx="3524250" cy="1319530"/>
          </a:xfrm>
          <a:prstGeom prst="rect">
            <a:avLst/>
          </a:prstGeom>
          <a:noFill/>
        </p:spPr>
        <p:txBody>
          <a:bodyPr wrap="square" rtlCol="0">
            <a:noAutofit/>
          </a:bodyPr>
          <a:lstStyle/>
          <a:p>
            <a:r>
              <a:rPr lang="en-US" altLang="en-GB" sz="1600">
                <a:solidFill>
                  <a:schemeClr val="bg1"/>
                </a:solidFill>
                <a:latin typeface="Times New Roman" panose="02020603050405020304" charset="0"/>
                <a:cs typeface="Times New Roman" panose="02020603050405020304" charset="0"/>
                <a:sym typeface="+mn-ea"/>
              </a:rPr>
              <a:t>OMKAR CHILLORE </a:t>
            </a:r>
            <a:r>
              <a:rPr lang="en-IN" sz="1600">
                <a:solidFill>
                  <a:schemeClr val="bg1"/>
                </a:solidFill>
                <a:latin typeface="Times New Roman" panose="02020603050405020304" charset="0"/>
                <a:cs typeface="Times New Roman" panose="02020603050405020304" charset="0"/>
              </a:rPr>
              <a:t> </a:t>
            </a:r>
            <a:endParaRPr lang="en-IN" sz="1600">
              <a:solidFill>
                <a:schemeClr val="bg1"/>
              </a:solidFill>
              <a:latin typeface="Times New Roman" panose="02020603050405020304" charset="0"/>
              <a:cs typeface="Times New Roman" panose="02020603050405020304" charset="0"/>
            </a:endParaRPr>
          </a:p>
          <a:p>
            <a:r>
              <a:rPr lang="en-US" altLang="en-GB" sz="1600">
                <a:solidFill>
                  <a:schemeClr val="bg1"/>
                </a:solidFill>
                <a:latin typeface="Times New Roman" panose="02020603050405020304" charset="0"/>
                <a:cs typeface="Times New Roman" panose="02020603050405020304" charset="0"/>
              </a:rPr>
              <a:t>HARI JHA  </a:t>
            </a:r>
            <a:endParaRPr lang="en-US" altLang="en-GB" sz="1600">
              <a:solidFill>
                <a:schemeClr val="bg1"/>
              </a:solidFill>
              <a:latin typeface="Times New Roman" panose="02020603050405020304" charset="0"/>
              <a:cs typeface="Times New Roman" panose="02020603050405020304" charset="0"/>
            </a:endParaRPr>
          </a:p>
          <a:p>
            <a:r>
              <a:rPr lang="en-US" altLang="en-GB" sz="1600">
                <a:solidFill>
                  <a:schemeClr val="bg1"/>
                </a:solidFill>
                <a:latin typeface="Times New Roman" panose="02020603050405020304" charset="0"/>
                <a:cs typeface="Times New Roman" panose="02020603050405020304" charset="0"/>
              </a:rPr>
              <a:t>SHUBHAM GOHIL  </a:t>
            </a:r>
            <a:endParaRPr lang="en-US" altLang="en-GB" sz="1600">
              <a:solidFill>
                <a:schemeClr val="bg1"/>
              </a:solidFill>
              <a:latin typeface="Times New Roman" panose="02020603050405020304" charset="0"/>
              <a:cs typeface="Times New Roman" panose="02020603050405020304" charset="0"/>
            </a:endParaRPr>
          </a:p>
          <a:p>
            <a:r>
              <a:rPr lang="en-US" altLang="en-GB" sz="1600">
                <a:solidFill>
                  <a:schemeClr val="bg1"/>
                </a:solidFill>
                <a:latin typeface="Times New Roman" panose="02020603050405020304" charset="0"/>
                <a:cs typeface="Times New Roman" panose="02020603050405020304" charset="0"/>
              </a:rPr>
              <a:t>SANKET BELEKAR  </a:t>
            </a:r>
            <a:endParaRPr lang="en-US" altLang="en-GB" sz="1600">
              <a:solidFill>
                <a:schemeClr val="bg1"/>
              </a:solidFill>
              <a:latin typeface="Times New Roman" panose="02020603050405020304" charset="0"/>
              <a:cs typeface="Times New Roman" panose="02020603050405020304" charset="0"/>
            </a:endParaRPr>
          </a:p>
          <a:p>
            <a:endParaRPr lang="en-US" altLang="en-GB">
              <a:solidFill>
                <a:schemeClr val="bg1"/>
              </a:solidFill>
            </a:endParaRPr>
          </a:p>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482600" y="671195"/>
            <a:ext cx="8355330" cy="4101465"/>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582295" y="649605"/>
            <a:ext cx="7898130" cy="4017645"/>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Conclusion</a:t>
            </a:r>
            <a:endParaRPr lang="en-IN" sz="240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533400" y="1042035"/>
            <a:ext cx="7975600" cy="3538220"/>
          </a:xfrm>
          <a:prstGeom prst="rect">
            <a:avLst/>
          </a:prstGeom>
          <a:noFill/>
        </p:spPr>
        <p:txBody>
          <a:bodyPr wrap="square" rtlCol="0">
            <a:spAutoFit/>
          </a:bodyPr>
          <a:p>
            <a:r>
              <a:rPr lang="en-US" altLang="en-GB" sz="1600">
                <a:latin typeface="Times New Roman" panose="02020603050405020304" charset="0"/>
                <a:cs typeface="Times New Roman" panose="02020603050405020304" charset="0"/>
              </a:rPr>
              <a:t>This technology, when put into good use, can be beneficial. Process of identifying the missing people is fastened. Our system replaces the manual scanning process through the databases for each picture to check the match, by an efficient Face recognition method which finishes the work in no time.</a:t>
            </a:r>
            <a:endParaRPr lang="en-US" altLang="en-GB" sz="1600">
              <a:latin typeface="Times New Roman" panose="02020603050405020304" charset="0"/>
              <a:cs typeface="Times New Roman" panose="02020603050405020304" charset="0"/>
            </a:endParaRPr>
          </a:p>
          <a:p>
            <a:endParaRPr lang="en-US" altLang="en-GB" sz="1600">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The application was tested using a dataset of missing person cases. The dataset contained information on missing persons, including their age, gender, and location. The Facial recognition algorithm was tested using a subset of the data set, and, it was found to accurately identify the missing Person In real-time. </a:t>
            </a:r>
            <a:endParaRPr lang="en-US" altLang="en-GB" sz="1600">
              <a:latin typeface="Times New Roman" panose="02020603050405020304" charset="0"/>
              <a:cs typeface="Times New Roman" panose="02020603050405020304" charset="0"/>
            </a:endParaRPr>
          </a:p>
          <a:p>
            <a:endParaRPr lang="en-US" altLang="en-GB" sz="1600">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The proposed missing person application built using Python has the potential to provide a more efficient and Effective means of locating missing persons. The use of facial recognition technology and machine learning algorithms can help identify missing persons in real-time.</a:t>
            </a:r>
            <a:endParaRPr lang="en-US" altLang="en-GB" sz="1600">
              <a:latin typeface="Times New Roman" panose="02020603050405020304" charset="0"/>
              <a:cs typeface="Times New Roman" panose="02020603050405020304" charset="0"/>
            </a:endParaRPr>
          </a:p>
          <a:p>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Future Perspective</a:t>
            </a:r>
            <a:endParaRPr lang="en-IN" sz="240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420370" y="1017905"/>
            <a:ext cx="8063865" cy="2553335"/>
          </a:xfrm>
          <a:prstGeom prst="rect">
            <a:avLst/>
          </a:prstGeom>
          <a:noFill/>
        </p:spPr>
        <p:txBody>
          <a:bodyPr wrap="square" rtlCol="0">
            <a:spAutoFit/>
          </a:bodyPr>
          <a:p>
            <a:r>
              <a:rPr lang="en-US" altLang="en-GB" sz="1600">
                <a:latin typeface="Times New Roman" panose="02020603050405020304" charset="0"/>
                <a:cs typeface="Times New Roman" panose="02020603050405020304" charset="0"/>
              </a:rPr>
              <a:t>The future scope of finding a missing person project would include:</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Real-Time Video Analysis Integration. </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Mobile Application Development. </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Collaboration with Law Enforcement Agencies,</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Integration with Social Media Platforms.</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Integration with Public Services.</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Implementing encryption protocols and data privacy.</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Incorporating geolocation services and camera metadata.</a:t>
            </a:r>
            <a:endParaRPr lang="en-US" altLang="en-GB" sz="16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GB" sz="1600">
                <a:latin typeface="Times New Roman" panose="02020603050405020304" charset="0"/>
                <a:cs typeface="Times New Roman" panose="02020603050405020304" charset="0"/>
              </a:rPr>
              <a:t>Deploying the system on cloud services like AWS, Azure, or Google Cloud.</a:t>
            </a:r>
            <a:endParaRPr lang="en-US" altLang="en-GB" sz="1600">
              <a:latin typeface="Times New Roman" panose="02020603050405020304" charset="0"/>
              <a:cs typeface="Times New Roman" panose="02020603050405020304" charset="0"/>
            </a:endParaRPr>
          </a:p>
          <a:p>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gn="ctr">
              <a:lnSpc>
                <a:spcPct val="90000"/>
              </a:lnSpc>
              <a:spcBef>
                <a:spcPct val="0"/>
              </a:spcBef>
              <a:spcAft>
                <a:spcPts val="600"/>
              </a:spcAft>
            </a:pPr>
            <a:r>
              <a:rPr lang="en-US" sz="2500" b="1" kern="1200">
                <a:solidFill>
                  <a:schemeClr val="tx1"/>
                </a:solidFill>
                <a:latin typeface="Times New Roman" panose="02020603050405020304" charset="0"/>
                <a:ea typeface="+mj-ea"/>
                <a:cs typeface="Times New Roman" panose="02020603050405020304" charset="0"/>
              </a:rPr>
              <a:t>Thank you...!</a:t>
            </a:r>
            <a:endParaRPr lang="en-US" sz="2500" b="1" kern="1200">
              <a:solidFill>
                <a:schemeClr val="tx1"/>
              </a:solidFill>
              <a:latin typeface="Times New Roman" panose="02020603050405020304" charset="0"/>
              <a:ea typeface="+mj-ea"/>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800" b="1">
                <a:solidFill>
                  <a:srgbClr val="213163"/>
                </a:solidFill>
                <a:latin typeface="Times New Roman" panose="02020603050405020304" charset="0"/>
                <a:cs typeface="Times New Roman" panose="02020603050405020304" charset="0"/>
              </a:rPr>
              <a:t>Project Objectives</a:t>
            </a:r>
            <a:endParaRPr lang="en-GB" sz="1800" b="1">
              <a:solidFill>
                <a:srgbClr val="213163"/>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235375" y="1228377"/>
            <a:ext cx="3194940" cy="3194940"/>
          </a:xfrm>
          <a:prstGeom prst="rect">
            <a:avLst/>
          </a:prstGeom>
        </p:spPr>
      </p:pic>
      <p:sp>
        <p:nvSpPr>
          <p:cNvPr id="6" name="Google Shape;62;g5fab984687_2_0"/>
          <p:cNvSpPr txBox="1"/>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Problem Statement</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Project Overview – Introduction</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End Users</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Wow Factor in Project</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Modelling/Block Diagram/Flow of Project</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Result/outcomes</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Conclusion</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r>
              <a:rPr lang="en-US" sz="1600" dirty="0">
                <a:latin typeface="Times New Roman" panose="02020603050405020304" charset="0"/>
                <a:cs typeface="Times New Roman" panose="02020603050405020304" charset="0"/>
              </a:rPr>
              <a:t>Future Perspective</a:t>
            </a:r>
            <a:endParaRPr lang="en-US" sz="1600" dirty="0">
              <a:latin typeface="Times New Roman" panose="02020603050405020304" charset="0"/>
              <a:cs typeface="Times New Roman" panose="02020603050405020304" charset="0"/>
            </a:endParaRPr>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Problem Statement</a:t>
            </a:r>
            <a:endParaRPr lang="en-IN" sz="240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470535" y="1075055"/>
            <a:ext cx="8058785" cy="2479040"/>
          </a:xfrm>
          <a:prstGeom prst="rect">
            <a:avLst/>
          </a:prstGeom>
          <a:noFill/>
        </p:spPr>
        <p:txBody>
          <a:bodyPr wrap="square" rtlCol="0">
            <a:noAutofit/>
          </a:bodyPr>
          <a:p>
            <a:pPr algn="just"/>
            <a:r>
              <a:rPr lang="en-US" altLang="en-GB" sz="1800">
                <a:latin typeface="Times New Roman" panose="02020603050405020304" charset="0"/>
                <a:cs typeface="Times New Roman" panose="02020603050405020304" charset="0"/>
              </a:rPr>
              <a:t>The efficient and timely location of missing individuals is a critical challenge faced by law enforcement agencies and communities worldwide. Current methods often rely heavily on manual processes, leading to delays and reduced success rates.</a:t>
            </a:r>
            <a:endParaRPr lang="en-US" altLang="en-GB" sz="1800">
              <a:latin typeface="Times New Roman" panose="02020603050405020304" charset="0"/>
              <a:cs typeface="Times New Roman" panose="02020603050405020304" charset="0"/>
            </a:endParaRPr>
          </a:p>
          <a:p>
            <a:pPr algn="just"/>
            <a:endParaRPr lang="en-US" altLang="en-GB" sz="1800">
              <a:latin typeface="Times New Roman" panose="02020603050405020304" charset="0"/>
              <a:cs typeface="Times New Roman" panose="02020603050405020304" charset="0"/>
            </a:endParaRPr>
          </a:p>
          <a:p>
            <a:pPr algn="just"/>
            <a:r>
              <a:rPr lang="en-US" altLang="en-GB" sz="1800" b="1">
                <a:latin typeface="Times New Roman" panose="02020603050405020304" charset="0"/>
                <a:cs typeface="Times New Roman" panose="02020603050405020304" charset="0"/>
              </a:rPr>
              <a:t>Problem:</a:t>
            </a:r>
            <a:r>
              <a:rPr lang="en-US" altLang="en-GB" sz="1800">
                <a:latin typeface="Times New Roman" panose="02020603050405020304" charset="0"/>
                <a:cs typeface="Times New Roman" panose="02020603050405020304" charset="0"/>
              </a:rPr>
              <a:t> Develop a comprehensive and scalable solution to expedite the search and recovery of missing persons by leveraging advanced technologies to analyze and correlate vast amounts of data, improve information sharing, and enhance investigative capabilities.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Project overview - Introduction</a:t>
            </a:r>
            <a:endParaRPr lang="en-IN" sz="2400">
              <a:solidFill>
                <a:srgbClr val="002060"/>
              </a:solidFill>
              <a:latin typeface="Times New Roman" panose="02020603050405020304" charset="0"/>
              <a:cs typeface="Times New Roman" panose="02020603050405020304" charset="0"/>
            </a:endParaRPr>
          </a:p>
        </p:txBody>
      </p:sp>
      <p:sp>
        <p:nvSpPr>
          <p:cNvPr id="3" name="Text Box 2"/>
          <p:cNvSpPr txBox="1"/>
          <p:nvPr/>
        </p:nvSpPr>
        <p:spPr>
          <a:xfrm>
            <a:off x="427355" y="1017905"/>
            <a:ext cx="8289925" cy="3639820"/>
          </a:xfrm>
          <a:prstGeom prst="rect">
            <a:avLst/>
          </a:prstGeom>
          <a:noFill/>
        </p:spPr>
        <p:txBody>
          <a:bodyPr wrap="square" rtlCol="0">
            <a:noAutofit/>
          </a:bodyPr>
          <a:p>
            <a:pPr algn="just">
              <a:lnSpc>
                <a:spcPct val="100000"/>
              </a:lnSpc>
            </a:pPr>
            <a:r>
              <a:rPr lang="en-US" altLang="en-GB" sz="1600">
                <a:latin typeface="Times New Roman" panose="02020603050405020304" charset="0"/>
                <a:cs typeface="Times New Roman" panose="02020603050405020304" charset="0"/>
              </a:rPr>
              <a:t>In this world, a countless number of kids, mentally ill or mentally disabled people are missing sometimes. This project proposes a method that would help the administration for searching the missing people. Missing person cases are a growing concern, worldwide, with thousands of people going missing every year. </a:t>
            </a:r>
            <a:endParaRPr lang="en-US" altLang="en-GB" sz="1600">
              <a:latin typeface="Times New Roman" panose="02020603050405020304" charset="0"/>
              <a:cs typeface="Times New Roman" panose="02020603050405020304" charset="0"/>
            </a:endParaRPr>
          </a:p>
          <a:p>
            <a:pPr algn="just">
              <a:lnSpc>
                <a:spcPct val="100000"/>
              </a:lnSpc>
            </a:pPr>
            <a:endParaRPr lang="en-US" altLang="en-GB" sz="1600">
              <a:latin typeface="Times New Roman" panose="02020603050405020304" charset="0"/>
              <a:cs typeface="Times New Roman" panose="02020603050405020304" charset="0"/>
            </a:endParaRPr>
          </a:p>
          <a:p>
            <a:pPr algn="just">
              <a:lnSpc>
                <a:spcPct val="100000"/>
              </a:lnSpc>
            </a:pPr>
            <a:r>
              <a:rPr lang="en-US" altLang="en-GB" sz="1600">
                <a:latin typeface="Times New Roman" panose="02020603050405020304" charset="0"/>
                <a:cs typeface="Times New Roman" panose="02020603050405020304" charset="0"/>
              </a:rPr>
              <a:t>The traditional methods of finding missing persons have been limited to missing person posters, physical search parties, and relying on tips from the public. These methods are time-consuming, costly, and not always successful in locating the missing person. The use of technology has the potential to provide more efficient and effective means of finding missing persons.</a:t>
            </a:r>
            <a:endParaRPr lang="en-US" altLang="en-GB" sz="1600">
              <a:latin typeface="Times New Roman" panose="02020603050405020304" charset="0"/>
              <a:cs typeface="Times New Roman" panose="02020603050405020304" charset="0"/>
            </a:endParaRPr>
          </a:p>
          <a:p>
            <a:pPr algn="just">
              <a:lnSpc>
                <a:spcPct val="100000"/>
              </a:lnSpc>
            </a:pPr>
            <a:endParaRPr lang="en-US" altLang="en-GB" sz="1600">
              <a:latin typeface="Times New Roman" panose="02020603050405020304" charset="0"/>
              <a:cs typeface="Times New Roman" panose="02020603050405020304" charset="0"/>
            </a:endParaRPr>
          </a:p>
          <a:p>
            <a:pPr algn="just">
              <a:lnSpc>
                <a:spcPct val="100000"/>
              </a:lnSpc>
            </a:pPr>
            <a:r>
              <a:rPr lang="en-US" altLang="en-GB" sz="1600">
                <a:latin typeface="Times New Roman" panose="02020603050405020304" charset="0"/>
                <a:cs typeface="Times New Roman" panose="02020603050405020304" charset="0"/>
              </a:rPr>
              <a:t>In this project, we propose an application built using Python that utilizes facial recognition technology and machine learning algorithms to help locate missing persons. In this application we, there will be the feature of saving all the data of the missing person so that system can detect that image data and trace the missing person. </a:t>
            </a:r>
            <a:endParaRPr lang="en-US" altLang="en-GB" sz="1600">
              <a:latin typeface="Times New Roman" panose="02020603050405020304" charset="0"/>
              <a:cs typeface="Times New Roman" panose="02020603050405020304" charset="0"/>
            </a:endParaRPr>
          </a:p>
          <a:p>
            <a:pPr algn="just"/>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End User</a:t>
            </a:r>
            <a:endParaRPr lang="en-IN" sz="240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438785" y="998220"/>
            <a:ext cx="8302625" cy="2799715"/>
          </a:xfrm>
          <a:prstGeom prst="rect">
            <a:avLst/>
          </a:prstGeom>
          <a:noFill/>
        </p:spPr>
        <p:txBody>
          <a:bodyPr wrap="square" rtlCol="0">
            <a:spAutoFit/>
          </a:bodyPr>
          <a:p>
            <a:r>
              <a:rPr lang="en-US" altLang="en-GB" sz="1600" b="1">
                <a:latin typeface="Times New Roman" panose="02020603050405020304" charset="0"/>
                <a:cs typeface="Times New Roman" panose="02020603050405020304" charset="0"/>
              </a:rPr>
              <a:t>End Users of the Missing Person Finder Application:-</a:t>
            </a:r>
            <a:endParaRPr lang="en-US" altLang="en-GB" sz="1600" b="1">
              <a:latin typeface="Times New Roman" panose="02020603050405020304" charset="0"/>
              <a:cs typeface="Times New Roman" panose="02020603050405020304" charset="0"/>
            </a:endParaRPr>
          </a:p>
          <a:p>
            <a:r>
              <a:rPr lang="en-US" altLang="en-GB" sz="1600" b="1">
                <a:latin typeface="Times New Roman" panose="02020603050405020304" charset="0"/>
                <a:cs typeface="Times New Roman" panose="02020603050405020304" charset="0"/>
              </a:rPr>
              <a:t>1. Law Enforcement Agencies</a:t>
            </a:r>
            <a:endParaRPr lang="en-US" altLang="en-GB" sz="1600" b="1">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Police departments can use the app to quickly scan and match missing persons’ faces.</a:t>
            </a:r>
            <a:endParaRPr lang="en-US" altLang="en-GB" sz="1600">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Helps in real-time tracking and locating individuals efficiently.</a:t>
            </a:r>
            <a:endParaRPr lang="en-US" altLang="en-GB" sz="1600">
              <a:latin typeface="Times New Roman" panose="02020603050405020304" charset="0"/>
              <a:cs typeface="Times New Roman" panose="02020603050405020304" charset="0"/>
            </a:endParaRPr>
          </a:p>
          <a:p>
            <a:r>
              <a:rPr lang="en-US" altLang="en-GB" sz="1600" b="1">
                <a:latin typeface="Times New Roman" panose="02020603050405020304" charset="0"/>
                <a:cs typeface="Times New Roman" panose="02020603050405020304" charset="0"/>
              </a:rPr>
              <a:t>2. NGOs &amp; Human Rights Organizations</a:t>
            </a:r>
            <a:endParaRPr lang="en-US" altLang="en-GB" sz="1600" b="1">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Groups working on human trafficking, child abduction, and missing persons cases can use it for better tracking.</a:t>
            </a:r>
            <a:endParaRPr lang="en-US" altLang="en-GB" sz="1600">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Helps in collaborating with authorities for rapid response.</a:t>
            </a:r>
            <a:endParaRPr lang="en-US" altLang="en-GB" sz="1600">
              <a:latin typeface="Times New Roman" panose="02020603050405020304" charset="0"/>
              <a:cs typeface="Times New Roman" panose="02020603050405020304" charset="0"/>
            </a:endParaRPr>
          </a:p>
          <a:p>
            <a:r>
              <a:rPr lang="en-IN" altLang="en-US" sz="1600" b="1">
                <a:latin typeface="Times New Roman" panose="02020603050405020304" charset="0"/>
                <a:cs typeface="Times New Roman" panose="02020603050405020304" charset="0"/>
              </a:rPr>
              <a:t>3</a:t>
            </a:r>
            <a:r>
              <a:rPr lang="en-US" altLang="en-GB" sz="1600" b="1">
                <a:latin typeface="Times New Roman" panose="02020603050405020304" charset="0"/>
                <a:cs typeface="Times New Roman" panose="02020603050405020304" charset="0"/>
              </a:rPr>
              <a:t>. Hospitals &amp; Mental Health Centers</a:t>
            </a:r>
            <a:endParaRPr lang="en-US" altLang="en-GB" sz="1600" b="1">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Helps identify unknown patients (like unconscious accident victims or people with amnesia).</a:t>
            </a:r>
            <a:endParaRPr lang="en-US" altLang="en-GB" sz="1600">
              <a:latin typeface="Times New Roman" panose="02020603050405020304" charset="0"/>
              <a:cs typeface="Times New Roman" panose="02020603050405020304" charset="0"/>
            </a:endParaRPr>
          </a:p>
          <a:p>
            <a:r>
              <a:rPr lang="en-US" altLang="en-GB" sz="1600">
                <a:latin typeface="Times New Roman" panose="02020603050405020304" charset="0"/>
                <a:cs typeface="Times New Roman" panose="02020603050405020304" charset="0"/>
              </a:rPr>
              <a:t>Useful for mentally ill or disabled individuals who might be unable to communicate.</a:t>
            </a:r>
            <a:endParaRPr lang="en-US" altLang="en-GB" sz="1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a:solidFill>
                  <a:srgbClr val="002060"/>
                </a:solidFill>
                <a:latin typeface="Times New Roman" panose="02020603050405020304" charset="0"/>
                <a:cs typeface="Times New Roman" panose="02020603050405020304" charset="0"/>
              </a:rPr>
              <a:t>Wow Factor in Solution</a:t>
            </a:r>
            <a:endParaRPr lang="en-IN" sz="2400">
              <a:solidFill>
                <a:srgbClr val="002060"/>
              </a:solidFill>
              <a:latin typeface="Times New Roman" panose="02020603050405020304" charset="0"/>
              <a:cs typeface="Times New Roman" panose="02020603050405020304" charset="0"/>
            </a:endParaRPr>
          </a:p>
        </p:txBody>
      </p:sp>
      <p:sp>
        <p:nvSpPr>
          <p:cNvPr id="2" name="Text Box 1"/>
          <p:cNvSpPr txBox="1"/>
          <p:nvPr/>
        </p:nvSpPr>
        <p:spPr>
          <a:xfrm>
            <a:off x="533400" y="1016635"/>
            <a:ext cx="7733030" cy="2861310"/>
          </a:xfrm>
          <a:prstGeom prst="rect">
            <a:avLst/>
          </a:prstGeom>
          <a:noFill/>
        </p:spPr>
        <p:txBody>
          <a:bodyPr wrap="square" rtlCol="0">
            <a:spAutoFit/>
          </a:bodyPr>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A Unified Global Network! One Connected System – Governments, NGOs, and the public can access a shared global database of missing persons.</a:t>
            </a:r>
            <a:endParaRPr lang="en-US" alt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Self-Learning </a:t>
            </a:r>
            <a:r>
              <a:rPr lang="en-IN" altLang="en-US" sz="1800">
                <a:latin typeface="Times New Roman" panose="02020603050405020304" charset="0"/>
                <a:cs typeface="Times New Roman" panose="02020603050405020304" charset="0"/>
              </a:rPr>
              <a:t>System</a:t>
            </a:r>
            <a:r>
              <a:rPr lang="en-US" altLang="en-GB" sz="1800">
                <a:latin typeface="Times New Roman" panose="02020603050405020304" charset="0"/>
                <a:cs typeface="Times New Roman" panose="02020603050405020304" charset="0"/>
              </a:rPr>
              <a:t>– The system improves over time by learning from real-world success cases. </a:t>
            </a:r>
            <a:endParaRPr lang="en-US" alt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Decentralized Missing Persons Registry – Prevents data tampering &amp; unauthorized access.</a:t>
            </a:r>
            <a:endParaRPr lang="en-US" alt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Anonymous Tip-Offs – People can submit leads without revealing their identity.</a:t>
            </a:r>
            <a:endParaRPr lang="en-US" alt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Verified Reports Only – filters fake/misleading reports to reduce false alarms.</a:t>
            </a:r>
            <a:endParaRPr lang="en-US" alt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GB" sz="1800">
                <a:latin typeface="Times New Roman" panose="02020603050405020304" charset="0"/>
                <a:cs typeface="Times New Roman" panose="02020603050405020304" charset="0"/>
              </a:rPr>
              <a:t>Multi-Language Support – Helps across different countries and languages.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4985" y="445135"/>
            <a:ext cx="8317230" cy="572770"/>
          </a:xfrm>
        </p:spPr>
        <p:txBody>
          <a:bodyPr/>
          <a:lstStyle/>
          <a:p>
            <a:r>
              <a:rPr lang="en-IN" sz="2400">
                <a:solidFill>
                  <a:srgbClr val="002060"/>
                </a:solidFill>
                <a:latin typeface="Times New Roman" panose="02020603050405020304" charset="0"/>
                <a:cs typeface="Times New Roman" panose="02020603050405020304" charset="0"/>
              </a:rPr>
              <a:t>Modelling</a:t>
            </a:r>
            <a:endParaRPr lang="en-IN" sz="2400">
              <a:solidFill>
                <a:srgbClr val="002060"/>
              </a:solidFill>
              <a:latin typeface="Times New Roman" panose="02020603050405020304" charset="0"/>
              <a:cs typeface="Times New Roman" panose="02020603050405020304" charset="0"/>
            </a:endParaRPr>
          </a:p>
        </p:txBody>
      </p:sp>
      <p:sp>
        <p:nvSpPr>
          <p:cNvPr id="2" name="TextBox 1"/>
          <p:cNvSpPr txBox="1"/>
          <p:nvPr/>
        </p:nvSpPr>
        <p:spPr>
          <a:xfrm>
            <a:off x="514905" y="1077219"/>
            <a:ext cx="8185212" cy="369332"/>
          </a:xfrm>
          <a:prstGeom prst="rect">
            <a:avLst/>
          </a:prstGeom>
          <a:noFill/>
        </p:spPr>
        <p:txBody>
          <a:bodyPr wrap="square" rtlCol="0">
            <a:spAutoFit/>
          </a:bodyPr>
          <a:lstStyle/>
          <a:p>
            <a:r>
              <a:rPr lang="en-US" sz="1800" b="0" i="0" u="none" strike="noStrike">
                <a:solidFill>
                  <a:srgbClr val="000000"/>
                </a:solidFill>
                <a:effectLst/>
                <a:latin typeface="Calibri" panose="020F0502020204030204" pitchFamily="34" charset="0"/>
              </a:rPr>
              <a:t>Teams can add block diagram, Circuit diagram, wireframe </a:t>
            </a:r>
            <a:r>
              <a:rPr lang="en-US" sz="1800" b="0" i="0" u="none" strike="noStrike" err="1">
                <a:solidFill>
                  <a:srgbClr val="000000"/>
                </a:solidFill>
                <a:effectLst/>
                <a:latin typeface="Calibri" panose="020F0502020204030204" pitchFamily="34" charset="0"/>
              </a:rPr>
              <a:t>etc</a:t>
            </a:r>
            <a:r>
              <a:rPr lang="en-IN" sz="1800" b="0" i="0">
                <a:solidFill>
                  <a:srgbClr val="000000"/>
                </a:solidFill>
                <a:effectLst/>
                <a:latin typeface="Calibri" panose="020F0502020204030204" pitchFamily="34" charset="0"/>
              </a:rPr>
              <a:t>​</a:t>
            </a:r>
            <a:endParaRPr lang="en-IN" b="0" i="0">
              <a:solidFill>
                <a:srgbClr val="000000"/>
              </a:solidFill>
              <a:effectLst/>
              <a:latin typeface="Arial" panose="020B0604020202020204" pitchFamily="34" charset="0"/>
            </a:endParaRPr>
          </a:p>
        </p:txBody>
      </p:sp>
      <p:pic>
        <p:nvPicPr>
          <p:cNvPr id="4" name="Picture 3"/>
          <p:cNvPicPr/>
          <p:nvPr/>
        </p:nvPicPr>
        <p:blipFill>
          <a:blip r:embed="rId1"/>
          <a:stretch>
            <a:fillRect/>
          </a:stretch>
        </p:blipFill>
        <p:spPr>
          <a:xfrm>
            <a:off x="591820" y="1017905"/>
            <a:ext cx="7960360" cy="377253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702945" y="615315"/>
            <a:ext cx="7129780" cy="411226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400" dirty="0">
                <a:solidFill>
                  <a:srgbClr val="002060"/>
                </a:solidFill>
                <a:latin typeface="Times New Roman" panose="02020603050405020304" charset="0"/>
                <a:cs typeface="Times New Roman" panose="02020603050405020304" charset="0"/>
              </a:rPr>
              <a:t>Result / Outcomes</a:t>
            </a:r>
            <a:endParaRPr lang="en-US" dirty="0">
              <a:latin typeface="Times New Roman" panose="02020603050405020304" charset="0"/>
              <a:cs typeface="Times New Roman" panose="02020603050405020304" charset="0"/>
            </a:endParaRPr>
          </a:p>
        </p:txBody>
      </p:sp>
      <p:pic>
        <p:nvPicPr>
          <p:cNvPr id="3" name="Picture 2"/>
          <p:cNvPicPr/>
          <p:nvPr/>
        </p:nvPicPr>
        <p:blipFill>
          <a:blip r:embed="rId1"/>
          <a:stretch>
            <a:fillRect/>
          </a:stretch>
        </p:blipFill>
        <p:spPr>
          <a:xfrm>
            <a:off x="512445" y="1017905"/>
            <a:ext cx="8054975" cy="3794760"/>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4519</Words>
  <Application>WPS Presentation</Application>
  <PresentationFormat>On-screen Show (16:9)</PresentationFormat>
  <Paragraphs>94</Paragraphs>
  <Slides>14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Calibri</vt:lpstr>
      <vt:lpstr>Times New Roman</vt:lpstr>
      <vt:lpstr>Times New Roman</vt:lpstr>
      <vt:lpstr>Calibri</vt:lpstr>
      <vt:lpstr>Microsoft YaHei</vt:lpstr>
      <vt:lpstr>Arial Unicode MS</vt:lpstr>
      <vt:lpstr>Simple Light</vt:lpstr>
      <vt:lpstr>PowerPoint 演示文稿</vt:lpstr>
      <vt:lpstr>Project Objectives</vt:lpstr>
      <vt:lpstr>Problem Statement</vt:lpstr>
      <vt:lpstr>Project overview - Introduction</vt:lpstr>
      <vt:lpstr>End User</vt:lpstr>
      <vt:lpstr>Wow Factor in Solution</vt:lpstr>
      <vt:lpstr>Modelling</vt:lpstr>
      <vt:lpstr>PowerPoint 演示文稿</vt:lpstr>
      <vt:lpstr>Result / Outcomes</vt:lpstr>
      <vt:lpstr>PowerPoint 演示文稿</vt:lpstr>
      <vt:lpstr>PowerPoint 演示文稿</vt:lpstr>
      <vt:lpstr>Conclusion</vt:lpstr>
      <vt:lpstr>Future Perspective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Hari Jha</cp:lastModifiedBy>
  <cp:revision>13</cp:revision>
  <dcterms:created xsi:type="dcterms:W3CDTF">2025-01-30T15:43:00Z</dcterms:created>
  <dcterms:modified xsi:type="dcterms:W3CDTF">2025-01-31T09:22:45Z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BC7F06BFF3B8438991E32FF256EC57F8_12</vt:lpwstr>
  </property>
  <property fmtid="{D5CDD505-2E9C-101B-9397-08002B2CF9AE}" pid="4" name="KSOProductBuildVer">
    <vt:lpwstr>2057-12.2.0.19821</vt:lpwstr>
  </property>
</Properties>
</file>