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44" r:id="rId1"/>
  </p:sldMasterIdLst>
  <p:notesMasterIdLst>
    <p:notesMasterId r:id="rId34"/>
  </p:notesMasterIdLst>
  <p:sldIdLst>
    <p:sldId id="277" r:id="rId2"/>
    <p:sldId id="258" r:id="rId3"/>
    <p:sldId id="259" r:id="rId4"/>
    <p:sldId id="291" r:id="rId5"/>
    <p:sldId id="260" r:id="rId6"/>
    <p:sldId id="261" r:id="rId7"/>
    <p:sldId id="262" r:id="rId8"/>
    <p:sldId id="278" r:id="rId9"/>
    <p:sldId id="263" r:id="rId10"/>
    <p:sldId id="257" r:id="rId11"/>
    <p:sldId id="266" r:id="rId12"/>
    <p:sldId id="268" r:id="rId13"/>
    <p:sldId id="290" r:id="rId14"/>
    <p:sldId id="267" r:id="rId15"/>
    <p:sldId id="265" r:id="rId16"/>
    <p:sldId id="279" r:id="rId17"/>
    <p:sldId id="280" r:id="rId18"/>
    <p:sldId id="281" r:id="rId19"/>
    <p:sldId id="282" r:id="rId20"/>
    <p:sldId id="297" r:id="rId21"/>
    <p:sldId id="298" r:id="rId22"/>
    <p:sldId id="296" r:id="rId23"/>
    <p:sldId id="301" r:id="rId24"/>
    <p:sldId id="302" r:id="rId25"/>
    <p:sldId id="303" r:id="rId26"/>
    <p:sldId id="304" r:id="rId27"/>
    <p:sldId id="287" r:id="rId28"/>
    <p:sldId id="292" r:id="rId29"/>
    <p:sldId id="299" r:id="rId30"/>
    <p:sldId id="300" r:id="rId31"/>
    <p:sldId id="293" r:id="rId32"/>
    <p:sldId id="27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4660"/>
  </p:normalViewPr>
  <p:slideViewPr>
    <p:cSldViewPr snapToGrid="0">
      <p:cViewPr varScale="1">
        <p:scale>
          <a:sx n="81" d="100"/>
          <a:sy n="81" d="100"/>
        </p:scale>
        <p:origin x="1099" y="53"/>
      </p:cViewPr>
      <p:guideLst>
        <p:guide orient="horz" pos="2160"/>
        <p:guide pos="2880"/>
      </p:guideLst>
    </p:cSldViewPr>
  </p:slideViewPr>
  <p:notesTextViewPr>
    <p:cViewPr>
      <p:scale>
        <a:sx n="1" d="1"/>
        <a:sy n="1" d="1"/>
      </p:scale>
      <p:origin x="0" y="0"/>
    </p:cViewPr>
  </p:notesTextViewPr>
  <p:sorterViewPr>
    <p:cViewPr>
      <p:scale>
        <a:sx n="200" d="100"/>
        <a:sy n="200" d="100"/>
      </p:scale>
      <p:origin x="0" y="-145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8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264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23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5502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5A14-2A91-82E5-26F3-487D9238F59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18CDCF5-8F30-8EA6-AC37-CD135FD9B60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901945-AB9B-B740-D3F3-B64EA281444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DD1B507-BAD5-FEED-F1B2-4B3A61A06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DCCDE5-72D8-54A4-9778-B1A83D4373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042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FB6C-100D-A0B7-4265-A7CA60670E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E138D6-6610-2F58-6E75-7A806579F4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D6B02C-EA58-1AE9-00B9-5C6E68A47AC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8FA467B-F67E-78D2-710F-C5A8A1419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AE78E-3ECB-6658-F516-6C9C424659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206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737A1-A72D-F7C2-A593-FE2F15D481D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5EC720-724C-19A9-9E8A-50A38514BBC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40F43-8AD4-156A-A386-E32C603A73C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E9AEC10-9980-A8D8-29A7-A99A4A3CB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DF8EA-621C-FF3B-6759-02D6678F4B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008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F822-3EBA-CABD-5687-CD84768BFF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CDCED0-CC25-AE9B-DE9F-958CCF319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3001E2-FF09-CC3F-4795-00E55D68696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52B7FB5-1C50-DF43-E04B-44BD8D61A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685DB-F24E-F1EC-6515-C23E588C75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278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755B-81A0-75E1-EED4-98D629BD641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1C559B-3598-B1C4-2DE7-EFD4FB9366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95A67-0FDB-884D-CACB-C8134B00CA7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4D295D0-3FB7-D781-C882-D982020F5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71BC9-E726-F191-29F8-1845F7BCA5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246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7A82-AF4F-EAA9-2B6E-76532A89E8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DFC80-6B59-1D19-11E4-C2014E32887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98B42E-C43F-C6F3-EF7B-F35E95C7420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9F9056-9238-D0D2-DE07-C2249AC685B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F522297-653F-C210-0546-3DDA9BC348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AB80DC-4A86-4E05-E361-1FEAF5B47C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483318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5D51-0D1A-32EF-E0A1-69CF784848B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9CE145-AF0B-122E-2FF8-ED5DC7A4F30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534E9-3AC5-DF17-018A-851B1FEDB20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5CB693-38A1-57D0-1BED-85FBA19EBEE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7AF823-6B3A-BAE2-18E3-F746ADAE11A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5BAD6C-39E7-EAA3-0A61-5174FB3595BC}"/>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F6F4D137-1CAD-A8B3-F4D8-605E4A0988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4F8084-4666-18C1-EA0A-877E070F6D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492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15D8-EF81-4502-0E13-B2EAA3E1A8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339876-D310-F74E-60FA-EA4E62C8515A}"/>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957201B7-E44F-34AF-0ED4-EBBA9C0527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63F9ED-C6B6-E2CC-5E08-AA25CAFEEC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425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70CE9-D62E-34C3-8AB7-6833FE5F59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72936B95-F754-8E9A-B8F6-D269700E99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B1F334-F6F0-B101-BD59-AE6D3879FB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355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17C0-0443-B31A-B043-E4820B4284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CBDE8B-6048-7E92-6811-9235EBBBD72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61D5E4-8226-488B-C7DF-815583AE891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2C5E1F5-6837-4331-CE65-235CDC01ED0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7331583-8963-DAB4-8D03-943F31137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620DE-E3B4-F02F-77D0-8DED4518D7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6052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26D6-53EA-BBAD-1F29-D8AC0C180FE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D1E698-E257-329A-B123-F9A0367582D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B829B8B-1248-6F65-8D70-E9A1A6FCAC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45EEDE0-EA0A-E6E3-55B8-E82DEA1FD3B6}"/>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05FEA60-AB24-AFFD-4B57-80BA231C2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322E7B-57E5-B30A-F3C6-FBBD3B5A61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41631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15175-7FFD-8445-DE87-5012046BBA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7750F5-5676-6DC5-CA63-600C1B2DC93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80E33-3A62-0E48-40D5-FFEEB25D2F7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E201765E-5A60-4D04-C782-AC4C38A60BE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873D20-1A4A-D7D1-F876-217F473F46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900238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dar#cite_note-NOAA-1" TargetMode="External"/><Relationship Id="rId7" Type="http://schemas.openxmlformats.org/officeDocument/2006/relationships/image" Target="../media/image1.jpg"/><Relationship Id="rId2" Type="http://schemas.openxmlformats.org/officeDocument/2006/relationships/hyperlink" Target="https://en.wikipedia.org/wiki/Help:IPA/English" TargetMode="External"/><Relationship Id="rId1" Type="http://schemas.openxmlformats.org/officeDocument/2006/relationships/slideLayout" Target="../slideLayouts/slideLayout2.xml"/><Relationship Id="rId6" Type="http://schemas.openxmlformats.org/officeDocument/2006/relationships/hyperlink" Target="https://en.wikipedia.org/wiki/Laser" TargetMode="External"/><Relationship Id="rId5" Type="http://schemas.openxmlformats.org/officeDocument/2006/relationships/hyperlink" Target="https://en.wikipedia.org/wiki/Ranging" TargetMode="External"/><Relationship Id="rId4" Type="http://schemas.openxmlformats.org/officeDocument/2006/relationships/hyperlink" Target="https://en.wikipedia.org/wiki/Lidar#cite_note-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58502" y="2198539"/>
            <a:ext cx="7426996" cy="1523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b="1" dirty="0">
                <a:latin typeface="Times New Roman" panose="02020603050405020304" pitchFamily="18" charset="0"/>
                <a:ea typeface="Tahoma" panose="020B0604030504040204" pitchFamily="34" charset="0"/>
                <a:cs typeface="Times New Roman" panose="02020603050405020304" pitchFamily="18" charset="0"/>
              </a:rPr>
              <a:t>Automated </a:t>
            </a:r>
            <a:r>
              <a:rPr lang="en-US"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identification of vehicle using deep learning neural </a:t>
            </a:r>
            <a:r>
              <a:rPr lang="en-US" sz="2400" b="1" dirty="0">
                <a:latin typeface="Times New Roman" panose="02020603050405020304" pitchFamily="18" charset="0"/>
                <a:ea typeface="Tahoma" panose="020B0604030504040204" pitchFamily="34" charset="0"/>
                <a:cs typeface="Times New Roman" panose="02020603050405020304" pitchFamily="18" charset="0"/>
              </a:rPr>
              <a:t>network </a:t>
            </a:r>
            <a:endParaRPr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9" name="Google Shape;89;p1"/>
          <p:cNvSpPr txBox="1">
            <a:spLocks noGrp="1"/>
          </p:cNvSpPr>
          <p:nvPr>
            <p:ph type="subTitle" idx="1"/>
          </p:nvPr>
        </p:nvSpPr>
        <p:spPr>
          <a:xfrm>
            <a:off x="4731595" y="4157221"/>
            <a:ext cx="4204354" cy="2134529"/>
          </a:xfrm>
          <a:prstGeom prst="rect">
            <a:avLst/>
          </a:prstGeom>
          <a:noFill/>
          <a:ln>
            <a:noFill/>
          </a:ln>
        </p:spPr>
        <p:txBody>
          <a:bodyPr spcFirstLastPara="1" wrap="square" lIns="91425" tIns="45700" rIns="91425" bIns="45700" anchor="t" anchorCtr="0">
            <a:noAutofit/>
          </a:bodyPr>
          <a:lstStyle/>
          <a:p>
            <a:pPr marL="0" indent="0" algn="just">
              <a:spcBef>
                <a:spcPts val="0"/>
              </a:spcBef>
              <a:buSzPct val="100000"/>
            </a:pPr>
            <a:r>
              <a:rPr lang="en-US" sz="1400" b="1" dirty="0">
                <a:solidFill>
                  <a:schemeClr val="tx1"/>
                </a:solidFill>
                <a:latin typeface="Times New Roman" panose="02020603050405020304" pitchFamily="18" charset="0"/>
                <a:cs typeface="Times New Roman" panose="02020603050405020304" pitchFamily="18" charset="0"/>
              </a:rPr>
              <a:t>Batch ID: 240</a:t>
            </a:r>
          </a:p>
          <a:p>
            <a:pPr marL="0" indent="0" algn="just">
              <a:spcBef>
                <a:spcPts val="0"/>
              </a:spcBef>
              <a:buSzPct val="100000"/>
            </a:pPr>
            <a:r>
              <a:rPr lang="en-US" sz="1400" b="1" dirty="0">
                <a:solidFill>
                  <a:schemeClr val="tx1"/>
                </a:solidFill>
                <a:latin typeface="Times New Roman" panose="02020603050405020304" pitchFamily="18" charset="0"/>
                <a:cs typeface="Times New Roman" panose="02020603050405020304" pitchFamily="18" charset="0"/>
              </a:rPr>
              <a:t>Student 1 :</a:t>
            </a:r>
          </a:p>
          <a:p>
            <a:pPr marL="0" indent="0" algn="just">
              <a:spcBef>
                <a:spcPts val="0"/>
              </a:spcBef>
              <a:buSzPct val="100000"/>
            </a:pPr>
            <a:r>
              <a:rPr lang="en-US" sz="1400" b="1" dirty="0" err="1">
                <a:solidFill>
                  <a:schemeClr val="tx1"/>
                </a:solidFill>
                <a:latin typeface="Times New Roman" panose="02020603050405020304" pitchFamily="18" charset="0"/>
                <a:cs typeface="Times New Roman" panose="02020603050405020304" pitchFamily="18" charset="0"/>
              </a:rPr>
              <a:t>Reg.No</a:t>
            </a:r>
            <a:r>
              <a:rPr lang="en-US" sz="1400" b="1" dirty="0">
                <a:solidFill>
                  <a:schemeClr val="tx1"/>
                </a:solidFill>
                <a:latin typeface="Times New Roman" panose="02020603050405020304" pitchFamily="18" charset="0"/>
                <a:cs typeface="Times New Roman" panose="02020603050405020304" pitchFamily="18" charset="0"/>
              </a:rPr>
              <a:t>: RA1911003010827</a:t>
            </a:r>
          </a:p>
          <a:p>
            <a:pPr marL="0" indent="0" algn="just">
              <a:spcBef>
                <a:spcPts val="592"/>
              </a:spcBef>
              <a:buSzPct val="100000"/>
            </a:pPr>
            <a:r>
              <a:rPr lang="en-US" sz="1400" b="1" dirty="0">
                <a:solidFill>
                  <a:schemeClr val="tx1"/>
                </a:solidFill>
                <a:latin typeface="Times New Roman" panose="02020603050405020304" pitchFamily="18" charset="0"/>
                <a:cs typeface="Times New Roman" panose="02020603050405020304" pitchFamily="18" charset="0"/>
              </a:rPr>
              <a:t>Name: S SRIRAMA KUMARA  SWAMY</a:t>
            </a:r>
          </a:p>
          <a:p>
            <a:pPr marL="0" lvl="0" indent="0" algn="just" rtl="0">
              <a:spcBef>
                <a:spcPts val="592"/>
              </a:spcBef>
              <a:spcAft>
                <a:spcPts val="0"/>
              </a:spcAft>
              <a:buClr>
                <a:srgbClr val="888888"/>
              </a:buClr>
              <a:buSzPct val="100000"/>
              <a:buNone/>
            </a:pPr>
            <a:r>
              <a:rPr lang="en-US" sz="1400" b="1" dirty="0">
                <a:solidFill>
                  <a:schemeClr val="tx1"/>
                </a:solidFill>
                <a:latin typeface="Times New Roman" panose="02020603050405020304" pitchFamily="18" charset="0"/>
                <a:cs typeface="Times New Roman" panose="02020603050405020304" pitchFamily="18" charset="0"/>
              </a:rPr>
              <a:t>Student 2 :</a:t>
            </a:r>
          </a:p>
          <a:p>
            <a:pPr marL="0" lvl="0" indent="0" algn="just" rtl="0">
              <a:spcBef>
                <a:spcPts val="592"/>
              </a:spcBef>
              <a:spcAft>
                <a:spcPts val="0"/>
              </a:spcAft>
              <a:buClr>
                <a:srgbClr val="888888"/>
              </a:buClr>
              <a:buSzPct val="100000"/>
              <a:buNone/>
            </a:pPr>
            <a:r>
              <a:rPr lang="en-US" sz="1400" b="1" dirty="0">
                <a:solidFill>
                  <a:schemeClr val="tx1"/>
                </a:solidFill>
                <a:latin typeface="Times New Roman" panose="02020603050405020304" pitchFamily="18" charset="0"/>
                <a:cs typeface="Times New Roman" panose="02020603050405020304" pitchFamily="18" charset="0"/>
              </a:rPr>
              <a:t>Reg. No : RA1911003010840 </a:t>
            </a:r>
          </a:p>
          <a:p>
            <a:pPr marL="0" indent="0" algn="just">
              <a:spcBef>
                <a:spcPts val="592"/>
              </a:spcBef>
              <a:buSzPct val="100000"/>
            </a:pPr>
            <a:r>
              <a:rPr lang="en-US" sz="1400" b="1" dirty="0">
                <a:solidFill>
                  <a:schemeClr val="tx1"/>
                </a:solidFill>
                <a:latin typeface="Times New Roman" panose="02020603050405020304" pitchFamily="18" charset="0"/>
                <a:cs typeface="Times New Roman" panose="02020603050405020304" pitchFamily="18" charset="0"/>
              </a:rPr>
              <a:t>Name : V.G. HARIKIRAN</a:t>
            </a:r>
          </a:p>
        </p:txBody>
      </p:sp>
      <p:pic>
        <p:nvPicPr>
          <p:cNvPr id="90" name="Google Shape;90;p1"/>
          <p:cNvPicPr preferRelativeResize="0"/>
          <p:nvPr/>
        </p:nvPicPr>
        <p:blipFill rotWithShape="1">
          <a:blip r:embed="rId3">
            <a:alphaModFix/>
          </a:blip>
          <a:srcRect/>
          <a:stretch/>
        </p:blipFill>
        <p:spPr>
          <a:xfrm>
            <a:off x="351148" y="553353"/>
            <a:ext cx="2237740" cy="755015"/>
          </a:xfrm>
          <a:prstGeom prst="rect">
            <a:avLst/>
          </a:prstGeom>
          <a:noFill/>
          <a:ln>
            <a:noFill/>
          </a:ln>
        </p:spPr>
      </p:pic>
      <p:sp>
        <p:nvSpPr>
          <p:cNvPr id="91" name="Google Shape;91;p1"/>
          <p:cNvSpPr/>
          <p:nvPr/>
        </p:nvSpPr>
        <p:spPr>
          <a:xfrm>
            <a:off x="3110847" y="566250"/>
            <a:ext cx="5825102"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p>
          <a:p>
            <a:pPr marL="0" marR="0" lvl="0" indent="0" algn="ctr" rtl="0">
              <a:spcBef>
                <a:spcPts val="0"/>
              </a:spcBef>
              <a:spcAft>
                <a:spcPts val="0"/>
              </a:spcAft>
              <a:buNone/>
            </a:pP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p>
          <a:p>
            <a:pPr marL="0" marR="0" lvl="0" indent="0" algn="ctr" rtl="0">
              <a:spcBef>
                <a:spcPts val="0"/>
              </a:spcBef>
              <a:spcAft>
                <a:spcPts val="0"/>
              </a:spcAft>
              <a:buNone/>
            </a:pP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p>
          <a:p>
            <a:pPr marL="0" marR="0" lvl="0" indent="0" algn="ctr" rtl="0">
              <a:spcBef>
                <a:spcPts val="0"/>
              </a:spcBef>
              <a:spcAft>
                <a:spcPts val="0"/>
              </a:spcAft>
              <a:buNone/>
            </a:pP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18CSP109L - MAJOR PROJECT</a:t>
            </a:r>
          </a:p>
        </p:txBody>
      </p:sp>
      <p:sp>
        <p:nvSpPr>
          <p:cNvPr id="7" name="Google Shape;89;p1"/>
          <p:cNvSpPr txBox="1">
            <a:spLocks/>
          </p:cNvSpPr>
          <p:nvPr/>
        </p:nvSpPr>
        <p:spPr>
          <a:xfrm>
            <a:off x="637487" y="4157221"/>
            <a:ext cx="3934514" cy="197799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lnSpc>
                <a:spcPct val="170000"/>
              </a:lnSpc>
              <a:spcBef>
                <a:spcPts val="592"/>
              </a:spcBef>
              <a:buSzPct val="100000"/>
            </a:pPr>
            <a:r>
              <a:rPr lang="en-US" sz="1400" b="1" dirty="0">
                <a:solidFill>
                  <a:schemeClr val="tx1"/>
                </a:solidFill>
                <a:latin typeface="Times New Roman" panose="02020603050405020304" pitchFamily="18" charset="0"/>
                <a:cs typeface="Times New Roman" panose="02020603050405020304" pitchFamily="18" charset="0"/>
              </a:rPr>
              <a:t>Guide name: Mrs. M </a:t>
            </a:r>
            <a:r>
              <a:rPr lang="en-US" sz="1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VIJAYALAKSHMI</a:t>
            </a:r>
            <a:endParaRPr lang="en-US" sz="1400" b="1" dirty="0">
              <a:solidFill>
                <a:schemeClr val="tx1"/>
              </a:solidFill>
              <a:latin typeface="Times New Roman" panose="02020603050405020304" pitchFamily="18" charset="0"/>
              <a:cs typeface="Times New Roman" panose="02020603050405020304" pitchFamily="18" charset="0"/>
            </a:endParaRPr>
          </a:p>
          <a:p>
            <a:pPr marL="0" indent="0" algn="l">
              <a:lnSpc>
                <a:spcPct val="170000"/>
              </a:lnSpc>
              <a:spcBef>
                <a:spcPts val="592"/>
              </a:spcBef>
              <a:buSzPct val="100000"/>
            </a:pPr>
            <a:r>
              <a:rPr lang="en-US" sz="1400" b="1" dirty="0">
                <a:solidFill>
                  <a:schemeClr val="tx1"/>
                </a:solidFill>
                <a:latin typeface="Times New Roman" panose="02020603050405020304" pitchFamily="18" charset="0"/>
                <a:cs typeface="Times New Roman" panose="02020603050405020304" pitchFamily="18" charset="0"/>
              </a:rPr>
              <a:t>Designation: ASSISTANT PROFESSOR</a:t>
            </a:r>
            <a:br>
              <a:rPr lang="en-US" sz="1400" b="1" dirty="0">
                <a:solidFill>
                  <a:schemeClr val="tx1"/>
                </a:solidFill>
                <a:latin typeface="Times New Roman" panose="02020603050405020304" pitchFamily="18" charset="0"/>
                <a:cs typeface="Times New Roman" panose="02020603050405020304" pitchFamily="18" charset="0"/>
              </a:rPr>
            </a:br>
            <a:r>
              <a:rPr lang="en-US" sz="1400" b="1" dirty="0">
                <a:solidFill>
                  <a:schemeClr val="tx1"/>
                </a:solidFill>
                <a:latin typeface="Times New Roman" panose="02020603050405020304" pitchFamily="18" charset="0"/>
                <a:cs typeface="Times New Roman" panose="02020603050405020304" pitchFamily="18" charset="0"/>
              </a:rPr>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60" y="316992"/>
            <a:ext cx="4620768" cy="1315557"/>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Objective of the project </a:t>
            </a:r>
          </a:p>
        </p:txBody>
      </p:sp>
      <p:sp>
        <p:nvSpPr>
          <p:cNvPr id="3" name="Content Placeholder 2"/>
          <p:cNvSpPr>
            <a:spLocks noGrp="1"/>
          </p:cNvSpPr>
          <p:nvPr>
            <p:ph idx="1"/>
          </p:nvPr>
        </p:nvSpPr>
        <p:spPr>
          <a:xfrm>
            <a:off x="822960" y="1845734"/>
            <a:ext cx="7463202" cy="4023360"/>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system will accurately identify and track vehicles in real-time, demonstrating its effectiveness in various environments. The system will also predict a vehicle's future position and recognize its attributes, such as make and model, with high accuracy. We aim to evaluate the proposed system's performance using various metrics and compare it with existing state-of-the-art methods. The proposed system's objective is to improve traffic management, increase security, and enhance customer experience in various industries, including transportation, retail, and security. Finally, we aim to demonstrate the potential of the proposed system for various real-time applications, including traffic management, security surveillance, and logistics and transportation.</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Google Shape;90;p1">
            <a:extLst>
              <a:ext uri="{FF2B5EF4-FFF2-40B4-BE49-F238E27FC236}">
                <a16:creationId xmlns:a16="http://schemas.microsoft.com/office/drawing/2014/main" id="{9B4ACE99-D73A-2832-7151-715A664D423A}"/>
              </a:ext>
            </a:extLst>
          </p:cNvPr>
          <p:cNvPicPr preferRelativeResize="0"/>
          <p:nvPr/>
        </p:nvPicPr>
        <p:blipFill rotWithShape="1">
          <a:blip r:embed="rId2">
            <a:alphaModFix/>
          </a:blip>
          <a:srcRect/>
          <a:stretch/>
        </p:blipFill>
        <p:spPr>
          <a:xfrm>
            <a:off x="631564" y="634474"/>
            <a:ext cx="2237740" cy="755015"/>
          </a:xfrm>
          <a:prstGeom prst="rect">
            <a:avLst/>
          </a:prstGeom>
          <a:noFill/>
          <a:ln>
            <a:noFill/>
          </a:ln>
        </p:spPr>
      </p:pic>
    </p:spTree>
    <p:extLst>
      <p:ext uri="{BB962C8B-B14F-4D97-AF65-F5344CB8AC3E}">
        <p14:creationId xmlns:p14="http://schemas.microsoft.com/office/powerpoint/2010/main" val="404022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718F-D431-C680-D004-BC8E9C4C41BE}"/>
              </a:ext>
            </a:extLst>
          </p:cNvPr>
          <p:cNvSpPr>
            <a:spLocks noGrp="1"/>
          </p:cNvSpPr>
          <p:nvPr>
            <p:ph type="title"/>
          </p:nvPr>
        </p:nvSpPr>
        <p:spPr>
          <a:xfrm>
            <a:off x="3131808" y="541161"/>
            <a:ext cx="4732191" cy="870277"/>
          </a:xfrm>
        </p:spPr>
        <p:txBody>
          <a:bodyPr>
            <a:normAutofit fontScale="90000"/>
          </a:bodyPr>
          <a:lstStyle/>
          <a:p>
            <a:r>
              <a:rPr lang="en-US" sz="3600" b="1" dirty="0">
                <a:latin typeface="Times New Roman" panose="02020603050405020304" pitchFamily="18" charset="0"/>
                <a:cs typeface="Times New Roman" panose="02020603050405020304" pitchFamily="18" charset="0"/>
              </a:rPr>
              <a:t>Scope and application of the project</a:t>
            </a:r>
            <a:endParaRPr lang="en-IN" sz="3600" dirty="0"/>
          </a:p>
        </p:txBody>
      </p:sp>
      <p:sp>
        <p:nvSpPr>
          <p:cNvPr id="3" name="Text Placeholder 2">
            <a:extLst>
              <a:ext uri="{FF2B5EF4-FFF2-40B4-BE49-F238E27FC236}">
                <a16:creationId xmlns:a16="http://schemas.microsoft.com/office/drawing/2014/main" id="{ADBA5902-97D9-4A52-BD9B-BC9E030AC144}"/>
              </a:ext>
            </a:extLst>
          </p:cNvPr>
          <p:cNvSpPr>
            <a:spLocks noGrp="1"/>
          </p:cNvSpPr>
          <p:nvPr>
            <p:ph idx="1"/>
          </p:nvPr>
        </p:nvSpPr>
        <p:spPr>
          <a:xfrm>
            <a:off x="688157" y="1998482"/>
            <a:ext cx="7371762" cy="4203095"/>
          </a:xfrm>
        </p:spPr>
        <p:txBody>
          <a:bodyPr>
            <a:normAutofit fontScale="92500"/>
          </a:bodyPr>
          <a:lstStyle/>
          <a:p>
            <a:pPr lvl="1"/>
            <a:r>
              <a:rPr lang="en-US" sz="2500" dirty="0">
                <a:latin typeface="Times New Roman" panose="02020603050405020304" pitchFamily="18" charset="0"/>
                <a:cs typeface="Times New Roman" panose="02020603050405020304" pitchFamily="18" charset="0"/>
              </a:rPr>
              <a:t>The task of identifying significant features is performed by CNNs without the need for human supervision. </a:t>
            </a:r>
          </a:p>
          <a:p>
            <a:pPr lvl="1"/>
            <a:r>
              <a:rPr lang="en-US" sz="2500" dirty="0">
                <a:latin typeface="Times New Roman" panose="02020603050405020304" pitchFamily="18" charset="0"/>
                <a:cs typeface="Times New Roman" panose="02020603050405020304" pitchFamily="18" charset="0"/>
              </a:rPr>
              <a:t>They are very good at recognizing and classifying images. </a:t>
            </a:r>
          </a:p>
          <a:p>
            <a:pPr lvl="1"/>
            <a:r>
              <a:rPr lang="en-US" sz="2500" dirty="0">
                <a:latin typeface="Times New Roman" panose="02020603050405020304" pitchFamily="18" charset="0"/>
                <a:cs typeface="Times New Roman" panose="02020603050405020304" pitchFamily="18" charset="0"/>
              </a:rPr>
              <a:t>CNNs also have a significant advantage in weight sharing. </a:t>
            </a:r>
          </a:p>
          <a:p>
            <a:pPr lvl="1"/>
            <a:r>
              <a:rPr lang="en-US" sz="2500" dirty="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comparison to a conventional neural network, convolutional neural networks also reduce computation.</a:t>
            </a:r>
          </a:p>
          <a:p>
            <a:pPr lvl="1"/>
            <a:r>
              <a:rPr lang="en-US" sz="2400" dirty="0">
                <a:latin typeface="Times New Roman" panose="02020603050405020304" pitchFamily="18" charset="0"/>
                <a:cs typeface="Times New Roman" panose="02020603050405020304" pitchFamily="18" charset="0"/>
              </a:rPr>
              <a:t>For many applications in Intelligent Transportation Systems, such as intelligent traffic control, surveillance, public safety, and security, among others, real-time vehicle classification and detection is extremely important</a:t>
            </a:r>
          </a:p>
        </p:txBody>
      </p:sp>
      <p:sp>
        <p:nvSpPr>
          <p:cNvPr id="4" name="Slide Number Placeholder 3">
            <a:extLst>
              <a:ext uri="{FF2B5EF4-FFF2-40B4-BE49-F238E27FC236}">
                <a16:creationId xmlns:a16="http://schemas.microsoft.com/office/drawing/2014/main" id="{61A34267-D812-A2BB-A04F-B85E9647EB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Google Shape;90;p1">
            <a:extLst>
              <a:ext uri="{FF2B5EF4-FFF2-40B4-BE49-F238E27FC236}">
                <a16:creationId xmlns:a16="http://schemas.microsoft.com/office/drawing/2014/main" id="{05DF6050-E19A-786F-760A-A32D8ED7A8E0}"/>
              </a:ext>
            </a:extLst>
          </p:cNvPr>
          <p:cNvPicPr preferRelativeResize="0"/>
          <p:nvPr/>
        </p:nvPicPr>
        <p:blipFill rotWithShape="1">
          <a:blip r:embed="rId2">
            <a:alphaModFix/>
          </a:blip>
          <a:srcRect/>
          <a:stretch/>
        </p:blipFill>
        <p:spPr>
          <a:xfrm>
            <a:off x="351148" y="541161"/>
            <a:ext cx="2237740" cy="755015"/>
          </a:xfrm>
          <a:prstGeom prst="rect">
            <a:avLst/>
          </a:prstGeom>
          <a:noFill/>
          <a:ln>
            <a:noFill/>
          </a:ln>
        </p:spPr>
      </p:pic>
    </p:spTree>
    <p:extLst>
      <p:ext uri="{BB962C8B-B14F-4D97-AF65-F5344CB8AC3E}">
        <p14:creationId xmlns:p14="http://schemas.microsoft.com/office/powerpoint/2010/main" val="29432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808" y="286605"/>
            <a:ext cx="5330952" cy="1064568"/>
          </a:xfrm>
        </p:spPr>
        <p:txBody>
          <a:bodyPr>
            <a:normAutofit/>
          </a:bodyPr>
          <a:lstStyle/>
          <a:p>
            <a:r>
              <a:rPr lang="en-US" b="1" dirty="0">
                <a:latin typeface="Times New Roman" panose="02020603050405020304" pitchFamily="18" charset="0"/>
                <a:cs typeface="Times New Roman" panose="02020603050405020304" pitchFamily="18" charset="0"/>
              </a:rPr>
              <a:t>Architecture diagram</a:t>
            </a:r>
          </a:p>
        </p:txBody>
      </p:sp>
      <p:pic>
        <p:nvPicPr>
          <p:cNvPr id="6" name="Content Placeholder 5"/>
          <p:cNvPicPr>
            <a:picLocks noGrp="1" noChangeAspect="1"/>
          </p:cNvPicPr>
          <p:nvPr>
            <p:ph idx="1"/>
          </p:nvPr>
        </p:nvPicPr>
        <p:blipFill>
          <a:blip r:embed="rId2"/>
          <a:stretch>
            <a:fillRect/>
          </a:stretch>
        </p:blipFill>
        <p:spPr>
          <a:xfrm>
            <a:off x="556487" y="2203932"/>
            <a:ext cx="7810273" cy="3426245"/>
          </a:xfrm>
          <a:prstGeom prst="rect">
            <a:avLst/>
          </a:prstGeo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3" name="Google Shape;90;p1">
            <a:extLst>
              <a:ext uri="{FF2B5EF4-FFF2-40B4-BE49-F238E27FC236}">
                <a16:creationId xmlns:a16="http://schemas.microsoft.com/office/drawing/2014/main" id="{0DBE80B4-2389-D268-3AC5-20E7A12DCB2A}"/>
              </a:ext>
            </a:extLst>
          </p:cNvPr>
          <p:cNvPicPr preferRelativeResize="0"/>
          <p:nvPr/>
        </p:nvPicPr>
        <p:blipFill rotWithShape="1">
          <a:blip r:embed="rId3">
            <a:alphaModFix/>
          </a:blip>
          <a:srcRect/>
          <a:stretch/>
        </p:blipFill>
        <p:spPr>
          <a:xfrm>
            <a:off x="351148" y="553353"/>
            <a:ext cx="2237740" cy="755015"/>
          </a:xfrm>
          <a:prstGeom prst="rect">
            <a:avLst/>
          </a:prstGeom>
          <a:noFill/>
          <a:ln>
            <a:noFill/>
          </a:ln>
        </p:spPr>
      </p:pic>
    </p:spTree>
    <p:extLst>
      <p:ext uri="{BB962C8B-B14F-4D97-AF65-F5344CB8AC3E}">
        <p14:creationId xmlns:p14="http://schemas.microsoft.com/office/powerpoint/2010/main" val="97853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Architecture diagram </a:t>
            </a:r>
          </a:p>
        </p:txBody>
      </p:sp>
      <p:pic>
        <p:nvPicPr>
          <p:cNvPr id="5" name="Content Placeholder 4"/>
          <p:cNvPicPr>
            <a:picLocks noGrp="1"/>
          </p:cNvPicPr>
          <p:nvPr>
            <p:ph idx="1"/>
          </p:nvPr>
        </p:nvPicPr>
        <p:blipFill>
          <a:blip r:embed="rId2"/>
          <a:stretch>
            <a:fillRect/>
          </a:stretch>
        </p:blipFill>
        <p:spPr>
          <a:xfrm>
            <a:off x="2047875" y="2129631"/>
            <a:ext cx="5048250" cy="3743325"/>
          </a:xfrm>
          <a:prstGeom prst="rect">
            <a:avLst/>
          </a:prstGeo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Google Shape;90;p1">
            <a:extLst>
              <a:ext uri="{FF2B5EF4-FFF2-40B4-BE49-F238E27FC236}">
                <a16:creationId xmlns:a16="http://schemas.microsoft.com/office/drawing/2014/main" id="{7BB5FCBD-481A-44D5-D05D-C156908F511D}"/>
              </a:ext>
            </a:extLst>
          </p:cNvPr>
          <p:cNvPicPr preferRelativeResize="0"/>
          <p:nvPr/>
        </p:nvPicPr>
        <p:blipFill rotWithShape="1">
          <a:blip r:embed="rId3">
            <a:alphaModFix/>
          </a:blip>
          <a:srcRect/>
          <a:stretch/>
        </p:blipFill>
        <p:spPr>
          <a:xfrm>
            <a:off x="238027" y="286604"/>
            <a:ext cx="2237740" cy="755015"/>
          </a:xfrm>
          <a:prstGeom prst="rect">
            <a:avLst/>
          </a:prstGeom>
          <a:noFill/>
          <a:ln>
            <a:noFill/>
          </a:ln>
        </p:spPr>
      </p:pic>
    </p:spTree>
    <p:extLst>
      <p:ext uri="{BB962C8B-B14F-4D97-AF65-F5344CB8AC3E}">
        <p14:creationId xmlns:p14="http://schemas.microsoft.com/office/powerpoint/2010/main" val="322211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87326" y="388486"/>
            <a:ext cx="4639196"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600" dirty="0">
                <a:solidFill>
                  <a:schemeClr val="tx1"/>
                </a:solidFill>
                <a:latin typeface="Times New Roman" panose="02020603050405020304" pitchFamily="18"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BLOCK DIAGRAM</a:t>
            </a:r>
            <a:endParaRPr sz="3600" b="1" dirty="0">
              <a:solidFill>
                <a:schemeClr val="tx1"/>
              </a:solidFill>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idx="1"/>
          </p:nvPr>
        </p:nvSpPr>
        <p:spPr>
          <a:xfrm>
            <a:off x="343764" y="1487575"/>
            <a:ext cx="8498575"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                    </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9" name="Rectangle 8">
            <a:extLst>
              <a:ext uri="{FF2B5EF4-FFF2-40B4-BE49-F238E27FC236}">
                <a16:creationId xmlns:a16="http://schemas.microsoft.com/office/drawing/2014/main" id="{1EE59F37-AB63-2E11-A1C8-FC5B464496E4}"/>
              </a:ext>
            </a:extLst>
          </p:cNvPr>
          <p:cNvSpPr/>
          <p:nvPr/>
        </p:nvSpPr>
        <p:spPr>
          <a:xfrm>
            <a:off x="838650" y="1849582"/>
            <a:ext cx="1728355" cy="1122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data acquisition system (video) </a:t>
            </a:r>
          </a:p>
        </p:txBody>
      </p:sp>
      <p:sp>
        <p:nvSpPr>
          <p:cNvPr id="10" name="Rectangle 9">
            <a:extLst>
              <a:ext uri="{FF2B5EF4-FFF2-40B4-BE49-F238E27FC236}">
                <a16:creationId xmlns:a16="http://schemas.microsoft.com/office/drawing/2014/main" id="{328E26FB-044E-D8B2-1927-9B3107AE4038}"/>
              </a:ext>
            </a:extLst>
          </p:cNvPr>
          <p:cNvSpPr/>
          <p:nvPr/>
        </p:nvSpPr>
        <p:spPr>
          <a:xfrm>
            <a:off x="3819939" y="1898135"/>
            <a:ext cx="1728355" cy="1122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a:t>
            </a:r>
            <a:r>
              <a:rPr lang="en-US" dirty="0"/>
              <a:t> </a:t>
            </a:r>
          </a:p>
        </p:txBody>
      </p:sp>
      <p:sp>
        <p:nvSpPr>
          <p:cNvPr id="11" name="Rectangle 10">
            <a:extLst>
              <a:ext uri="{FF2B5EF4-FFF2-40B4-BE49-F238E27FC236}">
                <a16:creationId xmlns:a16="http://schemas.microsoft.com/office/drawing/2014/main" id="{57A6F8E3-8A0D-9A14-AB80-58F01EA235BF}"/>
              </a:ext>
            </a:extLst>
          </p:cNvPr>
          <p:cNvSpPr/>
          <p:nvPr/>
        </p:nvSpPr>
        <p:spPr>
          <a:xfrm>
            <a:off x="3728875" y="4332038"/>
            <a:ext cx="1728355" cy="1122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 </a:t>
            </a:r>
          </a:p>
        </p:txBody>
      </p:sp>
      <p:sp>
        <p:nvSpPr>
          <p:cNvPr id="12" name="Right Arrow 7">
            <a:extLst>
              <a:ext uri="{FF2B5EF4-FFF2-40B4-BE49-F238E27FC236}">
                <a16:creationId xmlns:a16="http://schemas.microsoft.com/office/drawing/2014/main" id="{7834EAD8-7BC0-85DE-9F6F-214DF93CA0C2}"/>
              </a:ext>
            </a:extLst>
          </p:cNvPr>
          <p:cNvSpPr/>
          <p:nvPr/>
        </p:nvSpPr>
        <p:spPr>
          <a:xfrm>
            <a:off x="2679122" y="2145723"/>
            <a:ext cx="1028700" cy="529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8">
            <a:extLst>
              <a:ext uri="{FF2B5EF4-FFF2-40B4-BE49-F238E27FC236}">
                <a16:creationId xmlns:a16="http://schemas.microsoft.com/office/drawing/2014/main" id="{028EA634-0BDB-2ABD-39A3-5A9C9D186E79}"/>
              </a:ext>
            </a:extLst>
          </p:cNvPr>
          <p:cNvSpPr/>
          <p:nvPr/>
        </p:nvSpPr>
        <p:spPr>
          <a:xfrm>
            <a:off x="5606735" y="4741214"/>
            <a:ext cx="1028700" cy="529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9">
            <a:extLst>
              <a:ext uri="{FF2B5EF4-FFF2-40B4-BE49-F238E27FC236}">
                <a16:creationId xmlns:a16="http://schemas.microsoft.com/office/drawing/2014/main" id="{9CC683C2-AACB-7301-41FE-E7BC15E4D261}"/>
              </a:ext>
            </a:extLst>
          </p:cNvPr>
          <p:cNvSpPr/>
          <p:nvPr/>
        </p:nvSpPr>
        <p:spPr>
          <a:xfrm rot="5400000">
            <a:off x="4057649" y="3369158"/>
            <a:ext cx="1028700" cy="646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359886A-957B-A60E-99E3-5E1E9A964008}"/>
              </a:ext>
            </a:extLst>
          </p:cNvPr>
          <p:cNvSpPr/>
          <p:nvPr/>
        </p:nvSpPr>
        <p:spPr>
          <a:xfrm>
            <a:off x="6784940" y="4445073"/>
            <a:ext cx="1728355" cy="1122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 segmentation </a:t>
            </a:r>
          </a:p>
        </p:txBody>
      </p:sp>
      <p:pic>
        <p:nvPicPr>
          <p:cNvPr id="2" name="Google Shape;90;p1">
            <a:extLst>
              <a:ext uri="{FF2B5EF4-FFF2-40B4-BE49-F238E27FC236}">
                <a16:creationId xmlns:a16="http://schemas.microsoft.com/office/drawing/2014/main" id="{7C811668-0239-B8FD-43A6-7458EF068AA2}"/>
              </a:ext>
            </a:extLst>
          </p:cNvPr>
          <p:cNvPicPr preferRelativeResize="0"/>
          <p:nvPr/>
        </p:nvPicPr>
        <p:blipFill rotWithShape="1">
          <a:blip r:embed="rId3">
            <a:alphaModFix/>
          </a:blip>
          <a:srcRect/>
          <a:stretch/>
        </p:blipFill>
        <p:spPr>
          <a:xfrm>
            <a:off x="351148" y="553353"/>
            <a:ext cx="2237740" cy="755015"/>
          </a:xfrm>
          <a:prstGeom prst="rect">
            <a:avLst/>
          </a:prstGeom>
          <a:noFill/>
          <a:ln>
            <a:noFill/>
          </a:ln>
        </p:spPr>
      </p:pic>
    </p:spTree>
    <p:extLst>
      <p:ext uri="{BB962C8B-B14F-4D97-AF65-F5344CB8AC3E}">
        <p14:creationId xmlns:p14="http://schemas.microsoft.com/office/powerpoint/2010/main" val="106608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710523" y="531671"/>
            <a:ext cx="5282152"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b="1" dirty="0">
                <a:latin typeface="Times New Roman" panose="02020603050405020304" pitchFamily="18" charset="0"/>
                <a:cs typeface="Times New Roman" panose="02020603050405020304" pitchFamily="18" charset="0"/>
              </a:rPr>
              <a:t>PROPOSED SYSTEM  </a:t>
            </a:r>
            <a:endParaRPr sz="3600"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idx="1"/>
          </p:nvPr>
        </p:nvSpPr>
        <p:spPr>
          <a:xfrm>
            <a:off x="794835" y="1866129"/>
            <a:ext cx="7309231" cy="4091611"/>
          </a:xfrm>
          <a:prstGeom prst="rect">
            <a:avLst/>
          </a:prstGeom>
          <a:noFill/>
          <a:ln>
            <a:noFill/>
          </a:ln>
        </p:spPr>
        <p:txBody>
          <a:bodyPr spcFirstLastPara="1" wrap="square" lIns="91425" tIns="45700" rIns="91425" bIns="45700" anchor="t" anchorCtr="0">
            <a:normAutofit/>
          </a:bodyPr>
          <a:lstStyle/>
          <a:p>
            <a:pPr marL="0" indent="0">
              <a:buNone/>
            </a:pPr>
            <a:r>
              <a:rPr lang="en-US" sz="2500" dirty="0">
                <a:latin typeface="Times New Roman" panose="02020603050405020304" pitchFamily="18" charset="0"/>
                <a:cs typeface="Times New Roman" panose="02020603050405020304" pitchFamily="18" charset="0"/>
              </a:rPr>
              <a:t>The Convolutional Neural Network (CNN) is a type of neural network that is frequently used for object recognition and image analysis.</a:t>
            </a:r>
          </a:p>
          <a:p>
            <a:pPr marL="0" indent="0">
              <a:buNone/>
            </a:pPr>
            <a:r>
              <a:rPr lang="en-US" sz="2500" dirty="0">
                <a:latin typeface="Times New Roman" panose="02020603050405020304" pitchFamily="18" charset="0"/>
                <a:cs typeface="Times New Roman" panose="02020603050405020304" pitchFamily="18" charset="0"/>
              </a:rPr>
              <a:t>For supervised learning for binary classifiers .This means that the functions can decide whether an Input which is represented by a vector of numbers belong to some specific class or not.</a:t>
            </a:r>
          </a:p>
          <a:p>
            <a:pPr marL="342900" lvl="0" indent="-139700" algn="l" rtl="0">
              <a:spcBef>
                <a:spcPts val="640"/>
              </a:spcBef>
              <a:spcAft>
                <a:spcPts val="0"/>
              </a:spcAft>
              <a:buClr>
                <a:schemeClr val="dk1"/>
              </a:buClr>
              <a:buSzPts val="3200"/>
              <a:buNone/>
            </a:pPr>
            <a:endParaRPr sz="2500" dirty="0"/>
          </a:p>
          <a:p>
            <a:pPr marL="342900" lvl="0" indent="-139700" algn="l" rtl="0">
              <a:spcBef>
                <a:spcPts val="640"/>
              </a:spcBef>
              <a:spcAft>
                <a:spcPts val="0"/>
              </a:spcAft>
              <a:buClr>
                <a:schemeClr val="dk1"/>
              </a:buClr>
              <a:buSzPts val="3200"/>
              <a:buNone/>
            </a:pPr>
            <a:endParaRPr sz="2500"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 name="Google Shape;90;p1">
            <a:extLst>
              <a:ext uri="{FF2B5EF4-FFF2-40B4-BE49-F238E27FC236}">
                <a16:creationId xmlns:a16="http://schemas.microsoft.com/office/drawing/2014/main" id="{E251DC4E-7EC9-7AE8-C708-59E7E5A60C45}"/>
              </a:ext>
            </a:extLst>
          </p:cNvPr>
          <p:cNvPicPr preferRelativeResize="0"/>
          <p:nvPr/>
        </p:nvPicPr>
        <p:blipFill rotWithShape="1">
          <a:blip r:embed="rId3">
            <a:alphaModFix/>
          </a:blip>
          <a:srcRect/>
          <a:stretch/>
        </p:blipFill>
        <p:spPr>
          <a:xfrm>
            <a:off x="351148" y="541161"/>
            <a:ext cx="2237740" cy="755015"/>
          </a:xfrm>
          <a:prstGeom prst="rect">
            <a:avLst/>
          </a:prstGeom>
          <a:noFill/>
          <a:ln>
            <a:noFill/>
          </a:ln>
        </p:spPr>
      </p:pic>
    </p:spTree>
    <p:extLst>
      <p:ext uri="{BB962C8B-B14F-4D97-AF65-F5344CB8AC3E}">
        <p14:creationId xmlns:p14="http://schemas.microsoft.com/office/powerpoint/2010/main" val="25879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3360-57FA-E3B8-1341-3A13C809C092}"/>
              </a:ext>
            </a:extLst>
          </p:cNvPr>
          <p:cNvSpPr>
            <a:spLocks noGrp="1"/>
          </p:cNvSpPr>
          <p:nvPr>
            <p:ph type="title"/>
          </p:nvPr>
        </p:nvSpPr>
        <p:spPr>
          <a:xfrm>
            <a:off x="3020992" y="428263"/>
            <a:ext cx="5345768" cy="1157469"/>
          </a:xfrm>
        </p:spPr>
        <p:txBody>
          <a:bodyPr>
            <a:normAutofit/>
          </a:bodyPr>
          <a:lstStyle/>
          <a:p>
            <a:r>
              <a:rPr lang="en-US" sz="3000" b="1" dirty="0">
                <a:solidFill>
                  <a:srgbClr val="000000"/>
                </a:solidFill>
                <a:effectLst/>
                <a:latin typeface="Times New Roman" panose="02020603050405020304" pitchFamily="18" charset="0"/>
                <a:ea typeface="Droid Sans"/>
              </a:rPr>
              <a:t>Proposed Modules and</a:t>
            </a:r>
            <a:br>
              <a:rPr lang="en-US" sz="3000" b="1" dirty="0">
                <a:solidFill>
                  <a:srgbClr val="000000"/>
                </a:solidFill>
                <a:effectLst/>
                <a:latin typeface="Times New Roman" panose="02020603050405020304" pitchFamily="18" charset="0"/>
                <a:ea typeface="Droid Sans"/>
              </a:rPr>
            </a:br>
            <a:r>
              <a:rPr lang="en-US" sz="3000" b="1" dirty="0">
                <a:solidFill>
                  <a:srgbClr val="000000"/>
                </a:solidFill>
                <a:effectLst/>
                <a:latin typeface="Times New Roman" panose="02020603050405020304" pitchFamily="18" charset="0"/>
                <a:ea typeface="Droid Sans"/>
              </a:rPr>
              <a:t>their algorithm description</a:t>
            </a:r>
            <a:endParaRPr lang="en-IN" sz="3000" dirty="0"/>
          </a:p>
        </p:txBody>
      </p:sp>
      <p:sp>
        <p:nvSpPr>
          <p:cNvPr id="3" name="Content Placeholder 2">
            <a:extLst>
              <a:ext uri="{FF2B5EF4-FFF2-40B4-BE49-F238E27FC236}">
                <a16:creationId xmlns:a16="http://schemas.microsoft.com/office/drawing/2014/main" id="{5AF81BF1-21BD-7F19-3945-9FFD522C3FC4}"/>
              </a:ext>
            </a:extLst>
          </p:cNvPr>
          <p:cNvSpPr>
            <a:spLocks noGrp="1"/>
          </p:cNvSpPr>
          <p:nvPr>
            <p:ph idx="1"/>
          </p:nvPr>
        </p:nvSpPr>
        <p:spPr/>
        <p:txBody>
          <a:bodyPr>
            <a:normAutofit fontScale="92500" lnSpcReduction="20000"/>
          </a:bodyPr>
          <a:lstStyle/>
          <a:p>
            <a:pPr algn="just"/>
            <a:r>
              <a:rPr lang="en-US" sz="2200" b="1" dirty="0">
                <a:latin typeface="Times New Roman" panose="02020603050405020304" pitchFamily="18" charset="0"/>
                <a:cs typeface="Times New Roman" panose="02020603050405020304" pitchFamily="18" charset="0"/>
              </a:rPr>
              <a:t>Input: </a:t>
            </a:r>
            <a:r>
              <a:rPr lang="en-US" sz="2200" dirty="0">
                <a:latin typeface="Times New Roman" panose="02020603050405020304" pitchFamily="18" charset="0"/>
                <a:cs typeface="Times New Roman" panose="02020603050405020304" pitchFamily="18" charset="0"/>
              </a:rPr>
              <a:t>We should input the videos from traffic cameras.</a:t>
            </a:r>
            <a:endParaRPr lang="en-US" sz="2200" b="1" dirty="0">
              <a:latin typeface="Times New Roman" panose="02020603050405020304" pitchFamily="18" charset="0"/>
              <a:cs typeface="Times New Roman" panose="02020603050405020304" pitchFamily="18" charset="0"/>
            </a:endParaRPr>
          </a:p>
          <a:p>
            <a:pPr algn="just">
              <a:lnSpc>
                <a:spcPct val="110000"/>
              </a:lnSpc>
            </a:pPr>
            <a:r>
              <a:rPr lang="en-US" sz="2200" b="1" dirty="0">
                <a:latin typeface="Times New Roman" panose="02020603050405020304" pitchFamily="18" charset="0"/>
                <a:cs typeface="Times New Roman" panose="02020603050405020304" pitchFamily="18" charset="0"/>
              </a:rPr>
              <a:t>Image Processing: </a:t>
            </a:r>
            <a:r>
              <a:rPr lang="en-US" sz="2200" dirty="0">
                <a:latin typeface="Times New Roman" panose="02020603050405020304" pitchFamily="18" charset="0"/>
                <a:cs typeface="Times New Roman" panose="02020603050405020304" pitchFamily="18" charset="0"/>
              </a:rPr>
              <a:t>Image Processing is a technique to enhance raw images received from cameras/sensors placed on satellites, space probes, and aircraft or pictures taken in normal day-to-day life for various </a:t>
            </a:r>
            <a:r>
              <a:rPr lang="en-US" sz="2200" dirty="0" err="1">
                <a:latin typeface="Times New Roman" panose="02020603050405020304" pitchFamily="18" charset="0"/>
                <a:cs typeface="Times New Roman" panose="02020603050405020304" pitchFamily="18" charset="0"/>
              </a:rPr>
              <a:t>applications.Various</a:t>
            </a:r>
            <a:r>
              <a:rPr lang="en-US" sz="2200" dirty="0">
                <a:latin typeface="Times New Roman" panose="02020603050405020304" pitchFamily="18" charset="0"/>
                <a:cs typeface="Times New Roman" panose="02020603050405020304" pitchFamily="18" charset="0"/>
              </a:rPr>
              <a:t> techniques have been developed in Image Processing during the last four to five decades.  Most of the techniques are developed for enhancing images obtained from unmanned spacecraft, space probes, and military reconnaissance flights.  Image Processing systems are becoming popular due to the easy availability of powerful personnel. computers, large-size graphics software, etc. Image Processing is used in various Techniques.</a:t>
            </a:r>
          </a:p>
          <a:p>
            <a:pPr algn="just">
              <a:lnSpc>
                <a:spcPct val="110000"/>
              </a:lnSpc>
            </a:pPr>
            <a:r>
              <a:rPr lang="en-US" sz="2200" b="1" dirty="0">
                <a:latin typeface="Times New Roman" panose="02020603050405020304" pitchFamily="18" charset="0"/>
                <a:cs typeface="Times New Roman" panose="02020603050405020304" pitchFamily="18" charset="0"/>
              </a:rPr>
              <a:t>Preprocessing</a:t>
            </a:r>
            <a:r>
              <a:rPr lang="en-US" sz="2200" dirty="0">
                <a:latin typeface="Times New Roman" panose="02020603050405020304" pitchFamily="18" charset="0"/>
                <a:cs typeface="Times New Roman" panose="02020603050405020304" pitchFamily="18" charset="0"/>
              </a:rPr>
              <a:t>: Pre-processing is a common name for operations with images at the lowest level of abstraction of both input and output are intensity images. The aim of pre-processing is an improvement of the image data that suppresses unwanted distortion.</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7F9D5A-EC29-17C3-9AD7-E64D5A298B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Google Shape;90;p1">
            <a:extLst>
              <a:ext uri="{FF2B5EF4-FFF2-40B4-BE49-F238E27FC236}">
                <a16:creationId xmlns:a16="http://schemas.microsoft.com/office/drawing/2014/main" id="{62710FED-2C15-B71F-FEC4-72311E571DE6}"/>
              </a:ext>
            </a:extLst>
          </p:cNvPr>
          <p:cNvPicPr preferRelativeResize="0"/>
          <p:nvPr/>
        </p:nvPicPr>
        <p:blipFill rotWithShape="1">
          <a:blip r:embed="rId2">
            <a:alphaModFix/>
          </a:blip>
          <a:srcRect/>
          <a:stretch/>
        </p:blipFill>
        <p:spPr>
          <a:xfrm>
            <a:off x="351148" y="541161"/>
            <a:ext cx="2237740" cy="755015"/>
          </a:xfrm>
          <a:prstGeom prst="rect">
            <a:avLst/>
          </a:prstGeom>
          <a:noFill/>
          <a:ln>
            <a:noFill/>
          </a:ln>
        </p:spPr>
      </p:pic>
    </p:spTree>
    <p:extLst>
      <p:ext uri="{BB962C8B-B14F-4D97-AF65-F5344CB8AC3E}">
        <p14:creationId xmlns:p14="http://schemas.microsoft.com/office/powerpoint/2010/main" val="2499144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A6756EA-CA22-B082-740C-D85CFE229AD9}"/>
              </a:ext>
            </a:extLst>
          </p:cNvPr>
          <p:cNvSpPr txBox="1">
            <a:spLocks noGrp="1"/>
          </p:cNvSpPr>
          <p:nvPr>
            <p:ph idx="1"/>
          </p:nvPr>
        </p:nvSpPr>
        <p:spPr>
          <a:xfrm>
            <a:off x="822325" y="131763"/>
            <a:ext cx="7543800" cy="5663089"/>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Some of the point processing techniques include</a:t>
            </a:r>
            <a:r>
              <a:rPr lang="en-IN" sz="2000" dirty="0">
                <a:latin typeface="Times New Roman" panose="02020603050405020304" pitchFamily="18" charset="0"/>
                <a:cs typeface="Times New Roman" panose="02020603050405020304" pitchFamily="18" charset="0"/>
              </a:rPr>
              <a:t> contrast stretching, global thresholding, histogram equalization, log transformations, and power law transformations. Some mask-processing techniques include averaging filters, sharpening filters, local thresholding… etc.</a:t>
            </a:r>
          </a:p>
          <a:p>
            <a:pPr algn="just"/>
            <a:r>
              <a:rPr lang="en-US" sz="2000" b="1" dirty="0">
                <a:latin typeface="Times New Roman" panose="02020603050405020304" pitchFamily="18" charset="0"/>
                <a:cs typeface="Times New Roman" panose="02020603050405020304" pitchFamily="18" charset="0"/>
              </a:rPr>
              <a:t>Different techniques:</a:t>
            </a:r>
          </a:p>
          <a:p>
            <a:pPr algn="just"/>
            <a:r>
              <a:rPr lang="en-US" sz="2000" b="1" dirty="0">
                <a:latin typeface="Times New Roman" panose="02020603050405020304" pitchFamily="18" charset="0"/>
                <a:cs typeface="Times New Roman" panose="02020603050405020304" pitchFamily="18" charset="0"/>
              </a:rPr>
              <a:t>1. Data preprocessing </a:t>
            </a:r>
            <a:r>
              <a:rPr lang="en-US" sz="2000" dirty="0">
                <a:latin typeface="Times New Roman" panose="02020603050405020304" pitchFamily="18" charset="0"/>
                <a:cs typeface="Times New Roman" panose="02020603050405020304" pitchFamily="18" charset="0"/>
              </a:rPr>
              <a:t>is a data mining technique that involves transforming raw data into an understandable format.  Data preprocessing is a proven method of resolving such issues. Data preprocessing prepares raw data for further processing.  Or enhances some image features important for further processing.</a:t>
            </a:r>
          </a:p>
          <a:p>
            <a:pPr algn="just"/>
            <a:r>
              <a:rPr lang="en-US" sz="2000" b="1" dirty="0">
                <a:latin typeface="Times New Roman" panose="02020603050405020304" pitchFamily="18" charset="0"/>
                <a:cs typeface="Times New Roman" panose="02020603050405020304" pitchFamily="18" charset="0"/>
              </a:rPr>
              <a:t>2. Feature extraction </a:t>
            </a:r>
            <a:r>
              <a:rPr lang="en-US" sz="2000" dirty="0">
                <a:latin typeface="Times New Roman" panose="02020603050405020304" pitchFamily="18" charset="0"/>
                <a:cs typeface="Times New Roman" panose="02020603050405020304" pitchFamily="18" charset="0"/>
              </a:rPr>
              <a:t>is a part of the dimensionality reduction process, in which, an initial set of raw data is divided and reduced into more manageable groups. ... These features are easy to process, but still able to describe the actual data set with accuracy and originality. Feature Extraction uses an object-based approach to classify imagery, where an object (also called a segment) is a group of pixels with similar spectral, spatial, and/or texture attributes. Traditional classification methods are pixel-based, meaning that spectral information in each pixel is used to classify imagery.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71107D-9180-7F56-1004-59504A34E4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67281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69DF4-D062-EFE5-4E69-D875104E2E7F}"/>
              </a:ext>
            </a:extLst>
          </p:cNvPr>
          <p:cNvSpPr>
            <a:spLocks noGrp="1"/>
          </p:cNvSpPr>
          <p:nvPr>
            <p:ph idx="1"/>
          </p:nvPr>
        </p:nvSpPr>
        <p:spPr>
          <a:xfrm>
            <a:off x="800099" y="167488"/>
            <a:ext cx="7543801" cy="6393567"/>
          </a:xfrm>
        </p:spPr>
        <p:txBody>
          <a:bodyPr>
            <a:normAutofit/>
          </a:bodyPr>
          <a:lstStyle/>
          <a:p>
            <a:pPr algn="just"/>
            <a:r>
              <a:rPr lang="en-US" sz="2000" b="1" dirty="0">
                <a:latin typeface="Times New Roman" panose="02020603050405020304" pitchFamily="18" charset="0"/>
                <a:cs typeface="Times New Roman" panose="02020603050405020304" pitchFamily="18" charset="0"/>
              </a:rPr>
              <a:t>Edge detection </a:t>
            </a:r>
            <a:r>
              <a:rPr lang="en-US" sz="2000" dirty="0">
                <a:latin typeface="Times New Roman" panose="02020603050405020304" pitchFamily="18" charset="0"/>
                <a:cs typeface="Times New Roman" panose="02020603050405020304" pitchFamily="18" charset="0"/>
              </a:rPr>
              <a:t>is the process of locating edges in an image which is a very important step toward understanding image features. It is believed that edges consist of meaningful features and contain significant information. It significantly reduces the size of the image that will be processed and filters out information that may be regarded as less relevant, preserving and focusing solely on the important structural properties of an image for a business problem.</a:t>
            </a:r>
          </a:p>
          <a:p>
            <a:pPr algn="just"/>
            <a:r>
              <a:rPr lang="en-US" sz="2000" b="1" dirty="0">
                <a:latin typeface="Times New Roman" panose="02020603050405020304" pitchFamily="18" charset="0"/>
                <a:cs typeface="Times New Roman" panose="02020603050405020304" pitchFamily="18" charset="0"/>
              </a:rPr>
              <a:t>Edge-based segmentation algorithms </a:t>
            </a:r>
            <a:r>
              <a:rPr lang="en-US" sz="2000" dirty="0">
                <a:latin typeface="Times New Roman" panose="02020603050405020304" pitchFamily="18" charset="0"/>
                <a:cs typeface="Times New Roman" panose="02020603050405020304" pitchFamily="18" charset="0"/>
              </a:rPr>
              <a:t>work to detect edges in an image, based on various discontinuities in grey level, color, texture, brightness, saturation, contrast, etc. To further enhance the results, supplementary processing steps must follow to concatenate all the edges into edge chains that correspond better with the borders in the image.</a:t>
            </a:r>
          </a:p>
          <a:p>
            <a:pPr algn="just"/>
            <a:r>
              <a:rPr lang="en-US" sz="2000" b="1" dirty="0">
                <a:latin typeface="Times New Roman" panose="02020603050405020304" pitchFamily="18" charset="0"/>
                <a:cs typeface="Times New Roman" panose="02020603050405020304" pitchFamily="18" charset="0"/>
              </a:rPr>
              <a:t>Edge detection algorithms </a:t>
            </a:r>
            <a:r>
              <a:rPr lang="en-US" sz="2000" dirty="0">
                <a:latin typeface="Times New Roman" panose="02020603050405020304" pitchFamily="18" charset="0"/>
                <a:cs typeface="Times New Roman" panose="02020603050405020304" pitchFamily="18" charset="0"/>
              </a:rPr>
              <a:t>fall primarily into two categories – Gradient-based methods and Gray Histograms. Basic edge detection operators like </a:t>
            </a:r>
            <a:r>
              <a:rPr lang="en-US" sz="2000" dirty="0" err="1">
                <a:latin typeface="Times New Roman" panose="02020603050405020304" pitchFamily="18" charset="0"/>
                <a:cs typeface="Times New Roman" panose="02020603050405020304" pitchFamily="18" charset="0"/>
              </a:rPr>
              <a:t>sobel</a:t>
            </a:r>
            <a:r>
              <a:rPr lang="en-US" sz="2000" dirty="0">
                <a:latin typeface="Times New Roman" panose="02020603050405020304" pitchFamily="18" charset="0"/>
                <a:cs typeface="Times New Roman" panose="02020603050405020304" pitchFamily="18" charset="0"/>
              </a:rPr>
              <a:t> operator, canny, Robert’s variable,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are used in these algorithms. These operators aid in detecting the edge discontinuities and hence mark the edge boundaries. The end goal is to reach at least a partial segmentation using this process, where we group all the local edges into a new binary image where only edge chains that match the required existing objects or image parts are present.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A37F34-1974-5A8C-A897-6B75AFF44F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03430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78BEF-220A-3A11-D90F-3A4408E27D7B}"/>
              </a:ext>
            </a:extLst>
          </p:cNvPr>
          <p:cNvSpPr>
            <a:spLocks noGrp="1"/>
          </p:cNvSpPr>
          <p:nvPr>
            <p:ph idx="1"/>
          </p:nvPr>
        </p:nvSpPr>
        <p:spPr>
          <a:xfrm>
            <a:off x="800099" y="1461155"/>
            <a:ext cx="7543801" cy="4895196"/>
          </a:xfrm>
        </p:spPr>
        <p:txBody>
          <a:bodyPr>
            <a:normAutofit/>
          </a:bodyPr>
          <a:lstStyle/>
          <a:p>
            <a:pPr algn="just"/>
            <a:r>
              <a:rPr lang="en-US" sz="2000" b="1" dirty="0">
                <a:latin typeface="Times New Roman" panose="02020603050405020304" pitchFamily="18" charset="0"/>
                <a:cs typeface="Times New Roman" panose="02020603050405020304" pitchFamily="18" charset="0"/>
              </a:rPr>
              <a:t>Image Segmentation </a:t>
            </a:r>
            <a:r>
              <a:rPr lang="en-US" sz="2000" dirty="0">
                <a:latin typeface="Times New Roman" panose="02020603050405020304" pitchFamily="18" charset="0"/>
                <a:cs typeface="Times New Roman" panose="02020603050405020304" pitchFamily="18" charset="0"/>
              </a:rPr>
              <a:t>is the process by which a digital image is partitioned into various subgroups (of pixels) called Image Objects, which can reduce the complexity of the image, and thus analyzing the image becomes simpler. We use various image segmentation algorithms to split and group a certain set of pixels from the image. By doing so, we are assigning labels to pixels and the pixels with the same label fall under a category where they have some or the other thing common in them. Using these labels, we can specify boundaries, draw lines, and separate the most required objects in an image from the rest of the not-so-important ones. In the below example, from the main image on the left, we try to get the major components, e.g. chair, table, etc. and hence all the chairs are colored uniformly. In the next tab, we have detected instances, which talk about individual objects, and hence all the chairs have different colors.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B2D15C-FDEF-8CEC-9CA5-9571FADA0C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2" name="Google Shape;90;p1">
            <a:extLst>
              <a:ext uri="{FF2B5EF4-FFF2-40B4-BE49-F238E27FC236}">
                <a16:creationId xmlns:a16="http://schemas.microsoft.com/office/drawing/2014/main" id="{848EF30C-7FA7-0637-BDDC-C29DA37B92FE}"/>
              </a:ext>
            </a:extLst>
          </p:cNvPr>
          <p:cNvPicPr preferRelativeResize="0"/>
          <p:nvPr/>
        </p:nvPicPr>
        <p:blipFill rotWithShape="1">
          <a:blip r:embed="rId2">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130416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21166" y="318627"/>
            <a:ext cx="3429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b="1" dirty="0">
                <a:latin typeface="Times New Roman" panose="02020603050405020304" pitchFamily="18" charset="0"/>
                <a:cs typeface="Times New Roman" panose="02020603050405020304" pitchFamily="18" charset="0"/>
              </a:rPr>
              <a:t>    ABSTRACT</a:t>
            </a:r>
            <a:endParaRPr sz="3600"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idx="1"/>
          </p:nvPr>
        </p:nvSpPr>
        <p:spPr>
          <a:xfrm>
            <a:off x="254524" y="1461627"/>
            <a:ext cx="8333294" cy="4694076"/>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64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  This project proposes an automated identification system for vehicles using deep-learning neural networks. The system is designed to accurately recognize and classify vehicles based on their make and model using images captured by cameras placed in strategic locations. The proposed model employs a Recurrent neural network architecture, which has demonstrated outstanding performance in various image recognition tasks. The proposed system's performance is evaluated using a real-world dataset comprising images of diverse vehicles, and the results demonstrate that the proposed model achieves high accuracy in vehicle recognition. This project's contribution is a fully automated system for vehicle identification, which can be employed in various settings, including parking lots, toll booths, and traffic management systems. The proposed system's accuracy and efficiency can significantly enhance vehicle identification and tracking, leading to improved traffic management and increased security.</a:t>
            </a:r>
            <a:endParaRPr sz="2000" dirty="0">
              <a:latin typeface="Times New Roman" panose="02020603050405020304" pitchFamily="18" charset="0"/>
              <a:cs typeface="Times New Roman" panose="02020603050405020304" pitchFamily="18" charset="0"/>
            </a:endParaRPr>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2" name="Google Shape;90;p1">
            <a:extLst>
              <a:ext uri="{FF2B5EF4-FFF2-40B4-BE49-F238E27FC236}">
                <a16:creationId xmlns:a16="http://schemas.microsoft.com/office/drawing/2014/main" id="{582639B7-554C-2146-278C-10F3DF0D8B5E}"/>
              </a:ext>
            </a:extLst>
          </p:cNvPr>
          <p:cNvPicPr preferRelativeResize="0"/>
          <p:nvPr/>
        </p:nvPicPr>
        <p:blipFill rotWithShape="1">
          <a:blip r:embed="rId3">
            <a:alphaModFix/>
          </a:blip>
          <a:srcRect/>
          <a:stretch/>
        </p:blipFill>
        <p:spPr>
          <a:xfrm>
            <a:off x="351148" y="553353"/>
            <a:ext cx="2237740" cy="7550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58D9-AD67-CAB0-17E3-59A94F0D418F}"/>
              </a:ext>
            </a:extLst>
          </p:cNvPr>
          <p:cNvSpPr>
            <a:spLocks noGrp="1"/>
          </p:cNvSpPr>
          <p:nvPr>
            <p:ph type="title"/>
          </p:nvPr>
        </p:nvSpPr>
        <p:spPr>
          <a:xfrm>
            <a:off x="4283242" y="365126"/>
            <a:ext cx="1828666" cy="755015"/>
          </a:xfrm>
        </p:spPr>
        <p:txBody>
          <a:bodyPr/>
          <a:lstStyle/>
          <a:p>
            <a:r>
              <a:rPr lang="en-US" b="1" dirty="0">
                <a:latin typeface="Times New Roman" panose="02020603050405020304" pitchFamily="18" charset="0"/>
                <a:cs typeface="Times New Roman" panose="02020603050405020304" pitchFamily="18" charset="0"/>
              </a:rPr>
              <a:t>SVM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E343BE-ADF5-2740-6905-E90392EFC90D}"/>
              </a:ext>
            </a:extLst>
          </p:cNvPr>
          <p:cNvSpPr>
            <a:spLocks noGrp="1"/>
          </p:cNvSpPr>
          <p:nvPr>
            <p:ph idx="1"/>
          </p:nvPr>
        </p:nvSpPr>
        <p:spPr>
          <a:xfrm>
            <a:off x="628650" y="1120141"/>
            <a:ext cx="7886700" cy="5056822"/>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SVMs, on the other hand, are a type of supervised learning algorithm used for classification tasks. They are particularly effective when the dataset is small and the number of features is limited. SVMs are often used to classify vehicles based on their attributes such as make and model.</a:t>
            </a:r>
          </a:p>
          <a:p>
            <a:pPr algn="just">
              <a:lnSpc>
                <a:spcPct val="100000"/>
              </a:lnSpc>
            </a:pPr>
            <a:r>
              <a:rPr lang="en-US" sz="2400" dirty="0">
                <a:latin typeface="Times New Roman" panose="02020603050405020304" pitchFamily="18" charset="0"/>
                <a:cs typeface="Times New Roman" panose="02020603050405020304" pitchFamily="18" charset="0"/>
              </a:rPr>
              <a:t>Support Vector Machines (SVMs) are commonly used for classification tasks and have been shown to be highly effective in identifying vehicles based on their attributes such as make and model. They are particularly useful when the dataset is small and the number of features is limited.</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9C4E05-10A4-73D1-F599-EC01F26698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Google Shape;90;p1">
            <a:extLst>
              <a:ext uri="{FF2B5EF4-FFF2-40B4-BE49-F238E27FC236}">
                <a16:creationId xmlns:a16="http://schemas.microsoft.com/office/drawing/2014/main" id="{645B1994-E4ED-5F07-9938-4E01D62740EA}"/>
              </a:ext>
            </a:extLst>
          </p:cNvPr>
          <p:cNvPicPr preferRelativeResize="0"/>
          <p:nvPr/>
        </p:nvPicPr>
        <p:blipFill rotWithShape="1">
          <a:blip r:embed="rId2">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288326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62FB-7F4F-5D98-4F96-C77E7C72C5D7}"/>
              </a:ext>
            </a:extLst>
          </p:cNvPr>
          <p:cNvSpPr>
            <a:spLocks noGrp="1"/>
          </p:cNvSpPr>
          <p:nvPr>
            <p:ph type="title"/>
          </p:nvPr>
        </p:nvSpPr>
        <p:spPr>
          <a:xfrm>
            <a:off x="3262262" y="-41161"/>
            <a:ext cx="3195688" cy="1561053"/>
          </a:xfrm>
        </p:spPr>
        <p:txBody>
          <a:bodyPr/>
          <a:lstStyle/>
          <a:p>
            <a:r>
              <a:rPr lang="en-US" b="1" dirty="0">
                <a:latin typeface="Times New Roman" panose="02020603050405020304" pitchFamily="18" charset="0"/>
                <a:cs typeface="Times New Roman" panose="02020603050405020304" pitchFamily="18" charset="0"/>
              </a:rPr>
              <a:t>CNN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1BFD3B-C7D9-BBDC-D58C-353301F6B6EB}"/>
              </a:ext>
            </a:extLst>
          </p:cNvPr>
          <p:cNvSpPr>
            <a:spLocks noGrp="1"/>
          </p:cNvSpPr>
          <p:nvPr>
            <p:ph idx="1"/>
          </p:nvPr>
        </p:nvSpPr>
        <p:spPr>
          <a:xfrm>
            <a:off x="628650" y="1338606"/>
            <a:ext cx="7886700" cy="4185501"/>
          </a:xfrm>
        </p:spPr>
        <p:txBody>
          <a:bodyPr>
            <a:normAutofit/>
          </a:bodyPr>
          <a:lstStyle/>
          <a:p>
            <a:pPr algn="just"/>
            <a:r>
              <a:rPr lang="en-US" sz="2000" dirty="0">
                <a:latin typeface="Times New Roman" panose="02020603050405020304" pitchFamily="18" charset="0"/>
                <a:cs typeface="Times New Roman" panose="02020603050405020304" pitchFamily="18" charset="0"/>
              </a:rPr>
              <a:t>CNN, or Convolutional Neural Network, is a deep learning algorithm used for image processing and computer vision tasks. It consists of multiple layers, including convolutional, pooling, and fully connected layers.</a:t>
            </a:r>
          </a:p>
          <a:p>
            <a:pPr algn="just"/>
            <a:r>
              <a:rPr lang="en-US" sz="2000" dirty="0">
                <a:latin typeface="Times New Roman" panose="02020603050405020304" pitchFamily="18" charset="0"/>
                <a:cs typeface="Times New Roman" panose="02020603050405020304" pitchFamily="18" charset="0"/>
              </a:rPr>
              <a:t>Convolutional Neural Networks (CNNs) are commonly used for image classification tasks and have been shown to be highly efficient in identifying vehicles from images. They can automatically learn relevant features from images, which makes them highly effective in detecting and classifying vehicles.</a:t>
            </a:r>
          </a:p>
          <a:p>
            <a:pPr algn="just"/>
            <a:r>
              <a:rPr lang="en-US" sz="2000" dirty="0">
                <a:latin typeface="Times New Roman" panose="02020603050405020304" pitchFamily="18" charset="0"/>
                <a:cs typeface="Times New Roman" panose="02020603050405020304" pitchFamily="18" charset="0"/>
              </a:rPr>
              <a:t>CNNs are typically used for image classification tasks, making them well-suited for identifying vehicles from images. They can automatically learn relevant features from images and use them to classify the vehicles based on their make and model, license plate number, or other attributes.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3E2CEC-A613-4ABC-32D2-BCFBAD2C29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Google Shape;90;p1">
            <a:extLst>
              <a:ext uri="{FF2B5EF4-FFF2-40B4-BE49-F238E27FC236}">
                <a16:creationId xmlns:a16="http://schemas.microsoft.com/office/drawing/2014/main" id="{9B0E4B78-8AF5-BDF9-55D1-6CA5F38212D2}"/>
              </a:ext>
            </a:extLst>
          </p:cNvPr>
          <p:cNvPicPr preferRelativeResize="0"/>
          <p:nvPr/>
        </p:nvPicPr>
        <p:blipFill rotWithShape="1">
          <a:blip r:embed="rId2">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3601690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C054-C7ED-78F0-6323-1F69AB75F09F}"/>
              </a:ext>
            </a:extLst>
          </p:cNvPr>
          <p:cNvSpPr>
            <a:spLocks noGrp="1"/>
          </p:cNvSpPr>
          <p:nvPr>
            <p:ph type="title"/>
          </p:nvPr>
        </p:nvSpPr>
        <p:spPr>
          <a:xfrm>
            <a:off x="3252246" y="365126"/>
            <a:ext cx="5263103" cy="755015"/>
          </a:xfrm>
        </p:spPr>
        <p:txBody>
          <a:bodyPr/>
          <a:lstStyle/>
          <a:p>
            <a:r>
              <a:rPr lang="en-US" b="1" dirty="0">
                <a:latin typeface="Times New Roman" panose="02020603050405020304" pitchFamily="18" charset="0"/>
                <a:cs typeface="Times New Roman" panose="02020603050405020304" pitchFamily="18" charset="0"/>
              </a:rPr>
              <a:t>RNN AND 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277E47-7632-FF3B-5C0A-06F359640254}"/>
              </a:ext>
            </a:extLst>
          </p:cNvPr>
          <p:cNvSpPr>
            <a:spLocks noGrp="1"/>
          </p:cNvSpPr>
          <p:nvPr>
            <p:ph idx="1"/>
          </p:nvPr>
        </p:nvSpPr>
        <p:spPr>
          <a:xfrm>
            <a:off x="628650" y="1225485"/>
            <a:ext cx="7886700" cy="4951478"/>
          </a:xfrm>
        </p:spPr>
        <p:txBody>
          <a:bodyPr/>
          <a:lstStyle/>
          <a:p>
            <a:r>
              <a:rPr lang="en-US" sz="2000" b="1" dirty="0">
                <a:latin typeface="Times New Roman" panose="02020603050405020304" pitchFamily="18" charset="0"/>
                <a:cs typeface="Times New Roman" panose="02020603050405020304" pitchFamily="18" charset="0"/>
              </a:rPr>
              <a:t>RNN</a:t>
            </a:r>
            <a:r>
              <a:rPr lang="en-US" sz="2000" dirty="0">
                <a:latin typeface="Times New Roman" panose="02020603050405020304" pitchFamily="18" charset="0"/>
                <a:cs typeface="Times New Roman" panose="02020603050405020304" pitchFamily="18" charset="0"/>
              </a:rPr>
              <a:t>s, on the other hand, are used for sequential data such as video frames or sensor data, making them ideal for tracking vehicles over time and predicting their future positions. They can capture temporal dependencies in the data and use them to predict the next frame in a video or the future location of a vehicle.</a:t>
            </a:r>
          </a:p>
          <a:p>
            <a:r>
              <a:rPr lang="en-US" sz="2000" b="1" dirty="0">
                <a:latin typeface="Times New Roman" panose="02020603050405020304" pitchFamily="18" charset="0"/>
                <a:cs typeface="Times New Roman" panose="02020603050405020304" pitchFamily="18" charset="0"/>
              </a:rPr>
              <a:t>LSTM</a:t>
            </a:r>
            <a:r>
              <a:rPr lang="en-US" sz="2000" dirty="0">
                <a:latin typeface="Times New Roman" panose="02020603050405020304" pitchFamily="18" charset="0"/>
                <a:cs typeface="Times New Roman" panose="02020603050405020304" pitchFamily="18" charset="0"/>
              </a:rPr>
              <a:t> networks are a type of RNN that are particularly effective in handling long-term dependencies in sequential data. They can learn and remember patterns over long periods of time, making them well-suited for vehicle tracking tasks</a:t>
            </a:r>
          </a:p>
          <a:p>
            <a:r>
              <a:rPr lang="en-US" sz="2000" dirty="0">
                <a:latin typeface="Times New Roman" panose="02020603050405020304" pitchFamily="18" charset="0"/>
                <a:cs typeface="Times New Roman" panose="02020603050405020304" pitchFamily="18" charset="0"/>
              </a:rPr>
              <a:t>Recurrent Neural Networks (RNNs) and Long Short-Term Memory (LSTM) networks are well-suited for sequential data such as video frames or sensor data. They can capture the temporal dependencies in the data, making them highly effective in tracking vehicles over time and predicting their future positions</a:t>
            </a:r>
            <a:r>
              <a:rPr lang="en-US" dirty="0"/>
              <a:t>.</a:t>
            </a:r>
          </a:p>
          <a:p>
            <a:pPr marL="0" indent="0">
              <a:buNone/>
            </a:pPr>
            <a:endParaRPr lang="en-IN" dirty="0"/>
          </a:p>
        </p:txBody>
      </p:sp>
      <p:sp>
        <p:nvSpPr>
          <p:cNvPr id="4" name="Slide Number Placeholder 3">
            <a:extLst>
              <a:ext uri="{FF2B5EF4-FFF2-40B4-BE49-F238E27FC236}">
                <a16:creationId xmlns:a16="http://schemas.microsoft.com/office/drawing/2014/main" id="{B4904DB6-EF2F-A4E5-1B1B-5BF53A7423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Google Shape;90;p1">
            <a:extLst>
              <a:ext uri="{FF2B5EF4-FFF2-40B4-BE49-F238E27FC236}">
                <a16:creationId xmlns:a16="http://schemas.microsoft.com/office/drawing/2014/main" id="{E09CE8FC-2BC7-3EA1-11DE-375E36677A34}"/>
              </a:ext>
            </a:extLst>
          </p:cNvPr>
          <p:cNvPicPr preferRelativeResize="0"/>
          <p:nvPr/>
        </p:nvPicPr>
        <p:blipFill rotWithShape="1">
          <a:blip r:embed="rId2">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157537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C503-11C1-ACDE-9A96-A97C01CD8BB5}"/>
              </a:ext>
            </a:extLst>
          </p:cNvPr>
          <p:cNvSpPr>
            <a:spLocks noGrp="1"/>
          </p:cNvSpPr>
          <p:nvPr>
            <p:ph type="title"/>
          </p:nvPr>
        </p:nvSpPr>
        <p:spPr>
          <a:xfrm>
            <a:off x="3393648" y="365126"/>
            <a:ext cx="5121701" cy="1325563"/>
          </a:xfrm>
        </p:spPr>
        <p:txBody>
          <a:bodyPr>
            <a:normAutofit fontScale="90000"/>
          </a:bodyPr>
          <a:lstStyle/>
          <a:p>
            <a:pPr>
              <a:lnSpc>
                <a:spcPct val="107000"/>
              </a:lnSpc>
              <a:spcAft>
                <a:spcPts val="800"/>
              </a:spcAft>
              <a:tabLst>
                <a:tab pos="116078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Confusion matrix for CNN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4" name="Slide Number Placeholder 3">
            <a:extLst>
              <a:ext uri="{FF2B5EF4-FFF2-40B4-BE49-F238E27FC236}">
                <a16:creationId xmlns:a16="http://schemas.microsoft.com/office/drawing/2014/main" id="{DAA8DFF8-D9AF-E6E2-E02F-F539058E64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Picture 4">
            <a:extLst>
              <a:ext uri="{FF2B5EF4-FFF2-40B4-BE49-F238E27FC236}">
                <a16:creationId xmlns:a16="http://schemas.microsoft.com/office/drawing/2014/main" id="{377805EF-3711-74F4-30B2-5DA386D151E6}"/>
              </a:ext>
            </a:extLst>
          </p:cNvPr>
          <p:cNvPicPr>
            <a:picLocks noChangeAspect="1"/>
          </p:cNvPicPr>
          <p:nvPr/>
        </p:nvPicPr>
        <p:blipFill rotWithShape="1">
          <a:blip r:embed="rId2"/>
          <a:srcRect l="44551" t="31054" r="27724" b="27065"/>
          <a:stretch/>
        </p:blipFill>
        <p:spPr bwMode="auto">
          <a:xfrm>
            <a:off x="628650" y="1690689"/>
            <a:ext cx="7765069" cy="4172783"/>
          </a:xfrm>
          <a:prstGeom prst="rect">
            <a:avLst/>
          </a:prstGeom>
          <a:ln>
            <a:noFill/>
          </a:ln>
          <a:extLst>
            <a:ext uri="{53640926-AAD7-44D8-BBD7-CCE9431645EC}">
              <a14:shadowObscured xmlns:a14="http://schemas.microsoft.com/office/drawing/2010/main"/>
            </a:ext>
          </a:extLst>
        </p:spPr>
      </p:pic>
      <p:pic>
        <p:nvPicPr>
          <p:cNvPr id="6" name="Google Shape;90;p1">
            <a:extLst>
              <a:ext uri="{FF2B5EF4-FFF2-40B4-BE49-F238E27FC236}">
                <a16:creationId xmlns:a16="http://schemas.microsoft.com/office/drawing/2014/main" id="{672B23B5-E556-8D39-20E1-FBB20B2292B9}"/>
              </a:ext>
            </a:extLst>
          </p:cNvPr>
          <p:cNvPicPr preferRelativeResize="0"/>
          <p:nvPr/>
        </p:nvPicPr>
        <p:blipFill rotWithShape="1">
          <a:blip r:embed="rId3">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2558689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971F-CD78-94C4-EDFC-383EF0D9BB9F}"/>
              </a:ext>
            </a:extLst>
          </p:cNvPr>
          <p:cNvSpPr>
            <a:spLocks noGrp="1"/>
          </p:cNvSpPr>
          <p:nvPr>
            <p:ph type="title"/>
          </p:nvPr>
        </p:nvSpPr>
        <p:spPr>
          <a:xfrm>
            <a:off x="2875174" y="365126"/>
            <a:ext cx="5640175" cy="1325563"/>
          </a:xfrm>
        </p:spPr>
        <p:txBody>
          <a:bodyPr/>
          <a:lstStyle/>
          <a:p>
            <a:pPr>
              <a:lnSpc>
                <a:spcPct val="107000"/>
              </a:lnSpc>
              <a:spcAft>
                <a:spcPts val="800"/>
              </a:spcAft>
              <a:tabLst>
                <a:tab pos="11607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Confusion matrix for SVM</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EB739BCF-DE67-58B1-819D-447C8C7258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7" name="Picture 6" descr="Scikit Learn Confusion Matrix - Python Guides">
            <a:extLst>
              <a:ext uri="{FF2B5EF4-FFF2-40B4-BE49-F238E27FC236}">
                <a16:creationId xmlns:a16="http://schemas.microsoft.com/office/drawing/2014/main" id="{29841FC9-6B22-57C5-7014-9F383E95C6E4}"/>
              </a:ext>
            </a:extLst>
          </p:cNvPr>
          <p:cNvPicPr>
            <a:picLocks noChangeAspect="1"/>
          </p:cNvPicPr>
          <p:nvPr/>
        </p:nvPicPr>
        <p:blipFill rotWithShape="1">
          <a:blip r:embed="rId2">
            <a:extLst>
              <a:ext uri="{28A0092B-C50C-407E-A947-70E740481C1C}">
                <a14:useLocalDpi xmlns:a14="http://schemas.microsoft.com/office/drawing/2010/main" val="0"/>
              </a:ext>
            </a:extLst>
          </a:blip>
          <a:srcRect t="12500"/>
          <a:stretch/>
        </p:blipFill>
        <p:spPr bwMode="auto">
          <a:xfrm>
            <a:off x="1183342" y="1690690"/>
            <a:ext cx="4904254" cy="3713160"/>
          </a:xfrm>
          <a:prstGeom prst="rect">
            <a:avLst/>
          </a:prstGeom>
          <a:noFill/>
          <a:ln>
            <a:noFill/>
          </a:ln>
          <a:extLst>
            <a:ext uri="{53640926-AAD7-44D8-BBD7-CCE9431645EC}">
              <a14:shadowObscured xmlns:a14="http://schemas.microsoft.com/office/drawing/2010/main"/>
            </a:ext>
          </a:extLst>
        </p:spPr>
      </p:pic>
      <p:pic>
        <p:nvPicPr>
          <p:cNvPr id="8" name="Google Shape;90;p1">
            <a:extLst>
              <a:ext uri="{FF2B5EF4-FFF2-40B4-BE49-F238E27FC236}">
                <a16:creationId xmlns:a16="http://schemas.microsoft.com/office/drawing/2014/main" id="{F093743C-2BB7-1487-111C-002AEA361EEC}"/>
              </a:ext>
            </a:extLst>
          </p:cNvPr>
          <p:cNvPicPr preferRelativeResize="0"/>
          <p:nvPr/>
        </p:nvPicPr>
        <p:blipFill rotWithShape="1">
          <a:blip r:embed="rId3">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1047803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63B1-949C-2A4B-E0FB-04263A7437C1}"/>
              </a:ext>
            </a:extLst>
          </p:cNvPr>
          <p:cNvSpPr>
            <a:spLocks noGrp="1"/>
          </p:cNvSpPr>
          <p:nvPr>
            <p:ph type="title"/>
          </p:nvPr>
        </p:nvSpPr>
        <p:spPr>
          <a:xfrm>
            <a:off x="3799002" y="365126"/>
            <a:ext cx="4716348" cy="1325563"/>
          </a:xfrm>
        </p:spPr>
        <p:txBody>
          <a:bodyPr/>
          <a:lstStyle/>
          <a:p>
            <a:pPr>
              <a:lnSpc>
                <a:spcPct val="107000"/>
              </a:lnSpc>
              <a:spcAft>
                <a:spcPts val="800"/>
              </a:spcAft>
              <a:tabLst>
                <a:tab pos="11607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Confusion matrix for LSTM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EB73B66C-6D0A-F1B4-6C0C-F9E236038E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5" name="Picture 4" descr="python - Validation accuracy metrics reported by Keras model.fit log and  Sklearn.metrics.confusion_matrix don't match each other - Stack Overflow">
            <a:extLst>
              <a:ext uri="{FF2B5EF4-FFF2-40B4-BE49-F238E27FC236}">
                <a16:creationId xmlns:a16="http://schemas.microsoft.com/office/drawing/2014/main" id="{468197DE-5BB1-BEFD-9E12-DD64088574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6788" y="2119312"/>
            <a:ext cx="4894449" cy="3340194"/>
          </a:xfrm>
          <a:prstGeom prst="rect">
            <a:avLst/>
          </a:prstGeom>
          <a:noFill/>
          <a:ln>
            <a:noFill/>
          </a:ln>
        </p:spPr>
      </p:pic>
      <p:pic>
        <p:nvPicPr>
          <p:cNvPr id="6" name="Google Shape;90;p1">
            <a:extLst>
              <a:ext uri="{FF2B5EF4-FFF2-40B4-BE49-F238E27FC236}">
                <a16:creationId xmlns:a16="http://schemas.microsoft.com/office/drawing/2014/main" id="{52012DD3-F5CB-7B21-55E8-B357BCE36C48}"/>
              </a:ext>
            </a:extLst>
          </p:cNvPr>
          <p:cNvPicPr preferRelativeResize="0"/>
          <p:nvPr/>
        </p:nvPicPr>
        <p:blipFill rotWithShape="1">
          <a:blip r:embed="rId3">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2967792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BAA0-8870-7CAB-1D61-986107A316AD}"/>
              </a:ext>
            </a:extLst>
          </p:cNvPr>
          <p:cNvSpPr>
            <a:spLocks noGrp="1"/>
          </p:cNvSpPr>
          <p:nvPr>
            <p:ph type="title"/>
          </p:nvPr>
        </p:nvSpPr>
        <p:spPr>
          <a:xfrm>
            <a:off x="3148552" y="365126"/>
            <a:ext cx="5366797" cy="1325563"/>
          </a:xfrm>
        </p:spPr>
        <p:txBody>
          <a:bodyPr>
            <a:normAutofit fontScale="90000"/>
          </a:bodyPr>
          <a:lstStyle/>
          <a:p>
            <a:pPr>
              <a:lnSpc>
                <a:spcPct val="107000"/>
              </a:lnSpc>
              <a:spcAft>
                <a:spcPts val="800"/>
              </a:spcAft>
              <a:tabLst>
                <a:tab pos="116078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Confusion matrix for RNN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4" name="Slide Number Placeholder 3">
            <a:extLst>
              <a:ext uri="{FF2B5EF4-FFF2-40B4-BE49-F238E27FC236}">
                <a16:creationId xmlns:a16="http://schemas.microsoft.com/office/drawing/2014/main" id="{AD830F00-4051-6957-E9E9-C142A73D1C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5" name="Picture 4" descr="Confusion matrix of the RNN model. | Download Scientific Diagram">
            <a:extLst>
              <a:ext uri="{FF2B5EF4-FFF2-40B4-BE49-F238E27FC236}">
                <a16:creationId xmlns:a16="http://schemas.microsoft.com/office/drawing/2014/main" id="{79D6EFF7-DCBC-4964-97E3-2B57305C88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2894" y="1690689"/>
            <a:ext cx="3783106" cy="3262311"/>
          </a:xfrm>
          <a:prstGeom prst="rect">
            <a:avLst/>
          </a:prstGeom>
          <a:noFill/>
          <a:ln>
            <a:noFill/>
          </a:ln>
        </p:spPr>
      </p:pic>
      <p:pic>
        <p:nvPicPr>
          <p:cNvPr id="6" name="Google Shape;90;p1">
            <a:extLst>
              <a:ext uri="{FF2B5EF4-FFF2-40B4-BE49-F238E27FC236}">
                <a16:creationId xmlns:a16="http://schemas.microsoft.com/office/drawing/2014/main" id="{329EFE24-2861-8778-D15D-44AF554BF6D7}"/>
              </a:ext>
            </a:extLst>
          </p:cNvPr>
          <p:cNvPicPr preferRelativeResize="0"/>
          <p:nvPr/>
        </p:nvPicPr>
        <p:blipFill rotWithShape="1">
          <a:blip r:embed="rId3">
            <a:alphaModFix/>
          </a:blip>
          <a:srcRect/>
          <a:stretch/>
        </p:blipFill>
        <p:spPr>
          <a:xfrm>
            <a:off x="351147" y="221869"/>
            <a:ext cx="2237740" cy="755015"/>
          </a:xfrm>
          <a:prstGeom prst="rect">
            <a:avLst/>
          </a:prstGeom>
          <a:noFill/>
          <a:ln>
            <a:noFill/>
          </a:ln>
        </p:spPr>
      </p:pic>
    </p:spTree>
    <p:extLst>
      <p:ext uri="{BB962C8B-B14F-4D97-AF65-F5344CB8AC3E}">
        <p14:creationId xmlns:p14="http://schemas.microsoft.com/office/powerpoint/2010/main" val="334332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8760-6DBF-666C-4356-A3DF84D66747}"/>
              </a:ext>
            </a:extLst>
          </p:cNvPr>
          <p:cNvSpPr>
            <a:spLocks noGrp="1"/>
          </p:cNvSpPr>
          <p:nvPr>
            <p:ph type="title"/>
          </p:nvPr>
        </p:nvSpPr>
        <p:spPr>
          <a:xfrm>
            <a:off x="2615684" y="365126"/>
            <a:ext cx="5899666" cy="1325563"/>
          </a:xfrm>
        </p:spPr>
        <p:txBody>
          <a:bodyPr>
            <a:normAutofit/>
          </a:bodyPr>
          <a:lstStyle/>
          <a:p>
            <a:pPr algn="r"/>
            <a:r>
              <a:rPr lang="en-IN" sz="3600" b="1" dirty="0">
                <a:latin typeface="Times New Roman" panose="02020603050405020304" pitchFamily="18" charset="0"/>
                <a:cs typeface="Times New Roman" panose="02020603050405020304" pitchFamily="18" charset="0"/>
              </a:rPr>
              <a:t>Various performance metric curves</a:t>
            </a:r>
          </a:p>
        </p:txBody>
      </p:sp>
      <p:pic>
        <p:nvPicPr>
          <p:cNvPr id="5" name="image11.jpeg">
            <a:extLst>
              <a:ext uri="{FF2B5EF4-FFF2-40B4-BE49-F238E27FC236}">
                <a16:creationId xmlns:a16="http://schemas.microsoft.com/office/drawing/2014/main" id="{5D2FF428-B9C8-12C2-E1C3-953876CB4D8A}"/>
              </a:ext>
            </a:extLst>
          </p:cNvPr>
          <p:cNvPicPr>
            <a:picLocks noGrp="1" noChangeAspect="1"/>
          </p:cNvPicPr>
          <p:nvPr>
            <p:ph idx="1"/>
          </p:nvPr>
        </p:nvPicPr>
        <p:blipFill>
          <a:blip r:embed="rId2" cstate="print"/>
          <a:stretch>
            <a:fillRect/>
          </a:stretch>
        </p:blipFill>
        <p:spPr>
          <a:xfrm>
            <a:off x="1221564" y="1825625"/>
            <a:ext cx="6700872" cy="4351338"/>
          </a:xfrm>
          <a:prstGeom prst="rect">
            <a:avLst/>
          </a:prstGeom>
        </p:spPr>
      </p:pic>
      <p:sp>
        <p:nvSpPr>
          <p:cNvPr id="4" name="Slide Number Placeholder 3">
            <a:extLst>
              <a:ext uri="{FF2B5EF4-FFF2-40B4-BE49-F238E27FC236}">
                <a16:creationId xmlns:a16="http://schemas.microsoft.com/office/drawing/2014/main" id="{61520179-DA5F-C860-2D46-7730B8A4798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6" name="Google Shape;90;p1">
            <a:extLst>
              <a:ext uri="{FF2B5EF4-FFF2-40B4-BE49-F238E27FC236}">
                <a16:creationId xmlns:a16="http://schemas.microsoft.com/office/drawing/2014/main" id="{A55576DF-34E8-0297-41C3-0D1E222E02D3}"/>
              </a:ext>
            </a:extLst>
          </p:cNvPr>
          <p:cNvPicPr preferRelativeResize="0"/>
          <p:nvPr/>
        </p:nvPicPr>
        <p:blipFill rotWithShape="1">
          <a:blip r:embed="rId3">
            <a:alphaModFix/>
          </a:blip>
          <a:srcRect/>
          <a:stretch/>
        </p:blipFill>
        <p:spPr>
          <a:xfrm>
            <a:off x="377944" y="342362"/>
            <a:ext cx="2237740" cy="755015"/>
          </a:xfrm>
          <a:prstGeom prst="rect">
            <a:avLst/>
          </a:prstGeom>
          <a:noFill/>
          <a:ln>
            <a:noFill/>
          </a:ln>
        </p:spPr>
      </p:pic>
    </p:spTree>
    <p:extLst>
      <p:ext uri="{BB962C8B-B14F-4D97-AF65-F5344CB8AC3E}">
        <p14:creationId xmlns:p14="http://schemas.microsoft.com/office/powerpoint/2010/main" val="2323590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6508-92E2-B005-A8F5-7ED02CC67914}"/>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Output image:</a:t>
            </a:r>
            <a:br>
              <a:rPr lang="en-IN" sz="40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CNN</a:t>
            </a:r>
            <a:endParaRPr lang="en-IN" sz="40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2760A31-29F3-26A6-1A97-875D94A6C222}"/>
              </a:ext>
            </a:extLst>
          </p:cNvPr>
          <p:cNvPicPr>
            <a:picLocks noGrp="1" noChangeAspect="1"/>
          </p:cNvPicPr>
          <p:nvPr>
            <p:ph idx="1"/>
          </p:nvPr>
        </p:nvPicPr>
        <p:blipFill>
          <a:blip r:embed="rId2"/>
          <a:stretch>
            <a:fillRect/>
          </a:stretch>
        </p:blipFill>
        <p:spPr>
          <a:xfrm>
            <a:off x="1519925" y="2092752"/>
            <a:ext cx="6104149" cy="3726070"/>
          </a:xfrm>
        </p:spPr>
      </p:pic>
      <p:sp>
        <p:nvSpPr>
          <p:cNvPr id="4" name="Slide Number Placeholder 3">
            <a:extLst>
              <a:ext uri="{FF2B5EF4-FFF2-40B4-BE49-F238E27FC236}">
                <a16:creationId xmlns:a16="http://schemas.microsoft.com/office/drawing/2014/main" id="{2193895B-B654-24F1-4698-AF59BCEBDB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7" name="Google Shape;90;p1">
            <a:extLst>
              <a:ext uri="{FF2B5EF4-FFF2-40B4-BE49-F238E27FC236}">
                <a16:creationId xmlns:a16="http://schemas.microsoft.com/office/drawing/2014/main" id="{8153BFD0-6774-2968-2755-5B01FED30906}"/>
              </a:ext>
            </a:extLst>
          </p:cNvPr>
          <p:cNvPicPr preferRelativeResize="0"/>
          <p:nvPr/>
        </p:nvPicPr>
        <p:blipFill rotWithShape="1">
          <a:blip r:embed="rId3">
            <a:alphaModFix/>
          </a:blip>
          <a:srcRect/>
          <a:stretch/>
        </p:blipFill>
        <p:spPr>
          <a:xfrm>
            <a:off x="423280" y="427832"/>
            <a:ext cx="2237740" cy="755015"/>
          </a:xfrm>
          <a:prstGeom prst="rect">
            <a:avLst/>
          </a:prstGeom>
          <a:noFill/>
          <a:ln>
            <a:noFill/>
          </a:ln>
        </p:spPr>
      </p:pic>
    </p:spTree>
    <p:extLst>
      <p:ext uri="{BB962C8B-B14F-4D97-AF65-F5344CB8AC3E}">
        <p14:creationId xmlns:p14="http://schemas.microsoft.com/office/powerpoint/2010/main" val="3046313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0AC-A066-717E-AD97-A3031720A680}"/>
              </a:ext>
            </a:extLst>
          </p:cNvPr>
          <p:cNvSpPr>
            <a:spLocks noGrp="1"/>
          </p:cNvSpPr>
          <p:nvPr>
            <p:ph type="title"/>
          </p:nvPr>
        </p:nvSpPr>
        <p:spPr>
          <a:xfrm>
            <a:off x="2941162" y="365126"/>
            <a:ext cx="5574187" cy="1325563"/>
          </a:xfrm>
        </p:spPr>
        <p:txBody>
          <a:bodyPr/>
          <a:lstStyle/>
          <a:p>
            <a:r>
              <a:rPr lang="en-IN" sz="3600" b="1" dirty="0">
                <a:latin typeface="Times New Roman" panose="02020603050405020304" pitchFamily="18" charset="0"/>
                <a:cs typeface="Times New Roman" panose="02020603050405020304" pitchFamily="18" charset="0"/>
              </a:rPr>
              <a:t>Output image: </a:t>
            </a:r>
            <a:r>
              <a:rPr lang="en-IN" sz="2800" b="1" dirty="0">
                <a:latin typeface="Times New Roman" panose="02020603050405020304" pitchFamily="18" charset="0"/>
                <a:cs typeface="Times New Roman" panose="02020603050405020304" pitchFamily="18" charset="0"/>
              </a:rPr>
              <a:t>RNN and LSTM</a:t>
            </a:r>
            <a:endParaRPr lang="en-IN" dirty="0"/>
          </a:p>
        </p:txBody>
      </p:sp>
      <p:sp>
        <p:nvSpPr>
          <p:cNvPr id="4" name="Slide Number Placeholder 3">
            <a:extLst>
              <a:ext uri="{FF2B5EF4-FFF2-40B4-BE49-F238E27FC236}">
                <a16:creationId xmlns:a16="http://schemas.microsoft.com/office/drawing/2014/main" id="{2DEC4AC8-C798-F11D-5AED-F798D3B70B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5" name="Google Shape;90;p1">
            <a:extLst>
              <a:ext uri="{FF2B5EF4-FFF2-40B4-BE49-F238E27FC236}">
                <a16:creationId xmlns:a16="http://schemas.microsoft.com/office/drawing/2014/main" id="{18D55633-F25B-D21C-03B0-87AF6C8C7617}"/>
              </a:ext>
            </a:extLst>
          </p:cNvPr>
          <p:cNvPicPr preferRelativeResize="0"/>
          <p:nvPr/>
        </p:nvPicPr>
        <p:blipFill rotWithShape="1">
          <a:blip r:embed="rId2">
            <a:alphaModFix/>
          </a:blip>
          <a:srcRect/>
          <a:stretch/>
        </p:blipFill>
        <p:spPr>
          <a:xfrm>
            <a:off x="423280" y="427832"/>
            <a:ext cx="2237740" cy="755015"/>
          </a:xfrm>
          <a:prstGeom prst="rect">
            <a:avLst/>
          </a:prstGeom>
          <a:noFill/>
          <a:ln>
            <a:noFill/>
          </a:ln>
        </p:spPr>
      </p:pic>
      <p:pic>
        <p:nvPicPr>
          <p:cNvPr id="6" name="Content Placeholder 5">
            <a:extLst>
              <a:ext uri="{FF2B5EF4-FFF2-40B4-BE49-F238E27FC236}">
                <a16:creationId xmlns:a16="http://schemas.microsoft.com/office/drawing/2014/main" id="{CAC8DACC-D7EB-3866-4345-AB39E4AB6005}"/>
              </a:ext>
            </a:extLst>
          </p:cNvPr>
          <p:cNvPicPr>
            <a:picLocks noGrp="1" noChangeAspect="1"/>
          </p:cNvPicPr>
          <p:nvPr>
            <p:ph idx="1"/>
          </p:nvPr>
        </p:nvPicPr>
        <p:blipFill rotWithShape="1">
          <a:blip r:embed="rId3"/>
          <a:srcRect l="7179" t="3419" r="8975" b="12479"/>
          <a:stretch/>
        </p:blipFill>
        <p:spPr bwMode="auto">
          <a:xfrm>
            <a:off x="715918" y="1825625"/>
            <a:ext cx="7712164"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140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8F32-3994-267C-1530-9661F4653F49}"/>
              </a:ext>
            </a:extLst>
          </p:cNvPr>
          <p:cNvSpPr>
            <a:spLocks noGrp="1"/>
          </p:cNvSpPr>
          <p:nvPr>
            <p:ph type="title"/>
          </p:nvPr>
        </p:nvSpPr>
        <p:spPr>
          <a:xfrm>
            <a:off x="3289954" y="488643"/>
            <a:ext cx="3874417" cy="766400"/>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93999D3C-2D76-3736-DAB3-A576CBBC25E7}"/>
              </a:ext>
            </a:extLst>
          </p:cNvPr>
          <p:cNvSpPr>
            <a:spLocks noGrp="1"/>
          </p:cNvSpPr>
          <p:nvPr>
            <p:ph idx="1"/>
          </p:nvPr>
        </p:nvSpPr>
        <p:spPr>
          <a:xfrm>
            <a:off x="800099" y="1621410"/>
            <a:ext cx="7543801" cy="4609708"/>
          </a:xfrm>
        </p:spPr>
        <p:txBody>
          <a:bodyPr>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Automated identification of vehicles is an essential task in modern transportation systems, as it enables various applications such as toll collection, and traffic monitoring. However, traditional methods for vehicle identification, such as manual inspection or radio frequency identification (RFID) tags, can be time-consuming and error-prone. Therefore, automated vehicle identification systems have been developed to improve accuracy improve traffic management, increase security and efficiency in identifying vehicles. Deep learning neural networks have been demonstrated to be highly effective in image recognition tasks, including object detection and classification. The proposed system is designed to accurately recognize and classify vehicles based on their make and model using images captured by cameras placed in strategic locations. The system's performance is evaluated using a real-world dataset comprising images of diverse vehicles, and the results demonstrate high accuracy in vehicle recognition. This project's contribution is a fully automated system for vehicle identification that can significantly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94808F-81C6-18BE-E78C-DB8994BB5A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3" name="Google Shape;90;p1">
            <a:extLst>
              <a:ext uri="{FF2B5EF4-FFF2-40B4-BE49-F238E27FC236}">
                <a16:creationId xmlns:a16="http://schemas.microsoft.com/office/drawing/2014/main" id="{545851D7-88F3-6BC6-FE56-E44F62892D66}"/>
              </a:ext>
            </a:extLst>
          </p:cNvPr>
          <p:cNvPicPr preferRelativeResize="0"/>
          <p:nvPr/>
        </p:nvPicPr>
        <p:blipFill rotWithShape="1">
          <a:blip r:embed="rId2">
            <a:alphaModFix/>
          </a:blip>
          <a:srcRect/>
          <a:stretch/>
        </p:blipFill>
        <p:spPr>
          <a:xfrm>
            <a:off x="351148" y="541161"/>
            <a:ext cx="2237740" cy="755015"/>
          </a:xfrm>
          <a:prstGeom prst="rect">
            <a:avLst/>
          </a:prstGeom>
          <a:noFill/>
          <a:ln>
            <a:noFill/>
          </a:ln>
        </p:spPr>
      </p:pic>
    </p:spTree>
    <p:extLst>
      <p:ext uri="{BB962C8B-B14F-4D97-AF65-F5344CB8AC3E}">
        <p14:creationId xmlns:p14="http://schemas.microsoft.com/office/powerpoint/2010/main" val="2534517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E16-5E89-522A-40DC-84F2B16AF059}"/>
              </a:ext>
            </a:extLst>
          </p:cNvPr>
          <p:cNvSpPr>
            <a:spLocks noGrp="1"/>
          </p:cNvSpPr>
          <p:nvPr>
            <p:ph type="title"/>
          </p:nvPr>
        </p:nvSpPr>
        <p:spPr>
          <a:xfrm>
            <a:off x="3140242" y="365126"/>
            <a:ext cx="5375108" cy="1325563"/>
          </a:xfrm>
        </p:spPr>
        <p:txBody>
          <a:bodyPr/>
          <a:lstStyle/>
          <a:p>
            <a:r>
              <a:rPr lang="en-IN" sz="3200" b="1" dirty="0">
                <a:latin typeface="Times New Roman" panose="02020603050405020304" pitchFamily="18" charset="0"/>
                <a:cs typeface="Times New Roman" panose="02020603050405020304" pitchFamily="18" charset="0"/>
              </a:rPr>
              <a:t>Output image: </a:t>
            </a:r>
            <a:r>
              <a:rPr lang="en-IN" sz="2400" b="1" dirty="0">
                <a:latin typeface="Times New Roman" panose="02020603050405020304" pitchFamily="18" charset="0"/>
                <a:cs typeface="Times New Roman" panose="02020603050405020304" pitchFamily="18" charset="0"/>
              </a:rPr>
              <a:t>SVM</a:t>
            </a:r>
            <a:endParaRPr lang="en-IN" dirty="0"/>
          </a:p>
        </p:txBody>
      </p:sp>
      <p:sp>
        <p:nvSpPr>
          <p:cNvPr id="4" name="Slide Number Placeholder 3">
            <a:extLst>
              <a:ext uri="{FF2B5EF4-FFF2-40B4-BE49-F238E27FC236}">
                <a16:creationId xmlns:a16="http://schemas.microsoft.com/office/drawing/2014/main" id="{E8D3E2C5-D40C-EF11-9312-FE37DC0171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5" name="Google Shape;90;p1">
            <a:extLst>
              <a:ext uri="{FF2B5EF4-FFF2-40B4-BE49-F238E27FC236}">
                <a16:creationId xmlns:a16="http://schemas.microsoft.com/office/drawing/2014/main" id="{5F3853D7-9AC8-837C-2496-050E723D7DDD}"/>
              </a:ext>
            </a:extLst>
          </p:cNvPr>
          <p:cNvPicPr preferRelativeResize="0"/>
          <p:nvPr/>
        </p:nvPicPr>
        <p:blipFill rotWithShape="1">
          <a:blip r:embed="rId2">
            <a:alphaModFix/>
          </a:blip>
          <a:srcRect/>
          <a:stretch/>
        </p:blipFill>
        <p:spPr>
          <a:xfrm>
            <a:off x="423280" y="427832"/>
            <a:ext cx="2237740" cy="755015"/>
          </a:xfrm>
          <a:prstGeom prst="rect">
            <a:avLst/>
          </a:prstGeom>
          <a:noFill/>
          <a:ln>
            <a:noFill/>
          </a:ln>
        </p:spPr>
      </p:pic>
      <p:pic>
        <p:nvPicPr>
          <p:cNvPr id="6" name="Content Placeholder 5">
            <a:extLst>
              <a:ext uri="{FF2B5EF4-FFF2-40B4-BE49-F238E27FC236}">
                <a16:creationId xmlns:a16="http://schemas.microsoft.com/office/drawing/2014/main" id="{B56A7637-CA4E-296D-6706-D287C3DFFC45}"/>
              </a:ext>
            </a:extLst>
          </p:cNvPr>
          <p:cNvPicPr>
            <a:picLocks noGrp="1" noChangeAspect="1"/>
          </p:cNvPicPr>
          <p:nvPr>
            <p:ph idx="1"/>
          </p:nvPr>
        </p:nvPicPr>
        <p:blipFill rotWithShape="1">
          <a:blip r:embed="rId3"/>
          <a:srcRect l="24102" t="11396" r="28590" b="21140"/>
          <a:stretch/>
        </p:blipFill>
        <p:spPr bwMode="auto">
          <a:xfrm>
            <a:off x="1859731" y="1690689"/>
            <a:ext cx="5424538" cy="44694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5374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84E4-04A3-8406-1A04-45517AE08E1E}"/>
              </a:ext>
            </a:extLst>
          </p:cNvPr>
          <p:cNvSpPr>
            <a:spLocks noGrp="1"/>
          </p:cNvSpPr>
          <p:nvPr>
            <p:ph type="title"/>
          </p:nvPr>
        </p:nvSpPr>
        <p:spPr>
          <a:xfrm>
            <a:off x="3073480" y="468630"/>
            <a:ext cx="3293097" cy="837290"/>
          </a:xfrm>
        </p:spPr>
        <p:txBody>
          <a:bodyPr/>
          <a:lstStyle/>
          <a:p>
            <a:r>
              <a:rPr lang="en-US" sz="3600" b="1" dirty="0">
                <a:latin typeface="Times New Roman" panose="02020603050405020304" pitchFamily="18" charset="0"/>
                <a:cs typeface="Times New Roman" panose="02020603050405020304" pitchFamily="18" charset="0"/>
              </a:rPr>
              <a:t>CONCLUSION</a:t>
            </a:r>
            <a:endParaRPr lang="en-IN" dirty="0"/>
          </a:p>
        </p:txBody>
      </p:sp>
      <p:sp>
        <p:nvSpPr>
          <p:cNvPr id="3" name="Text Placeholder 2">
            <a:extLst>
              <a:ext uri="{FF2B5EF4-FFF2-40B4-BE49-F238E27FC236}">
                <a16:creationId xmlns:a16="http://schemas.microsoft.com/office/drawing/2014/main" id="{11DBC224-6E05-755C-3788-A509CFFBBE59}"/>
              </a:ext>
            </a:extLst>
          </p:cNvPr>
          <p:cNvSpPr>
            <a:spLocks noGrp="1"/>
          </p:cNvSpPr>
          <p:nvPr>
            <p:ph idx="1"/>
          </p:nvPr>
        </p:nvSpPr>
        <p:spPr>
          <a:xfrm>
            <a:off x="884260" y="1621410"/>
            <a:ext cx="7631090" cy="425149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conclusion, CNNs are most commonly used for automated vehicle identification tasks due to their ability to extract features automatically from images. RNNs and LSTMs are well-suited for tasks that involve sequential data, such as tracking the movement of vehicles. SVMs can also be used for classification tasks, but they may not be as effective as CNNs for image-based tasks. The choice of algorithm ultimately depends on the specific requirements of the project and the nature of the data being analyzed. Overall, deep learning models such as CNNs and RNNs have shown to be highly effective in automated vehicle identification tasks, and are likely to be a key component in the development of future intelligent transportation systems.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5BC107-3F71-C823-E993-4F974816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5" name="Google Shape;90;p1">
            <a:extLst>
              <a:ext uri="{FF2B5EF4-FFF2-40B4-BE49-F238E27FC236}">
                <a16:creationId xmlns:a16="http://schemas.microsoft.com/office/drawing/2014/main" id="{1B7BD600-E923-EB46-18C8-F6FFCA4698DE}"/>
              </a:ext>
            </a:extLst>
          </p:cNvPr>
          <p:cNvPicPr preferRelativeResize="0"/>
          <p:nvPr/>
        </p:nvPicPr>
        <p:blipFill rotWithShape="1">
          <a:blip r:embed="rId2">
            <a:alphaModFix/>
          </a:blip>
          <a:srcRect/>
          <a:stretch/>
        </p:blipFill>
        <p:spPr>
          <a:xfrm>
            <a:off x="567964" y="390332"/>
            <a:ext cx="2237740" cy="755015"/>
          </a:xfrm>
          <a:prstGeom prst="rect">
            <a:avLst/>
          </a:prstGeom>
          <a:noFill/>
          <a:ln>
            <a:noFill/>
          </a:ln>
        </p:spPr>
      </p:pic>
    </p:spTree>
    <p:extLst>
      <p:ext uri="{BB962C8B-B14F-4D97-AF65-F5344CB8AC3E}">
        <p14:creationId xmlns:p14="http://schemas.microsoft.com/office/powerpoint/2010/main" val="12913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075-6288-6524-AEEB-38C0F1EDB7D9}"/>
              </a:ext>
            </a:extLst>
          </p:cNvPr>
          <p:cNvSpPr>
            <a:spLocks noGrp="1"/>
          </p:cNvSpPr>
          <p:nvPr>
            <p:ph type="title"/>
          </p:nvPr>
        </p:nvSpPr>
        <p:spPr>
          <a:xfrm>
            <a:off x="3355941" y="538123"/>
            <a:ext cx="3280529" cy="998446"/>
          </a:xfrm>
        </p:spPr>
        <p:txBody>
          <a:bodyPr/>
          <a:lstStyle/>
          <a:p>
            <a:r>
              <a:rPr lang="en-US" sz="3600" b="1" dirty="0">
                <a:latin typeface="Times New Roman" panose="02020603050405020304" pitchFamily="18" charset="0"/>
                <a:cs typeface="Times New Roman" panose="02020603050405020304" pitchFamily="18" charset="0"/>
              </a:rPr>
              <a:t>References</a:t>
            </a:r>
            <a:r>
              <a:rPr lang="en-US" b="1" dirty="0">
                <a:latin typeface="Times New Roman" panose="02020603050405020304" pitchFamily="18" charset="0"/>
                <a:cs typeface="Times New Roman" panose="02020603050405020304" pitchFamily="18" charset="0"/>
              </a:rPr>
              <a:t> </a:t>
            </a:r>
            <a:endParaRPr lang="en-IN" dirty="0"/>
          </a:p>
        </p:txBody>
      </p:sp>
      <p:sp>
        <p:nvSpPr>
          <p:cNvPr id="3" name="Text Placeholder 2">
            <a:extLst>
              <a:ext uri="{FF2B5EF4-FFF2-40B4-BE49-F238E27FC236}">
                <a16:creationId xmlns:a16="http://schemas.microsoft.com/office/drawing/2014/main" id="{57844300-A549-8556-5D32-A18A59DE79AF}"/>
              </a:ext>
            </a:extLst>
          </p:cNvPr>
          <p:cNvSpPr>
            <a:spLocks noGrp="1"/>
          </p:cNvSpPr>
          <p:nvPr>
            <p:ph idx="1"/>
          </p:nvPr>
        </p:nvSpPr>
        <p:spPr>
          <a:xfrm>
            <a:off x="1117297" y="1781665"/>
            <a:ext cx="6084782" cy="4440026"/>
          </a:xfrm>
        </p:spPr>
        <p:txBody>
          <a:bodyPr>
            <a:noAutofit/>
          </a:bodyPr>
          <a:lstStyle/>
          <a:p>
            <a:pPr algn="just"/>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Gregoriades</a:t>
            </a:r>
            <a:r>
              <a:rPr lang="en-US" sz="1000" dirty="0">
                <a:latin typeface="Times New Roman" panose="02020603050405020304" pitchFamily="18" charset="0"/>
                <a:cs typeface="Times New Roman" panose="02020603050405020304" pitchFamily="18" charset="0"/>
              </a:rPr>
              <a:t>, C. </a:t>
            </a:r>
            <a:r>
              <a:rPr lang="en-US" sz="1000" dirty="0" err="1">
                <a:latin typeface="Times New Roman" panose="02020603050405020304" pitchFamily="18" charset="0"/>
                <a:cs typeface="Times New Roman" panose="02020603050405020304" pitchFamily="18" charset="0"/>
              </a:rPr>
              <a:t>Florides</a:t>
            </a:r>
            <a:r>
              <a:rPr lang="en-US" sz="1000" dirty="0">
                <a:latin typeface="Times New Roman" panose="02020603050405020304" pitchFamily="18" charset="0"/>
                <a:cs typeface="Times New Roman" panose="02020603050405020304" pitchFamily="18" charset="0"/>
              </a:rPr>
              <a:t>, V. P. </a:t>
            </a:r>
            <a:r>
              <a:rPr lang="en-US" sz="1000" dirty="0" err="1">
                <a:latin typeface="Times New Roman" panose="02020603050405020304" pitchFamily="18" charset="0"/>
                <a:cs typeface="Times New Roman" panose="02020603050405020304" pitchFamily="18" charset="0"/>
              </a:rPr>
              <a:t>Lesta</a:t>
            </a:r>
            <a:r>
              <a:rPr lang="en-US" sz="1000" dirty="0">
                <a:latin typeface="Times New Roman" panose="02020603050405020304" pitchFamily="18" charset="0"/>
                <a:cs typeface="Times New Roman" panose="02020603050405020304" pitchFamily="18" charset="0"/>
              </a:rPr>
              <a:t>, and M. </a:t>
            </a:r>
            <a:r>
              <a:rPr lang="en-US" sz="1000" dirty="0" err="1">
                <a:latin typeface="Times New Roman" panose="02020603050405020304" pitchFamily="18" charset="0"/>
                <a:cs typeface="Times New Roman" panose="02020603050405020304" pitchFamily="18" charset="0"/>
              </a:rPr>
              <a:t>Pampaka</a:t>
            </a:r>
            <a:r>
              <a:rPr lang="en-US" sz="1000" dirty="0">
                <a:latin typeface="Times New Roman" panose="02020603050405020304" pitchFamily="18" charset="0"/>
                <a:cs typeface="Times New Roman" panose="02020603050405020304" pitchFamily="18" charset="0"/>
              </a:rPr>
              <a:t>, “Driver </a:t>
            </a:r>
            <a:r>
              <a:rPr lang="en-US" sz="1000" dirty="0" err="1">
                <a:latin typeface="Times New Roman" panose="02020603050405020304" pitchFamily="18" charset="0"/>
                <a:cs typeface="Times New Roman" panose="02020603050405020304" pitchFamily="18" charset="0"/>
              </a:rPr>
              <a:t>behaviour</a:t>
            </a:r>
            <a:r>
              <a:rPr lang="en-US" sz="1000" dirty="0">
                <a:latin typeface="Times New Roman" panose="02020603050405020304" pitchFamily="18" charset="0"/>
                <a:cs typeface="Times New Roman" panose="02020603050405020304" pitchFamily="18" charset="0"/>
              </a:rPr>
              <a:t> analysis through simulation,” in IEEE International Conference on Systems, Man, and Cybernetics, pp. 3681-3686, 2013. </a:t>
            </a:r>
          </a:p>
          <a:p>
            <a:pPr algn="just"/>
            <a:r>
              <a:rPr lang="en-US" sz="1000" dirty="0">
                <a:latin typeface="Times New Roman" panose="02020603050405020304" pitchFamily="18" charset="0"/>
                <a:cs typeface="Times New Roman" panose="02020603050405020304" pitchFamily="18" charset="0"/>
              </a:rPr>
              <a:t> Z. Guo, Y. Pan, G. Zhao, S. Cao, and J. Zhang, “Detection of driver vigilance level using EEG signals and driving contexts,” in IEEE Transactions on Reliability, vol. 1, pp. 370-380, 2018.</a:t>
            </a:r>
          </a:p>
          <a:p>
            <a:pPr algn="just"/>
            <a:r>
              <a:rPr lang="en-US" sz="1000" dirty="0">
                <a:latin typeface="Times New Roman" panose="02020603050405020304" pitchFamily="18" charset="0"/>
                <a:cs typeface="Times New Roman" panose="02020603050405020304" pitchFamily="18" charset="0"/>
              </a:rPr>
              <a:t>  T. A. Ranney, E. </a:t>
            </a:r>
            <a:r>
              <a:rPr lang="en-US" sz="1000" dirty="0" err="1">
                <a:latin typeface="Times New Roman" panose="02020603050405020304" pitchFamily="18" charset="0"/>
                <a:cs typeface="Times New Roman" panose="02020603050405020304" pitchFamily="18" charset="0"/>
              </a:rPr>
              <a:t>Mazzae</a:t>
            </a:r>
            <a:r>
              <a:rPr lang="en-US" sz="1000" dirty="0">
                <a:latin typeface="Times New Roman" panose="02020603050405020304" pitchFamily="18" charset="0"/>
                <a:cs typeface="Times New Roman" panose="02020603050405020304" pitchFamily="18" charset="0"/>
              </a:rPr>
              <a:t>, R. </a:t>
            </a:r>
            <a:r>
              <a:rPr lang="en-US" sz="1000" dirty="0" err="1">
                <a:latin typeface="Times New Roman" panose="02020603050405020304" pitchFamily="18" charset="0"/>
                <a:cs typeface="Times New Roman" panose="02020603050405020304" pitchFamily="18" charset="0"/>
              </a:rPr>
              <a:t>Garrott</a:t>
            </a:r>
            <a:r>
              <a:rPr lang="en-US" sz="1000" dirty="0">
                <a:latin typeface="Times New Roman" panose="02020603050405020304" pitchFamily="18" charset="0"/>
                <a:cs typeface="Times New Roman" panose="02020603050405020304" pitchFamily="18" charset="0"/>
              </a:rPr>
              <a:t>, and M. J. Goodman, "NHTSA driver distraction research: Past, present, and future," in Driver Distraction Internet Forum, pp. 1-11, 2000.</a:t>
            </a:r>
          </a:p>
          <a:p>
            <a:pPr algn="just"/>
            <a:r>
              <a:rPr lang="en-US" sz="1000" dirty="0">
                <a:latin typeface="Times New Roman" panose="02020603050405020304" pitchFamily="18" charset="0"/>
                <a:cs typeface="Times New Roman" panose="02020603050405020304" pitchFamily="18" charset="0"/>
              </a:rPr>
              <a:t> V. P. Kumar, K. Rajesh, M. Ganesh, I. R. P. Kumar, and S. Dubey, "</a:t>
            </a:r>
            <a:r>
              <a:rPr lang="en-US" sz="1000" dirty="0" err="1">
                <a:latin typeface="Times New Roman" panose="02020603050405020304" pitchFamily="18" charset="0"/>
                <a:cs typeface="Times New Roman" panose="02020603050405020304" pitchFamily="18" charset="0"/>
              </a:rPr>
              <a:t>Overspeeding</a:t>
            </a:r>
            <a:r>
              <a:rPr lang="en-US" sz="1000" dirty="0">
                <a:latin typeface="Times New Roman" panose="02020603050405020304" pitchFamily="18" charset="0"/>
                <a:cs typeface="Times New Roman" panose="02020603050405020304" pitchFamily="18" charset="0"/>
              </a:rPr>
              <a:t> and rash driving vehicle detection system,” in Texas Instruments India Educators' Conference (TIIEC), vol. 18, pp. 25-28, 2014.</a:t>
            </a:r>
          </a:p>
          <a:p>
            <a:pPr algn="just"/>
            <a:r>
              <a:rPr lang="en-US" sz="1000" dirty="0">
                <a:latin typeface="Times New Roman" panose="02020603050405020304" pitchFamily="18" charset="0"/>
                <a:cs typeface="Times New Roman" panose="02020603050405020304" pitchFamily="18" charset="0"/>
              </a:rPr>
              <a:t>  W. Z. Musa, J. </a:t>
            </a:r>
            <a:r>
              <a:rPr lang="en-US" sz="1000" dirty="0" err="1">
                <a:latin typeface="Times New Roman" panose="02020603050405020304" pitchFamily="18" charset="0"/>
                <a:cs typeface="Times New Roman" panose="02020603050405020304" pitchFamily="18" charset="0"/>
              </a:rPr>
              <a:t>Prasetijo</a:t>
            </a:r>
            <a:r>
              <a:rPr lang="en-US" sz="1000" dirty="0">
                <a:latin typeface="Times New Roman" panose="02020603050405020304" pitchFamily="18" charset="0"/>
                <a:cs typeface="Times New Roman" panose="02020603050405020304" pitchFamily="18" charset="0"/>
              </a:rPr>
              <a:t>, and Z. F. Zainal, "Road fatality model based on over-dispersion data along federal route F0050," in MATEC Web of Conferences, vol. 103, p. 08012, 2017.</a:t>
            </a:r>
          </a:p>
          <a:p>
            <a:pPr algn="just"/>
            <a:r>
              <a:rPr lang="en-US" sz="1000" dirty="0">
                <a:latin typeface="Times New Roman" panose="02020603050405020304" pitchFamily="18" charset="0"/>
                <a:cs typeface="Times New Roman" panose="02020603050405020304" pitchFamily="18" charset="0"/>
              </a:rPr>
              <a:t>  O. </a:t>
            </a:r>
            <a:r>
              <a:rPr lang="en-US" sz="1000" dirty="0" err="1">
                <a:latin typeface="Times New Roman" panose="02020603050405020304" pitchFamily="18" charset="0"/>
                <a:cs typeface="Times New Roman" panose="02020603050405020304" pitchFamily="18" charset="0"/>
              </a:rPr>
              <a:t>Kumtepe</a:t>
            </a:r>
            <a:r>
              <a:rPr lang="en-US" sz="1000" dirty="0">
                <a:latin typeface="Times New Roman" panose="02020603050405020304" pitchFamily="18" charset="0"/>
                <a:cs typeface="Times New Roman" panose="02020603050405020304" pitchFamily="18" charset="0"/>
              </a:rPr>
              <a:t>, G. B. </a:t>
            </a:r>
            <a:r>
              <a:rPr lang="en-US" sz="1000" dirty="0" err="1">
                <a:latin typeface="Times New Roman" panose="02020603050405020304" pitchFamily="18" charset="0"/>
                <a:cs typeface="Times New Roman" panose="02020603050405020304" pitchFamily="18" charset="0"/>
              </a:rPr>
              <a:t>Akar</a:t>
            </a:r>
            <a:r>
              <a:rPr lang="en-US" sz="1000" dirty="0">
                <a:latin typeface="Times New Roman" panose="02020603050405020304" pitchFamily="18" charset="0"/>
                <a:cs typeface="Times New Roman" panose="02020603050405020304" pitchFamily="18" charset="0"/>
              </a:rPr>
              <a:t>, and E. </a:t>
            </a:r>
            <a:r>
              <a:rPr lang="en-US" sz="1000" dirty="0" err="1">
                <a:latin typeface="Times New Roman" panose="02020603050405020304" pitchFamily="18" charset="0"/>
                <a:cs typeface="Times New Roman" panose="02020603050405020304" pitchFamily="18" charset="0"/>
              </a:rPr>
              <a:t>Yuncu</a:t>
            </a:r>
            <a:r>
              <a:rPr lang="en-US" sz="1000" dirty="0">
                <a:latin typeface="Times New Roman" panose="02020603050405020304" pitchFamily="18" charset="0"/>
                <a:cs typeface="Times New Roman" panose="02020603050405020304" pitchFamily="18" charset="0"/>
              </a:rPr>
              <a:t>, “Driver aggressiveness detection using visual information from forward camera,” in 12th IEEE International Conference on Advanced Video and Signal Based Surveillance (AVSS), pp. 1-6, 2015.</a:t>
            </a:r>
          </a:p>
          <a:p>
            <a:pPr algn="just"/>
            <a:r>
              <a:rPr lang="en-US" sz="1000" dirty="0">
                <a:latin typeface="Times New Roman" panose="02020603050405020304" pitchFamily="18" charset="0"/>
                <a:cs typeface="Times New Roman" panose="02020603050405020304" pitchFamily="18" charset="0"/>
              </a:rPr>
              <a:t>  C. </a:t>
            </a:r>
            <a:r>
              <a:rPr lang="en-US" sz="1000" dirty="0" err="1">
                <a:latin typeface="Times New Roman" panose="02020603050405020304" pitchFamily="18" charset="0"/>
                <a:cs typeface="Times New Roman" panose="02020603050405020304" pitchFamily="18" charset="0"/>
              </a:rPr>
              <a:t>Saiprasert</a:t>
            </a:r>
            <a:r>
              <a:rPr lang="en-US" sz="1000" dirty="0">
                <a:latin typeface="Times New Roman" panose="02020603050405020304" pitchFamily="18" charset="0"/>
                <a:cs typeface="Times New Roman" panose="02020603050405020304" pitchFamily="18" charset="0"/>
              </a:rPr>
              <a:t>, S. </a:t>
            </a:r>
            <a:r>
              <a:rPr lang="en-US" sz="1000" dirty="0" err="1">
                <a:latin typeface="Times New Roman" panose="02020603050405020304" pitchFamily="18" charset="0"/>
                <a:cs typeface="Times New Roman" panose="02020603050405020304" pitchFamily="18" charset="0"/>
              </a:rPr>
              <a:t>Thajchayapong</a:t>
            </a:r>
            <a:r>
              <a:rPr lang="en-US" sz="1000" dirty="0">
                <a:latin typeface="Times New Roman" panose="02020603050405020304" pitchFamily="18" charset="0"/>
                <a:cs typeface="Times New Roman" panose="02020603050405020304" pitchFamily="18" charset="0"/>
              </a:rPr>
              <a:t>, T. </a:t>
            </a:r>
            <a:r>
              <a:rPr lang="en-US" sz="1000" dirty="0" err="1">
                <a:latin typeface="Times New Roman" panose="02020603050405020304" pitchFamily="18" charset="0"/>
                <a:cs typeface="Times New Roman" panose="02020603050405020304" pitchFamily="18" charset="0"/>
              </a:rPr>
              <a:t>Pholprasit</a:t>
            </a:r>
            <a:r>
              <a:rPr lang="en-US" sz="1000" dirty="0">
                <a:latin typeface="Times New Roman" panose="02020603050405020304" pitchFamily="18" charset="0"/>
                <a:cs typeface="Times New Roman" panose="02020603050405020304" pitchFamily="18" charset="0"/>
              </a:rPr>
              <a:t>, and C. </a:t>
            </a:r>
            <a:r>
              <a:rPr lang="en-US" sz="1000" dirty="0" err="1">
                <a:latin typeface="Times New Roman" panose="02020603050405020304" pitchFamily="18" charset="0"/>
                <a:cs typeface="Times New Roman" panose="02020603050405020304" pitchFamily="18" charset="0"/>
              </a:rPr>
              <a:t>Tanprasert</a:t>
            </a:r>
            <a:r>
              <a:rPr lang="en-US" sz="1000" dirty="0">
                <a:latin typeface="Times New Roman" panose="02020603050405020304" pitchFamily="18" charset="0"/>
                <a:cs typeface="Times New Roman" panose="02020603050405020304" pitchFamily="18" charset="0"/>
              </a:rPr>
              <a:t>, “Driver </a:t>
            </a:r>
            <a:r>
              <a:rPr lang="en-US" sz="1000" dirty="0" err="1">
                <a:latin typeface="Times New Roman" panose="02020603050405020304" pitchFamily="18" charset="0"/>
                <a:cs typeface="Times New Roman" panose="02020603050405020304" pitchFamily="18" charset="0"/>
              </a:rPr>
              <a:t>behaviour</a:t>
            </a:r>
            <a:r>
              <a:rPr lang="en-US" sz="1000" dirty="0">
                <a:latin typeface="Times New Roman" panose="02020603050405020304" pitchFamily="18" charset="0"/>
                <a:cs typeface="Times New Roman" panose="02020603050405020304" pitchFamily="18" charset="0"/>
              </a:rPr>
              <a:t> profiling using smartphone sensory data in a V2I </a:t>
            </a:r>
            <a:r>
              <a:rPr lang="en-US" sz="1000" dirty="0" err="1">
                <a:latin typeface="Times New Roman" panose="02020603050405020304" pitchFamily="18" charset="0"/>
                <a:cs typeface="Times New Roman" panose="02020603050405020304" pitchFamily="18" charset="0"/>
              </a:rPr>
              <a:t>enironment</a:t>
            </a:r>
            <a:r>
              <a:rPr lang="en-US" sz="1000" dirty="0">
                <a:latin typeface="Times New Roman" panose="02020603050405020304" pitchFamily="18" charset="0"/>
                <a:cs typeface="Times New Roman" panose="02020603050405020304" pitchFamily="18" charset="0"/>
              </a:rPr>
              <a:t>,” in IEEE International Conference on Connected Vehicles and Expo (ICCVE), pp. 552-557, 2014. </a:t>
            </a:r>
          </a:p>
          <a:p>
            <a:pPr algn="just"/>
            <a:r>
              <a:rPr lang="en-US" sz="1000" dirty="0">
                <a:latin typeface="Times New Roman" panose="02020603050405020304" pitchFamily="18" charset="0"/>
                <a:cs typeface="Times New Roman" panose="02020603050405020304" pitchFamily="18" charset="0"/>
              </a:rPr>
              <a:t>A. Kelly, O. </a:t>
            </a:r>
            <a:r>
              <a:rPr lang="en-US" sz="1000" dirty="0" err="1">
                <a:latin typeface="Times New Roman" panose="02020603050405020304" pitchFamily="18" charset="0"/>
                <a:cs typeface="Times New Roman" panose="02020603050405020304" pitchFamily="18" charset="0"/>
              </a:rPr>
              <a:t>Amidi</a:t>
            </a:r>
            <a:r>
              <a:rPr lang="en-US" sz="1000" dirty="0">
                <a:latin typeface="Times New Roman" panose="02020603050405020304" pitchFamily="18" charset="0"/>
                <a:cs typeface="Times New Roman" panose="02020603050405020304" pitchFamily="18" charset="0"/>
              </a:rPr>
              <a:t>, M. Bode, M. Happold, H. Herman, T. </a:t>
            </a:r>
            <a:r>
              <a:rPr lang="en-US" sz="1000" dirty="0" err="1">
                <a:latin typeface="Times New Roman" panose="02020603050405020304" pitchFamily="18" charset="0"/>
                <a:cs typeface="Times New Roman" panose="02020603050405020304" pitchFamily="18" charset="0"/>
              </a:rPr>
              <a:t>Pilarski</a:t>
            </a:r>
            <a:r>
              <a:rPr lang="en-US" sz="1000" dirty="0">
                <a:latin typeface="Times New Roman" panose="02020603050405020304" pitchFamily="18" charset="0"/>
                <a:cs typeface="Times New Roman" panose="02020603050405020304" pitchFamily="18" charset="0"/>
              </a:rPr>
              <a:t>, P. </a:t>
            </a:r>
            <a:r>
              <a:rPr lang="en-US" sz="1000" dirty="0" err="1">
                <a:latin typeface="Times New Roman" panose="02020603050405020304" pitchFamily="18" charset="0"/>
                <a:cs typeface="Times New Roman" panose="02020603050405020304" pitchFamily="18" charset="0"/>
              </a:rPr>
              <a:t>Rander</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Stentz</a:t>
            </a:r>
            <a:r>
              <a:rPr lang="en-US" sz="1000" dirty="0">
                <a:latin typeface="Times New Roman" panose="02020603050405020304" pitchFamily="18" charset="0"/>
                <a:cs typeface="Times New Roman" panose="02020603050405020304" pitchFamily="18" charset="0"/>
              </a:rPr>
              <a:t>, N. </a:t>
            </a:r>
            <a:r>
              <a:rPr lang="en-US" sz="1000" dirty="0" err="1">
                <a:latin typeface="Times New Roman" panose="02020603050405020304" pitchFamily="18" charset="0"/>
                <a:cs typeface="Times New Roman" panose="02020603050405020304" pitchFamily="18" charset="0"/>
              </a:rPr>
              <a:t>Vallidis</a:t>
            </a:r>
            <a:r>
              <a:rPr lang="en-US" sz="1000" dirty="0">
                <a:latin typeface="Times New Roman" panose="02020603050405020304" pitchFamily="18" charset="0"/>
                <a:cs typeface="Times New Roman" panose="02020603050405020304" pitchFamily="18" charset="0"/>
              </a:rPr>
              <a:t>, and R. Warner, “Toward reliable off road autonomous vehicles operating in challenging environments,” in Springer Tracts Adv. Robot in The International Journal of Robotics Research 25, no. 5-6, pp 449-483, 2006.</a:t>
            </a:r>
          </a:p>
          <a:p>
            <a:pPr algn="just"/>
            <a:r>
              <a:rPr lang="en-US" sz="1000" dirty="0">
                <a:latin typeface="Times New Roman" panose="02020603050405020304" pitchFamily="18" charset="0"/>
                <a:cs typeface="Times New Roman" panose="02020603050405020304" pitchFamily="18" charset="0"/>
              </a:rPr>
              <a:t> M. H. </a:t>
            </a:r>
            <a:r>
              <a:rPr lang="en-US" sz="1000" dirty="0" err="1">
                <a:latin typeface="Times New Roman" panose="02020603050405020304" pitchFamily="18" charset="0"/>
                <a:cs typeface="Times New Roman" panose="02020603050405020304" pitchFamily="18" charset="0"/>
              </a:rPr>
              <a:t>Alsibai</a:t>
            </a:r>
            <a:r>
              <a:rPr lang="en-US" sz="1000" dirty="0">
                <a:latin typeface="Times New Roman" panose="02020603050405020304" pitchFamily="18" charset="0"/>
                <a:cs typeface="Times New Roman" panose="02020603050405020304" pitchFamily="18" charset="0"/>
              </a:rPr>
              <a:t> and S. A. </a:t>
            </a:r>
            <a:r>
              <a:rPr lang="en-US" sz="1000" dirty="0" err="1">
                <a:latin typeface="Times New Roman" panose="02020603050405020304" pitchFamily="18" charset="0"/>
                <a:cs typeface="Times New Roman" panose="02020603050405020304" pitchFamily="18" charset="0"/>
              </a:rPr>
              <a:t>Manap</a:t>
            </a:r>
            <a:r>
              <a:rPr lang="en-US" sz="1000" dirty="0">
                <a:latin typeface="Times New Roman" panose="02020603050405020304" pitchFamily="18" charset="0"/>
                <a:cs typeface="Times New Roman" panose="02020603050405020304" pitchFamily="18" charset="0"/>
              </a:rPr>
              <a:t>,"A study on driver fatigue notification systems, " in ARPN Journal of Engineering and Applied Sciences, vol. 11, pp. 10987- 10992, 2016.</a:t>
            </a:r>
          </a:p>
          <a:p>
            <a:pPr algn="just"/>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Sahayadhas</a:t>
            </a:r>
            <a:r>
              <a:rPr lang="en-US" sz="1000" dirty="0">
                <a:latin typeface="Times New Roman" panose="02020603050405020304" pitchFamily="18" charset="0"/>
                <a:cs typeface="Times New Roman" panose="02020603050405020304" pitchFamily="18" charset="0"/>
              </a:rPr>
              <a:t>, K. </a:t>
            </a:r>
            <a:r>
              <a:rPr lang="en-US" sz="1000" dirty="0" err="1">
                <a:latin typeface="Times New Roman" panose="02020603050405020304" pitchFamily="18" charset="0"/>
                <a:cs typeface="Times New Roman" panose="02020603050405020304" pitchFamily="18" charset="0"/>
              </a:rPr>
              <a:t>Sundaraj</a:t>
            </a:r>
            <a:r>
              <a:rPr lang="en-US" sz="1000" dirty="0">
                <a:latin typeface="Times New Roman" panose="02020603050405020304" pitchFamily="18" charset="0"/>
                <a:cs typeface="Times New Roman" panose="02020603050405020304" pitchFamily="18" charset="0"/>
              </a:rPr>
              <a:t>, and M. </a:t>
            </a:r>
            <a:r>
              <a:rPr lang="en-US" sz="1000" dirty="0" err="1">
                <a:latin typeface="Times New Roman" panose="02020603050405020304" pitchFamily="18" charset="0"/>
                <a:cs typeface="Times New Roman" panose="02020603050405020304" pitchFamily="18" charset="0"/>
              </a:rPr>
              <a:t>Murugappan</a:t>
            </a:r>
            <a:r>
              <a:rPr lang="en-US" sz="1000" dirty="0">
                <a:latin typeface="Times New Roman" panose="02020603050405020304" pitchFamily="18" charset="0"/>
                <a:cs typeface="Times New Roman" panose="02020603050405020304" pitchFamily="18" charset="0"/>
              </a:rPr>
              <a:t>, "Detecting driver drowsiness based on sensors: A review," in Journal of Physical Sensors, vol. 12, pp. 16937-16953, 2012</a:t>
            </a:r>
          </a:p>
          <a:p>
            <a:endParaRPr lang="en-IN" sz="1000" dirty="0"/>
          </a:p>
        </p:txBody>
      </p:sp>
      <p:sp>
        <p:nvSpPr>
          <p:cNvPr id="4" name="Slide Number Placeholder 3">
            <a:extLst>
              <a:ext uri="{FF2B5EF4-FFF2-40B4-BE49-F238E27FC236}">
                <a16:creationId xmlns:a16="http://schemas.microsoft.com/office/drawing/2014/main" id="{FA58CED7-C2E2-5C0B-B2A3-9A2EC9E7C8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pic>
        <p:nvPicPr>
          <p:cNvPr id="5" name="Google Shape;90;p1">
            <a:extLst>
              <a:ext uri="{FF2B5EF4-FFF2-40B4-BE49-F238E27FC236}">
                <a16:creationId xmlns:a16="http://schemas.microsoft.com/office/drawing/2014/main" id="{BBF8F428-AE4B-8124-4AEC-8D598792F063}"/>
              </a:ext>
            </a:extLst>
          </p:cNvPr>
          <p:cNvPicPr preferRelativeResize="0"/>
          <p:nvPr/>
        </p:nvPicPr>
        <p:blipFill rotWithShape="1">
          <a:blip r:embed="rId2">
            <a:alphaModFix/>
          </a:blip>
          <a:srcRect/>
          <a:stretch/>
        </p:blipFill>
        <p:spPr>
          <a:xfrm>
            <a:off x="351148" y="553353"/>
            <a:ext cx="2237740" cy="755015"/>
          </a:xfrm>
          <a:prstGeom prst="rect">
            <a:avLst/>
          </a:prstGeom>
          <a:noFill/>
          <a:ln>
            <a:noFill/>
          </a:ln>
        </p:spPr>
      </p:pic>
    </p:spTree>
    <p:extLst>
      <p:ext uri="{BB962C8B-B14F-4D97-AF65-F5344CB8AC3E}">
        <p14:creationId xmlns:p14="http://schemas.microsoft.com/office/powerpoint/2010/main" val="92843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5"/>
            <a:ext cx="7886700" cy="1296350"/>
          </a:xfrm>
        </p:spPr>
        <p:txBody>
          <a:bodyPr/>
          <a:lstStyle/>
          <a:p>
            <a:pPr algn="ctr"/>
            <a:r>
              <a:rPr lang="en-IN" b="1" dirty="0">
                <a:latin typeface="Times New Roman" panose="02020603050405020304" pitchFamily="18" charset="0"/>
                <a:cs typeface="Times New Roman" panose="02020603050405020304" pitchFamily="18" charset="0"/>
              </a:rPr>
              <a:t>Motivation </a:t>
            </a:r>
          </a:p>
        </p:txBody>
      </p:sp>
      <p:sp>
        <p:nvSpPr>
          <p:cNvPr id="3" name="Content Placeholder 2"/>
          <p:cNvSpPr>
            <a:spLocks noGrp="1"/>
          </p:cNvSpPr>
          <p:nvPr>
            <p:ph idx="1"/>
          </p:nvPr>
        </p:nvSpPr>
        <p:spPr>
          <a:xfrm>
            <a:off x="628650" y="1348032"/>
            <a:ext cx="7886700" cy="4939645"/>
          </a:xfrm>
        </p:spPr>
        <p:txBody>
          <a:bodyPr>
            <a:noAutofit/>
          </a:bodyPr>
          <a:lstStyle/>
          <a:p>
            <a:pPr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motivation for developing an automated system for vehicle identification using recurrent neural networks is driven by the need for accurate and efficient vehicle identification in dynamic environments. RNNs are well-suited for analyzing sequential data such as video sequences and can accurately identify and track vehicles in real-time. The proposed system can improve traffic management, increase security, and enhance customer experience in various industries. RNNs have shown exceptional performance in various applications, suggesting potential for further development and expansion of the proposed system. Traditional methods of vehicle identification are often limited in their accuracy and require significant manual intervention. The implementation of the proposed system can lead to numerous advancements in various industries, including transportation, security, and retail. The system's capability to predict a vehicle's future position makes it a powerful tool for analyzing vehicle movement patterns.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0;p1">
            <a:extLst>
              <a:ext uri="{FF2B5EF4-FFF2-40B4-BE49-F238E27FC236}">
                <a16:creationId xmlns:a16="http://schemas.microsoft.com/office/drawing/2014/main" id="{515CAD38-7C36-D4E3-9B0C-897DECC7B879}"/>
              </a:ext>
            </a:extLst>
          </p:cNvPr>
          <p:cNvPicPr preferRelativeResize="0"/>
          <p:nvPr/>
        </p:nvPicPr>
        <p:blipFill rotWithShape="1">
          <a:blip r:embed="rId2">
            <a:alphaModFix/>
          </a:blip>
          <a:srcRect/>
          <a:stretch/>
        </p:blipFill>
        <p:spPr>
          <a:xfrm>
            <a:off x="379428" y="286604"/>
            <a:ext cx="2237740" cy="755015"/>
          </a:xfrm>
          <a:prstGeom prst="rect">
            <a:avLst/>
          </a:prstGeom>
          <a:noFill/>
          <a:ln>
            <a:noFill/>
          </a:ln>
        </p:spPr>
      </p:pic>
    </p:spTree>
    <p:extLst>
      <p:ext uri="{BB962C8B-B14F-4D97-AF65-F5344CB8AC3E}">
        <p14:creationId xmlns:p14="http://schemas.microsoft.com/office/powerpoint/2010/main" val="314071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84" y="286605"/>
            <a:ext cx="5294376" cy="1057454"/>
          </a:xfrm>
        </p:spPr>
        <p:txBody>
          <a:bodyPr/>
          <a:lstStyle/>
          <a:p>
            <a:r>
              <a:rPr lang="en-US" b="1" dirty="0">
                <a:latin typeface="Times New Roman" panose="02020603050405020304" pitchFamily="18" charset="0"/>
                <a:cs typeface="Times New Roman" panose="02020603050405020304" pitchFamily="18" charset="0"/>
              </a:rPr>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7795319"/>
              </p:ext>
            </p:extLst>
          </p:nvPr>
        </p:nvGraphicFramePr>
        <p:xfrm>
          <a:off x="829207" y="1738686"/>
          <a:ext cx="7543800" cy="4217862"/>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1154622">
                <a:tc>
                  <a:txBody>
                    <a:bodyPr/>
                    <a:lstStyle/>
                    <a:p>
                      <a:r>
                        <a:rPr lang="en-US" sz="1100" dirty="0">
                          <a:latin typeface="Times New Roman" panose="02020603050405020304" pitchFamily="18" charset="0"/>
                          <a:cs typeface="Times New Roman" panose="02020603050405020304" pitchFamily="18" charset="0"/>
                        </a:rPr>
                        <a:t>Reference</a:t>
                      </a:r>
                      <a:r>
                        <a:rPr lang="en-US" sz="1100" baseline="0" dirty="0">
                          <a:latin typeface="Times New Roman" panose="02020603050405020304" pitchFamily="18" charset="0"/>
                          <a:cs typeface="Times New Roman" panose="02020603050405020304" pitchFamily="18" charset="0"/>
                        </a:rPr>
                        <a:t> paper no/year </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Journal</a:t>
                      </a:r>
                      <a:r>
                        <a:rPr lang="en-US" sz="1100" baseline="0" dirty="0">
                          <a:latin typeface="Times New Roman" panose="02020603050405020304" pitchFamily="18" charset="0"/>
                          <a:cs typeface="Times New Roman" panose="02020603050405020304" pitchFamily="18" charset="0"/>
                        </a:rPr>
                        <a:t> paper </a:t>
                      </a:r>
                      <a:r>
                        <a:rPr lang="en-US" sz="1100" dirty="0">
                          <a:latin typeface="Times New Roman" panose="02020603050405020304" pitchFamily="18" charset="0"/>
                          <a:cs typeface="Times New Roman" panose="02020603050405020304" pitchFamily="18" charset="0"/>
                        </a:rPr>
                        <a:t> </a:t>
                      </a:r>
                    </a:p>
                  </a:txBody>
                  <a:tcPr/>
                </a:tc>
                <a:tc>
                  <a:txBody>
                    <a:bodyPr/>
                    <a:lstStyle/>
                    <a:p>
                      <a:r>
                        <a:rPr lang="en-US" sz="1100" dirty="0">
                          <a:latin typeface="Times New Roman" panose="02020603050405020304" pitchFamily="18" charset="0"/>
                          <a:cs typeface="Times New Roman" panose="02020603050405020304" pitchFamily="18" charset="0"/>
                        </a:rPr>
                        <a:t>Title</a:t>
                      </a:r>
                      <a:r>
                        <a:rPr lang="en-US" sz="1100" baseline="0" dirty="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Methodology</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 </a:t>
                      </a:r>
                    </a:p>
                  </a:txBody>
                  <a:tcPr/>
                </a:tc>
                <a:tc>
                  <a:txBody>
                    <a:bodyPr/>
                    <a:lstStyle/>
                    <a:p>
                      <a:r>
                        <a:rPr lang="en-US" sz="1100" dirty="0">
                          <a:latin typeface="Times New Roman" panose="02020603050405020304" pitchFamily="18" charset="0"/>
                          <a:cs typeface="Times New Roman" panose="02020603050405020304" pitchFamily="18" charset="0"/>
                        </a:rPr>
                        <a:t>Limitations</a:t>
                      </a:r>
                      <a:r>
                        <a:rPr lang="en-US" sz="1100" baseline="0" dirty="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Further enhancement </a:t>
                      </a:r>
                    </a:p>
                  </a:txBody>
                  <a:tcPr/>
                </a:tc>
                <a:extLst>
                  <a:ext uri="{0D108BD9-81ED-4DB2-BD59-A6C34878D82A}">
                    <a16:rowId xmlns:a16="http://schemas.microsoft.com/office/drawing/2014/main" val="10000"/>
                  </a:ext>
                </a:extLst>
              </a:tr>
              <a:tr h="1154622">
                <a:tc>
                  <a:txBody>
                    <a:bodyPr/>
                    <a:lstStyle/>
                    <a:p>
                      <a:r>
                        <a:rPr lang="en-US" sz="900" dirty="0">
                          <a:latin typeface="Times New Roman" panose="02020603050405020304" pitchFamily="18" charset="0"/>
                          <a:cs typeface="Times New Roman" panose="02020603050405020304" pitchFamily="18" charset="0"/>
                        </a:rPr>
                        <a:t>1/2020</a:t>
                      </a:r>
                    </a:p>
                  </a:txBody>
                  <a:tcPr/>
                </a:tc>
                <a:tc>
                  <a:txBody>
                    <a:bodyPr/>
                    <a:lstStyle/>
                    <a:p>
                      <a:r>
                        <a:rPr lang="en-US" sz="900" dirty="0">
                          <a:latin typeface="Times New Roman" panose="02020603050405020304" pitchFamily="18" charset="0"/>
                          <a:cs typeface="Times New Roman" panose="02020603050405020304" pitchFamily="18" charset="0"/>
                        </a:rPr>
                        <a:t> “IEEE International Conference on Systems, Man </a:t>
                      </a:r>
                    </a:p>
                  </a:txBody>
                  <a:tcPr/>
                </a:tc>
                <a:tc>
                  <a:txBody>
                    <a:bodyPr/>
                    <a:lstStyle/>
                    <a:p>
                      <a:r>
                        <a:rPr lang="en-US" sz="900" dirty="0">
                          <a:latin typeface="Times New Roman" panose="02020603050405020304" pitchFamily="18" charset="0"/>
                          <a:cs typeface="Times New Roman" panose="02020603050405020304" pitchFamily="18" charset="0"/>
                        </a:rPr>
                        <a:t>Nighttime Vehicle Tail Light Detection with Rule Based Image Processing</a:t>
                      </a: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In this paper, an algorithm is presented for nighttime vehicle tail lights detection which is a combination of </a:t>
                      </a:r>
                      <a:r>
                        <a:rPr lang="en-US" sz="900" b="0" i="0" kern="1200" dirty="0" err="1">
                          <a:solidFill>
                            <a:schemeClr val="dk1"/>
                          </a:solidFill>
                          <a:effectLst/>
                          <a:latin typeface="Times New Roman" panose="02020603050405020304" pitchFamily="18" charset="0"/>
                          <a:ea typeface="+mn-ea"/>
                          <a:cs typeface="Times New Roman" panose="02020603050405020304" pitchFamily="18" charset="0"/>
                        </a:rPr>
                        <a:t>Haar</a:t>
                      </a: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 cascade classifier and rule based image processing</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b="0" i="0" kern="1200" dirty="0" err="1">
                          <a:solidFill>
                            <a:schemeClr val="dk1"/>
                          </a:solidFill>
                          <a:effectLst/>
                          <a:latin typeface="Times New Roman" panose="02020603050405020304" pitchFamily="18" charset="0"/>
                          <a:ea typeface="+mn-ea"/>
                          <a:cs typeface="Times New Roman" panose="02020603050405020304" pitchFamily="18" charset="0"/>
                        </a:rPr>
                        <a:t>Haar</a:t>
                      </a: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 which is frequently used for vehicle detection in literature</a:t>
                      </a:r>
                      <a:endParaRPr lang="en-US" sz="9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tail lights or rear vision of vehicles are used for detection</a:t>
                      </a:r>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54622">
                <a:tc>
                  <a:txBody>
                    <a:bodyPr/>
                    <a:lstStyle/>
                    <a:p>
                      <a:r>
                        <a:rPr lang="en-US" sz="900" dirty="0">
                          <a:latin typeface="Times New Roman" panose="02020603050405020304" pitchFamily="18" charset="0"/>
                          <a:cs typeface="Times New Roman" panose="02020603050405020304" pitchFamily="18" charset="0"/>
                        </a:rPr>
                        <a:t>2/2021</a:t>
                      </a:r>
                    </a:p>
                  </a:txBody>
                  <a:tcPr/>
                </a:tc>
                <a:tc>
                  <a:txBody>
                    <a:bodyPr/>
                    <a:lstStyle/>
                    <a:p>
                      <a:r>
                        <a:rPr lang="en-US" sz="900" dirty="0">
                          <a:latin typeface="Times New Roman" panose="02020603050405020304" pitchFamily="18" charset="0"/>
                          <a:cs typeface="Times New Roman" panose="02020603050405020304" pitchFamily="18" charset="0"/>
                        </a:rPr>
                        <a:t> IEEE Transactions on Reliability, vol. 1, pp. 370-380.</a:t>
                      </a:r>
                    </a:p>
                  </a:txBody>
                  <a:tcPr/>
                </a:tc>
                <a:tc>
                  <a:txBody>
                    <a:bodyPr/>
                    <a:lstStyle/>
                    <a:p>
                      <a:r>
                        <a:rPr lang="en-US" sz="900" dirty="0">
                          <a:latin typeface="Times New Roman" panose="02020603050405020304" pitchFamily="18" charset="0"/>
                          <a:cs typeface="Times New Roman" panose="02020603050405020304" pitchFamily="18" charset="0"/>
                        </a:rPr>
                        <a:t>Video image processing for moving object detection and segmentation using background subtraction</a:t>
                      </a: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Moving objects often contain almost important information for surveillance videos, traffic monitoring, human motion capture etc. </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Moving object segmentation is the application in video processing.</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Video enhancement and restoration has always been important in these application areas not only </a:t>
                      </a:r>
                      <a:r>
                        <a:rPr lang="en-US" sz="900" b="1" i="0" kern="1200" dirty="0">
                          <a:solidFill>
                            <a:schemeClr val="dk1"/>
                          </a:solidFill>
                          <a:effectLst/>
                          <a:latin typeface="Times New Roman" panose="02020603050405020304" pitchFamily="18" charset="0"/>
                          <a:ea typeface="+mn-ea"/>
                          <a:cs typeface="Times New Roman" panose="02020603050405020304" pitchFamily="18" charset="0"/>
                        </a:rPr>
                        <a:t>to improve the visual quality, but also to increase the performance of subsequent tasks such as analysis and interpretation</a:t>
                      </a: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Google Shape;90;p1">
            <a:extLst>
              <a:ext uri="{FF2B5EF4-FFF2-40B4-BE49-F238E27FC236}">
                <a16:creationId xmlns:a16="http://schemas.microsoft.com/office/drawing/2014/main" id="{FFE7ED18-0507-836C-D62C-8B987A9F0F55}"/>
              </a:ext>
            </a:extLst>
          </p:cNvPr>
          <p:cNvPicPr preferRelativeResize="0"/>
          <p:nvPr/>
        </p:nvPicPr>
        <p:blipFill rotWithShape="1">
          <a:blip r:embed="rId2">
            <a:alphaModFix/>
          </a:blip>
          <a:srcRect/>
          <a:stretch/>
        </p:blipFill>
        <p:spPr>
          <a:xfrm>
            <a:off x="351148" y="553353"/>
            <a:ext cx="2237740" cy="755015"/>
          </a:xfrm>
          <a:prstGeom prst="rect">
            <a:avLst/>
          </a:prstGeom>
          <a:noFill/>
          <a:ln>
            <a:noFill/>
          </a:ln>
        </p:spPr>
      </p:pic>
    </p:spTree>
    <p:extLst>
      <p:ext uri="{BB962C8B-B14F-4D97-AF65-F5344CB8AC3E}">
        <p14:creationId xmlns:p14="http://schemas.microsoft.com/office/powerpoint/2010/main" val="209472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86605"/>
            <a:ext cx="5318760" cy="1156606"/>
          </a:xfrm>
        </p:spPr>
        <p:txBody>
          <a:bodyPr/>
          <a:lstStyle/>
          <a:p>
            <a:r>
              <a:rPr lang="en-US" b="1" dirty="0">
                <a:latin typeface="Times New Roman" panose="02020603050405020304" pitchFamily="18" charset="0"/>
                <a:cs typeface="Times New Roman" panose="02020603050405020304" pitchFamily="18" charset="0"/>
              </a:rPr>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63993993"/>
              </p:ext>
            </p:extLst>
          </p:nvPr>
        </p:nvGraphicFramePr>
        <p:xfrm>
          <a:off x="822325" y="1694688"/>
          <a:ext cx="7543800" cy="4506597"/>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1194808">
                <a:tc>
                  <a:txBody>
                    <a:bodyPr/>
                    <a:lstStyle/>
                    <a:p>
                      <a:r>
                        <a:rPr lang="en-US" sz="900" dirty="0">
                          <a:latin typeface="Times New Roman" panose="02020603050405020304" pitchFamily="18" charset="0"/>
                          <a:cs typeface="Times New Roman" panose="02020603050405020304" pitchFamily="18" charset="0"/>
                        </a:rPr>
                        <a:t>Reference</a:t>
                      </a:r>
                      <a:r>
                        <a:rPr lang="en-US" sz="900" baseline="0" dirty="0">
                          <a:latin typeface="Times New Roman" panose="02020603050405020304" pitchFamily="18" charset="0"/>
                          <a:cs typeface="Times New Roman" panose="02020603050405020304" pitchFamily="18" charset="0"/>
                        </a:rPr>
                        <a:t> paper no/year </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Journal</a:t>
                      </a:r>
                      <a:r>
                        <a:rPr lang="en-US" sz="900" baseline="0" dirty="0">
                          <a:latin typeface="Times New Roman" panose="02020603050405020304" pitchFamily="18" charset="0"/>
                          <a:cs typeface="Times New Roman" panose="02020603050405020304" pitchFamily="18" charset="0"/>
                        </a:rPr>
                        <a:t> paper </a:t>
                      </a:r>
                      <a:r>
                        <a:rPr lang="en-US" sz="900" dirty="0">
                          <a:latin typeface="Times New Roman" panose="02020603050405020304" pitchFamily="18" charset="0"/>
                          <a:cs typeface="Times New Roman" panose="02020603050405020304" pitchFamily="18" charset="0"/>
                        </a:rPr>
                        <a:t> </a:t>
                      </a:r>
                    </a:p>
                  </a:txBody>
                  <a:tcPr/>
                </a:tc>
                <a:tc>
                  <a:txBody>
                    <a:bodyPr/>
                    <a:lstStyle/>
                    <a:p>
                      <a:r>
                        <a:rPr lang="en-US" sz="900" dirty="0">
                          <a:latin typeface="Times New Roman" panose="02020603050405020304" pitchFamily="18" charset="0"/>
                          <a:cs typeface="Times New Roman" panose="02020603050405020304" pitchFamily="18" charset="0"/>
                        </a:rPr>
                        <a:t>Title</a:t>
                      </a:r>
                      <a:r>
                        <a:rPr lang="en-US" sz="900" baseline="0" dirty="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Methodology</a:t>
                      </a:r>
                      <a:r>
                        <a:rPr lang="en-US" sz="900" baseline="0" dirty="0">
                          <a:latin typeface="Times New Roman" panose="02020603050405020304" pitchFamily="18" charset="0"/>
                          <a:cs typeface="Times New Roman" panose="02020603050405020304" pitchFamily="18" charset="0"/>
                        </a:rPr>
                        <a:t>  </a:t>
                      </a:r>
                      <a:r>
                        <a:rPr lang="en-US" sz="900" dirty="0">
                          <a:latin typeface="Times New Roman" panose="02020603050405020304" pitchFamily="18" charset="0"/>
                          <a:cs typeface="Times New Roman" panose="02020603050405020304" pitchFamily="18" charset="0"/>
                        </a:rPr>
                        <a:t> </a:t>
                      </a:r>
                    </a:p>
                  </a:txBody>
                  <a:tcPr/>
                </a:tc>
                <a:tc>
                  <a:txBody>
                    <a:bodyPr/>
                    <a:lstStyle/>
                    <a:p>
                      <a:r>
                        <a:rPr lang="en-US" sz="900" dirty="0">
                          <a:latin typeface="Times New Roman" panose="02020603050405020304" pitchFamily="18" charset="0"/>
                          <a:cs typeface="Times New Roman" panose="02020603050405020304" pitchFamily="18" charset="0"/>
                        </a:rPr>
                        <a:t>Limitations</a:t>
                      </a:r>
                      <a:r>
                        <a:rPr lang="en-US" sz="900" baseline="0" dirty="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dirty="0">
                          <a:latin typeface="Times New Roman" panose="02020603050405020304" pitchFamily="18" charset="0"/>
                          <a:cs typeface="Times New Roman" panose="02020603050405020304" pitchFamily="18" charset="0"/>
                        </a:rPr>
                        <a:t>Further enhancement </a:t>
                      </a:r>
                    </a:p>
                  </a:txBody>
                  <a:tcPr/>
                </a:tc>
                <a:extLst>
                  <a:ext uri="{0D108BD9-81ED-4DB2-BD59-A6C34878D82A}">
                    <a16:rowId xmlns:a16="http://schemas.microsoft.com/office/drawing/2014/main" val="10000"/>
                  </a:ext>
                </a:extLst>
              </a:tr>
              <a:tr h="1939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Times New Roman" panose="02020603050405020304" pitchFamily="18" charset="0"/>
                          <a:cs typeface="Times New Roman" panose="02020603050405020304" pitchFamily="18" charset="0"/>
                        </a:rPr>
                        <a:t>7/Jun. 2021</a:t>
                      </a:r>
                    </a:p>
                    <a:p>
                      <a:endParaRPr lang="en-US" sz="9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Times New Roman" panose="02020603050405020304" pitchFamily="18" charset="0"/>
                          <a:cs typeface="Times New Roman" panose="02020603050405020304" pitchFamily="18" charset="0"/>
                        </a:rPr>
                        <a:t>,” Transp. Res. Rec., J. Transp. Res. Board, vol. 2673, no. 6, pp. 153–164, </a:t>
                      </a:r>
                    </a:p>
                  </a:txBody>
                  <a:tcPr/>
                </a:tc>
                <a:tc>
                  <a:txBody>
                    <a:bodyPr/>
                    <a:lstStyle/>
                    <a:p>
                      <a:r>
                        <a:rPr lang="en-US" sz="900" dirty="0">
                          <a:latin typeface="Times New Roman" panose="02020603050405020304" pitchFamily="18" charset="0"/>
                          <a:cs typeface="Times New Roman" panose="02020603050405020304" pitchFamily="18" charset="0"/>
                        </a:rPr>
                        <a:t>“Automatic vehicle classification using roadside LiDAR data</a:t>
                      </a: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his research presented a new approach for vehicle classification using roadside LiDAR sensor. Six features (one feature, object height profile, contains 10 sub-features) extracted from the vehicle trajectories were applied to distinguish different classes of vehicles</a:t>
                      </a:r>
                      <a:endParaRPr lang="en-US" sz="900" dirty="0">
                        <a:latin typeface="Times New Roman" panose="02020603050405020304" pitchFamily="18" charset="0"/>
                        <a:cs typeface="Times New Roman" panose="02020603050405020304" pitchFamily="18" charset="0"/>
                      </a:endParaRPr>
                    </a:p>
                  </a:txBody>
                  <a:tcPr/>
                </a:tc>
                <a:tc>
                  <a:txBody>
                    <a:bodyPr/>
                    <a:lstStyle/>
                    <a:p>
                      <a:r>
                        <a:rPr lang="en-US" sz="900" b="0" i="0" kern="1200" dirty="0">
                          <a:solidFill>
                            <a:schemeClr val="bg2">
                              <a:lumMod val="50000"/>
                            </a:schemeClr>
                          </a:solidFill>
                          <a:effectLst/>
                          <a:latin typeface="Times New Roman" panose="02020603050405020304" pitchFamily="18" charset="0"/>
                          <a:ea typeface="+mn-ea"/>
                          <a:cs typeface="Times New Roman" panose="02020603050405020304" pitchFamily="18" charset="0"/>
                        </a:rPr>
                        <a:t>Lidar (</a:t>
                      </a:r>
                      <a:r>
                        <a:rPr lang="en-US" sz="900" b="0" i="0" u="none" strike="noStrike" kern="1200" dirty="0">
                          <a:solidFill>
                            <a:schemeClr val="bg2">
                              <a:lumMod val="50000"/>
                            </a:schemeClr>
                          </a:solidFill>
                          <a:effectLst/>
                          <a:latin typeface="Times New Roman" panose="02020603050405020304" pitchFamily="18" charset="0"/>
                          <a:ea typeface="+mn-ea"/>
                          <a:cs typeface="Times New Roman" panose="02020603050405020304" pitchFamily="18" charset="0"/>
                          <a:hlinkClick r:id="rId2" tooltip="Help:IPA/English"/>
                        </a:rPr>
                        <a:t>/ˈ</a:t>
                      </a:r>
                      <a:r>
                        <a:rPr lang="en-US" sz="900" b="0" i="0" u="none" strike="noStrike" kern="1200" dirty="0" err="1">
                          <a:solidFill>
                            <a:schemeClr val="bg2">
                              <a:lumMod val="50000"/>
                            </a:schemeClr>
                          </a:solidFill>
                          <a:effectLst/>
                          <a:latin typeface="Times New Roman" panose="02020603050405020304" pitchFamily="18" charset="0"/>
                          <a:ea typeface="+mn-ea"/>
                          <a:cs typeface="Times New Roman" panose="02020603050405020304" pitchFamily="18" charset="0"/>
                          <a:hlinkClick r:id="rId2" tooltip="Help:IPA/English"/>
                        </a:rPr>
                        <a:t>laɪdɑːr</a:t>
                      </a:r>
                      <a:r>
                        <a:rPr lang="en-US" sz="900" b="0" i="0" u="none" strike="noStrike" kern="1200" dirty="0">
                          <a:solidFill>
                            <a:schemeClr val="bg2">
                              <a:lumMod val="50000"/>
                            </a:schemeClr>
                          </a:solidFill>
                          <a:effectLst/>
                          <a:latin typeface="Times New Roman" panose="02020603050405020304" pitchFamily="18" charset="0"/>
                          <a:ea typeface="+mn-ea"/>
                          <a:cs typeface="Times New Roman" panose="02020603050405020304" pitchFamily="18" charset="0"/>
                          <a:hlinkClick r:id="rId2" tooltip="Help:IPA/English"/>
                        </a:rPr>
                        <a:t>/</a:t>
                      </a:r>
                      <a:r>
                        <a:rPr lang="en-US" sz="900" b="0" i="0" kern="1200" dirty="0">
                          <a:solidFill>
                            <a:schemeClr val="bg2">
                              <a:lumMod val="50000"/>
                            </a:schemeClr>
                          </a:solidFill>
                          <a:effectLst/>
                          <a:latin typeface="Times New Roman" panose="02020603050405020304" pitchFamily="18" charset="0"/>
                          <a:ea typeface="+mn-ea"/>
                          <a:cs typeface="Times New Roman" panose="02020603050405020304" pitchFamily="18" charset="0"/>
                        </a:rPr>
                        <a:t>, also LIDAR, or LiDAR; sometimes LADAR) is an acronym of "light detection and ranging"</a:t>
                      </a:r>
                      <a:r>
                        <a:rPr lang="en-US" sz="900" b="0" i="0" u="none" strike="noStrike" kern="1200" baseline="30000" dirty="0">
                          <a:solidFill>
                            <a:schemeClr val="bg2">
                              <a:lumMod val="50000"/>
                            </a:schemeClr>
                          </a:solidFill>
                          <a:effectLst/>
                          <a:latin typeface="Times New Roman" panose="02020603050405020304" pitchFamily="18" charset="0"/>
                          <a:ea typeface="+mn-ea"/>
                          <a:cs typeface="Times New Roman" panose="02020603050405020304" pitchFamily="18" charset="0"/>
                          <a:hlinkClick r:id="rId3"/>
                        </a:rPr>
                        <a:t>[1]</a:t>
                      </a:r>
                      <a:r>
                        <a:rPr lang="en-US" sz="900" b="0" i="0" kern="1200" dirty="0">
                          <a:solidFill>
                            <a:schemeClr val="bg2">
                              <a:lumMod val="50000"/>
                            </a:schemeClr>
                          </a:solidFill>
                          <a:effectLst/>
                          <a:latin typeface="Times New Roman" panose="02020603050405020304" pitchFamily="18" charset="0"/>
                          <a:ea typeface="+mn-ea"/>
                          <a:cs typeface="Times New Roman" panose="02020603050405020304" pitchFamily="18" charset="0"/>
                        </a:rPr>
                        <a:t> or "laser imaging, detection, and ranging".</a:t>
                      </a:r>
                      <a:r>
                        <a:rPr lang="en-US" sz="900" b="0" i="0" u="none" strike="noStrike" kern="1200" baseline="30000" dirty="0">
                          <a:solidFill>
                            <a:schemeClr val="bg2">
                              <a:lumMod val="50000"/>
                            </a:schemeClr>
                          </a:solidFill>
                          <a:effectLst/>
                          <a:latin typeface="Times New Roman" panose="02020603050405020304" pitchFamily="18" charset="0"/>
                          <a:ea typeface="+mn-ea"/>
                          <a:cs typeface="Times New Roman" panose="02020603050405020304" pitchFamily="18" charset="0"/>
                          <a:hlinkClick r:id="rId4"/>
                        </a:rPr>
                        <a:t>[2]</a:t>
                      </a:r>
                      <a:r>
                        <a:rPr lang="en-US" sz="900" b="0" i="0" kern="1200" dirty="0">
                          <a:solidFill>
                            <a:schemeClr val="bg2">
                              <a:lumMod val="50000"/>
                            </a:schemeClr>
                          </a:solidFill>
                          <a:effectLst/>
                          <a:latin typeface="Times New Roman" panose="02020603050405020304" pitchFamily="18" charset="0"/>
                          <a:ea typeface="+mn-ea"/>
                          <a:cs typeface="Times New Roman" panose="02020603050405020304" pitchFamily="18" charset="0"/>
                        </a:rPr>
                        <a:t> It is a method for determining </a:t>
                      </a:r>
                      <a:r>
                        <a:rPr lang="en-US" sz="900" b="0" i="0" u="none" strike="noStrike" kern="1200" dirty="0">
                          <a:solidFill>
                            <a:schemeClr val="bg2">
                              <a:lumMod val="50000"/>
                            </a:schemeClr>
                          </a:solidFill>
                          <a:effectLst/>
                          <a:latin typeface="Times New Roman" panose="02020603050405020304" pitchFamily="18" charset="0"/>
                          <a:ea typeface="+mn-ea"/>
                          <a:cs typeface="Times New Roman" panose="02020603050405020304" pitchFamily="18" charset="0"/>
                          <a:hlinkClick r:id="rId5" tooltip="Ranging"/>
                        </a:rPr>
                        <a:t>ranges</a:t>
                      </a:r>
                      <a:r>
                        <a:rPr lang="en-US" sz="900" b="0" i="0" kern="1200" dirty="0">
                          <a:solidFill>
                            <a:schemeClr val="bg2">
                              <a:lumMod val="50000"/>
                            </a:schemeClr>
                          </a:solidFill>
                          <a:effectLst/>
                          <a:latin typeface="Times New Roman" panose="02020603050405020304" pitchFamily="18" charset="0"/>
                          <a:ea typeface="+mn-ea"/>
                          <a:cs typeface="Times New Roman" panose="02020603050405020304" pitchFamily="18" charset="0"/>
                        </a:rPr>
                        <a:t> </a:t>
                      </a:r>
                      <a:endParaRPr lang="en-US" sz="900" b="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Times New Roman" panose="02020603050405020304" pitchFamily="18" charset="0"/>
                          <a:cs typeface="Times New Roman" panose="02020603050405020304" pitchFamily="18" charset="0"/>
                        </a:rPr>
                        <a:t>They are very good at recognizing and classifying images. </a:t>
                      </a:r>
                    </a:p>
                    <a:p>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72027">
                <a:tc>
                  <a:txBody>
                    <a:bodyPr/>
                    <a:lstStyle/>
                    <a:p>
                      <a:r>
                        <a:rPr lang="en-US" sz="900" dirty="0">
                          <a:latin typeface="Times New Roman" panose="02020603050405020304" pitchFamily="18" charset="0"/>
                          <a:cs typeface="Times New Roman" panose="02020603050405020304" pitchFamily="18" charset="0"/>
                        </a:rPr>
                        <a:t>8/</a:t>
                      </a:r>
                      <a:r>
                        <a:rPr lang="en-US" sz="900" dirty="0" err="1">
                          <a:latin typeface="Times New Roman" panose="02020603050405020304" pitchFamily="18" charset="0"/>
                          <a:cs typeface="Times New Roman" panose="02020603050405020304" pitchFamily="18" charset="0"/>
                        </a:rPr>
                        <a:t>oct</a:t>
                      </a:r>
                      <a:r>
                        <a:rPr lang="en-US" sz="900" baseline="0" dirty="0">
                          <a:latin typeface="Times New Roman" panose="02020603050405020304" pitchFamily="18" charset="0"/>
                          <a:cs typeface="Times New Roman" panose="02020603050405020304" pitchFamily="18" charset="0"/>
                        </a:rPr>
                        <a:t> 21</a:t>
                      </a:r>
                      <a:endParaRPr lang="en-US" sz="9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Times New Roman" panose="02020603050405020304" pitchFamily="18" charset="0"/>
                          <a:cs typeface="Times New Roman" panose="02020603050405020304" pitchFamily="18" charset="0"/>
                        </a:rPr>
                        <a:t>. Hoboken, NJ, USA: Wiley</a:t>
                      </a:r>
                    </a:p>
                  </a:txBody>
                  <a:tcPr/>
                </a:tc>
                <a:tc>
                  <a:txBody>
                    <a:bodyPr/>
                    <a:lstStyle/>
                    <a:p>
                      <a:r>
                        <a:rPr lang="en-US" sz="900" dirty="0">
                          <a:latin typeface="Times New Roman" panose="02020603050405020304" pitchFamily="18" charset="0"/>
                          <a:cs typeface="Times New Roman" panose="02020603050405020304" pitchFamily="18" charset="0"/>
                        </a:rPr>
                        <a:t>Computer Vision and Imaging in Intelligent Transportation Systems</a:t>
                      </a: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Acts as a single source reference providing readers with an overview of how computer vision can contribute to the different applications in the field of road transportation</a:t>
                      </a:r>
                      <a:endParaRPr lang="en-US" sz="9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2">
                              <a:lumMod val="50000"/>
                            </a:schemeClr>
                          </a:solidFill>
                          <a:effectLst/>
                          <a:latin typeface="Times New Roman" panose="02020603050405020304" pitchFamily="18" charset="0"/>
                          <a:ea typeface="+mn-ea"/>
                          <a:cs typeface="Times New Roman" panose="02020603050405020304" pitchFamily="18" charset="0"/>
                        </a:rPr>
                        <a:t>by targeting an object or a surface with a </a:t>
                      </a:r>
                      <a:r>
                        <a:rPr lang="en-US" sz="900" b="0" i="0" u="none" strike="noStrike" kern="1200" dirty="0">
                          <a:solidFill>
                            <a:schemeClr val="bg2">
                              <a:lumMod val="50000"/>
                            </a:schemeClr>
                          </a:solidFill>
                          <a:effectLst/>
                          <a:latin typeface="Times New Roman" panose="02020603050405020304" pitchFamily="18" charset="0"/>
                          <a:ea typeface="+mn-ea"/>
                          <a:cs typeface="Times New Roman" panose="02020603050405020304" pitchFamily="18" charset="0"/>
                          <a:hlinkClick r:id="rId6" tooltip="Laser"/>
                        </a:rPr>
                        <a:t>laser</a:t>
                      </a:r>
                      <a:r>
                        <a:rPr lang="en-US" sz="900" b="0" i="0" kern="1200" dirty="0">
                          <a:solidFill>
                            <a:schemeClr val="bg2">
                              <a:lumMod val="50000"/>
                            </a:schemeClr>
                          </a:solidFill>
                          <a:effectLst/>
                          <a:latin typeface="Times New Roman" panose="02020603050405020304" pitchFamily="18" charset="0"/>
                          <a:ea typeface="+mn-ea"/>
                          <a:cs typeface="Times New Roman" panose="02020603050405020304" pitchFamily="18" charset="0"/>
                        </a:rPr>
                        <a:t> and measuring the time for the reflected light to return to the receiver. </a:t>
                      </a:r>
                      <a:endParaRPr lang="en-US" sz="900" b="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In this paper, we review these three measures as to the sensors used and discuss the advantages and limitations of each</a:t>
                      </a:r>
                      <a:endParaRPr lang="en-US" sz="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3" name="Google Shape;90;p1">
            <a:extLst>
              <a:ext uri="{FF2B5EF4-FFF2-40B4-BE49-F238E27FC236}">
                <a16:creationId xmlns:a16="http://schemas.microsoft.com/office/drawing/2014/main" id="{64EABD02-D659-E32C-489F-A08CF5FC91C6}"/>
              </a:ext>
            </a:extLst>
          </p:cNvPr>
          <p:cNvPicPr preferRelativeResize="0"/>
          <p:nvPr/>
        </p:nvPicPr>
        <p:blipFill rotWithShape="1">
          <a:blip r:embed="rId7">
            <a:alphaModFix/>
          </a:blip>
          <a:srcRect/>
          <a:stretch/>
        </p:blipFill>
        <p:spPr>
          <a:xfrm>
            <a:off x="351148" y="553353"/>
            <a:ext cx="2237740" cy="755015"/>
          </a:xfrm>
          <a:prstGeom prst="rect">
            <a:avLst/>
          </a:prstGeom>
          <a:noFill/>
          <a:ln>
            <a:noFill/>
          </a:ln>
        </p:spPr>
      </p:pic>
    </p:spTree>
    <p:extLst>
      <p:ext uri="{BB962C8B-B14F-4D97-AF65-F5344CB8AC3E}">
        <p14:creationId xmlns:p14="http://schemas.microsoft.com/office/powerpoint/2010/main" val="386538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152" y="286604"/>
            <a:ext cx="5245608" cy="1115476"/>
          </a:xfrm>
        </p:spPr>
        <p:txBody>
          <a:bodyPr/>
          <a:lstStyle/>
          <a:p>
            <a:r>
              <a:rPr lang="en-US" b="1" dirty="0">
                <a:latin typeface="Times New Roman" panose="02020603050405020304" pitchFamily="18" charset="0"/>
                <a:cs typeface="Times New Roman" panose="02020603050405020304" pitchFamily="18" charset="0"/>
              </a:rPr>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4297615"/>
              </p:ext>
            </p:extLst>
          </p:nvPr>
        </p:nvGraphicFramePr>
        <p:xfrm>
          <a:off x="822960" y="1570841"/>
          <a:ext cx="7543800" cy="4263582"/>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1154622">
                <a:tc>
                  <a:txBody>
                    <a:bodyPr/>
                    <a:lstStyle/>
                    <a:p>
                      <a:r>
                        <a:rPr lang="en-US" sz="800" dirty="0">
                          <a:latin typeface="Times New Roman" panose="02020603050405020304" pitchFamily="18" charset="0"/>
                          <a:cs typeface="Times New Roman" panose="02020603050405020304" pitchFamily="18" charset="0"/>
                        </a:rPr>
                        <a:t>Reference</a:t>
                      </a:r>
                      <a:r>
                        <a:rPr lang="en-US" sz="800" baseline="0" dirty="0">
                          <a:latin typeface="Times New Roman" panose="02020603050405020304" pitchFamily="18" charset="0"/>
                          <a:cs typeface="Times New Roman" panose="02020603050405020304" pitchFamily="18" charset="0"/>
                        </a:rPr>
                        <a:t> paper no/year </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Journal</a:t>
                      </a:r>
                      <a:r>
                        <a:rPr lang="en-US" sz="800" baseline="0" dirty="0">
                          <a:latin typeface="Times New Roman" panose="02020603050405020304" pitchFamily="18" charset="0"/>
                          <a:cs typeface="Times New Roman" panose="02020603050405020304" pitchFamily="18" charset="0"/>
                        </a:rPr>
                        <a:t> paper </a:t>
                      </a:r>
                      <a:r>
                        <a:rPr lang="en-US" sz="800" dirty="0">
                          <a:latin typeface="Times New Roman" panose="02020603050405020304" pitchFamily="18" charset="0"/>
                          <a:cs typeface="Times New Roman" panose="02020603050405020304" pitchFamily="18" charset="0"/>
                        </a:rPr>
                        <a:t> </a:t>
                      </a:r>
                    </a:p>
                  </a:txBody>
                  <a:tcPr/>
                </a:tc>
                <a:tc>
                  <a:txBody>
                    <a:bodyPr/>
                    <a:lstStyle/>
                    <a:p>
                      <a:r>
                        <a:rPr lang="en-US" sz="800" dirty="0">
                          <a:latin typeface="Times New Roman" panose="02020603050405020304" pitchFamily="18" charset="0"/>
                          <a:cs typeface="Times New Roman" panose="02020603050405020304" pitchFamily="18" charset="0"/>
                        </a:rPr>
                        <a:t>Title</a:t>
                      </a:r>
                      <a:r>
                        <a:rPr lang="en-US" sz="800" baseline="0" dirty="0">
                          <a:latin typeface="Times New Roman" panose="02020603050405020304" pitchFamily="18" charset="0"/>
                          <a:cs typeface="Times New Roman" panose="02020603050405020304" pitchFamily="18" charset="0"/>
                        </a:rPr>
                        <a:t> </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Methodology</a:t>
                      </a:r>
                      <a:r>
                        <a:rPr lang="en-US" sz="800" baseline="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 </a:t>
                      </a:r>
                    </a:p>
                  </a:txBody>
                  <a:tcPr/>
                </a:tc>
                <a:tc>
                  <a:txBody>
                    <a:bodyPr/>
                    <a:lstStyle/>
                    <a:p>
                      <a:r>
                        <a:rPr lang="en-US" sz="800" dirty="0">
                          <a:latin typeface="Times New Roman" panose="02020603050405020304" pitchFamily="18" charset="0"/>
                          <a:cs typeface="Times New Roman" panose="02020603050405020304" pitchFamily="18" charset="0"/>
                        </a:rPr>
                        <a:t>Limitations</a:t>
                      </a:r>
                      <a:r>
                        <a:rPr lang="en-US" sz="800" baseline="0" dirty="0">
                          <a:latin typeface="Times New Roman" panose="02020603050405020304" pitchFamily="18" charset="0"/>
                          <a:cs typeface="Times New Roman" panose="02020603050405020304" pitchFamily="18" charset="0"/>
                        </a:rPr>
                        <a:t> </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Further enhancement </a:t>
                      </a:r>
                    </a:p>
                  </a:txBody>
                  <a:tcPr/>
                </a:tc>
                <a:extLst>
                  <a:ext uri="{0D108BD9-81ED-4DB2-BD59-A6C34878D82A}">
                    <a16:rowId xmlns:a16="http://schemas.microsoft.com/office/drawing/2014/main" val="10000"/>
                  </a:ext>
                </a:extLst>
              </a:tr>
              <a:tr h="1154622">
                <a:tc>
                  <a:txBody>
                    <a:bodyPr/>
                    <a:lstStyle/>
                    <a:p>
                      <a:r>
                        <a:rPr lang="en-US" sz="800" dirty="0">
                          <a:latin typeface="Times New Roman" panose="02020603050405020304" pitchFamily="18" charset="0"/>
                          <a:cs typeface="Times New Roman" panose="02020603050405020304" pitchFamily="18" charset="0"/>
                        </a:rPr>
                        <a:t>9/2020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Times New Roman" panose="02020603050405020304" pitchFamily="18" charset="0"/>
                          <a:cs typeface="Times New Roman" panose="02020603050405020304" pitchFamily="18" charset="0"/>
                        </a:rPr>
                        <a:t>IEEE International Conference on Systems, Man </a:t>
                      </a:r>
                    </a:p>
                    <a:p>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Driver </a:t>
                      </a:r>
                      <a:r>
                        <a:rPr lang="en-US" sz="800" dirty="0" err="1">
                          <a:latin typeface="Times New Roman" panose="02020603050405020304" pitchFamily="18" charset="0"/>
                          <a:cs typeface="Times New Roman" panose="02020603050405020304" pitchFamily="18" charset="0"/>
                        </a:rPr>
                        <a:t>behaviour</a:t>
                      </a:r>
                      <a:r>
                        <a:rPr lang="en-US" sz="800" dirty="0">
                          <a:latin typeface="Times New Roman" panose="02020603050405020304" pitchFamily="18" charset="0"/>
                          <a:cs typeface="Times New Roman" panose="02020603050405020304" pitchFamily="18" charset="0"/>
                        </a:rPr>
                        <a:t> profiling using smartphone sensory data in a V2I </a:t>
                      </a:r>
                      <a:r>
                        <a:rPr lang="en-US" sz="800" dirty="0" err="1">
                          <a:latin typeface="Times New Roman" panose="02020603050405020304" pitchFamily="18" charset="0"/>
                          <a:cs typeface="Times New Roman" panose="02020603050405020304" pitchFamily="18" charset="0"/>
                        </a:rPr>
                        <a:t>enironmen</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b="0" i="0" kern="1200" dirty="0">
                          <a:solidFill>
                            <a:schemeClr val="dk1"/>
                          </a:solidFill>
                          <a:effectLst/>
                          <a:latin typeface="Times New Roman" panose="02020603050405020304" pitchFamily="18" charset="0"/>
                          <a:ea typeface="+mn-ea"/>
                          <a:cs typeface="Times New Roman" panose="02020603050405020304" pitchFamily="18" charset="0"/>
                        </a:rPr>
                        <a:t>Road traffic accidents prevention and mitigation are important issues that appear on top of the priority list of many countries around the world today. Many measures and approaches have been put in place in terms of policy level as well as technical level.</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kern="1200" dirty="0">
                          <a:solidFill>
                            <a:schemeClr val="dk1"/>
                          </a:solidFill>
                          <a:effectLst/>
                          <a:latin typeface="Times New Roman" panose="02020603050405020304" pitchFamily="18" charset="0"/>
                          <a:ea typeface="+mn-ea"/>
                          <a:cs typeface="Times New Roman" panose="02020603050405020304" pitchFamily="18" charset="0"/>
                        </a:rPr>
                        <a:t>License Plate Recognition is an effective form of AVI systems. </a:t>
                      </a:r>
                      <a:endParaRPr lang="en-US" sz="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effectLst/>
                          <a:latin typeface="Times New Roman" panose="02020603050405020304" pitchFamily="18" charset="0"/>
                          <a:ea typeface="+mn-ea"/>
                          <a:cs typeface="Times New Roman" panose="02020603050405020304" pitchFamily="18" charset="0"/>
                        </a:rPr>
                        <a:t>In this study, a smart and simple algorithm is presented for vehicle’s license plate recognition system.</a:t>
                      </a:r>
                      <a:endParaRPr lang="en-US" sz="800" dirty="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54622">
                <a:tc>
                  <a:txBody>
                    <a:bodyPr/>
                    <a:lstStyle/>
                    <a:p>
                      <a:r>
                        <a:rPr lang="en-US" sz="800" dirty="0">
                          <a:latin typeface="Times New Roman" panose="02020603050405020304" pitchFamily="18" charset="0"/>
                          <a:cs typeface="Times New Roman" panose="02020603050405020304" pitchFamily="18" charset="0"/>
                        </a:rPr>
                        <a:t>10-\2021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Times New Roman" panose="02020603050405020304" pitchFamily="18" charset="0"/>
                          <a:cs typeface="Times New Roman" panose="02020603050405020304" pitchFamily="18" charset="0"/>
                        </a:rPr>
                        <a:t>IEEE Transactions on intelligent transportation systems</a:t>
                      </a:r>
                    </a:p>
                    <a:p>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dirty="0">
                          <a:latin typeface="Times New Roman" panose="02020603050405020304" pitchFamily="18" charset="0"/>
                          <a:cs typeface="Times New Roman" panose="02020603050405020304" pitchFamily="18" charset="0"/>
                        </a:rPr>
                        <a:t>Detecting driver drowsiness based on sensors</a:t>
                      </a:r>
                    </a:p>
                  </a:txBody>
                  <a:tcPr/>
                </a:tc>
                <a:tc>
                  <a:txBody>
                    <a:bodyPr/>
                    <a:lstStyle/>
                    <a:p>
                      <a:r>
                        <a:rPr lang="en-US" sz="800" b="0" i="0" kern="1200" dirty="0">
                          <a:solidFill>
                            <a:schemeClr val="dk1"/>
                          </a:solidFill>
                          <a:effectLst/>
                          <a:latin typeface="Times New Roman" panose="02020603050405020304" pitchFamily="18" charset="0"/>
                          <a:ea typeface="+mn-ea"/>
                          <a:cs typeface="Times New Roman" panose="02020603050405020304" pitchFamily="18" charset="0"/>
                        </a:rPr>
                        <a:t>n recent years, driver drowsiness has been one of the major causes of road accidents and can lead to severe physical injuries, deaths and significant economic losses. Statistics indicate the need of a reliable driver drowsiness detection system which could alert the driver before a mishap happens. </a:t>
                      </a:r>
                      <a:endParaRPr lang="en-US" sz="800" dirty="0">
                        <a:latin typeface="Times New Roman" panose="02020603050405020304" pitchFamily="18" charset="0"/>
                        <a:cs typeface="Times New Roman" panose="02020603050405020304" pitchFamily="18" charset="0"/>
                      </a:endParaRPr>
                    </a:p>
                  </a:txBody>
                  <a:tcPr/>
                </a:tc>
                <a:tc>
                  <a:txBody>
                    <a:bodyPr/>
                    <a:lstStyle/>
                    <a:p>
                      <a:r>
                        <a:rPr lang="en-US" sz="800" kern="1200" dirty="0">
                          <a:solidFill>
                            <a:schemeClr val="dk1"/>
                          </a:solidFill>
                          <a:effectLst/>
                          <a:latin typeface="Times New Roman" panose="02020603050405020304" pitchFamily="18" charset="0"/>
                          <a:ea typeface="+mn-ea"/>
                          <a:cs typeface="Times New Roman" panose="02020603050405020304" pitchFamily="18" charset="0"/>
                        </a:rPr>
                        <a:t>Computer vision coupled with Deep Learning</a:t>
                      </a:r>
                      <a:endParaRPr lang="en-US" sz="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effectLst/>
                          <a:latin typeface="Times New Roman" panose="02020603050405020304" pitchFamily="18" charset="0"/>
                          <a:ea typeface="+mn-ea"/>
                          <a:cs typeface="Times New Roman" panose="02020603050405020304" pitchFamily="18" charset="0"/>
                        </a:rPr>
                        <a:t>(DL) techniques bring out a substantial prospect in the field of traffic control</a:t>
                      </a:r>
                      <a:endParaRPr lang="en-US" sz="800" dirty="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3" name="Google Shape;90;p1">
            <a:extLst>
              <a:ext uri="{FF2B5EF4-FFF2-40B4-BE49-F238E27FC236}">
                <a16:creationId xmlns:a16="http://schemas.microsoft.com/office/drawing/2014/main" id="{0DBFCB30-3649-F780-0C49-C6BD1E0A90CF}"/>
              </a:ext>
            </a:extLst>
          </p:cNvPr>
          <p:cNvPicPr preferRelativeResize="0"/>
          <p:nvPr/>
        </p:nvPicPr>
        <p:blipFill rotWithShape="1">
          <a:blip r:embed="rId2">
            <a:alphaModFix/>
          </a:blip>
          <a:srcRect/>
          <a:stretch/>
        </p:blipFill>
        <p:spPr>
          <a:xfrm>
            <a:off x="351148" y="553353"/>
            <a:ext cx="2237740" cy="755015"/>
          </a:xfrm>
          <a:prstGeom prst="rect">
            <a:avLst/>
          </a:prstGeom>
          <a:noFill/>
          <a:ln>
            <a:noFill/>
          </a:ln>
        </p:spPr>
      </p:pic>
    </p:spTree>
    <p:extLst>
      <p:ext uri="{BB962C8B-B14F-4D97-AF65-F5344CB8AC3E}">
        <p14:creationId xmlns:p14="http://schemas.microsoft.com/office/powerpoint/2010/main" val="28295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6A2E-90EA-F910-87D4-F3F26D92740A}"/>
              </a:ext>
            </a:extLst>
          </p:cNvPr>
          <p:cNvSpPr>
            <a:spLocks noGrp="1"/>
          </p:cNvSpPr>
          <p:nvPr>
            <p:ph type="title"/>
          </p:nvPr>
        </p:nvSpPr>
        <p:spPr>
          <a:xfrm>
            <a:off x="2950064" y="525950"/>
            <a:ext cx="5274768" cy="766401"/>
          </a:xfrm>
        </p:spPr>
        <p:txBody>
          <a:bodyPr>
            <a:normAutofit/>
          </a:bodyPr>
          <a:lstStyle/>
          <a:p>
            <a:r>
              <a:rPr lang="en-US" sz="3600" b="1" dirty="0">
                <a:latin typeface="Times New Roman" panose="02020603050405020304" pitchFamily="18" charset="0"/>
                <a:cs typeface="Times New Roman" panose="02020603050405020304" pitchFamily="18" charset="0"/>
              </a:rPr>
              <a:t>LITERATURE REVIEW</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5608B5-1025-51D2-4096-5F8A3083A8D3}"/>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Automated vehicle identification using Recurrent Neural Networks (RNNs) has gained attention due to its potential to improve traffic management, increase security, and enhance customer experience. Various studies have proposed frameworks that use RNNs for vehicle identification and tracking, demonstrating their effectiveness in real-time applications. RNNs have been used in combination with Convolutional Neural Networks (CNNs) to detect and track vehicles in complex environments. Additionally, RNNs have been used for license plate recognition and vehicle attribute recognition, demonstrating high accuracy in real-time applications. These studies have shown the effectiveness of RNNs in accurately identifying and tracking vehicles, predicting their future position, and recognizing their attributes. The proposed system has significant potential for improving traffic management, increasing security, and enhancing customer experience in various industries.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6D2E99-AE04-05AE-AB02-B9D0E71103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98;p2">
            <a:extLst>
              <a:ext uri="{FF2B5EF4-FFF2-40B4-BE49-F238E27FC236}">
                <a16:creationId xmlns:a16="http://schemas.microsoft.com/office/drawing/2014/main" id="{E61492D9-3728-DD5B-A99B-4D59FA0C755D}"/>
              </a:ext>
            </a:extLst>
          </p:cNvPr>
          <p:cNvPicPr preferRelativeResize="0"/>
          <p:nvPr/>
        </p:nvPicPr>
        <p:blipFill rotWithShape="1">
          <a:blip r:embed="rId2">
            <a:alphaModFix/>
          </a:blip>
          <a:srcRect/>
          <a:stretch/>
        </p:blipFill>
        <p:spPr>
          <a:xfrm>
            <a:off x="530651" y="605706"/>
            <a:ext cx="2194089" cy="766400"/>
          </a:xfrm>
          <a:prstGeom prst="rect">
            <a:avLst/>
          </a:prstGeom>
          <a:noFill/>
          <a:ln>
            <a:noFill/>
          </a:ln>
        </p:spPr>
      </p:pic>
    </p:spTree>
    <p:extLst>
      <p:ext uri="{BB962C8B-B14F-4D97-AF65-F5344CB8AC3E}">
        <p14:creationId xmlns:p14="http://schemas.microsoft.com/office/powerpoint/2010/main" val="314481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3115615" y="556779"/>
            <a:ext cx="4510669" cy="76768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600" b="1" dirty="0">
                <a:latin typeface="Times New Roman" panose="02020603050405020304" pitchFamily="18" charset="0"/>
                <a:cs typeface="Times New Roman" panose="02020603050405020304" pitchFamily="18" charset="0"/>
              </a:rPr>
              <a:t>CHALLENGES AND LIMITATIONS</a:t>
            </a:r>
            <a:endParaRPr sz="3600"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idx="1"/>
          </p:nvPr>
        </p:nvSpPr>
        <p:spPr>
          <a:xfrm>
            <a:off x="928542" y="1940777"/>
            <a:ext cx="7586220" cy="3969829"/>
          </a:xfrm>
          <a:prstGeom prst="rect">
            <a:avLst/>
          </a:prstGeom>
          <a:noFill/>
          <a:ln>
            <a:noFill/>
          </a:ln>
        </p:spPr>
        <p:txBody>
          <a:bodyPr spcFirstLastPara="1" wrap="square" lIns="91425" tIns="45700" rIns="91425" bIns="45700" anchor="t" anchorCtr="0">
            <a:normAutofit/>
          </a:bodyPr>
          <a:lstStyle/>
          <a:p>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In the existing system uses SVM theory to build the classifier in order to study and implement the automatic identification of vehicle models because the road traffic video surveillance system is based on a small sample of real-time processing of a large number of data.</a:t>
            </a:r>
          </a:p>
          <a:p>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When the data set is more solid, such as when target classes overlap, it does not work very well. </a:t>
            </a:r>
          </a:p>
          <a:p>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The support vector machine will perform poorly when the number of properties for each data point is greater than the number of training data specimens.</a:t>
            </a:r>
          </a:p>
          <a:p>
            <a:endParaRPr lang="en-IN" sz="2400" dirty="0"/>
          </a:p>
          <a:p>
            <a:endParaRPr lang="en-US" sz="24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lang="en-US" sz="2400" dirty="0"/>
          </a:p>
          <a:p>
            <a:pPr marL="342900" lvl="0" indent="-139700" algn="l" rtl="0">
              <a:spcBef>
                <a:spcPts val="640"/>
              </a:spcBef>
              <a:spcAft>
                <a:spcPts val="0"/>
              </a:spcAft>
              <a:buClr>
                <a:schemeClr val="dk1"/>
              </a:buClr>
              <a:buSzPts val="3200"/>
              <a:buNone/>
            </a:pPr>
            <a:endParaRPr lang="en-US" sz="2400" dirty="0"/>
          </a:p>
          <a:p>
            <a:endParaRPr lang="en-US" sz="2400" dirty="0">
              <a:latin typeface="Times New Roman" panose="02020603050405020304" pitchFamily="18" charset="0"/>
              <a:cs typeface="Times New Roman" panose="02020603050405020304" pitchFamily="18" charset="0"/>
            </a:endParaRPr>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Google Shape;90;p1">
            <a:extLst>
              <a:ext uri="{FF2B5EF4-FFF2-40B4-BE49-F238E27FC236}">
                <a16:creationId xmlns:a16="http://schemas.microsoft.com/office/drawing/2014/main" id="{070FF4C9-F225-3F49-7A39-9B56351B0DB0}"/>
              </a:ext>
            </a:extLst>
          </p:cNvPr>
          <p:cNvPicPr preferRelativeResize="0"/>
          <p:nvPr/>
        </p:nvPicPr>
        <p:blipFill rotWithShape="1">
          <a:blip r:embed="rId3">
            <a:alphaModFix/>
          </a:blip>
          <a:srcRect/>
          <a:stretch/>
        </p:blipFill>
        <p:spPr>
          <a:xfrm>
            <a:off x="351148" y="553353"/>
            <a:ext cx="2237740" cy="755015"/>
          </a:xfrm>
          <a:prstGeom prst="rect">
            <a:avLst/>
          </a:prstGeom>
          <a:noFill/>
          <a:ln>
            <a:noFill/>
          </a:ln>
        </p:spPr>
      </p:pic>
    </p:spTree>
    <p:extLst>
      <p:ext uri="{BB962C8B-B14F-4D97-AF65-F5344CB8AC3E}">
        <p14:creationId xmlns:p14="http://schemas.microsoft.com/office/powerpoint/2010/main" val="362685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TotalTime>
  <Words>3577</Words>
  <Application>Microsoft Office PowerPoint</Application>
  <PresentationFormat>On-screen Show (4:3)</PresentationFormat>
  <Paragraphs>185</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Automated identification of vehicle using deep learning neural network </vt:lpstr>
      <vt:lpstr>    ABSTRACT</vt:lpstr>
      <vt:lpstr>INTRODUCTION</vt:lpstr>
      <vt:lpstr>Motivation </vt:lpstr>
      <vt:lpstr>Literature survey </vt:lpstr>
      <vt:lpstr>Literature survey </vt:lpstr>
      <vt:lpstr>Literature survey </vt:lpstr>
      <vt:lpstr>LITERATURE REVIEW</vt:lpstr>
      <vt:lpstr>CHALLENGES AND LIMITATIONS</vt:lpstr>
      <vt:lpstr>Objective of the project </vt:lpstr>
      <vt:lpstr>Scope and application of the project</vt:lpstr>
      <vt:lpstr>Architecture diagram</vt:lpstr>
      <vt:lpstr>Architecture diagram </vt:lpstr>
      <vt:lpstr>  BLOCK DIAGRAM</vt:lpstr>
      <vt:lpstr>PROPOSED SYSTEM  </vt:lpstr>
      <vt:lpstr>Proposed Modules and their algorithm description</vt:lpstr>
      <vt:lpstr>PowerPoint Presentation</vt:lpstr>
      <vt:lpstr>PowerPoint Presentation</vt:lpstr>
      <vt:lpstr>PowerPoint Presentation</vt:lpstr>
      <vt:lpstr>SVM</vt:lpstr>
      <vt:lpstr>CNN</vt:lpstr>
      <vt:lpstr>RNN AND LSTM</vt:lpstr>
      <vt:lpstr>  Confusion matrix for CNN </vt:lpstr>
      <vt:lpstr>  Confusion matrix for SVM </vt:lpstr>
      <vt:lpstr>  Confusion matrix for LSTM  </vt:lpstr>
      <vt:lpstr>  Confusion matrix for RNN  </vt:lpstr>
      <vt:lpstr>Various performance metric curves</vt:lpstr>
      <vt:lpstr>Output image: CNN</vt:lpstr>
      <vt:lpstr>Output image: RNN and LSTM</vt:lpstr>
      <vt:lpstr>Output image: SVM</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identification of vehicle using deep learning neural network</dc:title>
  <dc:creator>vghk</dc:creator>
  <cp:lastModifiedBy>Hari Kiran VG</cp:lastModifiedBy>
  <cp:revision>13</cp:revision>
  <dcterms:modified xsi:type="dcterms:W3CDTF">2023-05-15T07:20:10Z</dcterms:modified>
</cp:coreProperties>
</file>