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15" d="100"/>
          <a:sy n="115"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EE2A-A9CC-B236-A806-7ABF2F345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435F55-FCAD-926D-6CE2-7F9B335F2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C021B5-EC99-76B0-7AC1-EA0FA6C59059}"/>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5" name="Footer Placeholder 4">
            <a:extLst>
              <a:ext uri="{FF2B5EF4-FFF2-40B4-BE49-F238E27FC236}">
                <a16:creationId xmlns:a16="http://schemas.microsoft.com/office/drawing/2014/main" id="{E2C95592-82C4-210F-8CBA-955FFDDA2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A29D0-12BF-63DB-0989-2EA38152BA5E}"/>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2120028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93D6-22C4-3AC0-3B0A-EEEE994D8C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E0BFAA-6DBD-6E44-C31E-1369A53DDC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79CFB-EC6E-4C27-F0D7-F5F4783CF7C0}"/>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5" name="Footer Placeholder 4">
            <a:extLst>
              <a:ext uri="{FF2B5EF4-FFF2-40B4-BE49-F238E27FC236}">
                <a16:creationId xmlns:a16="http://schemas.microsoft.com/office/drawing/2014/main" id="{C2B31406-8EBB-5B01-0B98-429D321EF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C72B8-7B0F-96E0-94B0-F961F4B25875}"/>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238772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80623-A96D-17BE-43AF-5B31CBD658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C9E97-4031-FE32-8949-673AF0E829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EC281-CC5D-E751-B38C-6D8601F266C2}"/>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5" name="Footer Placeholder 4">
            <a:extLst>
              <a:ext uri="{FF2B5EF4-FFF2-40B4-BE49-F238E27FC236}">
                <a16:creationId xmlns:a16="http://schemas.microsoft.com/office/drawing/2014/main" id="{02DA2094-3A63-79B4-7965-A1E6C8889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B8C80-F884-0CEB-6147-E223A8BE1DCF}"/>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252869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1F51-A43D-6E5B-B760-529560D6E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AF4C5C-87A6-146C-5BF0-6C2708432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EDE7A-792A-3F31-1156-61E5B16782A2}"/>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5" name="Footer Placeholder 4">
            <a:extLst>
              <a:ext uri="{FF2B5EF4-FFF2-40B4-BE49-F238E27FC236}">
                <a16:creationId xmlns:a16="http://schemas.microsoft.com/office/drawing/2014/main" id="{7E7AF7C3-6952-24A1-E1AD-61B11BE67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6041D-F95A-8549-A5FB-A34ED262E4F7}"/>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179299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CAFD-DEC9-1AA8-378A-8AE9E78B97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7BD48B-AA48-0599-82AA-0DD672DC0B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498AD3-FB1B-378C-8193-53FED2EF4668}"/>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5" name="Footer Placeholder 4">
            <a:extLst>
              <a:ext uri="{FF2B5EF4-FFF2-40B4-BE49-F238E27FC236}">
                <a16:creationId xmlns:a16="http://schemas.microsoft.com/office/drawing/2014/main" id="{52E418D8-84BC-0BAE-4BDC-1E6F2B4EB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0ADBA-42D2-5B9E-27DF-2FCEAC1C45C5}"/>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86824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9B88-C2ED-5A0F-758C-A37A67B2CF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CCD35-DBFE-E969-9513-5271A96D0F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3D462-20BC-E09F-F6D4-BE954489E9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C4FB74-1E50-360B-4CB6-5E5E867E7322}"/>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6" name="Footer Placeholder 5">
            <a:extLst>
              <a:ext uri="{FF2B5EF4-FFF2-40B4-BE49-F238E27FC236}">
                <a16:creationId xmlns:a16="http://schemas.microsoft.com/office/drawing/2014/main" id="{6357F15A-8356-6113-729F-E3719440D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F4309-FD02-B535-58E8-738853861B2F}"/>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397664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6C9B-AF75-ABDD-8118-1565BEF66A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51555D-2A8C-C472-54DB-F3AB927A0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46582C-E453-10AC-63BB-E4C87D7C3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A1C57-A4F6-C5D7-7938-7E0BEE7B3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94A2-EAB5-E263-DA7E-85E4787A0C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9DB58-AB0D-DF79-265F-30504A7DCDD1}"/>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8" name="Footer Placeholder 7">
            <a:extLst>
              <a:ext uri="{FF2B5EF4-FFF2-40B4-BE49-F238E27FC236}">
                <a16:creationId xmlns:a16="http://schemas.microsoft.com/office/drawing/2014/main" id="{A05F3ACF-B751-E48A-E23E-E2BBDC86CE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8919A1-B8A8-6754-BE93-181C567B4EC8}"/>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401874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E880-613E-CEF2-D5A9-94174EE8E0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CAF0D8-3470-ED0B-E424-B76B45FAA7B4}"/>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4" name="Footer Placeholder 3">
            <a:extLst>
              <a:ext uri="{FF2B5EF4-FFF2-40B4-BE49-F238E27FC236}">
                <a16:creationId xmlns:a16="http://schemas.microsoft.com/office/drawing/2014/main" id="{1CE7726A-B651-5FFE-433D-FA5D561034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E4C160-F2F1-DC66-CFE8-F7FB69F04E72}"/>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302632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B5E38-BF8A-C70E-934A-2A4491C9DA48}"/>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3" name="Footer Placeholder 2">
            <a:extLst>
              <a:ext uri="{FF2B5EF4-FFF2-40B4-BE49-F238E27FC236}">
                <a16:creationId xmlns:a16="http://schemas.microsoft.com/office/drawing/2014/main" id="{7467597E-3821-D726-63C8-64937D9E46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BFD1A0-EBE5-E105-71B2-1182CFB5B485}"/>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42018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8B69-D5FB-CDCE-2CDF-260AD1794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797A4C-45C1-839C-7C80-C722B773D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1E78E-5ABF-3EA6-0093-E04637050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74435-3347-1DD7-5D23-732135CBE2FF}"/>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6" name="Footer Placeholder 5">
            <a:extLst>
              <a:ext uri="{FF2B5EF4-FFF2-40B4-BE49-F238E27FC236}">
                <a16:creationId xmlns:a16="http://schemas.microsoft.com/office/drawing/2014/main" id="{7C24DD55-3F9D-ADE2-7963-2ED3893E8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263E4-1874-5BEA-E8CC-9F0EF741FF21}"/>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80653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3B7C-ACA2-F1B5-5115-47BC574D5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FF0280-902A-CDC5-4DC9-375A27628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F2101C-DCC2-29E7-D172-1A892F45F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48598-F931-1CB3-F885-AF118A22F416}"/>
              </a:ext>
            </a:extLst>
          </p:cNvPr>
          <p:cNvSpPr>
            <a:spLocks noGrp="1"/>
          </p:cNvSpPr>
          <p:nvPr>
            <p:ph type="dt" sz="half" idx="10"/>
          </p:nvPr>
        </p:nvSpPr>
        <p:spPr/>
        <p:txBody>
          <a:bodyPr/>
          <a:lstStyle/>
          <a:p>
            <a:fld id="{7966AD16-74B0-481A-ABEF-58C6B9D00CCB}" type="datetimeFigureOut">
              <a:rPr lang="en-US" smtClean="0"/>
              <a:t>12/4/2024</a:t>
            </a:fld>
            <a:endParaRPr lang="en-US"/>
          </a:p>
        </p:txBody>
      </p:sp>
      <p:sp>
        <p:nvSpPr>
          <p:cNvPr id="6" name="Footer Placeholder 5">
            <a:extLst>
              <a:ext uri="{FF2B5EF4-FFF2-40B4-BE49-F238E27FC236}">
                <a16:creationId xmlns:a16="http://schemas.microsoft.com/office/drawing/2014/main" id="{E8A8BCDB-B00C-763D-C416-F381FA205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9FA52-474B-F33B-AA5A-4BEC8A11D9F8}"/>
              </a:ext>
            </a:extLst>
          </p:cNvPr>
          <p:cNvSpPr>
            <a:spLocks noGrp="1"/>
          </p:cNvSpPr>
          <p:nvPr>
            <p:ph type="sldNum" sz="quarter" idx="12"/>
          </p:nvPr>
        </p:nvSpPr>
        <p:spPr/>
        <p:txBody>
          <a:bodyPr/>
          <a:lstStyle/>
          <a:p>
            <a:fld id="{A3840C4C-46D7-4E21-B0B0-6016343A105D}" type="slidenum">
              <a:rPr lang="en-US" smtClean="0"/>
              <a:t>‹#›</a:t>
            </a:fld>
            <a:endParaRPr lang="en-US"/>
          </a:p>
        </p:txBody>
      </p:sp>
    </p:spTree>
    <p:extLst>
      <p:ext uri="{BB962C8B-B14F-4D97-AF65-F5344CB8AC3E}">
        <p14:creationId xmlns:p14="http://schemas.microsoft.com/office/powerpoint/2010/main" val="382718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D11AD3-A3F0-3BB8-5BE2-CA3E56836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9C7FCE-E3C2-989D-481F-8951836BC0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09EDD-212A-8411-AC55-5D3055DE34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66AD16-74B0-481A-ABEF-58C6B9D00CCB}" type="datetimeFigureOut">
              <a:rPr lang="en-US" smtClean="0"/>
              <a:t>12/4/2024</a:t>
            </a:fld>
            <a:endParaRPr lang="en-US"/>
          </a:p>
        </p:txBody>
      </p:sp>
      <p:sp>
        <p:nvSpPr>
          <p:cNvPr id="5" name="Footer Placeholder 4">
            <a:extLst>
              <a:ext uri="{FF2B5EF4-FFF2-40B4-BE49-F238E27FC236}">
                <a16:creationId xmlns:a16="http://schemas.microsoft.com/office/drawing/2014/main" id="{1666A919-21AA-E73E-BD5A-C5BE025CD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71FA48-5D13-2B6F-CCFC-4EE0E4E3F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840C4C-46D7-4E21-B0B0-6016343A105D}" type="slidenum">
              <a:rPr lang="en-US" smtClean="0"/>
              <a:t>‹#›</a:t>
            </a:fld>
            <a:endParaRPr lang="en-US"/>
          </a:p>
        </p:txBody>
      </p:sp>
    </p:spTree>
    <p:extLst>
      <p:ext uri="{BB962C8B-B14F-4D97-AF65-F5344CB8AC3E}">
        <p14:creationId xmlns:p14="http://schemas.microsoft.com/office/powerpoint/2010/main" val="4128812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HariKoiralaIL/AdvSoftwareFinalProjec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DF7A-B9FD-F687-5AE1-46300B814994}"/>
              </a:ext>
            </a:extLst>
          </p:cNvPr>
          <p:cNvSpPr>
            <a:spLocks noGrp="1"/>
          </p:cNvSpPr>
          <p:nvPr>
            <p:ph type="ctrTitle"/>
          </p:nvPr>
        </p:nvSpPr>
        <p:spPr/>
        <p:txBody>
          <a:bodyPr/>
          <a:lstStyle/>
          <a:p>
            <a:r>
              <a:rPr lang="en-US" dirty="0"/>
              <a:t>Test Suite Reduction</a:t>
            </a:r>
          </a:p>
        </p:txBody>
      </p:sp>
      <p:sp>
        <p:nvSpPr>
          <p:cNvPr id="3" name="Subtitle 2">
            <a:extLst>
              <a:ext uri="{FF2B5EF4-FFF2-40B4-BE49-F238E27FC236}">
                <a16:creationId xmlns:a16="http://schemas.microsoft.com/office/drawing/2014/main" id="{CA549096-45BE-F8FB-E6AB-3328F02C1655}"/>
              </a:ext>
            </a:extLst>
          </p:cNvPr>
          <p:cNvSpPr>
            <a:spLocks noGrp="1"/>
          </p:cNvSpPr>
          <p:nvPr>
            <p:ph type="subTitle" idx="1"/>
          </p:nvPr>
        </p:nvSpPr>
        <p:spPr/>
        <p:txBody>
          <a:bodyPr/>
          <a:lstStyle/>
          <a:p>
            <a:r>
              <a:rPr lang="en-US" dirty="0"/>
              <a:t>Hari Koirala</a:t>
            </a:r>
          </a:p>
        </p:txBody>
      </p:sp>
    </p:spTree>
    <p:extLst>
      <p:ext uri="{BB962C8B-B14F-4D97-AF65-F5344CB8AC3E}">
        <p14:creationId xmlns:p14="http://schemas.microsoft.com/office/powerpoint/2010/main" val="323044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BE07-49DD-3615-ED06-023D2BE68D3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FDCCEC4-5C94-5639-BF0C-C491C2040B65}"/>
              </a:ext>
            </a:extLst>
          </p:cNvPr>
          <p:cNvSpPr>
            <a:spLocks noGrp="1"/>
          </p:cNvSpPr>
          <p:nvPr>
            <p:ph idx="1"/>
          </p:nvPr>
        </p:nvSpPr>
        <p:spPr/>
        <p:txBody>
          <a:bodyPr/>
          <a:lstStyle/>
          <a:p>
            <a:r>
              <a:rPr lang="en-US" dirty="0"/>
              <a:t>Motivation: Control Flow Graph</a:t>
            </a:r>
          </a:p>
          <a:p>
            <a:r>
              <a:rPr lang="en-US" dirty="0"/>
              <a:t>Tests takes long to run with large programs</a:t>
            </a:r>
          </a:p>
          <a:p>
            <a:r>
              <a:rPr lang="en-US" dirty="0"/>
              <a:t>Why don’t we figure out redundant tests and try to remove it?</a:t>
            </a:r>
          </a:p>
          <a:p>
            <a:pPr lvl="1"/>
            <a:r>
              <a:rPr lang="en-US" dirty="0"/>
              <a:t>Reduce test suite while keeping same coverage.</a:t>
            </a:r>
          </a:p>
          <a:p>
            <a:pPr lvl="1"/>
            <a:endParaRPr lang="en-US" dirty="0"/>
          </a:p>
          <a:p>
            <a:endParaRPr lang="en-US" dirty="0"/>
          </a:p>
          <a:p>
            <a:endParaRPr lang="en-US" dirty="0"/>
          </a:p>
        </p:txBody>
      </p:sp>
    </p:spTree>
    <p:extLst>
      <p:ext uri="{BB962C8B-B14F-4D97-AF65-F5344CB8AC3E}">
        <p14:creationId xmlns:p14="http://schemas.microsoft.com/office/powerpoint/2010/main" val="339238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3D6E-6542-586D-D028-1493E4270E2E}"/>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157D4281-0C03-CDA2-EFB1-DAF7EE76EEA7}"/>
              </a:ext>
            </a:extLst>
          </p:cNvPr>
          <p:cNvSpPr>
            <a:spLocks noGrp="1"/>
          </p:cNvSpPr>
          <p:nvPr>
            <p:ph idx="1"/>
          </p:nvPr>
        </p:nvSpPr>
        <p:spPr>
          <a:xfrm>
            <a:off x="838200" y="1457739"/>
            <a:ext cx="10515600" cy="4719224"/>
          </a:xfrm>
        </p:spPr>
        <p:txBody>
          <a:bodyPr/>
          <a:lstStyle/>
          <a:p>
            <a:r>
              <a:rPr lang="en-US" dirty="0"/>
              <a:t>(1) Test Generation -&gt; </a:t>
            </a:r>
            <a:r>
              <a:rPr lang="en-US" dirty="0" err="1"/>
              <a:t>Randoop</a:t>
            </a:r>
            <a:r>
              <a:rPr lang="en-US" dirty="0"/>
              <a:t> [1747 tests]</a:t>
            </a:r>
          </a:p>
          <a:p>
            <a:endParaRPr lang="en-US" dirty="0"/>
          </a:p>
          <a:p>
            <a:r>
              <a:rPr lang="en-US" dirty="0"/>
              <a:t>(2) </a:t>
            </a:r>
            <a:r>
              <a:rPr lang="en-US" dirty="0" err="1"/>
              <a:t>JaCoCo</a:t>
            </a:r>
            <a:r>
              <a:rPr lang="en-US" dirty="0"/>
              <a:t> for Code Coverage Data</a:t>
            </a:r>
          </a:p>
          <a:p>
            <a:pPr lvl="1"/>
            <a:r>
              <a:rPr lang="en-US" dirty="0"/>
              <a:t>Code Coverage library that measures and writes the coverage of unit and integration tests</a:t>
            </a:r>
          </a:p>
          <a:p>
            <a:pPr lvl="1"/>
            <a:endParaRPr lang="en-US" dirty="0"/>
          </a:p>
          <a:p>
            <a:pPr lvl="1"/>
            <a:endParaRPr lang="en-US" dirty="0"/>
          </a:p>
          <a:p>
            <a:pPr lvl="1"/>
            <a:endParaRPr lang="en-US" dirty="0"/>
          </a:p>
          <a:p>
            <a:pPr lvl="1"/>
            <a:endParaRPr lang="en-US" dirty="0"/>
          </a:p>
          <a:p>
            <a:endParaRPr lang="en-US" dirty="0"/>
          </a:p>
        </p:txBody>
      </p:sp>
      <p:pic>
        <p:nvPicPr>
          <p:cNvPr id="5" name="Picture 4">
            <a:extLst>
              <a:ext uri="{FF2B5EF4-FFF2-40B4-BE49-F238E27FC236}">
                <a16:creationId xmlns:a16="http://schemas.microsoft.com/office/drawing/2014/main" id="{76191272-F0F2-5B91-5240-8A54433261C1}"/>
              </a:ext>
            </a:extLst>
          </p:cNvPr>
          <p:cNvPicPr>
            <a:picLocks noChangeAspect="1"/>
          </p:cNvPicPr>
          <p:nvPr/>
        </p:nvPicPr>
        <p:blipFill>
          <a:blip r:embed="rId2"/>
          <a:stretch>
            <a:fillRect/>
          </a:stretch>
        </p:blipFill>
        <p:spPr>
          <a:xfrm>
            <a:off x="1638766" y="1898523"/>
            <a:ext cx="7969468" cy="547861"/>
          </a:xfrm>
          <a:prstGeom prst="rect">
            <a:avLst/>
          </a:prstGeom>
        </p:spPr>
      </p:pic>
      <p:pic>
        <p:nvPicPr>
          <p:cNvPr id="7" name="Picture 6">
            <a:extLst>
              <a:ext uri="{FF2B5EF4-FFF2-40B4-BE49-F238E27FC236}">
                <a16:creationId xmlns:a16="http://schemas.microsoft.com/office/drawing/2014/main" id="{E7A7EC66-BDDB-76C6-BC97-5BF5C52006D1}"/>
              </a:ext>
            </a:extLst>
          </p:cNvPr>
          <p:cNvPicPr>
            <a:picLocks noChangeAspect="1"/>
          </p:cNvPicPr>
          <p:nvPr/>
        </p:nvPicPr>
        <p:blipFill>
          <a:blip r:embed="rId3"/>
          <a:stretch>
            <a:fillRect/>
          </a:stretch>
        </p:blipFill>
        <p:spPr>
          <a:xfrm>
            <a:off x="1638766" y="3611069"/>
            <a:ext cx="9464860" cy="365792"/>
          </a:xfrm>
          <a:prstGeom prst="rect">
            <a:avLst/>
          </a:prstGeom>
        </p:spPr>
      </p:pic>
      <p:pic>
        <p:nvPicPr>
          <p:cNvPr id="9" name="Picture 8">
            <a:extLst>
              <a:ext uri="{FF2B5EF4-FFF2-40B4-BE49-F238E27FC236}">
                <a16:creationId xmlns:a16="http://schemas.microsoft.com/office/drawing/2014/main" id="{A3B3F4DD-A1C9-15A2-DA89-52794F6675B3}"/>
              </a:ext>
            </a:extLst>
          </p:cNvPr>
          <p:cNvPicPr>
            <a:picLocks noChangeAspect="1"/>
          </p:cNvPicPr>
          <p:nvPr/>
        </p:nvPicPr>
        <p:blipFill>
          <a:blip r:embed="rId4"/>
          <a:stretch>
            <a:fillRect/>
          </a:stretch>
        </p:blipFill>
        <p:spPr>
          <a:xfrm>
            <a:off x="1638766" y="4078961"/>
            <a:ext cx="8525142" cy="1135774"/>
          </a:xfrm>
          <a:prstGeom prst="rect">
            <a:avLst/>
          </a:prstGeom>
        </p:spPr>
      </p:pic>
      <p:pic>
        <p:nvPicPr>
          <p:cNvPr id="11" name="Picture 10">
            <a:extLst>
              <a:ext uri="{FF2B5EF4-FFF2-40B4-BE49-F238E27FC236}">
                <a16:creationId xmlns:a16="http://schemas.microsoft.com/office/drawing/2014/main" id="{57F5FC72-469D-34C0-0B5A-80F2D1C4BB37}"/>
              </a:ext>
            </a:extLst>
          </p:cNvPr>
          <p:cNvPicPr>
            <a:picLocks noChangeAspect="1"/>
          </p:cNvPicPr>
          <p:nvPr/>
        </p:nvPicPr>
        <p:blipFill>
          <a:blip r:embed="rId5"/>
          <a:stretch>
            <a:fillRect/>
          </a:stretch>
        </p:blipFill>
        <p:spPr>
          <a:xfrm>
            <a:off x="1638766" y="5316835"/>
            <a:ext cx="8525142" cy="1182718"/>
          </a:xfrm>
          <a:prstGeom prst="rect">
            <a:avLst/>
          </a:prstGeom>
        </p:spPr>
      </p:pic>
    </p:spTree>
    <p:extLst>
      <p:ext uri="{BB962C8B-B14F-4D97-AF65-F5344CB8AC3E}">
        <p14:creationId xmlns:p14="http://schemas.microsoft.com/office/powerpoint/2010/main" val="26978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D85-D0B0-B8A4-6305-E768D59561A3}"/>
              </a:ext>
            </a:extLst>
          </p:cNvPr>
          <p:cNvSpPr>
            <a:spLocks noGrp="1"/>
          </p:cNvSpPr>
          <p:nvPr>
            <p:ph type="title"/>
          </p:nvPr>
        </p:nvSpPr>
        <p:spPr/>
        <p:txBody>
          <a:bodyPr/>
          <a:lstStyle/>
          <a:p>
            <a:r>
              <a:rPr lang="en-US" dirty="0"/>
              <a:t>Approach (cont.)</a:t>
            </a:r>
          </a:p>
        </p:txBody>
      </p:sp>
      <p:sp>
        <p:nvSpPr>
          <p:cNvPr id="3" name="Content Placeholder 2">
            <a:extLst>
              <a:ext uri="{FF2B5EF4-FFF2-40B4-BE49-F238E27FC236}">
                <a16:creationId xmlns:a16="http://schemas.microsoft.com/office/drawing/2014/main" id="{0CED078F-2D26-6D9E-8D7D-DBD1ACFA2CFE}"/>
              </a:ext>
            </a:extLst>
          </p:cNvPr>
          <p:cNvSpPr>
            <a:spLocks noGrp="1"/>
          </p:cNvSpPr>
          <p:nvPr>
            <p:ph idx="1"/>
          </p:nvPr>
        </p:nvSpPr>
        <p:spPr>
          <a:xfrm>
            <a:off x="838200" y="1825625"/>
            <a:ext cx="10515600" cy="4814326"/>
          </a:xfrm>
        </p:spPr>
        <p:txBody>
          <a:bodyPr/>
          <a:lstStyle/>
          <a:p>
            <a:endParaRPr lang="en-US" dirty="0"/>
          </a:p>
          <a:p>
            <a:endParaRPr lang="en-US" dirty="0"/>
          </a:p>
          <a:p>
            <a:endParaRPr lang="en-US" dirty="0"/>
          </a:p>
          <a:p>
            <a:endParaRPr lang="en-US" dirty="0"/>
          </a:p>
          <a:p>
            <a:r>
              <a:rPr lang="en-US" dirty="0"/>
              <a:t>Generate a XML Report of INSTRUCTION, BRANCH, and LINE count for each method. Run parseXML.py to filter those data.</a:t>
            </a:r>
          </a:p>
          <a:p>
            <a:r>
              <a:rPr lang="en-US" dirty="0"/>
              <a:t>Parse the Test files to get test only in an text file. Run extractFromReg.py to </a:t>
            </a:r>
            <a:r>
              <a:rPr lang="en-US" dirty="0" err="1"/>
              <a:t>filiter</a:t>
            </a:r>
            <a:r>
              <a:rPr lang="en-US" dirty="0"/>
              <a:t> those data.</a:t>
            </a:r>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A27DD17C-91CB-62D4-AA08-6D13846DD8F3}"/>
              </a:ext>
            </a:extLst>
          </p:cNvPr>
          <p:cNvPicPr>
            <a:picLocks noChangeAspect="1"/>
          </p:cNvPicPr>
          <p:nvPr/>
        </p:nvPicPr>
        <p:blipFill>
          <a:blip r:embed="rId2"/>
          <a:stretch>
            <a:fillRect/>
          </a:stretch>
        </p:blipFill>
        <p:spPr>
          <a:xfrm>
            <a:off x="1275932" y="1467049"/>
            <a:ext cx="9640135" cy="2370025"/>
          </a:xfrm>
          <a:prstGeom prst="rect">
            <a:avLst/>
          </a:prstGeom>
        </p:spPr>
      </p:pic>
    </p:spTree>
    <p:extLst>
      <p:ext uri="{BB962C8B-B14F-4D97-AF65-F5344CB8AC3E}">
        <p14:creationId xmlns:p14="http://schemas.microsoft.com/office/powerpoint/2010/main" val="237239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5BF9-9760-D414-FADC-CEDF080F883D}"/>
              </a:ext>
            </a:extLst>
          </p:cNvPr>
          <p:cNvSpPr>
            <a:spLocks noGrp="1"/>
          </p:cNvSpPr>
          <p:nvPr>
            <p:ph type="title"/>
          </p:nvPr>
        </p:nvSpPr>
        <p:spPr/>
        <p:txBody>
          <a:bodyPr/>
          <a:lstStyle/>
          <a:p>
            <a:r>
              <a:rPr lang="en-US" dirty="0"/>
              <a:t>Approach (cont.)</a:t>
            </a:r>
          </a:p>
        </p:txBody>
      </p:sp>
      <p:pic>
        <p:nvPicPr>
          <p:cNvPr id="7" name="Content Placeholder 6">
            <a:extLst>
              <a:ext uri="{FF2B5EF4-FFF2-40B4-BE49-F238E27FC236}">
                <a16:creationId xmlns:a16="http://schemas.microsoft.com/office/drawing/2014/main" id="{8022D6F3-C8C6-A79A-151E-CAE7D29061E4}"/>
              </a:ext>
            </a:extLst>
          </p:cNvPr>
          <p:cNvPicPr>
            <a:picLocks noGrp="1" noChangeAspect="1"/>
          </p:cNvPicPr>
          <p:nvPr>
            <p:ph idx="1"/>
          </p:nvPr>
        </p:nvPicPr>
        <p:blipFill>
          <a:blip r:embed="rId2"/>
          <a:stretch>
            <a:fillRect/>
          </a:stretch>
        </p:blipFill>
        <p:spPr>
          <a:xfrm>
            <a:off x="6809971" y="2930774"/>
            <a:ext cx="4543829" cy="3542529"/>
          </a:xfrm>
        </p:spPr>
      </p:pic>
      <p:pic>
        <p:nvPicPr>
          <p:cNvPr id="5" name="Picture 4">
            <a:extLst>
              <a:ext uri="{FF2B5EF4-FFF2-40B4-BE49-F238E27FC236}">
                <a16:creationId xmlns:a16="http://schemas.microsoft.com/office/drawing/2014/main" id="{805207D8-3AD5-DCED-D42F-BB3B450684B4}"/>
              </a:ext>
            </a:extLst>
          </p:cNvPr>
          <p:cNvPicPr>
            <a:picLocks noChangeAspect="1"/>
          </p:cNvPicPr>
          <p:nvPr/>
        </p:nvPicPr>
        <p:blipFill>
          <a:blip r:embed="rId3"/>
          <a:stretch>
            <a:fillRect/>
          </a:stretch>
        </p:blipFill>
        <p:spPr>
          <a:xfrm>
            <a:off x="1020748" y="1690688"/>
            <a:ext cx="5650952" cy="2775804"/>
          </a:xfrm>
          <a:prstGeom prst="rect">
            <a:avLst/>
          </a:prstGeom>
        </p:spPr>
      </p:pic>
    </p:spTree>
    <p:extLst>
      <p:ext uri="{BB962C8B-B14F-4D97-AF65-F5344CB8AC3E}">
        <p14:creationId xmlns:p14="http://schemas.microsoft.com/office/powerpoint/2010/main" val="414714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7E4C-0FA9-78E9-4BC4-3386AE4D1376}"/>
              </a:ext>
            </a:extLst>
          </p:cNvPr>
          <p:cNvSpPr>
            <a:spLocks noGrp="1"/>
          </p:cNvSpPr>
          <p:nvPr>
            <p:ph type="title"/>
          </p:nvPr>
        </p:nvSpPr>
        <p:spPr/>
        <p:txBody>
          <a:bodyPr/>
          <a:lstStyle/>
          <a:p>
            <a:r>
              <a:rPr lang="en-US" dirty="0"/>
              <a:t>Approach - Analysis</a:t>
            </a:r>
          </a:p>
        </p:txBody>
      </p:sp>
      <p:sp>
        <p:nvSpPr>
          <p:cNvPr id="3" name="Content Placeholder 2">
            <a:extLst>
              <a:ext uri="{FF2B5EF4-FFF2-40B4-BE49-F238E27FC236}">
                <a16:creationId xmlns:a16="http://schemas.microsoft.com/office/drawing/2014/main" id="{8FBB4E6F-3F07-CAC1-8CCB-A96908609143}"/>
              </a:ext>
            </a:extLst>
          </p:cNvPr>
          <p:cNvSpPr>
            <a:spLocks noGrp="1"/>
          </p:cNvSpPr>
          <p:nvPr>
            <p:ph idx="1"/>
          </p:nvPr>
        </p:nvSpPr>
        <p:spPr>
          <a:xfrm>
            <a:off x="838200" y="1411356"/>
            <a:ext cx="10515600" cy="5174973"/>
          </a:xfrm>
        </p:spPr>
        <p:txBody>
          <a:bodyPr>
            <a:normAutofit/>
          </a:bodyPr>
          <a:lstStyle/>
          <a:p>
            <a:r>
              <a:rPr lang="en-US" dirty="0"/>
              <a:t>Compare code coverage data from multiple methods and generates a similarity score between them. It works with XML data and calculates how similar two methods are based on different coverage metrics (like line coverage, branch coverage, complexity, and instruction coverage). Score between 1-10.</a:t>
            </a:r>
          </a:p>
          <a:p>
            <a:r>
              <a:rPr lang="en-US" dirty="0"/>
              <a:t>Read extracted method data from a file, compare test methods based on their parameters and counts, and calculates a similarity score between different tests. It then writes the similarity scores to an output file. Score between 1-10.</a:t>
            </a:r>
          </a:p>
          <a:p>
            <a:r>
              <a:rPr lang="en-US" dirty="0"/>
              <a:t>Compare both scores from these to come up with either: High Possibility of being Redundant, Medium Possibility of being Redundant and Low Possibility of being Redundant</a:t>
            </a:r>
          </a:p>
        </p:txBody>
      </p:sp>
    </p:spTree>
    <p:extLst>
      <p:ext uri="{BB962C8B-B14F-4D97-AF65-F5344CB8AC3E}">
        <p14:creationId xmlns:p14="http://schemas.microsoft.com/office/powerpoint/2010/main" val="161836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E8DB-F6C5-D534-E370-12DC647D36B7}"/>
              </a:ext>
            </a:extLst>
          </p:cNvPr>
          <p:cNvSpPr>
            <a:spLocks noGrp="1"/>
          </p:cNvSpPr>
          <p:nvPr>
            <p:ph type="title"/>
          </p:nvPr>
        </p:nvSpPr>
        <p:spPr/>
        <p:txBody>
          <a:bodyPr/>
          <a:lstStyle/>
          <a:p>
            <a:r>
              <a:rPr lang="en-US" dirty="0"/>
              <a:t>Approach (cont.)</a:t>
            </a:r>
          </a:p>
        </p:txBody>
      </p:sp>
      <p:pic>
        <p:nvPicPr>
          <p:cNvPr id="5" name="Content Placeholder 4">
            <a:extLst>
              <a:ext uri="{FF2B5EF4-FFF2-40B4-BE49-F238E27FC236}">
                <a16:creationId xmlns:a16="http://schemas.microsoft.com/office/drawing/2014/main" id="{2C4048B8-AD8D-1E9A-F7D4-A6254B14F8BC}"/>
              </a:ext>
            </a:extLst>
          </p:cNvPr>
          <p:cNvPicPr>
            <a:picLocks noGrp="1" noChangeAspect="1"/>
          </p:cNvPicPr>
          <p:nvPr>
            <p:ph idx="1"/>
          </p:nvPr>
        </p:nvPicPr>
        <p:blipFill>
          <a:blip r:embed="rId2"/>
          <a:stretch>
            <a:fillRect/>
          </a:stretch>
        </p:blipFill>
        <p:spPr>
          <a:xfrm>
            <a:off x="838200" y="1500775"/>
            <a:ext cx="8878069" cy="2179509"/>
          </a:xfrm>
        </p:spPr>
      </p:pic>
      <p:pic>
        <p:nvPicPr>
          <p:cNvPr id="7" name="Picture 6">
            <a:extLst>
              <a:ext uri="{FF2B5EF4-FFF2-40B4-BE49-F238E27FC236}">
                <a16:creationId xmlns:a16="http://schemas.microsoft.com/office/drawing/2014/main" id="{7D5A156E-CD85-ED35-F5DA-7BDD041283D7}"/>
              </a:ext>
            </a:extLst>
          </p:cNvPr>
          <p:cNvPicPr>
            <a:picLocks noChangeAspect="1"/>
          </p:cNvPicPr>
          <p:nvPr/>
        </p:nvPicPr>
        <p:blipFill>
          <a:blip r:embed="rId3"/>
          <a:stretch>
            <a:fillRect/>
          </a:stretch>
        </p:blipFill>
        <p:spPr>
          <a:xfrm>
            <a:off x="838200" y="4040842"/>
            <a:ext cx="5197290" cy="2377646"/>
          </a:xfrm>
          <a:prstGeom prst="rect">
            <a:avLst/>
          </a:prstGeom>
        </p:spPr>
      </p:pic>
      <p:pic>
        <p:nvPicPr>
          <p:cNvPr id="9" name="Picture 8">
            <a:extLst>
              <a:ext uri="{FF2B5EF4-FFF2-40B4-BE49-F238E27FC236}">
                <a16:creationId xmlns:a16="http://schemas.microsoft.com/office/drawing/2014/main" id="{C2B00A00-FB18-3077-BF53-7BC7DCBABB26}"/>
              </a:ext>
            </a:extLst>
          </p:cNvPr>
          <p:cNvPicPr>
            <a:picLocks noChangeAspect="1"/>
          </p:cNvPicPr>
          <p:nvPr/>
        </p:nvPicPr>
        <p:blipFill>
          <a:blip r:embed="rId4"/>
          <a:stretch>
            <a:fillRect/>
          </a:stretch>
        </p:blipFill>
        <p:spPr>
          <a:xfrm>
            <a:off x="7071900" y="3863747"/>
            <a:ext cx="2644369" cy="2629128"/>
          </a:xfrm>
          <a:prstGeom prst="rect">
            <a:avLst/>
          </a:prstGeom>
        </p:spPr>
      </p:pic>
    </p:spTree>
    <p:extLst>
      <p:ext uri="{BB962C8B-B14F-4D97-AF65-F5344CB8AC3E}">
        <p14:creationId xmlns:p14="http://schemas.microsoft.com/office/powerpoint/2010/main" val="421093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D2BE-B52F-55AA-F598-E1026A2A2762}"/>
              </a:ext>
            </a:extLst>
          </p:cNvPr>
          <p:cNvSpPr>
            <a:spLocks noGrp="1"/>
          </p:cNvSpPr>
          <p:nvPr>
            <p:ph type="title"/>
          </p:nvPr>
        </p:nvSpPr>
        <p:spPr/>
        <p:txBody>
          <a:bodyPr/>
          <a:lstStyle/>
          <a:p>
            <a:r>
              <a:rPr lang="en-US" dirty="0"/>
              <a:t>Evaluations</a:t>
            </a:r>
          </a:p>
        </p:txBody>
      </p:sp>
      <p:sp>
        <p:nvSpPr>
          <p:cNvPr id="3" name="Content Placeholder 2">
            <a:extLst>
              <a:ext uri="{FF2B5EF4-FFF2-40B4-BE49-F238E27FC236}">
                <a16:creationId xmlns:a16="http://schemas.microsoft.com/office/drawing/2014/main" id="{DB7C6D15-06EC-28E9-FF0E-68946A47E4C0}"/>
              </a:ext>
            </a:extLst>
          </p:cNvPr>
          <p:cNvSpPr>
            <a:spLocks noGrp="1"/>
          </p:cNvSpPr>
          <p:nvPr>
            <p:ph idx="1"/>
          </p:nvPr>
        </p:nvSpPr>
        <p:spPr>
          <a:xfrm>
            <a:off x="838199" y="1690688"/>
            <a:ext cx="11095384" cy="4486275"/>
          </a:xfrm>
        </p:spPr>
        <p:txBody>
          <a:bodyPr/>
          <a:lstStyle/>
          <a:p>
            <a:r>
              <a:rPr lang="en-US" dirty="0"/>
              <a:t>Current: Manual Evaluations</a:t>
            </a:r>
          </a:p>
          <a:p>
            <a:r>
              <a:rPr lang="en-US" dirty="0"/>
              <a:t>Example: 0020 and 0021 : Score: 8.36. high_possibility_redundant.txt</a:t>
            </a:r>
          </a:p>
          <a:p>
            <a:r>
              <a:rPr lang="en-US" dirty="0"/>
              <a:t>Future: Automatic Evaluations</a:t>
            </a:r>
          </a:p>
          <a:p>
            <a:r>
              <a:rPr lang="en-US" dirty="0" err="1"/>
              <a:t>Github</a:t>
            </a:r>
            <a:r>
              <a:rPr lang="en-US" dirty="0"/>
              <a:t>: </a:t>
            </a:r>
            <a:r>
              <a:rPr lang="en-US" dirty="0">
                <a:hlinkClick r:id="rId2"/>
              </a:rPr>
              <a:t>https://github.com/HariKoiralaIL/AdvSoftwareFinalProject</a:t>
            </a:r>
            <a:endParaRPr lang="en-US" dirty="0"/>
          </a:p>
          <a:p>
            <a:endParaRPr lang="en-US" dirty="0"/>
          </a:p>
        </p:txBody>
      </p:sp>
      <p:pic>
        <p:nvPicPr>
          <p:cNvPr id="5" name="Picture 4">
            <a:extLst>
              <a:ext uri="{FF2B5EF4-FFF2-40B4-BE49-F238E27FC236}">
                <a16:creationId xmlns:a16="http://schemas.microsoft.com/office/drawing/2014/main" id="{5B6C25D2-48DE-CB4B-F784-3961FC012489}"/>
              </a:ext>
            </a:extLst>
          </p:cNvPr>
          <p:cNvPicPr>
            <a:picLocks noChangeAspect="1"/>
          </p:cNvPicPr>
          <p:nvPr/>
        </p:nvPicPr>
        <p:blipFill>
          <a:blip r:embed="rId3"/>
          <a:stretch>
            <a:fillRect/>
          </a:stretch>
        </p:blipFill>
        <p:spPr>
          <a:xfrm>
            <a:off x="982537" y="4084983"/>
            <a:ext cx="5113463" cy="1905165"/>
          </a:xfrm>
          <a:prstGeom prst="rect">
            <a:avLst/>
          </a:prstGeom>
        </p:spPr>
      </p:pic>
      <p:pic>
        <p:nvPicPr>
          <p:cNvPr id="7" name="Picture 6">
            <a:extLst>
              <a:ext uri="{FF2B5EF4-FFF2-40B4-BE49-F238E27FC236}">
                <a16:creationId xmlns:a16="http://schemas.microsoft.com/office/drawing/2014/main" id="{79512208-BF49-CBB0-E598-A15E0A5C6E69}"/>
              </a:ext>
            </a:extLst>
          </p:cNvPr>
          <p:cNvPicPr>
            <a:picLocks noChangeAspect="1"/>
          </p:cNvPicPr>
          <p:nvPr/>
        </p:nvPicPr>
        <p:blipFill>
          <a:blip r:embed="rId4"/>
          <a:stretch>
            <a:fillRect/>
          </a:stretch>
        </p:blipFill>
        <p:spPr>
          <a:xfrm>
            <a:off x="6700700" y="4257343"/>
            <a:ext cx="5028122" cy="1586948"/>
          </a:xfrm>
          <a:prstGeom prst="rect">
            <a:avLst/>
          </a:prstGeom>
        </p:spPr>
      </p:pic>
    </p:spTree>
    <p:extLst>
      <p:ext uri="{BB962C8B-B14F-4D97-AF65-F5344CB8AC3E}">
        <p14:creationId xmlns:p14="http://schemas.microsoft.com/office/powerpoint/2010/main" val="421003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DAB7-4C1E-C42B-155D-3B582DFD3ED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1C93023-530A-87B4-7F8D-7A1A9C5D5A53}"/>
              </a:ext>
            </a:extLst>
          </p:cNvPr>
          <p:cNvSpPr>
            <a:spLocks noGrp="1"/>
          </p:cNvSpPr>
          <p:nvPr>
            <p:ph idx="1"/>
          </p:nvPr>
        </p:nvSpPr>
        <p:spPr>
          <a:xfrm>
            <a:off x="838200" y="1517374"/>
            <a:ext cx="10515600" cy="4975501"/>
          </a:xfrm>
        </p:spPr>
        <p:txBody>
          <a:bodyPr/>
          <a:lstStyle/>
          <a:p>
            <a:endParaRPr lang="en-US" dirty="0"/>
          </a:p>
        </p:txBody>
      </p:sp>
    </p:spTree>
    <p:extLst>
      <p:ext uri="{BB962C8B-B14F-4D97-AF65-F5344CB8AC3E}">
        <p14:creationId xmlns:p14="http://schemas.microsoft.com/office/powerpoint/2010/main" val="2737498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295</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Test Suite Reduction</vt:lpstr>
      <vt:lpstr>Introduction</vt:lpstr>
      <vt:lpstr>Approach</vt:lpstr>
      <vt:lpstr>Approach (cont.)</vt:lpstr>
      <vt:lpstr>Approach (cont.)</vt:lpstr>
      <vt:lpstr>Approach - Analysis</vt:lpstr>
      <vt:lpstr>Approach (cont.)</vt:lpstr>
      <vt:lpstr>Evaluations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Koirala, Hari (koiralhi)</dc:creator>
  <cp:lastModifiedBy>Koirala, Hari (koiralhi)</cp:lastModifiedBy>
  <cp:revision>25</cp:revision>
  <dcterms:created xsi:type="dcterms:W3CDTF">2024-12-04T21:26:33Z</dcterms:created>
  <dcterms:modified xsi:type="dcterms:W3CDTF">2024-12-04T23:56:20Z</dcterms:modified>
</cp:coreProperties>
</file>