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aleway" charset="0"/>
      <p:regular r:id="rId11"/>
      <p:bold r:id="rId12"/>
      <p:italic r:id="rId13"/>
      <p:boldItalic r:id="rId14"/>
    </p:embeddedFont>
    <p:embeddedFont>
      <p:font typeface="Comfortaa" charset="0"/>
      <p:regular r:id="rId15"/>
      <p:bold r:id="rId16"/>
    </p:embeddedFont>
    <p:embeddedFont>
      <p:font typeface="La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9" d="100"/>
          <a:sy n="119" d="100"/>
        </p:scale>
        <p:origin x="-394" y="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5906382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4bf589f56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4bf589f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a3c898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a3c898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6fa3c898_0_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6fa3c898_0_6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6fa3c8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6fa3c898_0_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6fa3c8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fontScale="77500" lnSpcReduction="20000"/>
          </a:bodyPr>
          <a:lstStyle/>
          <a:p>
            <a:pPr marL="0" lvl="0" indent="0"/>
            <a:r>
              <a:rPr lang="en" dirty="0"/>
              <a:t>Presented </a:t>
            </a:r>
            <a:r>
              <a:rPr lang="en" dirty="0"/>
              <a:t>by</a:t>
            </a:r>
            <a:r>
              <a:rPr lang="en" dirty="0" smtClean="0"/>
              <a:t>:</a:t>
            </a:r>
          </a:p>
          <a:p>
            <a:pPr marL="0" lvl="0" indent="0"/>
            <a:r>
              <a:rPr lang="en" dirty="0"/>
              <a:t> </a:t>
            </a:r>
            <a:r>
              <a:rPr lang="en" dirty="0" smtClean="0"/>
              <a:t>            	Srivathsan S</a:t>
            </a:r>
          </a:p>
          <a:p>
            <a:pPr marL="0" lvl="0" indent="0"/>
            <a:r>
              <a:rPr lang="en" dirty="0"/>
              <a:t>	</a:t>
            </a:r>
            <a:r>
              <a:rPr lang="en" dirty="0" smtClean="0"/>
              <a:t>Vasantha Ruban N </a:t>
            </a:r>
          </a:p>
          <a:p>
            <a:pPr marL="0" lvl="0" indent="0" algn="l" rtl="0">
              <a:spcBef>
                <a:spcPts val="0"/>
              </a:spcBef>
              <a:spcAft>
                <a:spcPts val="0"/>
              </a:spcAft>
              <a:buNone/>
            </a:pPr>
            <a:endParaRPr lang="en"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p:txBody>
      </p:sp>
      <p:sp>
        <p:nvSpPr>
          <p:cNvPr id="73" name="Google Shape;73;p13"/>
          <p:cNvSpPr txBox="1"/>
          <p:nvPr/>
        </p:nvSpPr>
        <p:spPr>
          <a:xfrm>
            <a:off x="2502900" y="755325"/>
            <a:ext cx="6196800" cy="235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700" b="1"/>
              <a:t>AUTOMATIC SPEEDBREAKER SYSTEM</a:t>
            </a:r>
            <a:endParaRPr sz="55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255650" y="921575"/>
            <a:ext cx="4252000" cy="3401600"/>
          </a:xfrm>
          <a:prstGeom prst="rect">
            <a:avLst/>
          </a:prstGeom>
          <a:noFill/>
          <a:ln w="19050" cap="flat" cmpd="sng">
            <a:solidFill>
              <a:schemeClr val="lt1"/>
            </a:solidFill>
            <a:prstDash val="lgDash"/>
            <a:round/>
            <a:headEnd type="none" w="sm" len="sm"/>
            <a:tailEnd type="none" w="sm" len="sm"/>
          </a:ln>
        </p:spPr>
      </p:pic>
      <p:sp>
        <p:nvSpPr>
          <p:cNvPr id="79" name="Google Shape;79;p14"/>
          <p:cNvSpPr txBox="1"/>
          <p:nvPr/>
        </p:nvSpPr>
        <p:spPr>
          <a:xfrm>
            <a:off x="4507650" y="0"/>
            <a:ext cx="4636500" cy="5143500"/>
          </a:xfrm>
          <a:prstGeom prst="rect">
            <a:avLst/>
          </a:prstGeom>
          <a:solidFill>
            <a:srgbClr val="999999"/>
          </a:solidFill>
          <a:ln>
            <a:noFill/>
          </a:ln>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Lato"/>
              <a:buChar char="●"/>
            </a:pPr>
            <a:r>
              <a:rPr lang="en" sz="1700">
                <a:latin typeface="Lato"/>
                <a:ea typeface="Lato"/>
                <a:cs typeface="Lato"/>
                <a:sym typeface="Lato"/>
              </a:rPr>
              <a:t>The automatic speed breaker system is a project aimed at saving up the time taken by emergency vehicles on roads.  </a:t>
            </a:r>
            <a:endParaRPr sz="1700">
              <a:latin typeface="Lato"/>
              <a:ea typeface="Lato"/>
              <a:cs typeface="Lato"/>
              <a:sym typeface="Lato"/>
            </a:endParaRPr>
          </a:p>
          <a:p>
            <a:pPr marL="0" lvl="0" indent="0" algn="l" rtl="0">
              <a:spcBef>
                <a:spcPts val="0"/>
              </a:spcBef>
              <a:spcAft>
                <a:spcPts val="0"/>
              </a:spcAft>
              <a:buNone/>
            </a:pPr>
            <a:endParaRPr sz="1700">
              <a:latin typeface="Lato"/>
              <a:ea typeface="Lato"/>
              <a:cs typeface="Lato"/>
              <a:sym typeface="Lato"/>
            </a:endParaRPr>
          </a:p>
          <a:p>
            <a:pPr marL="457200" lvl="0" indent="-342900" algn="l" rtl="0">
              <a:spcBef>
                <a:spcPts val="0"/>
              </a:spcBef>
              <a:spcAft>
                <a:spcPts val="0"/>
              </a:spcAft>
              <a:buSzPts val="1800"/>
              <a:buFont typeface="Lato"/>
              <a:buChar char="●"/>
            </a:pPr>
            <a:r>
              <a:rPr lang="en" sz="1700">
                <a:latin typeface="Lato"/>
                <a:ea typeface="Lato"/>
                <a:cs typeface="Lato"/>
                <a:sym typeface="Lato"/>
              </a:rPr>
              <a:t>It consists of a sensor-based mechanism that detects the speed of the approaching vehicle and automatically turns the speed breaker from angle of 0 to 180 degree.</a:t>
            </a:r>
            <a:endParaRPr sz="1700">
              <a:latin typeface="Lato"/>
              <a:ea typeface="Lato"/>
              <a:cs typeface="Lato"/>
              <a:sym typeface="Lato"/>
            </a:endParaRPr>
          </a:p>
          <a:p>
            <a:pPr marL="0" lvl="0" indent="0" algn="l" rtl="0">
              <a:lnSpc>
                <a:spcPct val="150000"/>
              </a:lnSpc>
              <a:spcBef>
                <a:spcPts val="0"/>
              </a:spcBef>
              <a:spcAft>
                <a:spcPts val="0"/>
              </a:spcAft>
              <a:buNone/>
            </a:pPr>
            <a:endParaRPr sz="1700">
              <a:latin typeface="Lato"/>
              <a:ea typeface="Lato"/>
              <a:cs typeface="Lato"/>
              <a:sym typeface="Lato"/>
            </a:endParaRPr>
          </a:p>
          <a:p>
            <a:pPr marL="457200" lvl="0" indent="-342900" algn="l" rtl="0">
              <a:spcBef>
                <a:spcPts val="0"/>
              </a:spcBef>
              <a:spcAft>
                <a:spcPts val="0"/>
              </a:spcAft>
              <a:buSzPts val="1800"/>
              <a:buFont typeface="Lato"/>
              <a:buChar char="●"/>
            </a:pPr>
            <a:r>
              <a:rPr lang="en" sz="1700">
                <a:latin typeface="Lato"/>
                <a:ea typeface="Lato"/>
                <a:cs typeface="Lato"/>
                <a:sym typeface="Lato"/>
              </a:rPr>
              <a:t> The system operates in manual, automatic, and emergency modes, offering increased road safety and improved traffic management. </a:t>
            </a:r>
            <a:endParaRPr sz="1700">
              <a:latin typeface="Lato"/>
              <a:ea typeface="Lato"/>
              <a:cs typeface="Lato"/>
              <a:sym typeface="Lato"/>
            </a:endParaRPr>
          </a:p>
          <a:p>
            <a:pPr marL="457200" lvl="0" indent="0" algn="ctr" rtl="0">
              <a:spcBef>
                <a:spcPts val="0"/>
              </a:spcBef>
              <a:spcAft>
                <a:spcPts val="0"/>
              </a:spcAft>
              <a:buNone/>
            </a:pPr>
            <a:endParaRPr sz="1700">
              <a:latin typeface="Lato"/>
              <a:ea typeface="Lato"/>
              <a:cs typeface="Lato"/>
              <a:sym typeface="Lato"/>
            </a:endParaRPr>
          </a:p>
          <a:p>
            <a:pPr marL="457200" lvl="0" indent="-323850" algn="l" rtl="0">
              <a:spcBef>
                <a:spcPts val="0"/>
              </a:spcBef>
              <a:spcAft>
                <a:spcPts val="0"/>
              </a:spcAft>
              <a:buSzPts val="1500"/>
              <a:buFont typeface="Lato"/>
              <a:buChar char="●"/>
            </a:pPr>
            <a:r>
              <a:rPr lang="en" sz="1700">
                <a:latin typeface="Lato"/>
                <a:ea typeface="Lato"/>
                <a:cs typeface="Lato"/>
                <a:sym typeface="Lato"/>
              </a:rPr>
              <a:t>Its implementation can have a significant impact on road safety and traffic management, leading to safer and more efficient roads for drivers and pedestrians</a:t>
            </a:r>
            <a:r>
              <a:rPr lang="en" sz="1900">
                <a:latin typeface="Lato"/>
                <a:ea typeface="Lato"/>
                <a:cs typeface="Lato"/>
                <a:sym typeface="Lato"/>
              </a:rPr>
              <a:t>.</a:t>
            </a:r>
            <a:endParaRPr sz="1900">
              <a:latin typeface="Lato"/>
              <a:ea typeface="Lato"/>
              <a:cs typeface="Lato"/>
              <a:sym typeface="Lato"/>
            </a:endParaRPr>
          </a:p>
        </p:txBody>
      </p:sp>
      <p:sp>
        <p:nvSpPr>
          <p:cNvPr id="80" name="Google Shape;80;p14"/>
          <p:cNvSpPr txBox="1"/>
          <p:nvPr/>
        </p:nvSpPr>
        <p:spPr>
          <a:xfrm>
            <a:off x="2800050" y="94850"/>
            <a:ext cx="3543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Lato"/>
                <a:ea typeface="Lato"/>
                <a:cs typeface="Lato"/>
                <a:sym typeface="Lato"/>
              </a:rPr>
              <a:t>OVERVIEW</a:t>
            </a:r>
            <a:endParaRPr sz="21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p:nvPr/>
        </p:nvSpPr>
        <p:spPr>
          <a:xfrm>
            <a:off x="4572000" y="0"/>
            <a:ext cx="4591200" cy="5143500"/>
          </a:xfrm>
          <a:prstGeom prst="rect">
            <a:avLst/>
          </a:prstGeom>
          <a:solidFill>
            <a:srgbClr val="999999"/>
          </a:solidFill>
          <a:ln>
            <a:noFill/>
          </a:ln>
        </p:spPr>
        <p:txBody>
          <a:bodyPr spcFirstLastPara="1" wrap="square" lIns="91425" tIns="91425" rIns="91425" bIns="91425" anchor="ctr" anchorCtr="0">
            <a:noAutofit/>
          </a:bodyPr>
          <a:lstStyle/>
          <a:p>
            <a:pPr marL="457200" lvl="0" indent="-336550" algn="ctr" rtl="0">
              <a:lnSpc>
                <a:spcPct val="150000"/>
              </a:lnSpc>
              <a:spcBef>
                <a:spcPts val="0"/>
              </a:spcBef>
              <a:spcAft>
                <a:spcPts val="0"/>
              </a:spcAft>
              <a:buSzPts val="1700"/>
              <a:buFont typeface="Lato"/>
              <a:buChar char="➔"/>
            </a:pPr>
            <a:r>
              <a:rPr lang="en" sz="1700">
                <a:latin typeface="Lato"/>
                <a:ea typeface="Lato"/>
                <a:cs typeface="Lato"/>
                <a:sym typeface="Lato"/>
              </a:rPr>
              <a:t>The objective of the above is to provide a brief overview of the automatic speed breaker system project. It aims to inform  about the purpose, components, and modes of operation of the system, as well as its potential benefits in terms of road safety and traffic management. It aims to convey the importance of the project in reducing time taken by emergency vehicles on roads and highlight the potential positive impact of its implementation.</a:t>
            </a:r>
            <a:endParaRPr sz="1700">
              <a:latin typeface="Lato"/>
              <a:ea typeface="Lato"/>
              <a:cs typeface="Lato"/>
              <a:sym typeface="Lato"/>
            </a:endParaRPr>
          </a:p>
        </p:txBody>
      </p:sp>
      <p:sp>
        <p:nvSpPr>
          <p:cNvPr id="86" name="Google Shape;86;p15"/>
          <p:cNvSpPr txBox="1"/>
          <p:nvPr/>
        </p:nvSpPr>
        <p:spPr>
          <a:xfrm>
            <a:off x="2521650" y="168075"/>
            <a:ext cx="4303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a:latin typeface="Lato"/>
                <a:ea typeface="Lato"/>
                <a:cs typeface="Lato"/>
                <a:sym typeface="Lato"/>
              </a:rPr>
              <a:t>OBJECTIVE</a:t>
            </a:r>
            <a:endParaRPr sz="3200">
              <a:latin typeface="Lato"/>
              <a:ea typeface="Lato"/>
              <a:cs typeface="Lato"/>
              <a:sym typeface="Lato"/>
            </a:endParaRPr>
          </a:p>
        </p:txBody>
      </p:sp>
      <p:pic>
        <p:nvPicPr>
          <p:cNvPr id="87" name="Google Shape;87;p15"/>
          <p:cNvPicPr preferRelativeResize="0"/>
          <p:nvPr/>
        </p:nvPicPr>
        <p:blipFill>
          <a:blip r:embed="rId3">
            <a:alphaModFix/>
          </a:blip>
          <a:stretch>
            <a:fillRect/>
          </a:stretch>
        </p:blipFill>
        <p:spPr>
          <a:xfrm>
            <a:off x="152400" y="1350975"/>
            <a:ext cx="4112915" cy="364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body" idx="1"/>
          </p:nvPr>
        </p:nvSpPr>
        <p:spPr>
          <a:xfrm>
            <a:off x="5670678" y="944550"/>
            <a:ext cx="3071400" cy="3002400"/>
          </a:xfrm>
          <a:prstGeom prst="rect">
            <a:avLst/>
          </a:prstGeom>
        </p:spPr>
        <p:txBody>
          <a:bodyPr spcFirstLastPara="1" wrap="square" lIns="91425" tIns="91425" rIns="91425" bIns="91425" anchor="ctr" anchorCtr="0">
            <a:noAutofit/>
          </a:bodyPr>
          <a:lstStyle/>
          <a:p>
            <a:pPr marL="0" lvl="0" indent="0" algn="ctr" rtl="0">
              <a:lnSpc>
                <a:spcPct val="140000"/>
              </a:lnSpc>
              <a:spcBef>
                <a:spcPts val="0"/>
              </a:spcBef>
              <a:spcAft>
                <a:spcPts val="0"/>
              </a:spcAft>
              <a:buSzPts val="688"/>
              <a:buNone/>
            </a:pPr>
            <a:r>
              <a:rPr lang="en" sz="975"/>
              <a:t>The automatic speed breaker system requires several components to function properly, including </a:t>
            </a:r>
            <a:endParaRPr sz="975"/>
          </a:p>
          <a:p>
            <a:pPr marL="0" lvl="0" indent="0" algn="ctr" rtl="0">
              <a:lnSpc>
                <a:spcPct val="140000"/>
              </a:lnSpc>
              <a:spcBef>
                <a:spcPts val="1200"/>
              </a:spcBef>
              <a:spcAft>
                <a:spcPts val="0"/>
              </a:spcAft>
              <a:buSzPts val="688"/>
              <a:buNone/>
            </a:pPr>
            <a:r>
              <a:rPr lang="en" sz="975"/>
              <a:t>speed sensors, microcontrollers, and motor drivers.</a:t>
            </a:r>
            <a:endParaRPr sz="975"/>
          </a:p>
          <a:p>
            <a:pPr marL="0" lvl="0" indent="0" algn="ctr" rtl="0">
              <a:lnSpc>
                <a:spcPct val="140000"/>
              </a:lnSpc>
              <a:spcBef>
                <a:spcPts val="1200"/>
              </a:spcBef>
              <a:spcAft>
                <a:spcPts val="1200"/>
              </a:spcAft>
              <a:buSzPts val="688"/>
              <a:buNone/>
            </a:pPr>
            <a:r>
              <a:rPr lang="en" sz="975"/>
              <a:t> The speed sensors are used to detect the speed of the approaching vehicle, while the microcontrollers process this information and send signals to the motor drivers, which control the speed breaker's height adjustment mechanism. Additionally, the system may require switches or remote controls for manual operation, as well as power sources such as batteries or AC adapters. Other necessary components may include wires, connectors, and mounting hardware to install and connect the system to the road surface</a:t>
            </a:r>
            <a:endParaRPr sz="975"/>
          </a:p>
        </p:txBody>
      </p:sp>
      <p:sp>
        <p:nvSpPr>
          <p:cNvPr id="93" name="Google Shape;93;p16"/>
          <p:cNvSpPr txBox="1"/>
          <p:nvPr/>
        </p:nvSpPr>
        <p:spPr>
          <a:xfrm>
            <a:off x="2614275" y="461700"/>
            <a:ext cx="65895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Lato"/>
                <a:ea typeface="Lato"/>
                <a:cs typeface="Lato"/>
                <a:sym typeface="Lato"/>
              </a:rPr>
              <a:t>COMPONENTS USED</a:t>
            </a:r>
            <a:endParaRPr sz="2100">
              <a:latin typeface="Lato"/>
              <a:ea typeface="Lato"/>
              <a:cs typeface="Lato"/>
              <a:sym typeface="Lato"/>
            </a:endParaRPr>
          </a:p>
        </p:txBody>
      </p:sp>
      <p:sp>
        <p:nvSpPr>
          <p:cNvPr id="94" name="Google Shape;94;p16"/>
          <p:cNvSpPr txBox="1"/>
          <p:nvPr/>
        </p:nvSpPr>
        <p:spPr>
          <a:xfrm>
            <a:off x="2391425" y="1044375"/>
            <a:ext cx="3096900" cy="22578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700">
                <a:latin typeface="Lato"/>
                <a:ea typeface="Lato"/>
                <a:cs typeface="Lato"/>
                <a:sym typeface="Lato"/>
              </a:rPr>
              <a:t>IR SENSORS</a:t>
            </a:r>
            <a:endParaRPr sz="1700">
              <a:latin typeface="Lato"/>
              <a:ea typeface="Lato"/>
              <a:cs typeface="Lato"/>
              <a:sym typeface="Lato"/>
            </a:endParaRPr>
          </a:p>
          <a:p>
            <a:pPr marL="0" lvl="0" indent="0" algn="ctr" rtl="0">
              <a:lnSpc>
                <a:spcPct val="150000"/>
              </a:lnSpc>
              <a:spcBef>
                <a:spcPts val="0"/>
              </a:spcBef>
              <a:spcAft>
                <a:spcPts val="0"/>
              </a:spcAft>
              <a:buNone/>
            </a:pPr>
            <a:r>
              <a:rPr lang="en" sz="1700">
                <a:latin typeface="Lato"/>
                <a:ea typeface="Lato"/>
                <a:cs typeface="Lato"/>
                <a:sym typeface="Lato"/>
              </a:rPr>
              <a:t>ARDUINO UNO BOARD</a:t>
            </a:r>
            <a:endParaRPr sz="1700">
              <a:latin typeface="Lato"/>
              <a:ea typeface="Lato"/>
              <a:cs typeface="Lato"/>
              <a:sym typeface="Lato"/>
            </a:endParaRPr>
          </a:p>
          <a:p>
            <a:pPr marL="0" lvl="0" indent="0" algn="ctr" rtl="0">
              <a:lnSpc>
                <a:spcPct val="150000"/>
              </a:lnSpc>
              <a:spcBef>
                <a:spcPts val="0"/>
              </a:spcBef>
              <a:spcAft>
                <a:spcPts val="0"/>
              </a:spcAft>
              <a:buNone/>
            </a:pPr>
            <a:r>
              <a:rPr lang="en" sz="1700">
                <a:latin typeface="Lato"/>
                <a:ea typeface="Lato"/>
                <a:cs typeface="Lato"/>
                <a:sym typeface="Lato"/>
              </a:rPr>
              <a:t>SERVO MOTOR</a:t>
            </a:r>
            <a:endParaRPr sz="1700">
              <a:latin typeface="Lato"/>
              <a:ea typeface="Lato"/>
              <a:cs typeface="Lato"/>
              <a:sym typeface="Lato"/>
            </a:endParaRPr>
          </a:p>
          <a:p>
            <a:pPr marL="0" lvl="0" indent="0" algn="ctr" rtl="0">
              <a:lnSpc>
                <a:spcPct val="150000"/>
              </a:lnSpc>
              <a:spcBef>
                <a:spcPts val="0"/>
              </a:spcBef>
              <a:spcAft>
                <a:spcPts val="0"/>
              </a:spcAft>
              <a:buNone/>
            </a:pPr>
            <a:endParaRPr sz="1700">
              <a:latin typeface="Lato"/>
              <a:ea typeface="Lato"/>
              <a:cs typeface="Lato"/>
              <a:sym typeface="Lato"/>
            </a:endParaRPr>
          </a:p>
          <a:p>
            <a:pPr marL="0" lvl="0" indent="0" algn="ctr" rtl="0">
              <a:lnSpc>
                <a:spcPct val="150000"/>
              </a:lnSpc>
              <a:spcBef>
                <a:spcPts val="0"/>
              </a:spcBef>
              <a:spcAft>
                <a:spcPts val="0"/>
              </a:spcAft>
              <a:buNone/>
            </a:pPr>
            <a:endParaRPr sz="1700">
              <a:latin typeface="Lato"/>
              <a:ea typeface="Lato"/>
              <a:cs typeface="Lato"/>
              <a:sym typeface="Lato"/>
            </a:endParaRPr>
          </a:p>
        </p:txBody>
      </p:sp>
      <p:pic>
        <p:nvPicPr>
          <p:cNvPr id="95" name="Google Shape;95;p16"/>
          <p:cNvPicPr preferRelativeResize="0"/>
          <p:nvPr/>
        </p:nvPicPr>
        <p:blipFill>
          <a:blip r:embed="rId3">
            <a:alphaModFix/>
          </a:blip>
          <a:stretch>
            <a:fillRect/>
          </a:stretch>
        </p:blipFill>
        <p:spPr>
          <a:xfrm>
            <a:off x="0" y="2514600"/>
            <a:ext cx="4762500" cy="262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Working</a:t>
            </a:r>
            <a:endParaRPr sz="3300"/>
          </a:p>
        </p:txBody>
      </p:sp>
      <p:sp>
        <p:nvSpPr>
          <p:cNvPr id="101" name="Google Shape;101;p17"/>
          <p:cNvSpPr txBox="1">
            <a:spLocks noGrp="1"/>
          </p:cNvSpPr>
          <p:nvPr>
            <p:ph type="body" idx="1"/>
          </p:nvPr>
        </p:nvSpPr>
        <p:spPr>
          <a:xfrm>
            <a:off x="1716825" y="1266750"/>
            <a:ext cx="7005000" cy="3327600"/>
          </a:xfrm>
          <a:prstGeom prst="rect">
            <a:avLst/>
          </a:prstGeom>
        </p:spPr>
        <p:txBody>
          <a:bodyPr spcFirstLastPara="1" wrap="square" lIns="91425" tIns="91425" rIns="91425" bIns="91425" anchor="ctr" anchorCtr="0">
            <a:noAutofit/>
          </a:bodyPr>
          <a:lstStyle/>
          <a:p>
            <a:pPr marL="0" lvl="0" indent="0" algn="ctr" rtl="0">
              <a:lnSpc>
                <a:spcPct val="140000"/>
              </a:lnSpc>
              <a:spcBef>
                <a:spcPts val="0"/>
              </a:spcBef>
              <a:spcAft>
                <a:spcPts val="1200"/>
              </a:spcAft>
              <a:buSzPts val="523"/>
              <a:buNone/>
            </a:pPr>
            <a:r>
              <a:rPr lang="en" sz="1260"/>
              <a:t>In an emergency situation, time is of the essence, and emergency vehicles such as ambulances, fire trucks, and police cars require quick and safe passage through roads to reach their destination. To facilitate this, the automatic speed breaker system can be designed to recognize emergency vehicles and temporarily lower the speed breaker's height, allowing them to pass safely and smoothly.  This can be achieved by incorporating special sensors or GPS systems into the emergency vehicles that communicate with the speed breaker system. When an emergency vehicle approaches, the sensors or GPS system sends a signal to the speed breaker system, causing it to lower the speed breaker's height or even deactivate it temporarily, allowing the vehicle to pass over smoothly.  This feature not only ensures that emergency vehicles can reach their destination quickly but also reduces the risk of accidents caused by other vehicles trying to make way for them. Overall, incorporating this emergency vehicle recognition feature into the automatic speed breaker system can significantly improve the efficiency and safety of emergency services</a:t>
            </a:r>
            <a:endParaRPr sz="126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2481350" y="5991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Attention areas</a:t>
            </a:r>
            <a:endParaRPr/>
          </a:p>
        </p:txBody>
      </p:sp>
      <p:sp>
        <p:nvSpPr>
          <p:cNvPr id="107" name="Google Shape;107;p18"/>
          <p:cNvSpPr txBox="1">
            <a:spLocks noGrp="1"/>
          </p:cNvSpPr>
          <p:nvPr>
            <p:ph type="body" idx="2"/>
          </p:nvPr>
        </p:nvSpPr>
        <p:spPr>
          <a:xfrm>
            <a:off x="4723822" y="1440500"/>
            <a:ext cx="3071400" cy="3002400"/>
          </a:xfrm>
          <a:prstGeom prst="rect">
            <a:avLst/>
          </a:prstGeom>
        </p:spPr>
        <p:txBody>
          <a:bodyPr spcFirstLastPara="1" wrap="square" lIns="91425" tIns="91425" rIns="91425" bIns="91425" anchor="ctr" anchorCtr="0">
            <a:noAutofit/>
          </a:bodyPr>
          <a:lstStyle/>
          <a:p>
            <a:pPr marL="0" lvl="0" indent="0" algn="ctr" rtl="0">
              <a:lnSpc>
                <a:spcPct val="140000"/>
              </a:lnSpc>
              <a:spcBef>
                <a:spcPts val="0"/>
              </a:spcBef>
              <a:spcAft>
                <a:spcPts val="0"/>
              </a:spcAft>
              <a:buSzPts val="440"/>
              <a:buNone/>
            </a:pPr>
            <a:r>
              <a:rPr lang="en" sz="1340" b="1">
                <a:solidFill>
                  <a:schemeClr val="dk1"/>
                </a:solidFill>
              </a:rPr>
              <a:t>RISk 1 </a:t>
            </a:r>
            <a:endParaRPr sz="1340" b="1">
              <a:solidFill>
                <a:schemeClr val="dk1"/>
              </a:solidFill>
            </a:endParaRPr>
          </a:p>
          <a:p>
            <a:pPr marL="0" lvl="0" indent="0" algn="ctr" rtl="0">
              <a:lnSpc>
                <a:spcPct val="140000"/>
              </a:lnSpc>
              <a:spcBef>
                <a:spcPts val="1200"/>
              </a:spcBef>
              <a:spcAft>
                <a:spcPts val="0"/>
              </a:spcAft>
              <a:buSzPts val="440"/>
              <a:buNone/>
            </a:pPr>
            <a:r>
              <a:rPr lang="en" sz="1340" b="1">
                <a:solidFill>
                  <a:schemeClr val="dk1"/>
                </a:solidFill>
              </a:rPr>
              <a:t> </a:t>
            </a:r>
            <a:r>
              <a:rPr lang="en" sz="1340" b="1"/>
              <a:t>TECHNICAL GLITCHES</a:t>
            </a:r>
            <a:endParaRPr sz="1340" b="1"/>
          </a:p>
          <a:p>
            <a:pPr marL="0" lvl="0" indent="0" algn="ctr" rtl="0">
              <a:lnSpc>
                <a:spcPct val="140000"/>
              </a:lnSpc>
              <a:spcBef>
                <a:spcPts val="1200"/>
              </a:spcBef>
              <a:spcAft>
                <a:spcPts val="0"/>
              </a:spcAft>
              <a:buSzPts val="440"/>
              <a:buNone/>
            </a:pPr>
            <a:r>
              <a:rPr lang="en" sz="1340" b="1">
                <a:solidFill>
                  <a:schemeClr val="dk1"/>
                </a:solidFill>
              </a:rPr>
              <a:t>RISK 2</a:t>
            </a:r>
            <a:endParaRPr sz="1340" b="1">
              <a:solidFill>
                <a:schemeClr val="dk1"/>
              </a:solidFill>
            </a:endParaRPr>
          </a:p>
          <a:p>
            <a:pPr marL="0" lvl="0" indent="0" algn="ctr" rtl="0">
              <a:lnSpc>
                <a:spcPct val="140000"/>
              </a:lnSpc>
              <a:spcBef>
                <a:spcPts val="1200"/>
              </a:spcBef>
              <a:spcAft>
                <a:spcPts val="0"/>
              </a:spcAft>
              <a:buSzPts val="440"/>
              <a:buNone/>
            </a:pPr>
            <a:r>
              <a:rPr lang="en" sz="1340" b="1"/>
              <a:t>CYBERSECURITY THREATS</a:t>
            </a:r>
            <a:endParaRPr sz="1340" b="1"/>
          </a:p>
          <a:p>
            <a:pPr marL="0" lvl="0" indent="0" algn="ctr" rtl="0">
              <a:lnSpc>
                <a:spcPct val="140000"/>
              </a:lnSpc>
              <a:spcBef>
                <a:spcPts val="1200"/>
              </a:spcBef>
              <a:spcAft>
                <a:spcPts val="0"/>
              </a:spcAft>
              <a:buSzPts val="440"/>
              <a:buNone/>
            </a:pPr>
            <a:r>
              <a:rPr lang="en" sz="1340" b="1">
                <a:solidFill>
                  <a:schemeClr val="dk1"/>
                </a:solidFill>
              </a:rPr>
              <a:t>RISK 3</a:t>
            </a:r>
            <a:endParaRPr sz="1340" b="1">
              <a:solidFill>
                <a:schemeClr val="dk1"/>
              </a:solidFill>
            </a:endParaRPr>
          </a:p>
          <a:p>
            <a:pPr marL="0" lvl="0" indent="0" algn="ctr" rtl="0">
              <a:lnSpc>
                <a:spcPct val="140000"/>
              </a:lnSpc>
              <a:spcBef>
                <a:spcPts val="1200"/>
              </a:spcBef>
              <a:spcAft>
                <a:spcPts val="0"/>
              </a:spcAft>
              <a:buSzPts val="440"/>
              <a:buNone/>
            </a:pPr>
            <a:r>
              <a:rPr lang="en" sz="1340" b="1"/>
              <a:t>MAINTENANCE</a:t>
            </a:r>
            <a:endParaRPr sz="1340" b="1"/>
          </a:p>
          <a:p>
            <a:pPr marL="0" lvl="0" indent="0" algn="ctr" rtl="0">
              <a:lnSpc>
                <a:spcPct val="140000"/>
              </a:lnSpc>
              <a:spcBef>
                <a:spcPts val="1200"/>
              </a:spcBef>
              <a:spcAft>
                <a:spcPts val="0"/>
              </a:spcAft>
              <a:buSzPts val="440"/>
              <a:buNone/>
            </a:pPr>
            <a:r>
              <a:rPr lang="en" sz="1340" b="1">
                <a:solidFill>
                  <a:schemeClr val="dk1"/>
                </a:solidFill>
              </a:rPr>
              <a:t>RISK 4</a:t>
            </a:r>
            <a:endParaRPr sz="1340" b="1">
              <a:solidFill>
                <a:schemeClr val="dk1"/>
              </a:solidFill>
            </a:endParaRPr>
          </a:p>
          <a:p>
            <a:pPr marL="0" lvl="0" indent="0" algn="ctr" rtl="0">
              <a:lnSpc>
                <a:spcPct val="140000"/>
              </a:lnSpc>
              <a:spcBef>
                <a:spcPts val="1200"/>
              </a:spcBef>
              <a:spcAft>
                <a:spcPts val="0"/>
              </a:spcAft>
              <a:buSzPts val="440"/>
              <a:buNone/>
            </a:pPr>
            <a:r>
              <a:rPr lang="en" sz="1340" b="1"/>
              <a:t>COST AND FEASIBILITY</a:t>
            </a:r>
            <a:endParaRPr sz="1340" b="1"/>
          </a:p>
          <a:p>
            <a:pPr marL="0" lvl="0" indent="0" algn="ctr" rtl="0">
              <a:lnSpc>
                <a:spcPct val="140000"/>
              </a:lnSpc>
              <a:spcBef>
                <a:spcPts val="1200"/>
              </a:spcBef>
              <a:spcAft>
                <a:spcPts val="1200"/>
              </a:spcAft>
              <a:buSzPts val="440"/>
              <a:buNone/>
            </a:pPr>
            <a:endParaRPr sz="1240" b="1"/>
          </a:p>
        </p:txBody>
      </p:sp>
      <p:pic>
        <p:nvPicPr>
          <p:cNvPr id="108" name="Google Shape;108;p18"/>
          <p:cNvPicPr preferRelativeResize="0"/>
          <p:nvPr/>
        </p:nvPicPr>
        <p:blipFill>
          <a:blip r:embed="rId3">
            <a:alphaModFix/>
          </a:blip>
          <a:stretch>
            <a:fillRect/>
          </a:stretch>
        </p:blipFill>
        <p:spPr>
          <a:xfrm>
            <a:off x="678975" y="1628838"/>
            <a:ext cx="3806525" cy="2372375"/>
          </a:xfrm>
          <a:prstGeom prst="rect">
            <a:avLst/>
          </a:prstGeom>
          <a:noFill/>
          <a:ln w="19050" cap="flat" cmpd="sng">
            <a:solidFill>
              <a:schemeClr val="dk2"/>
            </a:solidFill>
            <a:prstDash val="lgDash"/>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419325" y="460075"/>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steps</a:t>
            </a:r>
            <a:endParaRPr/>
          </a:p>
        </p:txBody>
      </p:sp>
      <p:sp>
        <p:nvSpPr>
          <p:cNvPr id="114" name="Google Shape;114;p19"/>
          <p:cNvSpPr txBox="1">
            <a:spLocks noGrp="1"/>
          </p:cNvSpPr>
          <p:nvPr>
            <p:ph type="body" idx="1"/>
          </p:nvPr>
        </p:nvSpPr>
        <p:spPr>
          <a:xfrm>
            <a:off x="2822412" y="1387276"/>
            <a:ext cx="6321600" cy="3002400"/>
          </a:xfrm>
          <a:prstGeom prst="rect">
            <a:avLst/>
          </a:prstGeom>
        </p:spPr>
        <p:txBody>
          <a:bodyPr spcFirstLastPara="1" wrap="square" lIns="91425" tIns="91425" rIns="91425" bIns="91425" anchor="ctr" anchorCtr="0">
            <a:normAutofit fontScale="25000" lnSpcReduction="20000"/>
          </a:bodyPr>
          <a:lstStyle/>
          <a:p>
            <a:pPr marL="457200" lvl="0" indent="-344830" algn="ctr" rtl="0">
              <a:lnSpc>
                <a:spcPct val="150000"/>
              </a:lnSpc>
              <a:spcBef>
                <a:spcPts val="0"/>
              </a:spcBef>
              <a:spcAft>
                <a:spcPts val="0"/>
              </a:spcAft>
              <a:buSzPct val="100000"/>
              <a:buAutoNum type="arabicPeriod"/>
            </a:pPr>
            <a:r>
              <a:rPr lang="en" sz="7321" b="1">
                <a:solidFill>
                  <a:schemeClr val="dk1"/>
                </a:solidFill>
              </a:rPr>
              <a:t>Integration with other smart traffic management systems</a:t>
            </a:r>
            <a:endParaRPr sz="7321" b="1">
              <a:solidFill>
                <a:schemeClr val="dk1"/>
              </a:solidFill>
            </a:endParaRPr>
          </a:p>
          <a:p>
            <a:pPr marL="457200" lvl="0" indent="-344830" algn="ctr" rtl="0">
              <a:lnSpc>
                <a:spcPct val="150000"/>
              </a:lnSpc>
              <a:spcBef>
                <a:spcPts val="0"/>
              </a:spcBef>
              <a:spcAft>
                <a:spcPts val="0"/>
              </a:spcAft>
              <a:buSzPct val="100000"/>
              <a:buAutoNum type="arabicPeriod"/>
            </a:pPr>
            <a:r>
              <a:rPr lang="en" sz="7321" b="1">
                <a:solidFill>
                  <a:schemeClr val="dk1"/>
                </a:solidFill>
              </a:rPr>
              <a:t>Use of advanced sensors and algorithms</a:t>
            </a:r>
            <a:endParaRPr sz="7321" b="1">
              <a:solidFill>
                <a:schemeClr val="dk1"/>
              </a:solidFill>
            </a:endParaRPr>
          </a:p>
          <a:p>
            <a:pPr marL="457200" lvl="0" indent="-344830" algn="ctr" rtl="0">
              <a:lnSpc>
                <a:spcPct val="150000"/>
              </a:lnSpc>
              <a:spcBef>
                <a:spcPts val="0"/>
              </a:spcBef>
              <a:spcAft>
                <a:spcPts val="0"/>
              </a:spcAft>
              <a:buSzPct val="100000"/>
              <a:buAutoNum type="arabicPeriod"/>
            </a:pPr>
            <a:r>
              <a:rPr lang="en" sz="7321" b="1">
                <a:solidFill>
                  <a:schemeClr val="dk1"/>
                </a:solidFill>
              </a:rPr>
              <a:t>Incorporation of AI and machine learning</a:t>
            </a:r>
            <a:endParaRPr sz="7321" b="1">
              <a:solidFill>
                <a:schemeClr val="dk1"/>
              </a:solidFill>
            </a:endParaRPr>
          </a:p>
          <a:p>
            <a:pPr marL="457200" lvl="0" indent="-344830" algn="ctr" rtl="0">
              <a:lnSpc>
                <a:spcPct val="150000"/>
              </a:lnSpc>
              <a:spcBef>
                <a:spcPts val="0"/>
              </a:spcBef>
              <a:spcAft>
                <a:spcPts val="0"/>
              </a:spcAft>
              <a:buSzPct val="100000"/>
              <a:buAutoNum type="arabicPeriod"/>
            </a:pPr>
            <a:r>
              <a:rPr lang="en" sz="7321" b="1">
                <a:solidFill>
                  <a:schemeClr val="dk1"/>
                </a:solidFill>
              </a:rPr>
              <a:t>Application in different road settings</a:t>
            </a:r>
            <a:endParaRPr sz="7321" b="1">
              <a:solidFill>
                <a:schemeClr val="dk1"/>
              </a:solidFill>
            </a:endParaRPr>
          </a:p>
          <a:p>
            <a:pPr marL="457200" lvl="0" indent="-344830" algn="ctr" rtl="0">
              <a:lnSpc>
                <a:spcPct val="150000"/>
              </a:lnSpc>
              <a:spcBef>
                <a:spcPts val="0"/>
              </a:spcBef>
              <a:spcAft>
                <a:spcPts val="0"/>
              </a:spcAft>
              <a:buSzPct val="100000"/>
              <a:buAutoNum type="arabicPeriod"/>
            </a:pPr>
            <a:r>
              <a:rPr lang="en" sz="7321" b="1">
                <a:solidFill>
                  <a:schemeClr val="dk1"/>
                </a:solidFill>
              </a:rPr>
              <a:t>Increased focus on sustainability</a:t>
            </a:r>
            <a:endParaRPr sz="7321" b="1">
              <a:solidFill>
                <a:schemeClr val="dk1"/>
              </a:solidFill>
            </a:endParaRPr>
          </a:p>
          <a:p>
            <a:pPr marL="457200" lvl="0" indent="-344830" algn="ctr" rtl="0">
              <a:lnSpc>
                <a:spcPct val="150000"/>
              </a:lnSpc>
              <a:spcBef>
                <a:spcPts val="0"/>
              </a:spcBef>
              <a:spcAft>
                <a:spcPts val="0"/>
              </a:spcAft>
              <a:buSzPct val="100000"/>
              <a:buAutoNum type="arabicPeriod"/>
            </a:pPr>
            <a:r>
              <a:rPr lang="en" sz="7321" b="1">
                <a:solidFill>
                  <a:schemeClr val="dk1"/>
                </a:solidFill>
              </a:rPr>
              <a:t>These future developments aim to improve the effectiveness, accuracy, and sustainability of the automatic speed breaker system and enhance road safety and traffic management.</a:t>
            </a:r>
            <a:endParaRPr sz="7321" b="1">
              <a:solidFill>
                <a:schemeClr val="dk1"/>
              </a:solidFill>
            </a:endParaRPr>
          </a:p>
          <a:p>
            <a:pPr marL="0" lvl="0" indent="0" algn="l" rtl="0">
              <a:spcBef>
                <a:spcPts val="0"/>
              </a:spcBef>
              <a:spcAft>
                <a:spcPts val="0"/>
              </a:spcAft>
              <a:buNone/>
            </a:pPr>
            <a:endParaRPr sz="2100" b="1">
              <a:solidFill>
                <a:schemeClr val="dk1"/>
              </a:solidFill>
            </a:endParaRPr>
          </a:p>
          <a:p>
            <a:pPr marL="0" lvl="0" indent="0" algn="l" rtl="0">
              <a:spcBef>
                <a:spcPts val="0"/>
              </a:spcBef>
              <a:spcAft>
                <a:spcPts val="1200"/>
              </a:spcAft>
              <a:buNone/>
            </a:pPr>
            <a:endParaRPr sz="2400"/>
          </a:p>
        </p:txBody>
      </p:sp>
      <p:pic>
        <p:nvPicPr>
          <p:cNvPr id="115" name="Google Shape;115;p19"/>
          <p:cNvPicPr preferRelativeResize="0"/>
          <p:nvPr/>
        </p:nvPicPr>
        <p:blipFill rotWithShape="1">
          <a:blip r:embed="rId3">
            <a:alphaModFix/>
          </a:blip>
          <a:srcRect l="-2620" t="12020" r="2620" b="-12019"/>
          <a:stretch/>
        </p:blipFill>
        <p:spPr>
          <a:xfrm>
            <a:off x="-3" y="1631853"/>
            <a:ext cx="3098625" cy="23136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body" idx="4294967295"/>
          </p:nvPr>
        </p:nvSpPr>
        <p:spPr>
          <a:xfrm>
            <a:off x="2653500" y="295575"/>
            <a:ext cx="3837000" cy="36951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 sz="4500" u="sng">
                <a:latin typeface="Comfortaa"/>
                <a:ea typeface="Comfortaa"/>
                <a:cs typeface="Comfortaa"/>
                <a:sym typeface="Comfortaa"/>
              </a:rPr>
              <a:t>THANK YOU</a:t>
            </a:r>
            <a:endParaRPr sz="4600" u="sng">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570</Words>
  <Application>Microsoft Office PowerPoint</Application>
  <PresentationFormat>On-screen Show (16:9)</PresentationFormat>
  <Paragraphs>43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Raleway</vt:lpstr>
      <vt:lpstr>Comfortaa</vt:lpstr>
      <vt:lpstr>Lato</vt:lpstr>
      <vt:lpstr>Swiss</vt:lpstr>
      <vt:lpstr>PowerPoint Presentation</vt:lpstr>
      <vt:lpstr>PowerPoint Presentation</vt:lpstr>
      <vt:lpstr>PowerPoint Presentation</vt:lpstr>
      <vt:lpstr>PowerPoint Presentation</vt:lpstr>
      <vt:lpstr>Working</vt:lpstr>
      <vt:lpstr>Attention areas</vt:lpstr>
      <vt:lpstr>Next steps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jega veera pandian</dc:creator>
  <cp:lastModifiedBy>jega veera pandian</cp:lastModifiedBy>
  <cp:revision>1</cp:revision>
  <dcterms:modified xsi:type="dcterms:W3CDTF">2023-03-14T09:11:25Z</dcterms:modified>
</cp:coreProperties>
</file>