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charts/chart2.xml" ContentType="application/vnd.openxmlformats-officedocument.drawingml.chart+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Worksheet2.xlsx"/></Relationships>
</file>

<file path=ppt/charts/chart2.xml><?xml version="1.0" encoding="utf-8"?>
<c:chartSpace xmlns:c="http://schemas.openxmlformats.org/drawingml/2006/chart" xmlns:a="http://schemas.openxmlformats.org/drawingml/2006/main" xmlns:r="http://schemas.openxmlformats.org/officeDocument/2006/relationships">
  <c:date1904 val="0"/>
  <c:roundedCorners val="1"/>
  <c:chart>
    <c:autoTitleDeleted val="1"/>
    <c:plotArea>
      <c:layout/>
      <c:barChart>
        <c:barDir val="col"/>
        <c:grouping val="clustered"/>
        <c:varyColors val="0"/>
        <c:ser>
          <c:idx val="0"/>
          <c:order val="0"/>
          <c:tx>
            <c:strRef>
              <c:f>Sheet1!$B$1</c:f>
              <c:strCache>
                <c:ptCount val="1"/>
                <c:pt idx="0">
                  <c:v>High Severity</c:v>
                </c:pt>
              </c:strCache>
            </c:strRef>
          </c:tx>
          <c:spPr>
            <a:solidFill>
              <a:srgbClr val="C0504D"/>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Sheet1!$A$2:$A$2</c:f>
              <c:multiLvlStrCache>
                <c:ptCount val="1"/>
                <c:lvl>
                  <c:pt idx="0">
                    <c:v>High Severity</c:v>
                  </c:pt>
                </c:lvl>
              </c:multiLvlStrCache>
            </c:multiLvlStrRef>
          </c:cat>
          <c:val>
            <c:numRef>
              <c:f>Sheet1!$B$2:$B$2</c:f>
              <c:numCache>
                <c:formatCode>General</c:formatCode>
                <c:ptCount val="1"/>
                <c:pt idx="0">
                  <c:v>12</c:v>
                </c:pt>
              </c:numCache>
            </c:numRef>
          </c:val>
        </c:ser>
        <c:ser>
          <c:idx val="1"/>
          <c:order val="1"/>
          <c:tx>
            <c:strRef>
              <c:f>Sheet1!$C$1</c:f>
              <c:strCache>
                <c:ptCount val="1"/>
                <c:pt idx="0">
                  <c:v>Medium Severity</c:v>
                </c:pt>
              </c:strCache>
            </c:strRef>
          </c:tx>
          <c:spPr>
            <a:solidFill>
              <a:srgbClr val="4F81BD"/>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Sheet1!$A$2:$A$2</c:f>
              <c:multiLvlStrCache>
                <c:ptCount val="1"/>
                <c:lvl>
                  <c:pt idx="0">
                    <c:v>Medium Severity</c:v>
                  </c:pt>
                </c:lvl>
              </c:multiLvlStrCache>
            </c:multiLvlStrRef>
          </c:cat>
          <c:val>
            <c:numRef>
              <c:f>Sheet1!$C$2:$C$2</c:f>
              <c:numCache>
                <c:formatCode>General</c:formatCode>
                <c:ptCount val="1"/>
                <c:pt idx="0">
                  <c:v>0</c:v>
                </c:pt>
              </c:numCache>
            </c:numRef>
          </c:val>
        </c:ser>
        <c:ser>
          <c:idx val="2"/>
          <c:order val="2"/>
          <c:tx>
            <c:strRef>
              <c:f>Sheet1!$D$1</c:f>
              <c:strCache>
                <c:ptCount val="1"/>
                <c:pt idx="0">
                  <c:v>Low Severity</c:v>
                </c:pt>
              </c:strCache>
            </c:strRef>
          </c:tx>
          <c:spPr>
            <a:solidFill>
              <a:srgbClr val="9BBB59"/>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Sheet1!$A$2:$A$2</c:f>
              <c:multiLvlStrCache>
                <c:ptCount val="1"/>
                <c:lvl>
                  <c:pt idx="0">
                    <c:v>Low Severity</c:v>
                  </c:pt>
                </c:lvl>
              </c:multiLvlStrCache>
            </c:multiLvlStrRef>
          </c:cat>
          <c:val>
            <c:numRef>
              <c:f>Sheet1!$D$2:$D$2</c:f>
              <c:numCache>
                <c:formatCode>General</c:formatCode>
                <c:ptCount val="1"/>
                <c:pt idx="0">
                  <c:v>5</c:v>
                </c:pt>
              </c:numCache>
            </c:numRef>
          </c:val>
        </c:ser>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gapWidth val="150"/>
        <c:overlap val="0"/>
        <c:axId val="2094734554"/>
        <c:axId val="2094734552"/>
        <c:axId val="2094734556"/>
      </c:barChart>
      <c:catAx>
        <c:axId val="2094734554"/>
        <c:scaling>
          <c:orientation val="minMax"/>
        </c:scaling>
        <c:delete val="0"/>
        <c:axPos val="b"/>
        <c:numFmt formatCode="General" sourceLinked="1"/>
        <c:majorTickMark val="out"/>
        <c:minorTickMark val="none"/>
        <c:tickLblPos val="low"/>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2"/>
        <c:crosses val="autoZero"/>
        <c:auto val="1"/>
        <c:lblAlgn val="ctr"/>
        <c:noMultiLvlLbl val="1"/>
      </c:catAx>
      <c:valAx>
        <c:axId val="2094734552"/>
        <c:scaling>
          <c:orientation val="minMax"/>
        </c:scaling>
        <c:delete val="0"/>
        <c:axPos val="l"/>
        <c:majorGridlines>
          <c:spPr>
            <a:ln w="12700" cap="flat">
              <a:solidFill>
                <a:srgbClr val="888888"/>
              </a:solidFill>
              <a:prstDash val="solid"/>
              <a:round/>
            </a:ln>
          </c:spPr>
        </c:majorGridlines>
        <c:numFmt formatCode="General" sourceLinked="0"/>
        <c:majorTickMark val="out"/>
        <c:minorTickMark val="none"/>
        <c:tickLblPos val="nextTo"/>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4"/>
        <c:crosses val="autoZero"/>
        <c:crossBetween val="between"/>
      </c:valAx>
      <c:spPr>
        <a:noFill/>
        <a:ln>
          <a:noFill/>
        </a:ln>
        <a:effectLst/>
      </c:spPr>
    </c:plotArea>
    <c:plotVisOnly val="1"/>
    <c:dispBlanksAs val="span"/>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chart" Target="/ppt/charts/chart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0" y="0"/>
            <a:ext cx="6858000" cy="0"/>
          </a:xfrm>
          <a:prstGeom prst="rect">
            <a:avLst/>
          </a:prstGeom>
          <a:noFill/>
          <a:ln/>
        </p:spPr>
        <p:txBody>
          <a:bodyPr wrap="square" rtlCol="0" anchor="ctr"/>
          <a:lstStyle/>
          <a:p>
            <a:pPr indent="0" marL="0">
              <a:buNone/>
            </a:pPr>
            <a:endParaRPr lang="en-US" dirty="0"/>
          </a:p>
          <a:p>
            <a:pPr indent="0" marL="0">
              <a:buNone/>
            </a:pPr>
            <a:r>
              <a:rPr lang="en-US" dirty="0">
                <a:solidFill>
                  <a:srgbClr val="000000"/>
                </a:solidFill>
              </a:rPr>
              <a:t>Bar Chart Overview</a:t>
            </a:r>
            <a:endParaRPr lang="en-US" dirty="0"/>
          </a:p>
        </p:txBody>
      </p:sp>
      <p:graphicFrame>
        <p:nvGraphicFramePr>
          <p:cNvPr id="3" name="Chart 0" descr=""/>
          <p:cNvGraphicFramePr/>
          <p:nvPr/>
        </p:nvGraphicFramePr>
        <p:xfrm>
          <a:off x="914400" y="914400"/>
          <a:ext cx="4572000" cy="2571750"/>
        </p:xfrm>
        <a:graphic xmlns:a="http://schemas.openxmlformats.org/drawingml/2006/main">
          <a:graphicData uri="http://schemas.openxmlformats.org/drawingml/2006/chart">
            <c:chart xmlns:c="http://schemas.openxmlformats.org/drawingml/2006/chart"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0" y="914400"/>
            <a:ext cx="9144000" cy="1828800"/>
          </a:xfrm>
          <a:prstGeom prst="rect">
            <a:avLst/>
          </a:prstGeom>
          <a:solidFill>
            <a:srgbClr val="F1F1F1"/>
          </a:solidFill>
          <a:ln/>
        </p:spPr>
        <p:txBody>
          <a:bodyPr wrap="square" rtlCol="0" anchor="ctr"/>
          <a:lstStyle/>
          <a:p>
            <a:pPr algn="ctr" indent="0" marL="0">
              <a:buNone/>
            </a:pPr>
            <a:r>
              <a:rPr lang="en-US" sz="2400" dirty="0">
                <a:solidFill>
                  <a:srgbClr val="0088CC"/>
                </a:solidFill>
              </a:rPr>
              <a:t>Key Findings  </a:t>
            </a:r>
            <a:endParaRPr lang="en-US" sz="2400" dirty="0"/>
          </a:p>
          <a:p>
            <a:pPr algn="ctr" indent="0" marL="0">
              <a:buNone/>
            </a:pPr>
            <a:r>
              <a:rPr lang="en-US" sz="2400" dirty="0">
                <a:solidFill>
                  <a:srgbClr val="0088CC"/>
                </a:solidFill>
              </a:rPr>
              <a:t> High severity: 6 issues</a:t>
            </a:r>
            <a:endParaRPr lang="en-US" sz="2400" dirty="0"/>
          </a:p>
          <a:p>
            <a:pPr algn="ctr" indent="0" marL="0">
              <a:buNone/>
            </a:pPr>
            <a:r>
              <a:rPr lang="en-US" sz="2400" dirty="0">
                <a:solidFill>
                  <a:srgbClr val="0088CC"/>
                </a:solidFill>
              </a:rPr>
              <a:t>Medium severity: 0 issues</a:t>
            </a:r>
            <a:endParaRPr lang="en-US" sz="2400" dirty="0"/>
          </a:p>
          <a:p>
            <a:pPr algn="ctr" indent="0" marL="0">
              <a:buNone/>
            </a:pPr>
            <a:r>
              <a:rPr lang="en-US" sz="2400" dirty="0">
                <a:solidFill>
                  <a:srgbClr val="0088CC"/>
                </a:solidFill>
              </a:rPr>
              <a:t>Low severity: 2 issues</a:t>
            </a:r>
            <a:endParaRPr lang="en-US" sz="2400" dirty="0"/>
          </a:p>
          <a:p>
            <a:pPr algn="ctr" indent="0" marL="0">
              <a:buNone/>
            </a:pPr>
            <a:r>
              <a:rPr lang="en-US" sz="2400" dirty="0">
                <a:solidFill>
                  <a:srgbClr val="0088CC"/>
                </a:solidFill>
              </a:rPr>
              <a:t>Information severity: 15 issues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0" y="914400"/>
            <a:ext cx="9144000" cy="1828800"/>
          </a:xfrm>
          <a:prstGeom prst="rect">
            <a:avLst/>
          </a:prstGeom>
          <a:solidFill>
            <a:srgbClr val="F1F1F1"/>
          </a:solidFill>
          <a:ln/>
        </p:spPr>
        <p:txBody>
          <a:bodyPr wrap="square" rtlCol="0" anchor="ctr"/>
          <a:lstStyle/>
          <a:p>
            <a:pPr algn="ctr" indent="0" marL="0">
              <a:buNone/>
            </a:pPr>
            <a:r>
              <a:rPr lang="en-US" sz="2400" dirty="0">
                <a:solidFill>
                  <a:srgbClr val="0088CC"/>
                </a:solidFill>
              </a:rPr>
              <a:t>Recommendations  </a:t>
            </a:r>
            <a:endParaRPr lang="en-US" sz="2400" dirty="0"/>
          </a:p>
          <a:p>
            <a:pPr algn="ctr" indent="0" marL="0">
              <a:buNone/>
            </a:pPr>
            <a:r>
              <a:rPr lang="en-US" sz="2400" dirty="0">
                <a:solidFill>
                  <a:srgbClr val="0088CC"/>
                </a:solidFill>
              </a:rPr>
              <a:t> Based on the information provided in the file, it appears to be a Burp Scanner Sample Report detailing the results of a security scan conducted on a web application. The report categorizes identified issues by severity and confidence level, providing insights into potential vulnerabilities that may impact the organization's security posture. It is essential to review and address the identified issues to enhance the overall security of the application.</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0" y="914400"/>
            <a:ext cx="9144000" cy="1828800"/>
          </a:xfrm>
          <a:prstGeom prst="rect">
            <a:avLst/>
          </a:prstGeom>
          <a:solidFill>
            <a:srgbClr val="F1F1F1"/>
          </a:solidFill>
          <a:ln/>
        </p:spPr>
        <p:txBody>
          <a:bodyPr wrap="square" rtlCol="0" anchor="ctr"/>
          <a:lstStyle/>
          <a:p>
            <a:pPr algn="ctr" indent="0" marL="0">
              <a:buNone/>
            </a:pPr>
            <a:r>
              <a:rPr lang="en-US" sz="2400" dirty="0">
                <a:solidFill>
                  <a:srgbClr val="0088CC"/>
                </a:solidFill>
              </a:rPr>
              <a:t>Conclusion  </a:t>
            </a:r>
            <a:endParaRPr lang="en-US" sz="2400" dirty="0"/>
          </a:p>
          <a:p>
            <a:pPr algn="ctr" indent="0" marL="0">
              <a:buNone/>
            </a:pPr>
            <a:r>
              <a:rPr lang="en-US" sz="2400" dirty="0">
                <a:solidFill>
                  <a:srgbClr val="0088CC"/>
                </a:solidFill>
              </a:rPr>
              <a:t> Based on the information provided in the file, it appears to be a Burp Scanner Sample Report detailing the results of a security scan conducted on a web application. The report categorizes identified issues by severity and confidence level, providing insights into potential vulnerabilities that may impact the organization's security posture. It is essential to review and address the identified issues to enhance the overall security of the application.</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2024-04-07T10:48:16Z</dcterms:created>
  <dcterms:modified xsi:type="dcterms:W3CDTF">2024-04-07T10:48:16Z</dcterms:modified>
</cp:coreProperties>
</file>