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3"/>
  </p:sldMasterIdLst>
  <p:notesMasterIdLst>
    <p:notesMasterId r:id="rId5"/>
  </p:notesMasterIdLst>
  <p:handoutMasterIdLst>
    <p:handoutMasterId r:id="rId25"/>
  </p:handoutMasterIdLst>
  <p:sldIdLst>
    <p:sldId id="256" r:id="rId4"/>
    <p:sldId id="257" r:id="rId6"/>
    <p:sldId id="258" r:id="rId7"/>
    <p:sldId id="270" r:id="rId8"/>
    <p:sldId id="259" r:id="rId9"/>
    <p:sldId id="260" r:id="rId10"/>
    <p:sldId id="271" r:id="rId11"/>
    <p:sldId id="261" r:id="rId12"/>
    <p:sldId id="262" r:id="rId13"/>
    <p:sldId id="263" r:id="rId14"/>
    <p:sldId id="264" r:id="rId15"/>
    <p:sldId id="269" r:id="rId16"/>
    <p:sldId id="283" r:id="rId17"/>
    <p:sldId id="286" r:id="rId18"/>
    <p:sldId id="284" r:id="rId19"/>
    <p:sldId id="285" r:id="rId20"/>
    <p:sldId id="265" r:id="rId21"/>
    <p:sldId id="266" r:id="rId22"/>
    <p:sldId id="267" r:id="rId23"/>
    <p:sldId id="268" r:id="rId24"/>
  </p:sldIdLst>
  <p:sldSz cx="12192000" cy="6858000"/>
  <p:notesSz cx="6858000" cy="9144000"/>
  <p:embeddedFontLst>
    <p:embeddedFont>
      <p:font typeface="Calibri" panose="020F0502020204030204"/>
      <p:regular r:id="rId29"/>
    </p:embeddedFont>
    <p:embeddedFont>
      <p:font typeface="Angsana New" panose="02020603050405020304"/>
      <p:regular r:id="rId30"/>
      <p:bold r:id="rId31"/>
      <p:italic r:id="rId32"/>
      <p:boldItalic r:id="rId33"/>
    </p:embeddedFont>
    <p:embeddedFont>
      <p:font typeface="Algerian" panose="04020705040A02060702"/>
      <p:regular r:id="rId34"/>
    </p:embeddedFont>
    <p:embeddedFont>
      <p:font typeface="Century Schoolbook" panose="02040604050505020304"/>
      <p:regular r:id="rId35"/>
      <p:bold r:id="rId36"/>
      <p:italic r:id="rId37"/>
      <p:boldItalic r:id="rId38"/>
    </p:embeddedFont>
    <p:embeddedFont>
      <p:font typeface="Georgia" panose="02040502050405020303"/>
      <p:regular r:id="rId39"/>
      <p:bold r:id="rId40"/>
      <p:italic r:id="rId41"/>
      <p:boldItalic r:id="rId42"/>
    </p:embeddedFont>
    <p:embeddedFont>
      <p:font typeface="Cambria" panose="02040503050406030204"/>
      <p:regular r:id="rId43"/>
      <p:bold r:id="rId44"/>
      <p:italic r:id="rId45"/>
      <p:boldItalic r:id="rId46"/>
    </p:embeddedFont>
    <p:embeddedFont>
      <p:font typeface="Algerian" panose="04020705040A02060702"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AD5EAFC-57B4-48A1-828C-67C2683A347E}"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75" d="100"/>
          <a:sy n="75" d="100"/>
        </p:scale>
        <p:origin x="58" y="4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7" Type="http://schemas.openxmlformats.org/officeDocument/2006/relationships/font" Target="fonts/font19.fntdata"/><Relationship Id="rId46" Type="http://schemas.openxmlformats.org/officeDocument/2006/relationships/font" Target="fonts/font18.fntdata"/><Relationship Id="rId45" Type="http://schemas.openxmlformats.org/officeDocument/2006/relationships/font" Target="fonts/font17.fntdata"/><Relationship Id="rId44" Type="http://schemas.openxmlformats.org/officeDocument/2006/relationships/font" Target="fonts/font16.fntdata"/><Relationship Id="rId43" Type="http://schemas.openxmlformats.org/officeDocument/2006/relationships/font" Target="fonts/font15.fntdata"/><Relationship Id="rId42" Type="http://schemas.openxmlformats.org/officeDocument/2006/relationships/font" Target="fonts/font14.fntdata"/><Relationship Id="rId41" Type="http://schemas.openxmlformats.org/officeDocument/2006/relationships/font" Target="fonts/font13.fntdata"/><Relationship Id="rId40" Type="http://schemas.openxmlformats.org/officeDocument/2006/relationships/font" Target="fonts/font12.fntdata"/><Relationship Id="rId4" Type="http://schemas.openxmlformats.org/officeDocument/2006/relationships/slide" Target="slides/slide1.xml"/><Relationship Id="rId39" Type="http://schemas.openxmlformats.org/officeDocument/2006/relationships/font" Target="fonts/font11.fntdata"/><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Master" Target="slideMasters/slideMaster2.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
        <p:cNvGrpSpPr/>
        <p:nvPr/>
      </p:nvGrpSpPr>
      <p:grpSpPr>
        <a:xfrm>
          <a:off x="0" y="0"/>
          <a:ext cx="0" cy="0"/>
          <a:chOff x="0" y="0"/>
          <a:chExt cx="0" cy="0"/>
        </a:xfrm>
      </p:grpSpPr>
      <p:sp>
        <p:nvSpPr>
          <p:cNvPr id="237" name="Google Shape;2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8" name="Google Shape;2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8" name="Google Shape;24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
        <p:cNvGrpSpPr/>
        <p:nvPr/>
      </p:nvGrpSpPr>
      <p:grpSpPr>
        <a:xfrm>
          <a:off x="0" y="0"/>
          <a:ext cx="0" cy="0"/>
          <a:chOff x="0" y="0"/>
          <a:chExt cx="0" cy="0"/>
        </a:xfrm>
      </p:grpSpPr>
      <p:sp>
        <p:nvSpPr>
          <p:cNvPr id="256" name="Google Shape;2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7" name="Google Shape;2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4"/>
        <p:cNvGrpSpPr/>
        <p:nvPr/>
      </p:nvGrpSpPr>
      <p:grpSpPr>
        <a:xfrm>
          <a:off x="0" y="0"/>
          <a:ext cx="0" cy="0"/>
          <a:chOff x="0" y="0"/>
          <a:chExt cx="0" cy="0"/>
        </a:xfrm>
      </p:grpSpPr>
      <p:sp>
        <p:nvSpPr>
          <p:cNvPr id="265" name="Google Shape;26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5" name="Google Shape;2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9" name="Google Shape;1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
        <p:cNvGrpSpPr/>
        <p:nvPr/>
      </p:nvGrpSpPr>
      <p:grpSpPr>
        <a:xfrm>
          <a:off x="0" y="0"/>
          <a:ext cx="0" cy="0"/>
          <a:chOff x="0" y="0"/>
          <a:chExt cx="0" cy="0"/>
        </a:xfrm>
      </p:grpSpPr>
      <p:sp>
        <p:nvSpPr>
          <p:cNvPr id="196" name="Google Shape;19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7" name="Google Shape;1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7" name="Google Shape;2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4"/>
        <p:cNvGrpSpPr/>
        <p:nvPr/>
      </p:nvGrpSpPr>
      <p:grpSpPr>
        <a:xfrm>
          <a:off x="0" y="0"/>
          <a:ext cx="0" cy="0"/>
          <a:chOff x="0" y="0"/>
          <a:chExt cx="0" cy="0"/>
        </a:xfrm>
      </p:grpSpPr>
      <p:sp>
        <p:nvSpPr>
          <p:cNvPr id="225" name="Google Shape;22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6" name="Google Shape;2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15" descr="A picture containing drawing&#10;&#10;Description automatically generated"/>
          <p:cNvPicPr preferRelativeResize="0"/>
          <p:nvPr/>
        </p:nvPicPr>
        <p:blipFill rotWithShape="1">
          <a:blip r:embed="rId2">
            <a:alphaModFix amt="5000"/>
          </a:blip>
          <a:srcRect/>
          <a:stretch>
            <a:fillRect/>
          </a:stretch>
        </p:blipFill>
        <p:spPr>
          <a:xfrm>
            <a:off x="-1" y="0"/>
            <a:ext cx="12192001" cy="6857999"/>
          </a:xfrm>
          <a:prstGeom prst="rect">
            <a:avLst/>
          </a:prstGeom>
          <a:noFill/>
          <a:ln>
            <a:noFill/>
          </a:ln>
        </p:spPr>
      </p:pic>
      <p:sp>
        <p:nvSpPr>
          <p:cNvPr id="19" name="Google Shape;19;p15"/>
          <p:cNvSpPr txBox="1">
            <a:spLocks noGrp="1"/>
          </p:cNvSpPr>
          <p:nvPr>
            <p:ph type="dt" idx="10"/>
          </p:nvPr>
        </p:nvSpPr>
        <p:spPr>
          <a:xfrm>
            <a:off x="838200" y="6356350"/>
            <a:ext cx="94903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a:spLocks noGrp="1"/>
          </p:cNvSpPr>
          <p:nvPr>
            <p:ph type="ftr" idx="11"/>
          </p:nvPr>
        </p:nvSpPr>
        <p:spPr>
          <a:xfrm>
            <a:off x="2625437" y="6356350"/>
            <a:ext cx="552796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a:spLocks noGrp="1"/>
          </p:cNvSpPr>
          <p:nvPr>
            <p:ph type="sldNum" idx="12"/>
          </p:nvPr>
        </p:nvSpPr>
        <p:spPr>
          <a:xfrm>
            <a:off x="10668000" y="6356350"/>
            <a:ext cx="685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0"/>
        <p:cNvGrpSpPr/>
        <p:nvPr/>
      </p:nvGrpSpPr>
      <p:grpSpPr>
        <a:xfrm>
          <a:off x="0" y="0"/>
          <a:ext cx="0" cy="0"/>
          <a:chOff x="0" y="0"/>
          <a:chExt cx="0" cy="0"/>
        </a:xfrm>
      </p:grpSpPr>
      <p:sp>
        <p:nvSpPr>
          <p:cNvPr id="81" name="Google Shape;81;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3" name="Google Shape;8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2"/>
        <p:cNvGrpSpPr/>
        <p:nvPr/>
      </p:nvGrpSpPr>
      <p:grpSpPr>
        <a:xfrm>
          <a:off x="0" y="0"/>
          <a:ext cx="0" cy="0"/>
          <a:chOff x="0" y="0"/>
          <a:chExt cx="0" cy="0"/>
        </a:xfrm>
      </p:grpSpPr>
      <p:sp>
        <p:nvSpPr>
          <p:cNvPr id="93" name="Google Shape;93;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5" name="Google Shape;9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1" name="Google Shape;10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04"/>
        <p:cNvGrpSpPr/>
        <p:nvPr/>
      </p:nvGrpSpPr>
      <p:grpSpPr>
        <a:xfrm>
          <a:off x="0" y="0"/>
          <a:ext cx="0" cy="0"/>
          <a:chOff x="0" y="0"/>
          <a:chExt cx="0" cy="0"/>
        </a:xfrm>
      </p:grpSpPr>
      <p:sp>
        <p:nvSpPr>
          <p:cNvPr id="105" name="Google Shape;105;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107" name="Google Shape;10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10"/>
        <p:cNvGrpSpPr/>
        <p:nvPr/>
      </p:nvGrpSpPr>
      <p:grpSpPr>
        <a:xfrm>
          <a:off x="0" y="0"/>
          <a:ext cx="0" cy="0"/>
          <a:chOff x="0" y="0"/>
          <a:chExt cx="0" cy="0"/>
        </a:xfrm>
      </p:grpSpPr>
      <p:sp>
        <p:nvSpPr>
          <p:cNvPr id="111" name="Google Shape;111;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3" name="Google Shape;113;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4" name="Google Shape;11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117"/>
        <p:cNvGrpSpPr/>
        <p:nvPr/>
      </p:nvGrpSpPr>
      <p:grpSpPr>
        <a:xfrm>
          <a:off x="0" y="0"/>
          <a:ext cx="0" cy="0"/>
          <a:chOff x="0" y="0"/>
          <a:chExt cx="0" cy="0"/>
        </a:xfrm>
      </p:grpSpPr>
      <p:sp>
        <p:nvSpPr>
          <p:cNvPr id="118" name="Google Shape;118;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20" name="Google Shape;120;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1" name="Google Shape;121;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22" name="Google Shape;122;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3" name="Google Shape;1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26"/>
        <p:cNvGrpSpPr/>
        <p:nvPr/>
      </p:nvGrpSpPr>
      <p:grpSpPr>
        <a:xfrm>
          <a:off x="0" y="0"/>
          <a:ext cx="0" cy="0"/>
          <a:chOff x="0" y="0"/>
          <a:chExt cx="0" cy="0"/>
        </a:xfrm>
      </p:grpSpPr>
      <p:sp>
        <p:nvSpPr>
          <p:cNvPr id="127" name="Google Shape;12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31"/>
        <p:cNvGrpSpPr/>
        <p:nvPr/>
      </p:nvGrpSpPr>
      <p:grpSpPr>
        <a:xfrm>
          <a:off x="0" y="0"/>
          <a:ext cx="0" cy="0"/>
          <a:chOff x="0" y="0"/>
          <a:chExt cx="0" cy="0"/>
        </a:xfrm>
      </p:grpSpPr>
      <p:sp>
        <p:nvSpPr>
          <p:cNvPr id="132" name="Google Shape;13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135"/>
        <p:cNvGrpSpPr/>
        <p:nvPr/>
      </p:nvGrpSpPr>
      <p:grpSpPr>
        <a:xfrm>
          <a:off x="0" y="0"/>
          <a:ext cx="0" cy="0"/>
          <a:chOff x="0" y="0"/>
          <a:chExt cx="0" cy="0"/>
        </a:xfrm>
      </p:grpSpPr>
      <p:sp>
        <p:nvSpPr>
          <p:cNvPr id="136" name="Google Shape;13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138" name="Google Shape;138;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139" name="Google Shape;13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28" name="Google Shape;28;p16" descr="A picture containing drawing&#10;&#10;Description automatically generated"/>
          <p:cNvPicPr preferRelativeResize="0"/>
          <p:nvPr/>
        </p:nvPicPr>
        <p:blipFill rotWithShape="1">
          <a:blip r:embed="rId2">
            <a:alphaModFix amt="5000"/>
          </a:blip>
          <a:srcRect/>
          <a:stretch>
            <a:fillRect/>
          </a:stretch>
        </p:blipFill>
        <p:spPr>
          <a:xfrm>
            <a:off x="0" y="0"/>
            <a:ext cx="12192000" cy="70104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142"/>
        <p:cNvGrpSpPr/>
        <p:nvPr/>
      </p:nvGrpSpPr>
      <p:grpSpPr>
        <a:xfrm>
          <a:off x="0" y="0"/>
          <a:ext cx="0" cy="0"/>
          <a:chOff x="0" y="0"/>
          <a:chExt cx="0" cy="0"/>
        </a:xfrm>
      </p:grpSpPr>
      <p:sp>
        <p:nvSpPr>
          <p:cNvPr id="143" name="Google Shape;143;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5"/>
          <p:cNvSpPr>
            <a:spLocks noGrp="1"/>
          </p:cNvSpPr>
          <p:nvPr>
            <p:ph type="pic" idx="2"/>
          </p:nvPr>
        </p:nvSpPr>
        <p:spPr>
          <a:xfrm>
            <a:off x="5183188" y="987425"/>
            <a:ext cx="6172200" cy="4873625"/>
          </a:xfrm>
          <a:prstGeom prst="rect">
            <a:avLst/>
          </a:prstGeom>
          <a:noFill/>
          <a:ln>
            <a:noFill/>
          </a:ln>
        </p:spPr>
      </p:sp>
      <p:sp>
        <p:nvSpPr>
          <p:cNvPr id="145" name="Google Shape;145;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146" name="Google Shape;14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149"/>
        <p:cNvGrpSpPr/>
        <p:nvPr/>
      </p:nvGrpSpPr>
      <p:grpSpPr>
        <a:xfrm>
          <a:off x="0" y="0"/>
          <a:ext cx="0" cy="0"/>
          <a:chOff x="0" y="0"/>
          <a:chExt cx="0" cy="0"/>
        </a:xfrm>
      </p:grpSpPr>
      <p:sp>
        <p:nvSpPr>
          <p:cNvPr id="150" name="Google Shape;15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2" name="Google Shape;15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155"/>
        <p:cNvGrpSpPr/>
        <p:nvPr/>
      </p:nvGrpSpPr>
      <p:grpSpPr>
        <a:xfrm>
          <a:off x="0" y="0"/>
          <a:ext cx="0" cy="0"/>
          <a:chOff x="0" y="0"/>
          <a:chExt cx="0" cy="0"/>
        </a:xfrm>
      </p:grpSpPr>
      <p:sp>
        <p:nvSpPr>
          <p:cNvPr id="156" name="Google Shape;156;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58" name="Google Shape;15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0" name="Google Shape;50;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2" name="Google Shape;52;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6"/>
        <p:cNvGrpSpPr/>
        <p:nvPr/>
      </p:nvGrpSpPr>
      <p:grpSpPr>
        <a:xfrm>
          <a:off x="0" y="0"/>
          <a:ext cx="0" cy="0"/>
          <a:chOff x="0" y="0"/>
          <a:chExt cx="0" cy="0"/>
        </a:xfrm>
      </p:grpSpPr>
      <p:sp>
        <p:nvSpPr>
          <p:cNvPr id="57" name="Google Shape;5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0"/>
        <p:cNvGrpSpPr/>
        <p:nvPr/>
      </p:nvGrpSpPr>
      <p:grpSpPr>
        <a:xfrm>
          <a:off x="0" y="0"/>
          <a:ext cx="0" cy="0"/>
          <a:chOff x="0" y="0"/>
          <a:chExt cx="0" cy="0"/>
        </a:xfrm>
      </p:grpSpPr>
      <p:sp>
        <p:nvSpPr>
          <p:cNvPr id="61" name="Google Shape;61;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3" name="Google Shape;63;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4" name="Google Shape;6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7"/>
        <p:cNvGrpSpPr/>
        <p:nvPr/>
      </p:nvGrpSpPr>
      <p:grpSpPr>
        <a:xfrm>
          <a:off x="0" y="0"/>
          <a:ext cx="0" cy="0"/>
          <a:chOff x="0" y="0"/>
          <a:chExt cx="0" cy="0"/>
        </a:xfrm>
      </p:grpSpPr>
      <p:sp>
        <p:nvSpPr>
          <p:cNvPr id="68" name="Google Shape;68;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3"/>
          <p:cNvSpPr>
            <a:spLocks noGrp="1"/>
          </p:cNvSpPr>
          <p:nvPr>
            <p:ph type="pic" idx="2"/>
          </p:nvPr>
        </p:nvSpPr>
        <p:spPr>
          <a:xfrm>
            <a:off x="5183188" y="987425"/>
            <a:ext cx="6172200" cy="4873625"/>
          </a:xfrm>
          <a:prstGeom prst="rect">
            <a:avLst/>
          </a:prstGeom>
          <a:noFill/>
          <a:ln>
            <a:noFill/>
          </a:ln>
        </p:spPr>
      </p:sp>
      <p:sp>
        <p:nvSpPr>
          <p:cNvPr id="70" name="Google Shape;70;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1.jpe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3.jpeg"/><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pubs.rsc.org/en/results?searchtext=Author:Dimitrios%20K.%20Kampouris" TargetMode="External"/><Relationship Id="rId3" Type="http://schemas.openxmlformats.org/officeDocument/2006/relationships/hyperlink" Target="https://pubs.rsc.org/en/results?searchtext=Author:Dale%20A.%20C.%20Brownson" TargetMode="External"/><Relationship Id="rId2" Type="http://schemas.openxmlformats.org/officeDocument/2006/relationships/hyperlink" Target="https://pubs.acs.org/action/doSearch?field1=Contrib&amp;text1=Ilga++Kokorite" TargetMode="External"/><Relationship Id="rId1" Type="http://schemas.openxmlformats.org/officeDocument/2006/relationships/hyperlink" Target="https://pubs.acs.org/action/doSearch?field1=Contrib&amp;text1=Rohini++Athavale" TargetMode="Externa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p:nvPr/>
        </p:nvSpPr>
        <p:spPr>
          <a:xfrm>
            <a:off x="1" y="-1437"/>
            <a:ext cx="12192000" cy="71380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1" i="0" u="none" strike="noStrike" cap="none" dirty="0">
                <a:solidFill>
                  <a:schemeClr val="dk1"/>
                </a:solidFill>
                <a:latin typeface="Angsana New" panose="02020603050405020304"/>
                <a:ea typeface="Angsana New" panose="02020603050405020304"/>
                <a:cs typeface="Angsana New" panose="02020603050405020304"/>
                <a:sym typeface="Angsana New" panose="02020603050405020304"/>
              </a:rPr>
              <a:t>    </a:t>
            </a:r>
            <a:r>
              <a:rPr lang="en-US" sz="5000" b="1" i="0" u="none" strike="noStrike" cap="none" dirty="0" err="1">
                <a:solidFill>
                  <a:schemeClr val="dk1"/>
                </a:solidFill>
                <a:latin typeface="Angsana New" panose="02020603050405020304"/>
                <a:ea typeface="Angsana New" panose="02020603050405020304"/>
                <a:cs typeface="Angsana New" panose="02020603050405020304"/>
                <a:sym typeface="Angsana New" panose="02020603050405020304"/>
              </a:rPr>
              <a:t>KGiSL</a:t>
            </a:r>
            <a:r>
              <a:rPr lang="en-US" sz="5000" b="1" i="0" u="none" strike="noStrike" cap="none">
                <a:solidFill>
                  <a:schemeClr val="dk1"/>
                </a:solidFill>
                <a:latin typeface="Angsana New" panose="02020603050405020304"/>
                <a:ea typeface="Angsana New" panose="02020603050405020304"/>
                <a:cs typeface="Angsana New" panose="02020603050405020304"/>
                <a:sym typeface="Angsana New" panose="02020603050405020304"/>
              </a:rPr>
              <a:t> INSTITUTE OF TECHNOLOGY</a:t>
            </a:r>
            <a:endParaRPr lang="en-US" sz="5000" b="1" i="0" u="none" strike="noStrike" cap="none">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ctr" rtl="0">
              <a:spcBef>
                <a:spcPts val="0"/>
              </a:spcBef>
              <a:spcAft>
                <a:spcPts val="0"/>
              </a:spcAft>
              <a:buNone/>
            </a:pPr>
            <a:r>
              <a:rPr lang="en-US" sz="3600" b="1" i="0" u="none" strike="noStrike" cap="none">
                <a:solidFill>
                  <a:schemeClr val="dk1"/>
                </a:solidFill>
                <a:latin typeface="Angsana New" panose="02020603050405020304"/>
                <a:ea typeface="Angsana New" panose="02020603050405020304"/>
                <a:cs typeface="Angsana New" panose="02020603050405020304"/>
                <a:sym typeface="Angsana New" panose="02020603050405020304"/>
              </a:rPr>
              <a:t>COIMBATORE</a:t>
            </a:r>
            <a:endParaRPr lang="en-US" sz="3600" b="1" i="0" u="none" strike="noStrike" cap="none">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ctr" rtl="0">
              <a:spcBef>
                <a:spcPts val="0"/>
              </a:spcBef>
              <a:spcAft>
                <a:spcPts val="0"/>
              </a:spcAft>
              <a:buNone/>
            </a:pPr>
            <a:r>
              <a:rPr lang="en-US" sz="3000" b="1" i="0" u="none" strike="noStrike" cap="none">
                <a:solidFill>
                  <a:srgbClr val="1F3864"/>
                </a:solidFill>
                <a:latin typeface="Algerian" panose="04020705040A02060702"/>
                <a:ea typeface="Algerian" panose="04020705040A02060702"/>
                <a:cs typeface="Algerian" panose="04020705040A02060702"/>
                <a:sym typeface="Algerian" panose="04020705040A02060702"/>
              </a:rPr>
              <a:t>DEPARTMENT OF computer science &amp; engineering</a:t>
            </a:r>
            <a:endParaRPr sz="3000" b="1" i="0" u="none" strike="noStrike" cap="none">
              <a:solidFill>
                <a:srgbClr val="1F3864"/>
              </a:solidFill>
              <a:latin typeface="Algerian" panose="04020705040A02060702"/>
              <a:ea typeface="Algerian" panose="04020705040A02060702"/>
              <a:cs typeface="Algerian" panose="04020705040A02060702"/>
              <a:sym typeface="Algerian" panose="04020705040A02060702"/>
            </a:endParaRPr>
          </a:p>
          <a:p>
            <a:pPr marL="0" marR="0" lvl="0" indent="0" algn="ctr" rtl="0">
              <a:spcBef>
                <a:spcPts val="0"/>
              </a:spcBef>
              <a:spcAft>
                <a:spcPts val="0"/>
              </a:spcAft>
              <a:buNone/>
            </a:pPr>
            <a:r>
              <a:rPr lang="en-US" sz="3000" b="1" i="0" u="none" strike="noStrike" cap="none">
                <a:solidFill>
                  <a:srgbClr val="1F3864"/>
                </a:solidFill>
                <a:latin typeface="Algerian" panose="04020705040A02060702"/>
                <a:ea typeface="Algerian" panose="04020705040A02060702"/>
                <a:cs typeface="Algerian" panose="04020705040A02060702"/>
                <a:sym typeface="Algerian" panose="04020705040A02060702"/>
              </a:rPr>
              <a:t>Project review # 0</a:t>
            </a:r>
            <a:r>
              <a:rPr lang="en-GB" altLang="en-US" sz="3000" b="1" i="0" u="none" strike="noStrike" cap="none">
                <a:solidFill>
                  <a:srgbClr val="1F3864"/>
                </a:solidFill>
                <a:latin typeface="Algerian" panose="04020705040A02060702"/>
                <a:ea typeface="Algerian" panose="04020705040A02060702"/>
                <a:cs typeface="Algerian" panose="04020705040A02060702"/>
                <a:sym typeface="Algerian" panose="04020705040A02060702"/>
              </a:rPr>
              <a:t>3</a:t>
            </a:r>
            <a:endParaRPr lang="en-US" sz="3000" b="1" i="0" u="none" strike="noStrike" cap="none">
              <a:solidFill>
                <a:srgbClr val="1F3864"/>
              </a:solidFill>
              <a:latin typeface="Algerian" panose="04020705040A02060702"/>
              <a:ea typeface="Algerian" panose="04020705040A02060702"/>
              <a:cs typeface="Algerian" panose="04020705040A02060702"/>
              <a:sym typeface="Algerian" panose="04020705040A02060702"/>
            </a:endParaRPr>
          </a:p>
          <a:p>
            <a:pPr marL="0" marR="0" lvl="0" indent="0" algn="ctr" rtl="0">
              <a:spcBef>
                <a:spcPts val="0"/>
              </a:spcBef>
              <a:spcAft>
                <a:spcPts val="0"/>
              </a:spcAft>
              <a:buNone/>
            </a:pPr>
            <a:r>
              <a:rPr lang="en-US" sz="4400" b="1" i="0" u="none" strike="noStrike" cap="none">
                <a:solidFill>
                  <a:schemeClr val="dk1"/>
                </a:solidFill>
                <a:latin typeface="Angsana New" panose="02020603050405020304"/>
                <a:ea typeface="Angsana New" panose="02020603050405020304"/>
                <a:cs typeface="Angsana New" panose="02020603050405020304"/>
                <a:sym typeface="Angsana New" panose="02020603050405020304"/>
              </a:rPr>
              <a:t>Title: Detection of NH3 from Poultry Farm</a:t>
            </a:r>
            <a:endParaRPr lang="en-US" sz="4400" b="1" i="0" u="none" strike="noStrike" cap="none">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ctr" rtl="0">
              <a:spcBef>
                <a:spcPts val="0"/>
              </a:spcBef>
              <a:spcAft>
                <a:spcPts val="0"/>
              </a:spcAft>
              <a:buNone/>
            </a:pPr>
            <a:endParaRPr sz="4400" b="1" i="0" u="none" strike="noStrike" cap="none">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l" rtl="0">
              <a:spcBef>
                <a:spcPts val="0"/>
              </a:spcBef>
              <a:spcAft>
                <a:spcPts val="0"/>
              </a:spcAft>
              <a:buNone/>
            </a:pPr>
            <a:r>
              <a:rPr lang="en-US" sz="2800" b="1" i="0" u="none" strike="noStrike" cap="none">
                <a:solidFill>
                  <a:schemeClr val="dk1"/>
                </a:solidFill>
                <a:latin typeface="Angsana New" panose="02020603050405020304"/>
                <a:ea typeface="Angsana New" panose="02020603050405020304"/>
                <a:cs typeface="Angsana New" panose="02020603050405020304"/>
                <a:sym typeface="Angsana New" panose="02020603050405020304"/>
              </a:rPr>
              <a:t>TEAM MEMBERS:</a:t>
            </a:r>
            <a:endParaRPr lang="en-US" sz="2800" b="1" i="0" u="none" strike="noStrike" cap="none">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l" rtl="0">
              <a:spcBef>
                <a:spcPts val="0"/>
              </a:spcBef>
              <a:spcAft>
                <a:spcPts val="0"/>
              </a:spcAft>
              <a:buNone/>
            </a:pPr>
            <a:r>
              <a:rPr lang="en-US" sz="2800" b="1">
                <a:solidFill>
                  <a:schemeClr val="dk1"/>
                </a:solidFill>
                <a:latin typeface="Angsana New" panose="02020603050405020304"/>
                <a:ea typeface="Angsana New" panose="02020603050405020304"/>
                <a:cs typeface="Angsana New" panose="02020603050405020304"/>
                <a:sym typeface="Angsana New" panose="02020603050405020304"/>
              </a:rPr>
              <a:t>			711720104005	</a:t>
            </a:r>
            <a:r>
              <a:rPr lang="en-US" sz="2800" b="1">
                <a:solidFill>
                  <a:schemeClr val="dk1"/>
                </a:solidFill>
                <a:latin typeface="Calibri" panose="020F0502020204030204"/>
                <a:ea typeface="Calibri" panose="020F0502020204030204"/>
                <a:cs typeface="Calibri" panose="020F0502020204030204"/>
                <a:sym typeface="Calibri" panose="020F0502020204030204"/>
              </a:rPr>
              <a:t> ABISHEK SHIBIYONE T</a:t>
            </a:r>
            <a:endParaRPr sz="2800" b="1">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l" rtl="0">
              <a:spcBef>
                <a:spcPts val="0"/>
              </a:spcBef>
              <a:spcAft>
                <a:spcPts val="0"/>
              </a:spcAft>
              <a:buNone/>
            </a:pPr>
            <a:r>
              <a:rPr lang="en-US" sz="2800" b="1">
                <a:solidFill>
                  <a:schemeClr val="dk1"/>
                </a:solidFill>
                <a:latin typeface="Angsana New" panose="02020603050405020304"/>
                <a:ea typeface="Angsana New" panose="02020603050405020304"/>
                <a:cs typeface="Angsana New" panose="02020603050405020304"/>
                <a:sym typeface="Angsana New" panose="02020603050405020304"/>
              </a:rPr>
              <a:t>			711720104022	</a:t>
            </a:r>
            <a:r>
              <a:rPr lang="en-US" sz="2800" b="1">
                <a:solidFill>
                  <a:schemeClr val="dk1"/>
                </a:solidFill>
                <a:latin typeface="Calibri" panose="020F0502020204030204"/>
                <a:ea typeface="Calibri" panose="020F0502020204030204"/>
                <a:cs typeface="Calibri" panose="020F0502020204030204"/>
                <a:sym typeface="Calibri" panose="020F0502020204030204"/>
              </a:rPr>
              <a:t> GOWTHAM T</a:t>
            </a:r>
            <a:endParaRPr sz="2800" b="1">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l" rtl="0">
              <a:spcBef>
                <a:spcPts val="0"/>
              </a:spcBef>
              <a:spcAft>
                <a:spcPts val="0"/>
              </a:spcAft>
              <a:buNone/>
            </a:pPr>
            <a:r>
              <a:rPr lang="en-US" sz="2800" b="1">
                <a:solidFill>
                  <a:schemeClr val="dk1"/>
                </a:solidFill>
                <a:latin typeface="Angsana New" panose="02020603050405020304"/>
                <a:ea typeface="Angsana New" panose="02020603050405020304"/>
                <a:cs typeface="Angsana New" panose="02020603050405020304"/>
                <a:sym typeface="Angsana New" panose="02020603050405020304"/>
              </a:rPr>
              <a:t>			711720104025	</a:t>
            </a:r>
            <a:r>
              <a:rPr lang="en-US" sz="2800" b="1">
                <a:solidFill>
                  <a:schemeClr val="dk1"/>
                </a:solidFill>
                <a:latin typeface="Calibri" panose="020F0502020204030204"/>
                <a:ea typeface="Calibri" panose="020F0502020204030204"/>
                <a:cs typeface="Calibri" panose="020F0502020204030204"/>
                <a:sym typeface="Calibri" panose="020F0502020204030204"/>
              </a:rPr>
              <a:t> HARIKRISHNAN S</a:t>
            </a:r>
            <a:endParaRPr sz="2800" b="1">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l" rtl="0">
              <a:spcBef>
                <a:spcPts val="0"/>
              </a:spcBef>
              <a:spcAft>
                <a:spcPts val="0"/>
              </a:spcAft>
              <a:buNone/>
            </a:pPr>
            <a:r>
              <a:rPr lang="en-US" sz="2800" b="1">
                <a:solidFill>
                  <a:schemeClr val="dk1"/>
                </a:solidFill>
                <a:latin typeface="Angsana New" panose="02020603050405020304"/>
                <a:ea typeface="Angsana New" panose="02020603050405020304"/>
                <a:cs typeface="Angsana New" panose="02020603050405020304"/>
                <a:sym typeface="Angsana New" panose="02020603050405020304"/>
              </a:rPr>
              <a:t>			711720104037</a:t>
            </a:r>
            <a:r>
              <a:rPr lang="en-US" sz="2800">
                <a:solidFill>
                  <a:schemeClr val="dk1"/>
                </a:solidFill>
                <a:latin typeface="Angsana New" panose="02020603050405020304"/>
                <a:ea typeface="Angsana New" panose="02020603050405020304"/>
                <a:cs typeface="Angsana New" panose="02020603050405020304"/>
                <a:sym typeface="Angsana New" panose="02020603050405020304"/>
              </a:rPr>
              <a:t>	</a:t>
            </a:r>
            <a:r>
              <a:rPr lang="en-US" sz="2800" b="1">
                <a:solidFill>
                  <a:schemeClr val="dk1"/>
                </a:solidFill>
                <a:latin typeface="Calibri" panose="020F0502020204030204"/>
                <a:ea typeface="Calibri" panose="020F0502020204030204"/>
                <a:cs typeface="Calibri" panose="020F0502020204030204"/>
                <a:sym typeface="Calibri" panose="020F0502020204030204"/>
              </a:rPr>
              <a:t> KISHANTH M</a:t>
            </a:r>
            <a:endParaRPr sz="2800">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l" rtl="0">
              <a:spcBef>
                <a:spcPts val="0"/>
              </a:spcBef>
              <a:spcAft>
                <a:spcPts val="0"/>
              </a:spcAft>
              <a:buNone/>
            </a:pPr>
            <a:endParaRPr sz="2800">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l" rtl="0">
              <a:spcBef>
                <a:spcPts val="0"/>
              </a:spcBef>
              <a:spcAft>
                <a:spcPts val="0"/>
              </a:spcAft>
              <a:buNone/>
            </a:pPr>
            <a:r>
              <a:rPr lang="en-US" sz="2800" b="1">
                <a:solidFill>
                  <a:schemeClr val="dk1"/>
                </a:solidFill>
                <a:latin typeface="Angsana New" panose="02020603050405020304"/>
                <a:ea typeface="Angsana New" panose="02020603050405020304"/>
                <a:cs typeface="Angsana New" panose="02020603050405020304"/>
                <a:sym typeface="Angsana New" panose="02020603050405020304"/>
              </a:rPr>
              <a:t>Under the guidance of :Ms.Indhumathi S</a:t>
            </a:r>
            <a:endParaRPr sz="2800" b="1">
              <a:solidFill>
                <a:schemeClr val="dk1"/>
              </a:solidFill>
              <a:latin typeface="Angsana New" panose="02020603050405020304"/>
              <a:ea typeface="Angsana New" panose="02020603050405020304"/>
              <a:cs typeface="Angsana New" panose="02020603050405020304"/>
              <a:sym typeface="Angsana New" panose="02020603050405020304"/>
            </a:endParaRPr>
          </a:p>
          <a:p>
            <a:pPr marL="0" marR="0" lvl="0" indent="0" algn="l" rtl="0">
              <a:spcBef>
                <a:spcPts val="0"/>
              </a:spcBef>
              <a:spcAft>
                <a:spcPts val="0"/>
              </a:spcAft>
              <a:buNone/>
            </a:pPr>
            <a:r>
              <a:rPr lang="en-US" sz="2800" b="1">
                <a:solidFill>
                  <a:schemeClr val="dk1"/>
                </a:solidFill>
                <a:latin typeface="Angsana New" panose="02020603050405020304"/>
                <a:ea typeface="Angsana New" panose="02020603050405020304"/>
                <a:cs typeface="Angsana New" panose="02020603050405020304"/>
                <a:sym typeface="Angsana New" panose="02020603050405020304"/>
              </a:rPr>
              <a:t>			</a:t>
            </a:r>
            <a:endParaRPr sz="2800">
              <a:solidFill>
                <a:schemeClr val="dk1"/>
              </a:solidFill>
              <a:latin typeface="Algerian" panose="04020705040A02060702"/>
              <a:ea typeface="Algerian" panose="04020705040A02060702"/>
              <a:cs typeface="Algerian" panose="04020705040A02060702"/>
              <a:sym typeface="Algerian" panose="04020705040A02060702"/>
            </a:endParaRPr>
          </a:p>
        </p:txBody>
      </p:sp>
      <p:pic>
        <p:nvPicPr>
          <p:cNvPr id="166" name="Google Shape;166;p1"/>
          <p:cNvPicPr preferRelativeResize="0"/>
          <p:nvPr/>
        </p:nvPicPr>
        <p:blipFill rotWithShape="1">
          <a:blip r:embed="rId1"/>
          <a:srcRect/>
          <a:stretch>
            <a:fillRect/>
          </a:stretch>
        </p:blipFill>
        <p:spPr>
          <a:xfrm>
            <a:off x="0" y="1"/>
            <a:ext cx="1021079" cy="12039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8"/>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a:latin typeface="Algerian" panose="04020705040A02060702"/>
                <a:ea typeface="Algerian" panose="04020705040A02060702"/>
                <a:cs typeface="Algerian" panose="04020705040A02060702"/>
                <a:sym typeface="Algerian" panose="04020705040A02060702"/>
              </a:rPr>
              <a:t>module 1- cOMPONENTS</a:t>
            </a:r>
            <a:endParaRPr>
              <a:latin typeface="Algerian" panose="04020705040A02060702"/>
              <a:ea typeface="Algerian" panose="04020705040A02060702"/>
              <a:cs typeface="Algerian" panose="04020705040A02060702"/>
              <a:sym typeface="Algerian" panose="04020705040A02060702"/>
            </a:endParaRPr>
          </a:p>
        </p:txBody>
      </p:sp>
      <p:sp>
        <p:nvSpPr>
          <p:cNvPr id="229" name="Google Shape;229;p8"/>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535305" lvl="0" indent="-273050" algn="l" rtl="0">
              <a:lnSpc>
                <a:spcPct val="90000"/>
              </a:lnSpc>
              <a:spcBef>
                <a:spcPts val="0"/>
              </a:spcBef>
              <a:spcAft>
                <a:spcPts val="0"/>
              </a:spcAft>
              <a:buClr>
                <a:schemeClr val="dk1"/>
              </a:buClr>
              <a:buSzPct val="100000"/>
              <a:buFont typeface="Noto Sans Symbols"/>
              <a:buNone/>
            </a:pPr>
            <a:endParaRPr dirty="0">
              <a:latin typeface="Cambria" panose="02040503050406030204"/>
              <a:ea typeface="Cambria" panose="02040503050406030204"/>
              <a:cs typeface="Cambria" panose="02040503050406030204"/>
              <a:sym typeface="Cambria" panose="02040503050406030204"/>
            </a:endParaRPr>
          </a:p>
          <a:p>
            <a:pPr marL="0" lvl="0" indent="0" algn="l" rtl="0">
              <a:spcBef>
                <a:spcPts val="1000"/>
              </a:spcBef>
              <a:spcAft>
                <a:spcPts val="0"/>
              </a:spcAft>
              <a:buClr>
                <a:schemeClr val="dk1"/>
              </a:buClr>
              <a:buSzPct val="46000"/>
              <a:buFont typeface="Arial" panose="020B0604020202020204"/>
              <a:buNone/>
            </a:pPr>
            <a:r>
              <a:rPr lang="en-US" sz="2400" dirty="0"/>
              <a:t>	    CONTROLLERS					    SENSOR</a:t>
            </a:r>
            <a:endParaRPr sz="2400" dirty="0"/>
          </a:p>
          <a:p>
            <a:pPr marL="0" lvl="0" indent="0" algn="l" rtl="0">
              <a:spcBef>
                <a:spcPts val="1000"/>
              </a:spcBef>
              <a:spcAft>
                <a:spcPts val="0"/>
              </a:spcAft>
              <a:buClr>
                <a:schemeClr val="dk1"/>
              </a:buClr>
              <a:buSzPct val="46000"/>
              <a:buFont typeface="Arial" panose="020B0604020202020204"/>
              <a:buNone/>
            </a:pPr>
            <a:endParaRPr lang="en-IN" dirty="0"/>
          </a:p>
          <a:p>
            <a:pPr marL="0" lvl="0" indent="0" algn="l" rtl="0">
              <a:spcBef>
                <a:spcPts val="1000"/>
              </a:spcBef>
              <a:spcAft>
                <a:spcPts val="0"/>
              </a:spcAft>
              <a:buClr>
                <a:schemeClr val="dk1"/>
              </a:buClr>
              <a:buSzPct val="46000"/>
              <a:buFont typeface="Arial" panose="020B0604020202020204"/>
              <a:buNone/>
            </a:pPr>
            <a:endParaRPr lang="en-IN" dirty="0"/>
          </a:p>
          <a:p>
            <a:pPr marL="0" lvl="0" indent="0" algn="l" rtl="0">
              <a:spcBef>
                <a:spcPts val="1000"/>
              </a:spcBef>
              <a:spcAft>
                <a:spcPts val="0"/>
              </a:spcAft>
              <a:buClr>
                <a:schemeClr val="dk1"/>
              </a:buClr>
              <a:buSzPct val="46000"/>
              <a:buFont typeface="Arial" panose="020B0604020202020204"/>
              <a:buNone/>
            </a:pPr>
            <a:endParaRPr lang="en-IN" dirty="0"/>
          </a:p>
          <a:p>
            <a:pPr marL="0" lvl="0" indent="0" algn="l" rtl="0">
              <a:spcBef>
                <a:spcPts val="1000"/>
              </a:spcBef>
              <a:spcAft>
                <a:spcPts val="0"/>
              </a:spcAft>
              <a:buClr>
                <a:schemeClr val="dk1"/>
              </a:buClr>
              <a:buSzPct val="46000"/>
              <a:buFont typeface="Arial" panose="020B0604020202020204"/>
              <a:buNone/>
            </a:pPr>
            <a:r>
              <a:rPr lang="en-IN" dirty="0"/>
              <a:t>	`GSM SIM800C				MQ-137</a:t>
            </a:r>
            <a:endParaRPr lang="en-IN" dirty="0"/>
          </a:p>
          <a:p>
            <a:pPr marL="0" lvl="0" indent="0" algn="l" rtl="0">
              <a:spcBef>
                <a:spcPts val="1000"/>
              </a:spcBef>
              <a:spcAft>
                <a:spcPts val="0"/>
              </a:spcAft>
              <a:buClr>
                <a:schemeClr val="dk1"/>
              </a:buClr>
              <a:buSzPct val="46000"/>
              <a:buFont typeface="Arial" panose="020B0604020202020204"/>
              <a:buNone/>
            </a:pPr>
            <a:r>
              <a:rPr lang="en-IN" dirty="0"/>
              <a:t>	</a:t>
            </a:r>
            <a:r>
              <a:rPr lang="en-US" dirty="0"/>
              <a:t>(Ammonia sensor)</a:t>
            </a:r>
            <a:endParaRPr dirty="0"/>
          </a:p>
          <a:p>
            <a:pPr marL="0" lvl="0" indent="0" algn="l" rtl="0">
              <a:spcBef>
                <a:spcPts val="1000"/>
              </a:spcBef>
              <a:spcAft>
                <a:spcPts val="0"/>
              </a:spcAft>
              <a:buClr>
                <a:schemeClr val="dk1"/>
              </a:buClr>
              <a:buSzPct val="39000"/>
              <a:buFont typeface="Arial" panose="020B0604020202020204"/>
              <a:buNone/>
            </a:pPr>
            <a:endParaRPr dirty="0"/>
          </a:p>
          <a:p>
            <a:pPr marL="0" lvl="0" indent="0" algn="l" rtl="0">
              <a:spcBef>
                <a:spcPts val="1000"/>
              </a:spcBef>
              <a:spcAft>
                <a:spcPts val="0"/>
              </a:spcAft>
              <a:buClr>
                <a:schemeClr val="dk1"/>
              </a:buClr>
              <a:buSzPct val="39000"/>
              <a:buFont typeface="Arial" panose="020B0604020202020204"/>
              <a:buNone/>
            </a:pPr>
            <a:endParaRPr dirty="0"/>
          </a:p>
          <a:p>
            <a:pPr marL="0" lvl="0" indent="457200" algn="l" rtl="0">
              <a:spcBef>
                <a:spcPts val="1000"/>
              </a:spcBef>
              <a:spcAft>
                <a:spcPts val="0"/>
              </a:spcAft>
              <a:buClr>
                <a:schemeClr val="dk1"/>
              </a:buClr>
              <a:buSzPct val="39000"/>
              <a:buFont typeface="Arial" panose="020B0604020202020204"/>
              <a:buNone/>
            </a:pPr>
            <a:r>
              <a:rPr lang="en-US" dirty="0"/>
              <a:t> Node MCU ESP-32 WROOM                       	                                 </a:t>
            </a:r>
            <a:endParaRPr dirty="0"/>
          </a:p>
          <a:p>
            <a:pPr marL="457200" lvl="0" indent="457200" algn="l" rtl="0">
              <a:spcBef>
                <a:spcPts val="1000"/>
              </a:spcBef>
              <a:spcAft>
                <a:spcPts val="0"/>
              </a:spcAft>
              <a:buClr>
                <a:schemeClr val="dk1"/>
              </a:buClr>
              <a:buSzPct val="39000"/>
              <a:buFont typeface="Arial" panose="020B0604020202020204"/>
              <a:buNone/>
            </a:pPr>
            <a:endParaRPr dirty="0"/>
          </a:p>
          <a:p>
            <a:pPr marL="535305" lvl="0" indent="-450850" algn="l" rtl="0">
              <a:lnSpc>
                <a:spcPct val="90000"/>
              </a:lnSpc>
              <a:spcBef>
                <a:spcPts val="1000"/>
              </a:spcBef>
              <a:spcAft>
                <a:spcPts val="0"/>
              </a:spcAft>
              <a:buClr>
                <a:schemeClr val="dk1"/>
              </a:buClr>
              <a:buSzPct val="100000"/>
              <a:buNone/>
            </a:pPr>
            <a:endParaRPr dirty="0">
              <a:latin typeface="Cambria" panose="02040503050406030204"/>
              <a:ea typeface="Cambria" panose="02040503050406030204"/>
              <a:cs typeface="Cambria" panose="02040503050406030204"/>
              <a:sym typeface="Cambria" panose="02040503050406030204"/>
            </a:endParaRPr>
          </a:p>
        </p:txBody>
      </p:sp>
      <p:sp>
        <p:nvSpPr>
          <p:cNvPr id="230" name="Google Shape;230;p8"/>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31" name="Google Shape;231;p8"/>
          <p:cNvPicPr preferRelativeResize="0"/>
          <p:nvPr/>
        </p:nvPicPr>
        <p:blipFill rotWithShape="1">
          <a:blip r:embed="rId1"/>
          <a:srcRect/>
          <a:stretch>
            <a:fillRect/>
          </a:stretch>
        </p:blipFill>
        <p:spPr>
          <a:xfrm>
            <a:off x="11049000" y="0"/>
            <a:ext cx="1143000" cy="1203960"/>
          </a:xfrm>
          <a:prstGeom prst="rect">
            <a:avLst/>
          </a:prstGeom>
          <a:noFill/>
          <a:ln>
            <a:noFill/>
          </a:ln>
        </p:spPr>
      </p:pic>
      <p:sp>
        <p:nvSpPr>
          <p:cNvPr id="232" name="Google Shape;232;p8"/>
          <p:cNvSpPr txBox="1">
            <a:spLocks noGrp="1"/>
          </p:cNvSpPr>
          <p:nvPr>
            <p:ph type="ftr" idx="11"/>
          </p:nvPr>
        </p:nvSpPr>
        <p:spPr>
          <a:xfrm>
            <a:off x="3017520" y="643191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pic>
        <p:nvPicPr>
          <p:cNvPr id="233" name="Google Shape;233;p8"/>
          <p:cNvPicPr preferRelativeResize="0"/>
          <p:nvPr/>
        </p:nvPicPr>
        <p:blipFill>
          <a:blip r:embed="rId2"/>
          <a:stretch>
            <a:fillRect/>
          </a:stretch>
        </p:blipFill>
        <p:spPr>
          <a:xfrm>
            <a:off x="1795642" y="1906900"/>
            <a:ext cx="1173792" cy="1325700"/>
          </a:xfrm>
          <a:prstGeom prst="rect">
            <a:avLst/>
          </a:prstGeom>
          <a:noFill/>
          <a:ln>
            <a:noFill/>
          </a:ln>
        </p:spPr>
      </p:pic>
      <p:pic>
        <p:nvPicPr>
          <p:cNvPr id="234" name="Google Shape;234;p8"/>
          <p:cNvPicPr preferRelativeResize="0"/>
          <p:nvPr/>
        </p:nvPicPr>
        <p:blipFill>
          <a:blip r:embed="rId3"/>
          <a:stretch>
            <a:fillRect/>
          </a:stretch>
        </p:blipFill>
        <p:spPr>
          <a:xfrm>
            <a:off x="1520197" y="4341663"/>
            <a:ext cx="1950825" cy="1195875"/>
          </a:xfrm>
          <a:prstGeom prst="rect">
            <a:avLst/>
          </a:prstGeom>
          <a:noFill/>
          <a:ln>
            <a:noFill/>
          </a:ln>
        </p:spPr>
      </p:pic>
      <p:pic>
        <p:nvPicPr>
          <p:cNvPr id="235" name="Google Shape;235;p8"/>
          <p:cNvPicPr preferRelativeResize="0"/>
          <p:nvPr/>
        </p:nvPicPr>
        <p:blipFill>
          <a:blip r:embed="rId4"/>
          <a:stretch>
            <a:fillRect/>
          </a:stretch>
        </p:blipFill>
        <p:spPr>
          <a:xfrm>
            <a:off x="7060789" y="1801300"/>
            <a:ext cx="882149" cy="132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9"/>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dirty="0">
                <a:latin typeface="Algerian" panose="04020705040A02060702"/>
                <a:ea typeface="Algerian" panose="04020705040A02060702"/>
                <a:cs typeface="Algerian" panose="04020705040A02060702"/>
                <a:sym typeface="Algerian" panose="04020705040A02060702"/>
              </a:rPr>
              <a:t>Module 1- CIRCUIT design</a:t>
            </a:r>
            <a:endParaRPr dirty="0">
              <a:latin typeface="Algerian" panose="04020705040A02060702"/>
              <a:ea typeface="Algerian" panose="04020705040A02060702"/>
              <a:cs typeface="Algerian" panose="04020705040A02060702"/>
              <a:sym typeface="Algerian" panose="04020705040A02060702"/>
            </a:endParaRPr>
          </a:p>
        </p:txBody>
      </p:sp>
      <p:sp>
        <p:nvSpPr>
          <p:cNvPr id="241" name="Google Shape;241;p9"/>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535305" lvl="0" indent="-273050" algn="l" rtl="0">
              <a:lnSpc>
                <a:spcPct val="90000"/>
              </a:lnSpc>
              <a:spcBef>
                <a:spcPts val="0"/>
              </a:spcBef>
              <a:spcAft>
                <a:spcPts val="0"/>
              </a:spcAft>
              <a:buClr>
                <a:schemeClr val="dk1"/>
              </a:buClr>
              <a:buSzPts val="2800"/>
              <a:buFont typeface="Noto Sans Symbols"/>
              <a:buNone/>
            </a:pPr>
            <a:endParaRPr>
              <a:latin typeface="Cambria" panose="02040503050406030204"/>
              <a:ea typeface="Cambria" panose="02040503050406030204"/>
              <a:cs typeface="Cambria" panose="02040503050406030204"/>
              <a:sym typeface="Cambria" panose="02040503050406030204"/>
            </a:endParaRPr>
          </a:p>
          <a:p>
            <a:pPr marL="535305" lvl="0" indent="-273050" algn="l" rtl="0">
              <a:lnSpc>
                <a:spcPct val="90000"/>
              </a:lnSpc>
              <a:spcBef>
                <a:spcPts val="1000"/>
              </a:spcBef>
              <a:spcAft>
                <a:spcPts val="0"/>
              </a:spcAft>
              <a:buClr>
                <a:schemeClr val="dk1"/>
              </a:buClr>
              <a:buSzPts val="2800"/>
              <a:buFont typeface="Noto Sans Symbols"/>
              <a:buNone/>
            </a:pPr>
            <a:endParaRPr>
              <a:latin typeface="Cambria" panose="02040503050406030204"/>
              <a:ea typeface="Cambria" panose="02040503050406030204"/>
              <a:cs typeface="Cambria" panose="02040503050406030204"/>
              <a:sym typeface="Cambria" panose="02040503050406030204"/>
            </a:endParaRPr>
          </a:p>
        </p:txBody>
      </p:sp>
      <p:sp>
        <p:nvSpPr>
          <p:cNvPr id="242" name="Google Shape;242;p9"/>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43" name="Google Shape;243;p9"/>
          <p:cNvPicPr preferRelativeResize="0"/>
          <p:nvPr/>
        </p:nvPicPr>
        <p:blipFill rotWithShape="1">
          <a:blip r:embed="rId1"/>
          <a:srcRect/>
          <a:stretch>
            <a:fillRect/>
          </a:stretch>
        </p:blipFill>
        <p:spPr>
          <a:xfrm>
            <a:off x="11049000" y="0"/>
            <a:ext cx="1143000" cy="1203960"/>
          </a:xfrm>
          <a:prstGeom prst="rect">
            <a:avLst/>
          </a:prstGeom>
          <a:noFill/>
          <a:ln>
            <a:noFill/>
          </a:ln>
        </p:spPr>
      </p:pic>
      <p:sp>
        <p:nvSpPr>
          <p:cNvPr id="244" name="Google Shape;244;p9"/>
          <p:cNvSpPr txBox="1">
            <a:spLocks noGrp="1"/>
          </p:cNvSpPr>
          <p:nvPr>
            <p:ph type="ftr" idx="11"/>
          </p:nvPr>
        </p:nvSpPr>
        <p:spPr>
          <a:xfrm>
            <a:off x="3017520" y="643191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pic>
        <p:nvPicPr>
          <p:cNvPr id="245" name="Google Shape;245;p9" descr="https://lh7-us.googleusercontent.com/48V42tCf4IYNvnlmkRcIWO-uj5RoOI-fg56aODo1-NV4POhsH9O1bTs3RC5vAndfpADL2UyMAdoOGF40BHfnf1KNIO8k3DH06a5vaH7rokX-1qXMIRXmUZVr-J-IwvjHPsEMjN1f5f_QIOA=s2048"/>
          <p:cNvPicPr preferRelativeResize="0"/>
          <p:nvPr/>
        </p:nvPicPr>
        <p:blipFill rotWithShape="1">
          <a:blip r:embed="rId2"/>
          <a:srcRect l="15666" t="22822" r="6601" b="15436"/>
          <a:stretch>
            <a:fillRect/>
          </a:stretch>
        </p:blipFill>
        <p:spPr>
          <a:xfrm>
            <a:off x="1191491" y="1316182"/>
            <a:ext cx="10113818" cy="45165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dirty="0"/>
          </a:p>
        </p:txBody>
      </p:sp>
      <p:sp>
        <p:nvSpPr>
          <p:cNvPr id="9" name="AutoShape 10" descr="Piezo Buzzer (B 10N)"/>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fontScale="92500" lnSpcReduction="10000"/>
          </a:bodyPr>
          <a:lstStyle/>
          <a:p>
            <a:pPr marL="114300" indent="0">
              <a:buNone/>
            </a:pPr>
            <a:r>
              <a:rPr lang="en-US" dirty="0"/>
              <a:t> </a:t>
            </a:r>
            <a:endParaRPr lang="en-US" dirty="0"/>
          </a:p>
          <a:p>
            <a:pPr marL="114300" indent="0">
              <a:buNone/>
            </a:pPr>
            <a:endParaRPr lang="en-US" dirty="0"/>
          </a:p>
          <a:p>
            <a:pPr marL="114300" indent="0">
              <a:buNone/>
            </a:pPr>
            <a:endParaRPr lang="en-US" dirty="0"/>
          </a:p>
          <a:p>
            <a:pPr marL="114300" indent="0">
              <a:buNone/>
            </a:pPr>
            <a:r>
              <a:rPr lang="en-US" dirty="0"/>
              <a:t>		                                 MQ-135 </a:t>
            </a:r>
            <a:endParaRPr lang="en-US" dirty="0"/>
          </a:p>
          <a:p>
            <a:pPr marL="114300" indent="0">
              <a:buNone/>
            </a:pPr>
            <a:r>
              <a:rPr lang="en-US" dirty="0"/>
              <a:t>		</a:t>
            </a:r>
            <a:endParaRPr lang="en-US" dirty="0"/>
          </a:p>
          <a:p>
            <a:pPr marL="114300" indent="0" algn="just">
              <a:buNone/>
            </a:pPr>
            <a:r>
              <a:rPr lang="en-US" dirty="0"/>
              <a:t>	</a:t>
            </a:r>
            <a:r>
              <a:rPr lang="en-US" dirty="0">
                <a:latin typeface="Times New Roman" panose="02020603050405020304" pitchFamily="18" charset="0"/>
                <a:cs typeface="Times New Roman" panose="02020603050405020304" pitchFamily="18" charset="0"/>
              </a:rPr>
              <a:t>An MQ-135 air quality sensor is one type of MQ gas sensor used to detect, measure, and monitor a wide range of gases present in air like ammonia, alcohol, benzene, smoke, carbon dioxide, etc. It operates at a 5V supply with 150mA consumption. </a:t>
            </a:r>
            <a:endParaRPr lang="en-US" dirty="0">
              <a:latin typeface="Times New Roman" panose="02020603050405020304" pitchFamily="18" charset="0"/>
              <a:cs typeface="Times New Roman" panose="02020603050405020304" pitchFamily="18" charset="0"/>
            </a:endParaRPr>
          </a:p>
          <a:p>
            <a:pPr marL="114300" indent="0" algn="just">
              <a:buNone/>
            </a:pPr>
            <a:r>
              <a:rPr lang="en-US" dirty="0">
                <a:latin typeface="Times New Roman" panose="02020603050405020304" pitchFamily="18" charset="0"/>
                <a:cs typeface="Times New Roman" panose="02020603050405020304" pitchFamily="18" charset="0"/>
              </a:rPr>
              <a:t>		    Accuracy: ≥ 3% Reaction time: ≤ 1s</a:t>
            </a:r>
            <a:endParaRPr lang="en-IN" dirty="0">
              <a:latin typeface="Times New Roman" panose="02020603050405020304" pitchFamily="18" charset="0"/>
              <a:cs typeface="Times New Roman" panose="02020603050405020304" pitchFamily="18" charset="0"/>
            </a:endParaRPr>
          </a:p>
        </p:txBody>
      </p:sp>
      <p:sp>
        <p:nvSpPr>
          <p:cNvPr id="12" name="Title 11"/>
          <p:cNvSpPr>
            <a:spLocks noGrp="1"/>
          </p:cNvSpPr>
          <p:nvPr>
            <p:ph type="title"/>
          </p:nvPr>
        </p:nvSpPr>
        <p:spPr>
          <a:xfrm>
            <a:off x="282632" y="18255"/>
            <a:ext cx="10515600" cy="1325563"/>
          </a:xfrm>
        </p:spPr>
        <p:txBody>
          <a:bodyPr/>
          <a:lstStyle/>
          <a:p>
            <a:r>
              <a:rPr lang="en-US" dirty="0">
                <a:latin typeface="Algerian" panose="04020705040A02060702"/>
                <a:ea typeface="Algerian" panose="04020705040A02060702"/>
                <a:cs typeface="Algerian" panose="04020705040A02060702"/>
                <a:sym typeface="Algerian" panose="04020705040A02060702"/>
              </a:rPr>
              <a:t>Module 2- SENSOR</a:t>
            </a:r>
            <a:endParaRPr lang="en-IN" dirty="0"/>
          </a:p>
        </p:txBody>
      </p:sp>
      <p:pic>
        <p:nvPicPr>
          <p:cNvPr id="14" name="Picture 14" descr="MQ135 Air Quality Sensor Datasheet : Working &amp; Its Applicatio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96197" y="1825625"/>
            <a:ext cx="2399606" cy="1752765"/>
          </a:xfrm>
          <a:prstGeom prst="rect">
            <a:avLst/>
          </a:prstGeom>
          <a:noFill/>
          <a:extLst>
            <a:ext uri="{909E8E84-426E-40DD-AFC4-6F175D3DCCD1}">
              <a14:hiddenFill xmlns:a14="http://schemas.microsoft.com/office/drawing/2010/main">
                <a:solidFill>
                  <a:srgbClr val="FFFFFF"/>
                </a:solidFill>
              </a14:hiddenFill>
            </a:ext>
          </a:extLst>
        </p:spPr>
      </p:pic>
      <p:sp>
        <p:nvSpPr>
          <p:cNvPr id="223" name="Google Shape;223;p7"/>
          <p:cNvSpPr txBox="1">
            <a:spLocks noGrp="1"/>
          </p:cNvSpPr>
          <p:nvPr>
            <p:ph type="ftr" idx="11"/>
          </p:nvPr>
        </p:nvSpPr>
        <p:spPr>
          <a:xfrm>
            <a:off x="3017520" y="643191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9560" y="510540"/>
            <a:ext cx="10515600" cy="612775"/>
          </a:xfrm>
        </p:spPr>
        <p:txBody>
          <a:bodyPr>
            <a:normAutofit fontScale="90000"/>
          </a:bodyPr>
          <a:p>
            <a:r>
              <a:rPr lang="en-GB" altLang="en-US" sz="4890">
                <a:latin typeface="Algerian" panose="04020705040A02060702" charset="0"/>
                <a:cs typeface="Algerian" panose="04020705040A02060702" charset="0"/>
              </a:rPr>
              <a:t>MODULE 3-Blynk</a:t>
            </a:r>
            <a:endParaRPr lang="en-GB" altLang="en-US" sz="4890">
              <a:latin typeface="Algerian" panose="04020705040A02060702" charset="0"/>
              <a:cs typeface="Algerian" panose="04020705040A02060702" charset="0"/>
            </a:endParaRPr>
          </a:p>
        </p:txBody>
      </p:sp>
      <p:sp>
        <p:nvSpPr>
          <p:cNvPr id="3" name="Text Placeholder 2"/>
          <p:cNvSpPr>
            <a:spLocks noGrp="1"/>
          </p:cNvSpPr>
          <p:nvPr>
            <p:ph type="body" idx="1"/>
          </p:nvPr>
        </p:nvSpPr>
        <p:spPr>
          <a:xfrm>
            <a:off x="838200" y="1490980"/>
            <a:ext cx="10515600" cy="4351338"/>
          </a:xfrm>
        </p:spPr>
        <p:txBody>
          <a:bodyPr/>
          <a:p>
            <a:endParaRPr lang="en-US"/>
          </a:p>
          <a:p>
            <a:pPr algn="just"/>
            <a:r>
              <a:rPr lang="en-US" sz="2400">
                <a:latin typeface="Times New Roman" panose="02020603050405020304" pitchFamily="18" charset="0"/>
                <a:cs typeface="Times New Roman" panose="02020603050405020304" pitchFamily="18" charset="0"/>
              </a:rPr>
              <a:t>Blynk is a popular platform that allows users to easily build and control Internet of Things (IoT) projects using a simple drag-and-drop interface. It provides a comprehensive suite of tools and services for creating IoT applications, including a mobile app builder, cloud-based infrastructure, and a wide range of supported hardware devices. With Blynk, users can quickly prototype, develop, and deploy IoT solutions without the need for extensive programming knowledge or hardware expertise.</a:t>
            </a: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223" name="Google Shape;223;p7"/>
          <p:cNvSpPr txBox="1">
            <a:spLocks noGrp="1"/>
          </p:cNvSpPr>
          <p:nvPr>
            <p:ph type="ftr" idx="11"/>
          </p:nvPr>
        </p:nvSpPr>
        <p:spPr>
          <a:xfrm>
            <a:off x="3017520" y="6431915"/>
            <a:ext cx="676656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600"/>
              <a:t>PROJECT–THIRD REVIEW  Department of CSE, KGiSL Institute of Technology, Coimbatore </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Placeholder 4" descr="1"/>
          <p:cNvPicPr>
            <a:picLocks noChangeAspect="1"/>
          </p:cNvPicPr>
          <p:nvPr>
            <p:ph type="pic" idx="2"/>
          </p:nvPr>
        </p:nvPicPr>
        <p:blipFill>
          <a:blip r:embed="rId1"/>
          <a:stretch>
            <a:fillRect/>
          </a:stretch>
        </p:blipFill>
        <p:spPr>
          <a:xfrm>
            <a:off x="718185" y="1638935"/>
            <a:ext cx="3655060" cy="4873625"/>
          </a:xfrm>
          <a:prstGeom prst="rect">
            <a:avLst/>
          </a:prstGeom>
        </p:spPr>
      </p:pic>
      <p:pic>
        <p:nvPicPr>
          <p:cNvPr id="8" name="Picture 7" descr="2"/>
          <p:cNvPicPr>
            <a:picLocks noChangeAspect="1"/>
          </p:cNvPicPr>
          <p:nvPr/>
        </p:nvPicPr>
        <p:blipFill>
          <a:blip r:embed="rId2"/>
          <a:stretch>
            <a:fillRect/>
          </a:stretch>
        </p:blipFill>
        <p:spPr>
          <a:xfrm>
            <a:off x="5495925" y="1811020"/>
            <a:ext cx="6060440" cy="4545330"/>
          </a:xfrm>
          <a:prstGeom prst="rect">
            <a:avLst/>
          </a:prstGeom>
        </p:spPr>
      </p:pic>
      <p:sp>
        <p:nvSpPr>
          <p:cNvPr id="9" name="Text Box 8"/>
          <p:cNvSpPr txBox="1"/>
          <p:nvPr/>
        </p:nvSpPr>
        <p:spPr>
          <a:xfrm>
            <a:off x="30480" y="306705"/>
            <a:ext cx="12870815" cy="627380"/>
          </a:xfrm>
          <a:prstGeom prst="rect">
            <a:avLst/>
          </a:prstGeom>
          <a:noFill/>
        </p:spPr>
        <p:txBody>
          <a:bodyPr wrap="square" rtlCol="0">
            <a:noAutofit/>
          </a:bodyPr>
          <a:p>
            <a:r>
              <a:rPr lang="en-GB" altLang="en-US" sz="4400">
                <a:latin typeface="Algerian" panose="04020705040A02060702" charset="0"/>
                <a:cs typeface="Algerian" panose="04020705040A02060702" charset="0"/>
                <a:sym typeface="+mn-ea"/>
              </a:rPr>
              <a:t> detection of ammonia in poultry farms</a:t>
            </a:r>
            <a:endParaRPr lang="en-GB" altLang="en-US" sz="4400"/>
          </a:p>
        </p:txBody>
      </p:sp>
      <p:sp>
        <p:nvSpPr>
          <p:cNvPr id="223" name="Google Shape;223;p7"/>
          <p:cNvSpPr txBox="1">
            <a:spLocks noGrp="1"/>
          </p:cNvSpPr>
          <p:nvPr>
            <p:ph type="ftr" idx="11"/>
          </p:nvPr>
        </p:nvSpPr>
        <p:spPr>
          <a:xfrm>
            <a:off x="3017520" y="643191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0230" y="1077595"/>
            <a:ext cx="11175365" cy="689610"/>
          </a:xfrm>
        </p:spPr>
        <p:txBody>
          <a:bodyPr>
            <a:noAutofit/>
          </a:bodyPr>
          <a:p>
            <a:r>
              <a:rPr lang="en-GB" altLang="en-US" sz="4400">
                <a:latin typeface="Algerian" panose="04020705040A02060702" charset="0"/>
                <a:cs typeface="Algerian" panose="04020705040A02060702" charset="0"/>
                <a:sym typeface="+mn-ea"/>
              </a:rPr>
              <a:t>MODULE 4-Detection of ammonia using blynk</a:t>
            </a:r>
            <a:endParaRPr lang="en-GB" altLang="en-US" sz="4400">
              <a:latin typeface="Algerian" panose="04020705040A02060702" charset="0"/>
              <a:cs typeface="Algerian" panose="04020705040A02060702"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Placeholder 4" descr="h"/>
          <p:cNvPicPr>
            <a:picLocks noChangeAspect="1"/>
          </p:cNvPicPr>
          <p:nvPr>
            <p:ph type="pic" idx="2"/>
          </p:nvPr>
        </p:nvPicPr>
        <p:blipFill>
          <a:blip r:embed="rId1"/>
          <a:stretch>
            <a:fillRect/>
          </a:stretch>
        </p:blipFill>
        <p:spPr>
          <a:xfrm>
            <a:off x="2724150" y="1574800"/>
            <a:ext cx="2574290" cy="4781550"/>
          </a:xfrm>
          <a:prstGeom prst="rect">
            <a:avLst/>
          </a:prstGeom>
        </p:spPr>
      </p:pic>
      <p:pic>
        <p:nvPicPr>
          <p:cNvPr id="8" name="Picture 7" descr="o"/>
          <p:cNvPicPr>
            <a:picLocks noChangeAspect="1"/>
          </p:cNvPicPr>
          <p:nvPr/>
        </p:nvPicPr>
        <p:blipFill>
          <a:blip r:embed="rId2"/>
          <a:stretch>
            <a:fillRect/>
          </a:stretch>
        </p:blipFill>
        <p:spPr>
          <a:xfrm>
            <a:off x="7127875" y="1574800"/>
            <a:ext cx="2580005" cy="4781550"/>
          </a:xfrm>
          <a:prstGeom prst="rect">
            <a:avLst/>
          </a:prstGeom>
        </p:spPr>
      </p:pic>
      <p:sp>
        <p:nvSpPr>
          <p:cNvPr id="223" name="Google Shape;223;p7"/>
          <p:cNvSpPr txBox="1">
            <a:spLocks noGrp="1"/>
          </p:cNvSpPr>
          <p:nvPr>
            <p:ph type="ftr" idx="11"/>
          </p:nvPr>
        </p:nvSpPr>
        <p:spPr>
          <a:xfrm>
            <a:off x="3017520" y="644207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0510" y="322580"/>
            <a:ext cx="10887075" cy="906780"/>
          </a:xfrm>
        </p:spPr>
        <p:txBody>
          <a:bodyPr>
            <a:noAutofit/>
          </a:bodyPr>
          <a:p>
            <a:r>
              <a:rPr lang="en-GB" altLang="en-US" sz="4400">
                <a:latin typeface="Algerian" panose="04020705040A02060702" charset="0"/>
                <a:cs typeface="Algerian" panose="04020705040A02060702" charset="0"/>
                <a:sym typeface="+mn-ea"/>
              </a:rPr>
              <a:t>MODULE-5 display output</a:t>
            </a:r>
            <a:endParaRPr lang="en-GB" altLang="en-US" sz="4400">
              <a:latin typeface="Algerian" panose="04020705040A02060702" charset="0"/>
              <a:cs typeface="Algerian" panose="04020705040A02060702" charset="0"/>
              <a:sym typeface="+mn-ea"/>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7" name="Image 7"/>
          <p:cNvPicPr>
            <a:picLocks noChangeAspect="1"/>
          </p:cNvPicPr>
          <p:nvPr>
            <p:ph type="pic" idx="2"/>
          </p:nvPr>
        </p:nvPicPr>
        <p:blipFill>
          <a:blip r:embed="rId1" cstate="print"/>
          <a:stretch>
            <a:fillRect/>
          </a:stretch>
        </p:blipFill>
        <p:spPr>
          <a:xfrm>
            <a:off x="3350895" y="1681480"/>
            <a:ext cx="5354320" cy="2080895"/>
          </a:xfrm>
          <a:prstGeom prst="rect">
            <a:avLst/>
          </a:prstGeom>
        </p:spPr>
      </p:pic>
      <p:pic>
        <p:nvPicPr>
          <p:cNvPr id="9" name="Image 8"/>
          <p:cNvPicPr/>
          <p:nvPr/>
        </p:nvPicPr>
        <p:blipFill>
          <a:blip r:embed="rId2" cstate="print"/>
          <a:stretch>
            <a:fillRect/>
          </a:stretch>
        </p:blipFill>
        <p:spPr>
          <a:xfrm>
            <a:off x="3350895" y="4079875"/>
            <a:ext cx="5354320" cy="2065020"/>
          </a:xfrm>
          <a:prstGeom prst="rect">
            <a:avLst/>
          </a:prstGeom>
        </p:spPr>
      </p:pic>
      <p:sp>
        <p:nvSpPr>
          <p:cNvPr id="223" name="Google Shape;223;p7"/>
          <p:cNvSpPr txBox="1">
            <a:spLocks noGrp="1"/>
          </p:cNvSpPr>
          <p:nvPr>
            <p:ph type="ftr" idx="11"/>
          </p:nvPr>
        </p:nvSpPr>
        <p:spPr>
          <a:xfrm>
            <a:off x="3017520" y="643191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dirty="0">
                <a:latin typeface="Algerian" panose="04020705040A02060702"/>
                <a:ea typeface="Algerian" panose="04020705040A02060702"/>
                <a:cs typeface="Algerian" panose="04020705040A02060702"/>
                <a:sym typeface="Algerian" panose="04020705040A02060702"/>
              </a:rPr>
              <a:t>EXPECTED OUTCOME  </a:t>
            </a:r>
            <a:endParaRPr dirty="0"/>
          </a:p>
        </p:txBody>
      </p:sp>
      <p:sp>
        <p:nvSpPr>
          <p:cNvPr id="251" name="Google Shape;251;p10"/>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ct val="100000"/>
              <a:buFont typeface="Noto Sans Symbols"/>
              <a:buChar char="●"/>
            </a:pPr>
            <a:r>
              <a:rPr lang="en-US" sz="2400" dirty="0">
                <a:latin typeface="Times New Roman" panose="02020603050405020304" pitchFamily="18" charset="0"/>
                <a:cs typeface="Times New Roman" panose="02020603050405020304" pitchFamily="18" charset="0"/>
              </a:rPr>
              <a:t>This project is a comprehensive and automated system for monitoring and managing gas emissions from bird litter in poultry farming facilities. </a:t>
            </a:r>
            <a:endParaRPr sz="24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Font typeface="Noto Sans Symbols"/>
              <a:buChar char="●"/>
            </a:pPr>
            <a:r>
              <a:rPr lang="en-US" sz="2400" dirty="0">
                <a:latin typeface="Times New Roman" panose="02020603050405020304" pitchFamily="18" charset="0"/>
                <a:cs typeface="Times New Roman" panose="02020603050405020304" pitchFamily="18" charset="0"/>
              </a:rPr>
              <a:t>By integrating advanced sensor-based technology, real-time data analysis, and proactive alert systems, the project aims to significantly improve air quality, mitigate odor issues, and control fly populations. </a:t>
            </a:r>
            <a:endParaRPr sz="24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Font typeface="Noto Sans Symbols"/>
              <a:buChar char="●"/>
            </a:pPr>
            <a:r>
              <a:rPr lang="en-US" sz="2400" dirty="0">
                <a:latin typeface="Times New Roman" panose="02020603050405020304" pitchFamily="18" charset="0"/>
                <a:cs typeface="Times New Roman" panose="02020603050405020304" pitchFamily="18" charset="0"/>
              </a:rPr>
              <a:t>The implementation provides managers with timely insights into gas concentrations, enabling them to take prompt and effective measures.</a:t>
            </a:r>
            <a:endParaRPr sz="2400"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ct val="100000"/>
              <a:buFont typeface="Noto Sans Symbols"/>
              <a:buChar char="●"/>
            </a:pPr>
            <a:r>
              <a:rPr lang="en-US" sz="2400" dirty="0">
                <a:latin typeface="Times New Roman" panose="02020603050405020304" pitchFamily="18" charset="0"/>
                <a:cs typeface="Times New Roman" panose="02020603050405020304" pitchFamily="18" charset="0"/>
              </a:rPr>
              <a:t>This will enhance operational efficiency and it also seeks to deliver a reliable, scalable solution for monitoring gas emissions in poultry farms, contributing to industry advancements and sustainability.</a:t>
            </a:r>
            <a:endParaRPr lang="en-US" sz="2400" dirty="0">
              <a:latin typeface="Times New Roman" panose="02020603050405020304" pitchFamily="18" charset="0"/>
              <a:cs typeface="Times New Roman" panose="02020603050405020304" pitchFamily="18" charset="0"/>
            </a:endParaRPr>
          </a:p>
        </p:txBody>
      </p:sp>
      <p:sp>
        <p:nvSpPr>
          <p:cNvPr id="252" name="Google Shape;252;p10"/>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dirty="0"/>
              <a:t>PROJECT–</a:t>
            </a:r>
            <a:r>
              <a:rPr lang="en-GB" altLang="en-US" sz="1600" dirty="0"/>
              <a:t>THIRD</a:t>
            </a:r>
            <a:r>
              <a:rPr lang="en-US" sz="1600" dirty="0"/>
              <a:t> REVIEW  Department of CSE, </a:t>
            </a:r>
            <a:r>
              <a:rPr lang="en-US" sz="1600" dirty="0" err="1"/>
              <a:t>KGiSL</a:t>
            </a:r>
            <a:r>
              <a:rPr lang="en-US" sz="1600" dirty="0"/>
              <a:t> Institute of Technology, Coimbatore </a:t>
            </a:r>
            <a:endParaRPr dirty="0"/>
          </a:p>
        </p:txBody>
      </p:sp>
      <p:sp>
        <p:nvSpPr>
          <p:cNvPr id="253" name="Google Shape;253;p10"/>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54" name="Google Shape;254;p10"/>
          <p:cNvPicPr preferRelativeResize="0"/>
          <p:nvPr/>
        </p:nvPicPr>
        <p:blipFill rotWithShape="1">
          <a:blip r:embed="rId1"/>
          <a:srcRect/>
          <a:stretch>
            <a:fillRect/>
          </a:stretch>
        </p:blipFill>
        <p:spPr>
          <a:xfrm>
            <a:off x="11049000" y="0"/>
            <a:ext cx="1143000" cy="12039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1"/>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a:latin typeface="Algerian" panose="04020705040A02060702"/>
                <a:ea typeface="Algerian" panose="04020705040A02060702"/>
                <a:cs typeface="Algerian" panose="04020705040A02060702"/>
                <a:sym typeface="Algerian" panose="04020705040A02060702"/>
              </a:rPr>
              <a:t>REFERENCE</a:t>
            </a:r>
            <a:endParaRPr lang="en-US">
              <a:latin typeface="Algerian" panose="04020705040A02060702"/>
              <a:ea typeface="Algerian" panose="04020705040A02060702"/>
              <a:cs typeface="Algerian" panose="04020705040A02060702"/>
              <a:sym typeface="Algerian" panose="04020705040A02060702"/>
            </a:endParaRPr>
          </a:p>
        </p:txBody>
      </p:sp>
      <p:sp>
        <p:nvSpPr>
          <p:cNvPr id="260" name="Google Shape;260;p11"/>
          <p:cNvSpPr txBox="1">
            <a:spLocks noGrp="1"/>
          </p:cNvSpPr>
          <p:nvPr>
            <p:ph type="body" idx="1"/>
          </p:nvPr>
        </p:nvSpPr>
        <p:spPr>
          <a:xfrm>
            <a:off x="303628" y="1143003"/>
            <a:ext cx="11161540" cy="51452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[1] "Ion imprinted polymer based electrochemical sensor for environmental monitoring of copper (II) </a:t>
            </a:r>
            <a:endParaRPr lang="en-US"/>
          </a:p>
          <a:p>
            <a:pPr marL="228600" lvl="0" indent="-228600" algn="l" rtl="0">
              <a:lnSpc>
                <a:spcPct val="90000"/>
              </a:lnSpc>
              <a:spcBef>
                <a:spcPts val="1000"/>
              </a:spcBef>
              <a:spcAft>
                <a:spcPts val="0"/>
              </a:spcAft>
              <a:buClr>
                <a:schemeClr val="dk1"/>
              </a:buClr>
              <a:buSzPts val="2800"/>
              <a:buChar char="•"/>
            </a:pPr>
            <a:r>
              <a:rPr lang="en-US"/>
              <a:t>Authors:Muna A. Abu-Dalo, Abubakar A. Salam</a:t>
            </a:r>
            <a:endParaRPr lang="en-US"/>
          </a:p>
          <a:p>
            <a:pPr marL="228600" lvl="0" indent="-228600" algn="l" rtl="0">
              <a:lnSpc>
                <a:spcPct val="90000"/>
              </a:lnSpc>
              <a:spcBef>
                <a:spcPts val="1000"/>
              </a:spcBef>
              <a:spcAft>
                <a:spcPts val="0"/>
              </a:spcAft>
              <a:buClr>
                <a:schemeClr val="dk1"/>
              </a:buClr>
              <a:buSzPts val="2800"/>
              <a:buChar char="•"/>
            </a:pPr>
            <a:r>
              <a:rPr lang="en-US"/>
              <a:t>[2] "In situ ammonium profiling using solid-contact ion-selective electrodes in eutrophic lakes“</a:t>
            </a:r>
            <a:endParaRPr lang="en-US"/>
          </a:p>
          <a:p>
            <a:pPr marL="228600" lvl="0" indent="-228600" algn="l" rtl="0">
              <a:lnSpc>
                <a:spcPct val="90000"/>
              </a:lnSpc>
              <a:spcBef>
                <a:spcPts val="1000"/>
              </a:spcBef>
              <a:spcAft>
                <a:spcPts val="0"/>
              </a:spcAft>
              <a:buClr>
                <a:schemeClr val="dk1"/>
              </a:buClr>
              <a:buSzPts val="2800"/>
              <a:buChar char="•"/>
            </a:pPr>
            <a:r>
              <a:rPr lang="en-US"/>
              <a:t>Authors: </a:t>
            </a:r>
            <a:r>
              <a:rPr lang="en-US" u="sng">
                <a:solidFill>
                  <a:schemeClr val="hlink"/>
                </a:solidFill>
                <a:hlinkClick r:id="rId1"/>
              </a:rPr>
              <a:t>Rohini Athavale</a:t>
            </a:r>
            <a:r>
              <a:rPr lang="en-US"/>
              <a:t> , </a:t>
            </a:r>
            <a:r>
              <a:rPr lang="en-US" u="sng">
                <a:solidFill>
                  <a:schemeClr val="hlink"/>
                </a:solidFill>
                <a:hlinkClick r:id="rId2"/>
              </a:rPr>
              <a:t>Ilga Kokorite</a:t>
            </a:r>
            <a:endParaRPr lang="en-US" u="sng">
              <a:solidFill>
                <a:schemeClr val="hlink"/>
              </a:solidFill>
            </a:endParaRPr>
          </a:p>
          <a:p>
            <a:pPr marL="228600" lvl="0" indent="-228600" algn="l" rtl="0">
              <a:lnSpc>
                <a:spcPct val="90000"/>
              </a:lnSpc>
              <a:spcBef>
                <a:spcPts val="1000"/>
              </a:spcBef>
              <a:spcAft>
                <a:spcPts val="0"/>
              </a:spcAft>
              <a:buClr>
                <a:schemeClr val="dk1"/>
              </a:buClr>
              <a:buSzPts val="2800"/>
              <a:buChar char="•"/>
            </a:pPr>
            <a:r>
              <a:rPr lang="en-US"/>
              <a:t>[3] Paper Title: "Graphene electrochemistry: fundamental concepts through to prominent applications" </a:t>
            </a:r>
            <a:endParaRPr lang="en-US"/>
          </a:p>
          <a:p>
            <a:pPr marL="228600" lvl="0" indent="-228600" algn="l" rtl="0">
              <a:lnSpc>
                <a:spcPct val="90000"/>
              </a:lnSpc>
              <a:spcBef>
                <a:spcPts val="1000"/>
              </a:spcBef>
              <a:spcAft>
                <a:spcPts val="0"/>
              </a:spcAft>
              <a:buClr>
                <a:schemeClr val="dk1"/>
              </a:buClr>
              <a:buSzPts val="2800"/>
              <a:buChar char="•"/>
            </a:pPr>
            <a:r>
              <a:rPr lang="en-US"/>
              <a:t>Authors: </a:t>
            </a:r>
            <a:r>
              <a:rPr lang="en-US" u="sng">
                <a:solidFill>
                  <a:schemeClr val="hlink"/>
                </a:solidFill>
                <a:hlinkClick r:id="rId3"/>
              </a:rPr>
              <a:t>Dale A. C. Brownson</a:t>
            </a:r>
            <a:r>
              <a:rPr lang="en-US"/>
              <a:t>,</a:t>
            </a:r>
            <a:r>
              <a:rPr lang="en-US" u="sng">
                <a:solidFill>
                  <a:schemeClr val="hlink"/>
                </a:solidFill>
                <a:hlinkClick r:id="rId4"/>
              </a:rPr>
              <a:t>Dimitrios K. Kampouris</a:t>
            </a:r>
            <a:endParaRPr lang="en-US" u="sng">
              <a:solidFill>
                <a:schemeClr val="hlink"/>
              </a:solidFill>
              <a:hlinkClick r:id="rId4"/>
            </a:endParaRPr>
          </a:p>
        </p:txBody>
      </p:sp>
      <p:sp>
        <p:nvSpPr>
          <p:cNvPr id="261" name="Google Shape;261;p11"/>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
        <p:nvSpPr>
          <p:cNvPr id="262" name="Google Shape;262;p11"/>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63" name="Google Shape;263;p11"/>
          <p:cNvPicPr preferRelativeResize="0"/>
          <p:nvPr/>
        </p:nvPicPr>
        <p:blipFill rotWithShape="1">
          <a:blip r:embed="rId5"/>
          <a:srcRect/>
          <a:stretch>
            <a:fillRect/>
          </a:stretch>
        </p:blipFill>
        <p:spPr>
          <a:xfrm>
            <a:off x="11049000" y="0"/>
            <a:ext cx="1143000" cy="12039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a:latin typeface="Algerian" panose="04020705040A02060702"/>
                <a:ea typeface="Algerian" panose="04020705040A02060702"/>
                <a:cs typeface="Algerian" panose="04020705040A02060702"/>
                <a:sym typeface="Algerian" panose="04020705040A02060702"/>
              </a:rPr>
              <a:t>TIMELINE</a:t>
            </a:r>
            <a:endParaRPr lang="en-US">
              <a:latin typeface="Algerian" panose="04020705040A02060702"/>
              <a:ea typeface="Algerian" panose="04020705040A02060702"/>
              <a:cs typeface="Algerian" panose="04020705040A02060702"/>
              <a:sym typeface="Algerian" panose="04020705040A02060702"/>
            </a:endParaRPr>
          </a:p>
        </p:txBody>
      </p:sp>
      <p:sp>
        <p:nvSpPr>
          <p:cNvPr id="269" name="Google Shape;269;p1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
        <p:nvSpPr>
          <p:cNvPr id="270" name="Google Shape;270;p1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71" name="Google Shape;271;p12"/>
          <p:cNvPicPr preferRelativeResize="0"/>
          <p:nvPr/>
        </p:nvPicPr>
        <p:blipFill rotWithShape="1">
          <a:blip r:embed="rId1"/>
          <a:srcRect/>
          <a:stretch>
            <a:fillRect/>
          </a:stretch>
        </p:blipFill>
        <p:spPr>
          <a:xfrm>
            <a:off x="11049000" y="0"/>
            <a:ext cx="1143000" cy="1203960"/>
          </a:xfrm>
          <a:prstGeom prst="rect">
            <a:avLst/>
          </a:prstGeom>
          <a:noFill/>
          <a:ln>
            <a:noFill/>
          </a:ln>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90" y="1046018"/>
            <a:ext cx="10834255" cy="476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txBox="1">
            <a:spLocks noGrp="1"/>
          </p:cNvSpPr>
          <p:nvPr>
            <p:ph type="title"/>
          </p:nvPr>
        </p:nvSpPr>
        <p:spPr>
          <a:xfrm>
            <a:off x="58616" y="111906"/>
            <a:ext cx="10515600" cy="84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a:latin typeface="Algerian" panose="04020705040A02060702"/>
                <a:ea typeface="Algerian" panose="04020705040A02060702"/>
                <a:cs typeface="Algerian" panose="04020705040A02060702"/>
                <a:sym typeface="Algerian" panose="04020705040A02060702"/>
              </a:rPr>
              <a:t>abstract </a:t>
            </a:r>
            <a:endParaRPr lang="en-US">
              <a:latin typeface="Algerian" panose="04020705040A02060702"/>
              <a:ea typeface="Algerian" panose="04020705040A02060702"/>
              <a:cs typeface="Algerian" panose="04020705040A02060702"/>
              <a:sym typeface="Algerian" panose="04020705040A02060702"/>
            </a:endParaRPr>
          </a:p>
        </p:txBody>
      </p:sp>
      <p:sp>
        <p:nvSpPr>
          <p:cNvPr id="172" name="Google Shape;172;p2"/>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fontScale="80000"/>
          </a:bodyPr>
          <a:lstStyle/>
          <a:p>
            <a:pPr marL="228600" lvl="0" indent="-228600" algn="l" rtl="0">
              <a:lnSpc>
                <a:spcPct val="90000"/>
              </a:lnSpc>
              <a:spcBef>
                <a:spcPts val="0"/>
              </a:spcBef>
              <a:spcAft>
                <a:spcPts val="0"/>
              </a:spcAft>
              <a:buClr>
                <a:schemeClr val="dk1"/>
              </a:buClr>
              <a:buSzPts val="2800"/>
              <a:buNone/>
            </a:pPr>
            <a:r>
              <a:rPr lang="en-US"/>
              <a:t>		</a:t>
            </a:r>
            <a:endParaRPr lang="en-US"/>
          </a:p>
          <a:p>
            <a:pPr marL="228600" lvl="0" indent="-228600" algn="l" rtl="0">
              <a:lnSpc>
                <a:spcPct val="130000"/>
              </a:lnSpc>
              <a:spcBef>
                <a:spcPts val="1000"/>
              </a:spcBef>
              <a:spcAft>
                <a:spcPts val="0"/>
              </a:spcAft>
              <a:buClr>
                <a:schemeClr val="dk1"/>
              </a:buClr>
              <a:buSzPts val="2800"/>
              <a:buNone/>
            </a:pPr>
            <a:r>
              <a:rPr lang="en-US"/>
              <a:t>		</a:t>
            </a:r>
            <a:r>
              <a:rPr lang="en-US">
                <a:latin typeface="Times New Roman" panose="02020603050405020304" pitchFamily="18" charset="0"/>
                <a:cs typeface="Times New Roman" panose="02020603050405020304" pitchFamily="18" charset="0"/>
              </a:rPr>
              <a:t>The main objective of “</a:t>
            </a:r>
            <a:r>
              <a:rPr lang="en-US" b="1">
                <a:latin typeface="Times New Roman" panose="02020603050405020304" pitchFamily="18" charset="0"/>
                <a:ea typeface="Angsana New" panose="02020603050405020304"/>
                <a:cs typeface="Times New Roman" panose="02020603050405020304" pitchFamily="18" charset="0"/>
                <a:sym typeface="Angsana New" panose="02020603050405020304"/>
              </a:rPr>
              <a:t>Detection of NH3 from Poultry Farm</a:t>
            </a:r>
            <a:r>
              <a:rPr lang="en-US">
                <a:latin typeface="Times New Roman" panose="02020603050405020304" pitchFamily="18" charset="0"/>
                <a:cs typeface="Times New Roman" panose="02020603050405020304" pitchFamily="18" charset="0"/>
              </a:rPr>
              <a:t> “is to detect ammonia (NH3) gas emission arising from bird litter in the poultry sector. The proposed system aims to develop an automatic sensor-based model to address ammonia (NH3) gas emission from bird litter in the poultry sector.The system will consist of a network of gas sensors strategically placed within poultry houses to continuously monitor gas concentrations.Poultry farmers will benefit from real-time monitoring capabilities, allowing for proactive management of gas emissions in their facilities. Promoting improved environmental and health outcomes for both poultry producers and surrounding communities.</a:t>
            </a:r>
            <a:endParaRPr lang="en-US">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None/>
            </a:pPr>
            <a:br>
              <a:rPr lang="en-US"/>
            </a:br>
            <a:endParaRPr>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173" name="Google Shape;173;p2"/>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a:t>
            </a:r>
            <a:endParaRPr sz="1600"/>
          </a:p>
          <a:p>
            <a:pPr marL="0" lvl="0" indent="0" algn="ctr" rtl="0">
              <a:spcBef>
                <a:spcPts val="0"/>
              </a:spcBef>
              <a:spcAft>
                <a:spcPts val="0"/>
              </a:spcAft>
              <a:buNone/>
            </a:pPr>
            <a:r>
              <a:rPr lang="en-US" sz="1600"/>
              <a:t>Department of CSE, KGiSL Institute of Technology, Coimbatore </a:t>
            </a:r>
            <a:endParaRPr lang="en-US" sz="1600"/>
          </a:p>
        </p:txBody>
      </p:sp>
      <p:sp>
        <p:nvSpPr>
          <p:cNvPr id="174" name="Google Shape;174;p2"/>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75" name="Google Shape;175;p2"/>
          <p:cNvPicPr preferRelativeResize="0"/>
          <p:nvPr/>
        </p:nvPicPr>
        <p:blipFill rotWithShape="1">
          <a:blip r:embed="rId1"/>
          <a:srcRect/>
          <a:stretch>
            <a:fillRect/>
          </a:stretch>
        </p:blipFill>
        <p:spPr>
          <a:xfrm>
            <a:off x="11049000" y="0"/>
            <a:ext cx="1143000" cy="12039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764343" y="2801550"/>
            <a:ext cx="10515600" cy="128930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Algerian" panose="04020705040A02060702"/>
              <a:buNone/>
            </a:pPr>
            <a:r>
              <a:rPr lang="en-US" sz="7800">
                <a:latin typeface="Algerian" panose="04020705040A02060702"/>
                <a:ea typeface="Algerian" panose="04020705040A02060702"/>
                <a:cs typeface="Algerian" panose="04020705040A02060702"/>
                <a:sym typeface="Algerian" panose="04020705040A02060702"/>
              </a:rPr>
              <a:t>THANK YOU</a:t>
            </a:r>
            <a:br>
              <a:rPr lang="en-US" sz="6000">
                <a:latin typeface="Algerian" panose="04020705040A02060702"/>
                <a:ea typeface="Algerian" panose="04020705040A02060702"/>
                <a:cs typeface="Algerian" panose="04020705040A02060702"/>
                <a:sym typeface="Algerian" panose="04020705040A02060702"/>
              </a:rPr>
            </a:br>
            <a:endParaRPr sz="6000"/>
          </a:p>
        </p:txBody>
      </p:sp>
      <p:sp>
        <p:nvSpPr>
          <p:cNvPr id="278" name="Google Shape;278;p13"/>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
        <p:nvSpPr>
          <p:cNvPr id="279" name="Google Shape;279;p13"/>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80" name="Google Shape;280;p13"/>
          <p:cNvPicPr preferRelativeResize="0"/>
          <p:nvPr/>
        </p:nvPicPr>
        <p:blipFill rotWithShape="1">
          <a:blip r:embed="rId1"/>
          <a:srcRect/>
          <a:stretch>
            <a:fillRect/>
          </a:stretch>
        </p:blipFill>
        <p:spPr>
          <a:xfrm>
            <a:off x="11049000" y="0"/>
            <a:ext cx="1143000" cy="12039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180536" y="509808"/>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dirty="0">
                <a:latin typeface="Algerian" panose="04020705040A02060702"/>
                <a:ea typeface="Algerian" panose="04020705040A02060702"/>
                <a:cs typeface="Algerian" panose="04020705040A02060702"/>
                <a:sym typeface="Algerian" panose="04020705040A02060702"/>
              </a:rPr>
              <a:t>EXISTING SYSTEM  </a:t>
            </a:r>
            <a:endParaRPr dirty="0"/>
          </a:p>
        </p:txBody>
      </p:sp>
      <p:sp>
        <p:nvSpPr>
          <p:cNvPr id="181" name="Google Shape;181;p3"/>
          <p:cNvSpPr txBox="1">
            <a:spLocks noGrp="1"/>
          </p:cNvSpPr>
          <p:nvPr>
            <p:ph type="body" idx="1"/>
          </p:nvPr>
        </p:nvSpPr>
        <p:spPr>
          <a:xfrm>
            <a:off x="283308" y="1500943"/>
            <a:ext cx="12589412" cy="4976837"/>
          </a:xfrm>
          <a:prstGeom prst="rect">
            <a:avLst/>
          </a:prstGeom>
          <a:noFill/>
          <a:ln>
            <a:noFill/>
          </a:ln>
        </p:spPr>
        <p:txBody>
          <a:bodyPr spcFirstLastPara="1" wrap="square" lIns="91425" tIns="45700" rIns="91425" bIns="45700" anchor="t" anchorCtr="0">
            <a:normAutofit/>
          </a:bodyPr>
          <a:lstStyle/>
          <a:p>
            <a:pPr marL="228600" lvl="0" indent="-228600" algn="l" rtl="0">
              <a:lnSpc>
                <a:spcPct val="250000"/>
              </a:lnSpc>
              <a:spcBef>
                <a:spcPts val="0"/>
              </a:spcBef>
              <a:spcAft>
                <a:spcPts val="0"/>
              </a:spcAft>
              <a:buClr>
                <a:schemeClr val="dk1"/>
              </a:buClr>
              <a:buSzPct val="100000"/>
              <a:buChar char="•"/>
            </a:pPr>
            <a:r>
              <a:rPr lang="en-US" sz="2400" dirty="0">
                <a:latin typeface="Times New Roman" panose="02020603050405020304" pitchFamily="18" charset="0"/>
                <a:cs typeface="Times New Roman" panose="02020603050405020304" pitchFamily="18" charset="0"/>
              </a:rPr>
              <a:t>Manual Sampling:	</a:t>
            </a:r>
            <a:endParaRPr lang="en-US" sz="2400" dirty="0">
              <a:latin typeface="Times New Roman" panose="02020603050405020304" pitchFamily="18" charset="0"/>
              <a:cs typeface="Times New Roman" panose="02020603050405020304" pitchFamily="18" charset="0"/>
            </a:endParaRPr>
          </a:p>
          <a:p>
            <a:pPr marL="228600" lvl="0" indent="-228600" algn="l" rtl="0">
              <a:lnSpc>
                <a:spcPct val="250000"/>
              </a:lnSpc>
              <a:spcBef>
                <a:spcPts val="0"/>
              </a:spcBef>
              <a:spcAft>
                <a:spcPts val="0"/>
              </a:spcAft>
              <a:buClr>
                <a:schemeClr val="dk1"/>
              </a:buClr>
              <a:buSzPct val="100000"/>
              <a:buChar char="•"/>
            </a:pPr>
            <a:r>
              <a:rPr lang="en-US" sz="2400" dirty="0">
                <a:latin typeface="Times New Roman" panose="02020603050405020304" pitchFamily="18" charset="0"/>
                <a:cs typeface="Times New Roman" panose="02020603050405020304" pitchFamily="18" charset="0"/>
              </a:rPr>
              <a:t>Threshold-based Monitoring</a:t>
            </a:r>
            <a:endParaRPr lang="en-US" sz="2400" dirty="0">
              <a:latin typeface="Times New Roman" panose="02020603050405020304" pitchFamily="18" charset="0"/>
              <a:cs typeface="Times New Roman" panose="02020603050405020304" pitchFamily="18" charset="0"/>
            </a:endParaRPr>
          </a:p>
          <a:p>
            <a:pPr marL="228600" lvl="0" indent="-228600" algn="l" rtl="0">
              <a:lnSpc>
                <a:spcPct val="250000"/>
              </a:lnSpc>
              <a:spcBef>
                <a:spcPts val="0"/>
              </a:spcBef>
              <a:spcAft>
                <a:spcPts val="0"/>
              </a:spcAft>
              <a:buClr>
                <a:schemeClr val="dk1"/>
              </a:buClr>
              <a:buSzPct val="100000"/>
              <a:buChar char="•"/>
            </a:pPr>
            <a:r>
              <a:rPr lang="en-US" sz="2400" dirty="0">
                <a:latin typeface="Times New Roman" panose="02020603050405020304" pitchFamily="18" charset="0"/>
                <a:cs typeface="Times New Roman" panose="02020603050405020304" pitchFamily="18" charset="0"/>
              </a:rPr>
              <a:t>Visual Inspection</a:t>
            </a:r>
            <a:endParaRPr lang="en-US" sz="2400" dirty="0">
              <a:latin typeface="Times New Roman" panose="02020603050405020304" pitchFamily="18" charset="0"/>
              <a:cs typeface="Times New Roman" panose="02020603050405020304" pitchFamily="18" charset="0"/>
            </a:endParaRPr>
          </a:p>
        </p:txBody>
      </p:sp>
      <p:sp>
        <p:nvSpPr>
          <p:cNvPr id="182" name="Google Shape;182;p3"/>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
        <p:nvSpPr>
          <p:cNvPr id="183" name="Google Shape;183;p3"/>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184" name="Google Shape;184;p3"/>
          <p:cNvPicPr preferRelativeResize="0"/>
          <p:nvPr/>
        </p:nvPicPr>
        <p:blipFill rotWithShape="1">
          <a:blip r:embed="rId1"/>
          <a:srcRect/>
          <a:stretch>
            <a:fillRect/>
          </a:stretch>
        </p:blipFill>
        <p:spPr>
          <a:xfrm>
            <a:off x="11049000" y="0"/>
            <a:ext cx="1143000" cy="1203960"/>
          </a:xfrm>
          <a:prstGeom prst="rect">
            <a:avLst/>
          </a:prstGeom>
          <a:noFill/>
          <a:ln>
            <a:noFill/>
          </a:ln>
        </p:spPr>
      </p:pic>
      <p:sp>
        <p:nvSpPr>
          <p:cNvPr id="185" name="Google Shape;185;p3"/>
          <p:cNvSpPr txBox="1"/>
          <p:nvPr/>
        </p:nvSpPr>
        <p:spPr>
          <a:xfrm>
            <a:off x="180536" y="3144665"/>
            <a:ext cx="10515600" cy="84469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lgerian" panose="04020705040A02060702"/>
              <a:buNone/>
            </a:pPr>
            <a:endParaRPr sz="44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587215"/>
            <a:ext cx="10515600" cy="1325563"/>
          </a:xfrm>
        </p:spPr>
        <p:txBody>
          <a:bodyPr>
            <a:normAutofit fontScale="90000"/>
          </a:bodyPr>
          <a:lstStyle/>
          <a:p>
            <a:r>
              <a:rPr lang="en-US" sz="4400" dirty="0">
                <a:solidFill>
                  <a:schemeClr val="dk1"/>
                </a:solidFill>
                <a:latin typeface="Algerian" panose="04020705040A02060702"/>
                <a:ea typeface="Algerian" panose="04020705040A02060702"/>
                <a:cs typeface="Algerian" panose="04020705040A02060702"/>
                <a:sym typeface="Algerian" panose="04020705040A02060702"/>
              </a:rPr>
              <a:t>DRAWBACKS OF EXISTING SYSTEM  </a:t>
            </a:r>
            <a:br>
              <a:rPr lang="en-US" sz="4400" dirty="0">
                <a:solidFill>
                  <a:schemeClr val="dk1"/>
                </a:solidFill>
                <a:latin typeface="Calibri" panose="020F0502020204030204"/>
                <a:ea typeface="Calibri" panose="020F0502020204030204"/>
                <a:cs typeface="Calibri" panose="020F0502020204030204"/>
                <a:sym typeface="Calibri" panose="020F0502020204030204"/>
              </a:rPr>
            </a:br>
            <a:endParaRPr lang="en-IN" dirty="0"/>
          </a:p>
        </p:txBody>
      </p:sp>
      <p:sp>
        <p:nvSpPr>
          <p:cNvPr id="3" name="Text Placeholder 2"/>
          <p:cNvSpPr>
            <a:spLocks noGrp="1"/>
          </p:cNvSpPr>
          <p:nvPr>
            <p:ph type="body" idx="1"/>
          </p:nvPr>
        </p:nvSpPr>
        <p:spPr/>
        <p:txBody>
          <a:bodyPr/>
          <a:lstStyle/>
          <a:p>
            <a:pPr marL="228600" marR="0" lvl="0" indent="-228600" algn="l" rtl="0">
              <a:lnSpc>
                <a:spcPct val="150000"/>
              </a:lnSpc>
              <a:spcBef>
                <a:spcPts val="0"/>
              </a:spcBef>
              <a:spcAft>
                <a:spcPts val="0"/>
              </a:spcAft>
              <a:buClr>
                <a:schemeClr val="dk1"/>
              </a:buClr>
              <a:buSzPct val="100000"/>
              <a:buFont typeface="Arial" panose="020B0604020202020204"/>
              <a:buChar char="•"/>
            </a:pPr>
            <a:r>
              <a:rPr lang="en-US" sz="2000" dirty="0">
                <a:solidFill>
                  <a:schemeClr val="dk1"/>
                </a:solidFill>
                <a:latin typeface="Calibri" panose="020F0502020204030204"/>
                <a:ea typeface="Calibri" panose="020F0502020204030204"/>
                <a:cs typeface="Calibri" panose="020F0502020204030204"/>
                <a:sym typeface="Calibri" panose="020F0502020204030204"/>
              </a:rPr>
              <a:t>Limited Coverage</a:t>
            </a:r>
            <a:endParaRPr lang="en-US" sz="2000" dirty="0"/>
          </a:p>
          <a:p>
            <a:pPr marL="228600" marR="0" lvl="0" indent="-228600" algn="l" rtl="0">
              <a:lnSpc>
                <a:spcPct val="150000"/>
              </a:lnSpc>
              <a:spcBef>
                <a:spcPts val="1000"/>
              </a:spcBef>
              <a:spcAft>
                <a:spcPts val="0"/>
              </a:spcAft>
              <a:buClr>
                <a:schemeClr val="dk1"/>
              </a:buClr>
              <a:buSzPct val="100000"/>
              <a:buFont typeface="Arial" panose="020B0604020202020204"/>
              <a:buChar char="•"/>
            </a:pPr>
            <a:r>
              <a:rPr lang="en-US" sz="2000" dirty="0">
                <a:solidFill>
                  <a:schemeClr val="dk1"/>
                </a:solidFill>
                <a:latin typeface="Calibri" panose="020F0502020204030204"/>
                <a:ea typeface="Calibri" panose="020F0502020204030204"/>
                <a:cs typeface="Calibri" panose="020F0502020204030204"/>
                <a:sym typeface="Calibri" panose="020F0502020204030204"/>
              </a:rPr>
              <a:t>Delayed Detection</a:t>
            </a:r>
            <a:endParaRPr lang="en-US" sz="2000" dirty="0"/>
          </a:p>
          <a:p>
            <a:pPr marL="228600" marR="0" lvl="0" indent="-228600" algn="l" rtl="0">
              <a:lnSpc>
                <a:spcPct val="150000"/>
              </a:lnSpc>
              <a:spcBef>
                <a:spcPts val="1000"/>
              </a:spcBef>
              <a:spcAft>
                <a:spcPts val="0"/>
              </a:spcAft>
              <a:buClr>
                <a:schemeClr val="dk1"/>
              </a:buClr>
              <a:buSzPct val="100000"/>
              <a:buFont typeface="Arial" panose="020B0604020202020204"/>
              <a:buChar char="•"/>
            </a:pPr>
            <a:r>
              <a:rPr lang="en-US" sz="2000" dirty="0">
                <a:solidFill>
                  <a:schemeClr val="dk1"/>
                </a:solidFill>
                <a:latin typeface="Calibri" panose="020F0502020204030204"/>
                <a:ea typeface="Calibri" panose="020F0502020204030204"/>
                <a:cs typeface="Calibri" panose="020F0502020204030204"/>
                <a:sym typeface="Calibri" panose="020F0502020204030204"/>
              </a:rPr>
              <a:t>Subjectivity</a:t>
            </a:r>
            <a:endParaRPr lang="en-US" sz="2000" dirty="0"/>
          </a:p>
          <a:p>
            <a:pPr marL="228600" marR="0" lvl="0" indent="-228600" algn="l" rtl="0">
              <a:lnSpc>
                <a:spcPct val="150000"/>
              </a:lnSpc>
              <a:spcBef>
                <a:spcPts val="1000"/>
              </a:spcBef>
              <a:spcAft>
                <a:spcPts val="0"/>
              </a:spcAft>
              <a:buClr>
                <a:schemeClr val="dk1"/>
              </a:buClr>
              <a:buSzPct val="100000"/>
              <a:buFont typeface="Arial" panose="020B0604020202020204"/>
              <a:buChar char="•"/>
            </a:pPr>
            <a:r>
              <a:rPr lang="en-US" sz="2000" dirty="0">
                <a:solidFill>
                  <a:schemeClr val="dk1"/>
                </a:solidFill>
                <a:latin typeface="Calibri" panose="020F0502020204030204"/>
                <a:ea typeface="Calibri" panose="020F0502020204030204"/>
                <a:cs typeface="Calibri" panose="020F0502020204030204"/>
                <a:sym typeface="Calibri" panose="020F0502020204030204"/>
              </a:rPr>
              <a:t>Reactive Response</a:t>
            </a:r>
            <a:endParaRPr lang="en-US" sz="2000" dirty="0"/>
          </a:p>
          <a:p>
            <a:pPr marL="228600" marR="0" lvl="0" indent="-228600" algn="l" rtl="0">
              <a:lnSpc>
                <a:spcPct val="150000"/>
              </a:lnSpc>
              <a:spcBef>
                <a:spcPts val="1000"/>
              </a:spcBef>
              <a:spcAft>
                <a:spcPts val="0"/>
              </a:spcAft>
              <a:buClr>
                <a:schemeClr val="dk1"/>
              </a:buClr>
              <a:buSzPct val="100000"/>
              <a:buFont typeface="Arial" panose="020B0604020202020204"/>
              <a:buChar char="•"/>
            </a:pPr>
            <a:r>
              <a:rPr lang="en-US" sz="2000" dirty="0">
                <a:solidFill>
                  <a:schemeClr val="dk1"/>
                </a:solidFill>
                <a:latin typeface="Calibri" panose="020F0502020204030204"/>
                <a:ea typeface="Calibri" panose="020F0502020204030204"/>
                <a:cs typeface="Calibri" panose="020F0502020204030204"/>
                <a:sym typeface="Calibri" panose="020F0502020204030204"/>
              </a:rPr>
              <a:t>Health and Environmental Risks</a:t>
            </a:r>
            <a:endParaRPr lang="en-US" sz="2000" dirty="0"/>
          </a:p>
          <a:p>
            <a:pPr marL="535305" marR="0" lvl="0" indent="-450850" algn="just" rtl="0">
              <a:lnSpc>
                <a:spcPct val="90000"/>
              </a:lnSpc>
              <a:spcBef>
                <a:spcPts val="1000"/>
              </a:spcBef>
              <a:spcAft>
                <a:spcPts val="0"/>
              </a:spcAft>
              <a:buClr>
                <a:schemeClr val="dk1"/>
              </a:buClr>
              <a:buSzPct val="100000"/>
              <a:buFont typeface="Arial" panose="020B0604020202020204"/>
              <a:buNone/>
            </a:pPr>
            <a:endParaRPr lang="en-US" dirty="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p>
            <a:endParaRPr lang="en-US" dirty="0">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82" name="Google Shape;182;p3"/>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p>
            <a:pPr marL="0" lvl="0" indent="0" algn="ctr" rtl="0">
              <a:spcBef>
                <a:spcPts val="0"/>
              </a:spcBef>
              <a:spcAft>
                <a:spcPts val="0"/>
              </a:spcAft>
              <a:buNone/>
            </a:pPr>
            <a:r>
              <a:rPr lang="en-US" sz="1600"/>
              <a:t>PROJECT–THIRD REVIEW  Department of CSE, KGiSL Institute of Technology, Coimbatore </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
          <p:cNvSpPr txBox="1">
            <a:spLocks noGrp="1"/>
          </p:cNvSpPr>
          <p:nvPr>
            <p:ph type="title"/>
          </p:nvPr>
        </p:nvSpPr>
        <p:spPr>
          <a:xfrm>
            <a:off x="782781" y="180110"/>
            <a:ext cx="10515600" cy="8589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a:latin typeface="Algerian" panose="04020705040A02060702"/>
                <a:ea typeface="Algerian" panose="04020705040A02060702"/>
                <a:cs typeface="Algerian" panose="04020705040A02060702"/>
                <a:sym typeface="Algerian" panose="04020705040A02060702"/>
              </a:rPr>
              <a:t>Literature survey </a:t>
            </a:r>
            <a:endParaRPr>
              <a:latin typeface="Algerian" panose="04020705040A02060702"/>
              <a:ea typeface="Algerian" panose="04020705040A02060702"/>
              <a:cs typeface="Algerian" panose="04020705040A02060702"/>
              <a:sym typeface="Algerian" panose="04020705040A02060702"/>
            </a:endParaRPr>
          </a:p>
        </p:txBody>
      </p:sp>
      <p:graphicFrame>
        <p:nvGraphicFramePr>
          <p:cNvPr id="192" name="Google Shape;192;p4"/>
          <p:cNvGraphicFramePr/>
          <p:nvPr/>
        </p:nvGraphicFramePr>
        <p:xfrm>
          <a:off x="333828" y="1094507"/>
          <a:ext cx="11594925" cy="4815870"/>
        </p:xfrm>
        <a:graphic>
          <a:graphicData uri="http://schemas.openxmlformats.org/drawingml/2006/table">
            <a:tbl>
              <a:tblPr firstRow="1" bandRow="1">
                <a:noFill/>
                <a:tableStyleId>{BAD5EAFC-57B4-48A1-828C-67C2683A347E}</a:tableStyleId>
              </a:tblPr>
              <a:tblGrid>
                <a:gridCol w="1122825"/>
                <a:gridCol w="1222125"/>
                <a:gridCol w="3483075"/>
                <a:gridCol w="2940900"/>
                <a:gridCol w="2826000"/>
              </a:tblGrid>
              <a:tr h="490200">
                <a:tc>
                  <a:txBody>
                    <a:bodyPr/>
                    <a:lstStyle/>
                    <a:p>
                      <a:pPr marL="0" marR="0" lvl="0" indent="0" algn="ctr" rtl="0">
                        <a:spcBef>
                          <a:spcPts val="0"/>
                        </a:spcBef>
                        <a:spcAft>
                          <a:spcPts val="0"/>
                        </a:spcAft>
                        <a:buNone/>
                      </a:pPr>
                      <a:r>
                        <a:rPr lang="en-US" sz="1600" b="0" u="none" strike="noStrike" cap="none">
                          <a:latin typeface="Calibri" panose="020F0502020204030204"/>
                          <a:ea typeface="Calibri" panose="020F0502020204030204"/>
                          <a:cs typeface="Calibri" panose="020F0502020204030204"/>
                          <a:sym typeface="Calibri" panose="020F0502020204030204"/>
                        </a:rPr>
                        <a:t>SNo</a:t>
                      </a:r>
                      <a:endParaRPr sz="16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ctr" rtl="0">
                        <a:spcBef>
                          <a:spcPts val="0"/>
                        </a:spcBef>
                        <a:spcAft>
                          <a:spcPts val="0"/>
                        </a:spcAft>
                        <a:buNone/>
                      </a:pPr>
                      <a:r>
                        <a:rPr lang="en-US" sz="1600" b="0" u="none" strike="noStrike" cap="none">
                          <a:latin typeface="Calibri" panose="020F0502020204030204"/>
                          <a:ea typeface="Calibri" panose="020F0502020204030204"/>
                          <a:cs typeface="Calibri" panose="020F0502020204030204"/>
                          <a:sym typeface="Calibri" panose="020F0502020204030204"/>
                        </a:rPr>
                        <a:t>Published Year</a:t>
                      </a:r>
                      <a:endParaRPr sz="16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ctr" rtl="0">
                        <a:spcBef>
                          <a:spcPts val="0"/>
                        </a:spcBef>
                        <a:spcAft>
                          <a:spcPts val="0"/>
                        </a:spcAft>
                        <a:buNone/>
                      </a:pPr>
                      <a:r>
                        <a:rPr lang="en-US" sz="1600" b="0" u="none" strike="noStrike" cap="none">
                          <a:latin typeface="Calibri" panose="020F0502020204030204"/>
                          <a:ea typeface="Calibri" panose="020F0502020204030204"/>
                          <a:cs typeface="Calibri" panose="020F0502020204030204"/>
                          <a:sym typeface="Calibri" panose="020F0502020204030204"/>
                        </a:rPr>
                        <a:t>Paper Title</a:t>
                      </a:r>
                      <a:endParaRPr sz="16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ctr" rtl="0">
                        <a:spcBef>
                          <a:spcPts val="0"/>
                        </a:spcBef>
                        <a:spcAft>
                          <a:spcPts val="0"/>
                        </a:spcAft>
                        <a:buNone/>
                      </a:pPr>
                      <a:r>
                        <a:rPr lang="en-US" sz="1600" b="0" u="none" strike="noStrike" cap="none">
                          <a:latin typeface="Calibri" panose="020F0502020204030204"/>
                          <a:ea typeface="Calibri" panose="020F0502020204030204"/>
                          <a:cs typeface="Calibri" panose="020F0502020204030204"/>
                          <a:sym typeface="Calibri" panose="020F0502020204030204"/>
                        </a:rPr>
                        <a:t>Authors</a:t>
                      </a:r>
                      <a:endParaRPr sz="16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ctr" rtl="0">
                        <a:spcBef>
                          <a:spcPts val="0"/>
                        </a:spcBef>
                        <a:spcAft>
                          <a:spcPts val="0"/>
                        </a:spcAft>
                        <a:buNone/>
                      </a:pPr>
                      <a:r>
                        <a:rPr lang="en-US" sz="1600" b="0"/>
                        <a:t>Conclusion</a:t>
                      </a:r>
                      <a:endParaRPr sz="16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r>
              <a:tr h="1522225">
                <a:tc>
                  <a:txBody>
                    <a:bodyPr/>
                    <a:lstStyle/>
                    <a:p>
                      <a:pPr marL="0" marR="0" lvl="0" indent="0" algn="ctr" rtl="0">
                        <a:spcBef>
                          <a:spcPts val="0"/>
                        </a:spcBef>
                        <a:spcAft>
                          <a:spcPts val="0"/>
                        </a:spcAft>
                        <a:buNone/>
                      </a:pPr>
                      <a:r>
                        <a:rPr lang="en-US" sz="1600" b="0" u="none" strike="noStrike" cap="none">
                          <a:latin typeface="Calibri" panose="020F0502020204030204"/>
                          <a:ea typeface="Calibri" panose="020F0502020204030204"/>
                          <a:cs typeface="Calibri" panose="020F0502020204030204"/>
                          <a:sym typeface="Calibri" panose="020F0502020204030204"/>
                        </a:rPr>
                        <a:t>1</a:t>
                      </a:r>
                      <a:endParaRPr sz="16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ctr" rtl="0">
                        <a:spcBef>
                          <a:spcPts val="0"/>
                        </a:spcBef>
                        <a:spcAft>
                          <a:spcPts val="0"/>
                        </a:spcAft>
                        <a:buNone/>
                      </a:pPr>
                      <a:r>
                        <a:rPr lang="en-US" sz="1600" b="0" u="none" strike="noStrike" cap="none">
                          <a:latin typeface="Calibri" panose="020F0502020204030204"/>
                          <a:ea typeface="Calibri" panose="020F0502020204030204"/>
                          <a:cs typeface="Calibri" panose="020F0502020204030204"/>
                          <a:sym typeface="Calibri" panose="020F0502020204030204"/>
                        </a:rPr>
                        <a:t>2021</a:t>
                      </a:r>
                      <a:endParaRPr sz="16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Cutting-edge ammonia emissions monitoring technology for sustainable livestock and poultry breeding</a:t>
                      </a:r>
                      <a:r>
                        <a:rPr lang="en-US" sz="16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600" b="0"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ctr" rtl="0">
                        <a:spcBef>
                          <a:spcPts val="0"/>
                        </a:spcBef>
                        <a:spcAft>
                          <a:spcPts val="0"/>
                        </a:spcAft>
                        <a:buNone/>
                      </a:pPr>
                      <a:r>
                        <a:rPr lang="en-US" sz="1800" i="0" u="none" strike="noStrike" cap="none">
                          <a:solidFill>
                            <a:srgbClr val="1F1F1F"/>
                          </a:solidFill>
                        </a:rPr>
                        <a:t>Tianling Li </a:t>
                      </a:r>
                      <a:endParaRPr sz="1800" u="none" strike="noStrike" cap="none"/>
                    </a:p>
                    <a:p>
                      <a:pPr marL="0" marR="0" lvl="0" indent="0" algn="ctr" rtl="0">
                        <a:spcBef>
                          <a:spcPts val="0"/>
                        </a:spcBef>
                        <a:spcAft>
                          <a:spcPts val="0"/>
                        </a:spcAft>
                        <a:buNone/>
                      </a:pPr>
                      <a:r>
                        <a:rPr lang="en-US" sz="1800" i="0" u="none" strike="noStrike" cap="none">
                          <a:solidFill>
                            <a:srgbClr val="1F1F1F"/>
                          </a:solidFill>
                        </a:rPr>
                        <a:t>Chenxu Wang, Wentao Ji , Zhengguo Wang , Weishou Shen , Yanfang Feng ,</a:t>
                      </a:r>
                      <a:endParaRPr sz="1800" u="none" strike="noStrike" cap="none"/>
                    </a:p>
                    <a:p>
                      <a:pPr marL="0" marR="0" lvl="0" indent="0" algn="ctr" rtl="0">
                        <a:spcBef>
                          <a:spcPts val="0"/>
                        </a:spcBef>
                        <a:spcAft>
                          <a:spcPts val="0"/>
                        </a:spcAft>
                        <a:buNone/>
                      </a:pPr>
                      <a:r>
                        <a:rPr lang="en-US" sz="1800" i="0" u="none" strike="noStrike" cap="none">
                          <a:solidFill>
                            <a:srgbClr val="1F1F1F"/>
                          </a:solidFill>
                        </a:rPr>
                        <a:t> Ming Zhou </a:t>
                      </a:r>
                      <a:endParaRPr sz="1800" u="none" strike="noStrike" cap="none"/>
                    </a:p>
                    <a:p>
                      <a:pPr marL="0" marR="0" lvl="0" indent="0" algn="l" rtl="0">
                        <a:spcBef>
                          <a:spcPts val="0"/>
                        </a:spcBef>
                        <a:spcAft>
                          <a:spcPts val="0"/>
                        </a:spcAft>
                        <a:buNone/>
                      </a:pPr>
                      <a:br>
                        <a:rPr lang="en-US" sz="1600" u="none" strike="noStrike" cap="none"/>
                      </a:br>
                      <a:endParaRPr sz="1600" b="0">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l" rtl="0">
                        <a:spcBef>
                          <a:spcPts val="0"/>
                        </a:spcBef>
                        <a:spcAft>
                          <a:spcPts val="0"/>
                        </a:spcAft>
                        <a:buNone/>
                      </a:pPr>
                      <a:r>
                        <a:rPr lang="en-US" sz="1800"/>
                        <a:t>        Electro chemical sensor provides the higher accuracy compared to other methods (chemical-based,spectroscopy-based methods)</a:t>
                      </a:r>
                      <a:endParaRPr sz="1800" b="0" i="0">
                        <a:solidFill>
                          <a:schemeClr val="dk1"/>
                        </a:solidFill>
                        <a:latin typeface="Calibri" panose="020F0502020204030204"/>
                        <a:ea typeface="Calibri" panose="020F0502020204030204"/>
                        <a:cs typeface="Calibri" panose="020F0502020204030204"/>
                        <a:sym typeface="Calibri" panose="020F0502020204030204"/>
                      </a:endParaRPr>
                    </a:p>
                  </a:txBody>
                  <a:tcPr marL="91450" marR="91450" marT="45725" marB="45725"/>
                </a:tc>
              </a:tr>
              <a:tr h="632000">
                <a:tc>
                  <a:txBody>
                    <a:bodyPr/>
                    <a:lstStyle/>
                    <a:p>
                      <a:pPr marL="476250" marR="0" lvl="0" indent="0" algn="ctr" rtl="0">
                        <a:spcBef>
                          <a:spcPts val="0"/>
                        </a:spcBef>
                        <a:spcAft>
                          <a:spcPts val="0"/>
                        </a:spcAft>
                        <a:buNone/>
                      </a:pPr>
                      <a:r>
                        <a:rPr lang="en-US" sz="1600"/>
                        <a:t>2</a:t>
                      </a:r>
                      <a:endParaRPr sz="1600" b="0">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476250" lvl="0" indent="0" algn="l" rtl="0">
                        <a:spcBef>
                          <a:spcPts val="0"/>
                        </a:spcBef>
                        <a:spcAft>
                          <a:spcPts val="0"/>
                        </a:spcAft>
                        <a:buNone/>
                      </a:pPr>
                      <a:r>
                        <a:rPr lang="en-US"/>
                        <a:t>2008</a:t>
                      </a:r>
                      <a:endParaRPr lang="en-US"/>
                    </a:p>
                  </a:txBody>
                  <a:tcPr marL="91450" marR="91450" marT="45725" marB="45725"/>
                </a:tc>
                <a:tc>
                  <a:txBody>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1800">
                          <a:solidFill>
                            <a:srgbClr val="1F1F1F"/>
                          </a:solidFill>
                          <a:latin typeface="Georgia" panose="02040502050405020303"/>
                          <a:ea typeface="Georgia" panose="02040502050405020303"/>
                          <a:cs typeface="Georgia" panose="02040502050405020303"/>
                          <a:sym typeface="Georgia" panose="02040502050405020303"/>
                        </a:rPr>
                        <a:t>Bot</a:t>
                      </a:r>
                      <a:r>
                        <a:rPr lang="en-US" sz="1800">
                          <a:solidFill>
                            <a:srgbClr val="1F1F1F"/>
                          </a:solidFill>
                        </a:rPr>
                        <a:t>tom-up uncertainty estimates of global ammonia emissions from global agricultural production systems</a:t>
                      </a:r>
                      <a:endParaRPr sz="1800">
                        <a:solidFill>
                          <a:srgbClr val="1F1F1F"/>
                        </a:solidFill>
                      </a:endParaRPr>
                    </a:p>
                    <a:p>
                      <a:pPr marL="0" lvl="0" indent="0" algn="l" rtl="0">
                        <a:lnSpc>
                          <a:spcPct val="90000"/>
                        </a:lnSpc>
                        <a:spcBef>
                          <a:spcPts val="1200"/>
                        </a:spcBef>
                        <a:spcAft>
                          <a:spcPts val="0"/>
                        </a:spcAft>
                        <a:buNone/>
                      </a:pPr>
                      <a:endParaRPr sz="1800"/>
                    </a:p>
                    <a:p>
                      <a:pPr marL="0" marR="0" lvl="0" indent="0" algn="l" rtl="0">
                        <a:spcBef>
                          <a:spcPts val="0"/>
                        </a:spcBef>
                        <a:spcAft>
                          <a:spcPts val="0"/>
                        </a:spcAft>
                        <a:buNone/>
                      </a:pPr>
                      <a:endParaRPr sz="1600"/>
                    </a:p>
                  </a:txBody>
                  <a:tcPr marL="91450" marR="91450" marT="45725" marB="45725"/>
                </a:tc>
                <a:tc>
                  <a:txBody>
                    <a:bodyPr/>
                    <a:lstStyle/>
                    <a:p>
                      <a:pPr marL="0" lvl="0" indent="0" algn="ctr" rtl="0">
                        <a:lnSpc>
                          <a:spcPct val="90000"/>
                        </a:lnSpc>
                        <a:spcBef>
                          <a:spcPts val="1000"/>
                        </a:spcBef>
                        <a:spcAft>
                          <a:spcPts val="0"/>
                        </a:spcAft>
                        <a:buNone/>
                      </a:pPr>
                      <a:r>
                        <a:rPr lang="en-US" sz="1800">
                          <a:solidFill>
                            <a:srgbClr val="1F1F1F"/>
                          </a:solidFill>
                        </a:rPr>
                        <a:t>A.H.W. Beusen , A.F. Bouwman , P.S.C. Heuberger , G. Van Drecht , K.W. Van Der Hoek </a:t>
                      </a:r>
                      <a:r>
                        <a:rPr lang="en-US" sz="1800"/>
                        <a:t>     </a:t>
                      </a:r>
                      <a:endParaRPr sz="1600"/>
                    </a:p>
                  </a:txBody>
                  <a:tcPr marL="91450" marR="91450" marT="45725" marB="45725"/>
                </a:tc>
                <a:tc>
                  <a:txBody>
                    <a:bodyPr/>
                    <a:lstStyle/>
                    <a:p>
                      <a:pPr marL="0" marR="0" lvl="0" indent="0" algn="ctr" rtl="0">
                        <a:spcBef>
                          <a:spcPts val="0"/>
                        </a:spcBef>
                        <a:spcAft>
                          <a:spcPts val="0"/>
                        </a:spcAft>
                        <a:buNone/>
                      </a:pPr>
                      <a:r>
                        <a:rPr lang="en-US" sz="1800">
                          <a:solidFill>
                            <a:srgbClr val="1F1F1F"/>
                          </a:solidFill>
                        </a:rPr>
                        <a:t>We have explored the uncertainties of our emission inventory. This allows for identifying and improving those input parameters with a major influence on the NH3 emissions. </a:t>
                      </a:r>
                      <a:endParaRPr sz="1800" i="0">
                        <a:solidFill>
                          <a:schemeClr val="dk1"/>
                        </a:solidFill>
                      </a:endParaRPr>
                    </a:p>
                  </a:txBody>
                  <a:tcPr marL="91450" marR="91450" marT="45725" marB="45725"/>
                </a:tc>
              </a:tr>
            </a:tbl>
          </a:graphicData>
        </a:graphic>
      </p:graphicFrame>
      <p:sp>
        <p:nvSpPr>
          <p:cNvPr id="193" name="Google Shape;19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PROJECT–THIRD REVIEW  Department of CSE, KGiSL Institute of Technology, Coimbatore </a:t>
            </a:r>
            <a:endParaRPr lang="en-US"/>
          </a:p>
        </p:txBody>
      </p:sp>
      <p:sp>
        <p:nvSpPr>
          <p:cNvPr id="194" name="Google Shape;19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5"/>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a:latin typeface="Algerian" panose="04020705040A02060702"/>
                <a:ea typeface="Algerian" panose="04020705040A02060702"/>
                <a:cs typeface="Algerian" panose="04020705040A02060702"/>
                <a:sym typeface="Algerian" panose="04020705040A02060702"/>
              </a:rPr>
              <a:t>PROPOSED SYSTEM  </a:t>
            </a:r>
            <a:endParaRPr lang="en-US">
              <a:latin typeface="Algerian" panose="04020705040A02060702"/>
              <a:ea typeface="Algerian" panose="04020705040A02060702"/>
              <a:cs typeface="Algerian" panose="04020705040A02060702"/>
              <a:sym typeface="Algerian" panose="04020705040A02060702"/>
            </a:endParaRPr>
          </a:p>
        </p:txBody>
      </p:sp>
      <p:sp>
        <p:nvSpPr>
          <p:cNvPr id="201" name="Google Shape;201;p5"/>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
        <p:nvSpPr>
          <p:cNvPr id="202" name="Google Shape;202;p5"/>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03" name="Google Shape;203;p5"/>
          <p:cNvPicPr preferRelativeResize="0"/>
          <p:nvPr/>
        </p:nvPicPr>
        <p:blipFill rotWithShape="1">
          <a:blip r:embed="rId1"/>
          <a:srcRect/>
          <a:stretch>
            <a:fillRect/>
          </a:stretch>
        </p:blipFill>
        <p:spPr>
          <a:xfrm>
            <a:off x="11049000" y="0"/>
            <a:ext cx="1143000" cy="1203960"/>
          </a:xfrm>
          <a:prstGeom prst="rect">
            <a:avLst/>
          </a:prstGeom>
          <a:noFill/>
          <a:ln>
            <a:noFill/>
          </a:ln>
        </p:spPr>
      </p:pic>
      <p:sp>
        <p:nvSpPr>
          <p:cNvPr id="205" name="Google Shape;205;p5"/>
          <p:cNvSpPr txBox="1"/>
          <p:nvPr/>
        </p:nvSpPr>
        <p:spPr>
          <a:xfrm>
            <a:off x="456028" y="1166153"/>
            <a:ext cx="10892692" cy="5163087"/>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chemeClr val="dk1"/>
              </a:buClr>
              <a:buSzPct val="100000"/>
              <a:buFont typeface="Arial" panose="020B0604020202020204"/>
              <a:buChar char="•"/>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 proposed system aims to develop an automatic sensor-based model to address ammonia (NH3) gas emission from bird litter in the poultry sector.</a:t>
            </a:r>
            <a:endParaRPr sz="2000" dirty="0">
              <a:latin typeface="Times New Roman" panose="02020603050405020304" pitchFamily="18" charset="0"/>
              <a:cs typeface="Times New Roman" panose="02020603050405020304" pitchFamily="18" charset="0"/>
            </a:endParaRPr>
          </a:p>
          <a:p>
            <a:pPr marL="228600" marR="0" lvl="0" indent="-228600" algn="just" rtl="0">
              <a:lnSpc>
                <a:spcPct val="100000"/>
              </a:lnSpc>
              <a:spcBef>
                <a:spcPts val="1000"/>
              </a:spcBef>
              <a:spcAft>
                <a:spcPts val="0"/>
              </a:spcAft>
              <a:buClr>
                <a:schemeClr val="dk1"/>
              </a:buClr>
              <a:buSzPct val="100000"/>
              <a:buFont typeface="Arial" panose="020B0604020202020204"/>
              <a:buChar char="•"/>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 system will consist of a network of gas sensors strategically placed within poultry houses to continuously monitor gas concentrations. </a:t>
            </a:r>
            <a:endParaRPr sz="2000" dirty="0">
              <a:latin typeface="Times New Roman" panose="02020603050405020304" pitchFamily="18" charset="0"/>
              <a:cs typeface="Times New Roman" panose="02020603050405020304" pitchFamily="18" charset="0"/>
            </a:endParaRPr>
          </a:p>
          <a:p>
            <a:pPr marL="228600" marR="0" lvl="0" indent="-228600" algn="just" rtl="0">
              <a:lnSpc>
                <a:spcPct val="100000"/>
              </a:lnSpc>
              <a:spcBef>
                <a:spcPts val="1000"/>
              </a:spcBef>
              <a:spcAft>
                <a:spcPts val="0"/>
              </a:spcAft>
              <a:buClr>
                <a:schemeClr val="dk1"/>
              </a:buClr>
              <a:buSzPct val="100000"/>
              <a:buFont typeface="Arial" panose="020B0604020202020204"/>
              <a:buChar char="•"/>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These sensors will be connected to a central monitoring unit equipped with real-time data analysis capabilities.</a:t>
            </a:r>
            <a:endParaRPr sz="2000" dirty="0">
              <a:latin typeface="Times New Roman" panose="02020603050405020304" pitchFamily="18" charset="0"/>
              <a:cs typeface="Times New Roman" panose="02020603050405020304" pitchFamily="18" charset="0"/>
            </a:endParaRPr>
          </a:p>
          <a:p>
            <a:pPr marL="228600" marR="0" lvl="0" indent="-228600" algn="just" rtl="0">
              <a:lnSpc>
                <a:spcPct val="100000"/>
              </a:lnSpc>
              <a:spcBef>
                <a:spcPts val="1000"/>
              </a:spcBef>
              <a:spcAft>
                <a:spcPts val="0"/>
              </a:spcAft>
              <a:buClr>
                <a:schemeClr val="dk1"/>
              </a:buClr>
              <a:buSzPct val="100000"/>
              <a:buFont typeface="Arial" panose="020B0604020202020204"/>
              <a:buChar char="•"/>
            </a:pPr>
            <a:r>
              <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When gas levels exceed predefined thresholds, the system will trigger alerts to notify poultry farmers, prompting them to take necessary measures for effective management, such as adjusting ventilation systems or applying odor-control measures. By providing timely alerts and facilitating proactive management, the proposed system aims to enhance air quality, reduce odor, and mitigate fly issues in poultry facilities.</a:t>
            </a:r>
            <a:endPar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5"/>
          <p:cNvSpPr txBox="1">
            <a:spLocks noGrp="1"/>
          </p:cNvSpPr>
          <p:nvPr>
            <p:ph type="body" idx="1"/>
          </p:nvPr>
        </p:nvSpPr>
        <p:spPr>
          <a:xfrm>
            <a:off x="287216" y="2316207"/>
            <a:ext cx="10515600" cy="2484221"/>
          </a:xfrm>
          <a:prstGeom prst="rect">
            <a:avLst/>
          </a:prstGeom>
          <a:noFill/>
          <a:ln>
            <a:noFill/>
          </a:ln>
        </p:spPr>
        <p:txBody>
          <a:bodyPr spcFirstLastPara="1" wrap="square" lIns="91425" tIns="45700" rIns="91425" bIns="45700" anchor="t" anchorCtr="0">
            <a:normAutofit/>
          </a:bodyPr>
          <a:lstStyle/>
          <a:p>
            <a:pPr marL="535305" lvl="0" indent="-450850" algn="just" rtl="0">
              <a:lnSpc>
                <a:spcPct val="90000"/>
              </a:lnSpc>
              <a:spcBef>
                <a:spcPts val="0"/>
              </a:spcBef>
              <a:spcAft>
                <a:spcPts val="0"/>
              </a:spcAft>
              <a:buClr>
                <a:schemeClr val="dk1"/>
              </a:buClr>
              <a:buSzPts val="2800"/>
              <a:buFont typeface="Noto Sans Symbols"/>
              <a:buChar char="➢"/>
            </a:pPr>
            <a:r>
              <a:rPr lang="en-US" sz="2400" dirty="0">
                <a:latin typeface="Times New Roman" panose="02020603050405020304" pitchFamily="18" charset="0"/>
                <a:ea typeface="Century Schoolbook" panose="02040604050505020304"/>
                <a:cs typeface="Times New Roman" panose="02020603050405020304" pitchFamily="18" charset="0"/>
                <a:sym typeface="Century Schoolbook" panose="02040604050505020304"/>
              </a:rPr>
              <a:t>Live Monitoring</a:t>
            </a:r>
            <a:endParaRPr sz="2400" dirty="0">
              <a:latin typeface="Times New Roman" panose="02020603050405020304" pitchFamily="18" charset="0"/>
              <a:cs typeface="Times New Roman" panose="02020603050405020304" pitchFamily="18" charset="0"/>
            </a:endParaRPr>
          </a:p>
          <a:p>
            <a:pPr marL="535305" lvl="0" indent="-450850" algn="just" rtl="0">
              <a:lnSpc>
                <a:spcPct val="90000"/>
              </a:lnSpc>
              <a:spcBef>
                <a:spcPts val="1000"/>
              </a:spcBef>
              <a:spcAft>
                <a:spcPts val="0"/>
              </a:spcAft>
              <a:buClr>
                <a:schemeClr val="dk1"/>
              </a:buClr>
              <a:buSzPts val="2800"/>
              <a:buFont typeface="Noto Sans Symbols"/>
              <a:buChar char="➢"/>
            </a:pPr>
            <a:r>
              <a:rPr lang="en-US" sz="2400" dirty="0">
                <a:latin typeface="Times New Roman" panose="02020603050405020304" pitchFamily="18" charset="0"/>
                <a:ea typeface="Century Schoolbook" panose="02040604050505020304"/>
                <a:cs typeface="Times New Roman" panose="02020603050405020304" pitchFamily="18" charset="0"/>
                <a:sym typeface="Century Schoolbook" panose="02040604050505020304"/>
              </a:rPr>
              <a:t>No need of carrying devices</a:t>
            </a:r>
            <a:endParaRPr sz="2400" dirty="0">
              <a:latin typeface="Times New Roman" panose="02020603050405020304" pitchFamily="18" charset="0"/>
              <a:cs typeface="Times New Roman" panose="02020603050405020304" pitchFamily="18" charset="0"/>
            </a:endParaRPr>
          </a:p>
          <a:p>
            <a:pPr marL="535305" lvl="0" indent="-450850" algn="just" rtl="0">
              <a:lnSpc>
                <a:spcPct val="90000"/>
              </a:lnSpc>
              <a:spcBef>
                <a:spcPts val="1000"/>
              </a:spcBef>
              <a:spcAft>
                <a:spcPts val="0"/>
              </a:spcAft>
              <a:buClr>
                <a:schemeClr val="dk1"/>
              </a:buClr>
              <a:buSzPts val="2800"/>
              <a:buFont typeface="Noto Sans Symbols"/>
              <a:buChar char="➢"/>
            </a:pPr>
            <a:r>
              <a:rPr lang="en-US" sz="2400" dirty="0">
                <a:latin typeface="Times New Roman" panose="02020603050405020304" pitchFamily="18" charset="0"/>
                <a:ea typeface="Century Schoolbook" panose="02040604050505020304"/>
                <a:cs typeface="Times New Roman" panose="02020603050405020304" pitchFamily="18" charset="0"/>
                <a:sym typeface="Century Schoolbook" panose="02040604050505020304"/>
              </a:rPr>
              <a:t>Instant detection</a:t>
            </a:r>
            <a:endParaRPr sz="2400" dirty="0">
              <a:latin typeface="Times New Roman" panose="02020603050405020304" pitchFamily="18" charset="0"/>
              <a:cs typeface="Times New Roman" panose="02020603050405020304" pitchFamily="18" charset="0"/>
            </a:endParaRPr>
          </a:p>
          <a:p>
            <a:pPr marL="535305" lvl="0" indent="-450850" algn="just" rtl="0">
              <a:lnSpc>
                <a:spcPct val="90000"/>
              </a:lnSpc>
              <a:spcBef>
                <a:spcPts val="1000"/>
              </a:spcBef>
              <a:spcAft>
                <a:spcPts val="0"/>
              </a:spcAft>
              <a:buClr>
                <a:schemeClr val="dk1"/>
              </a:buClr>
              <a:buSzPts val="2800"/>
              <a:buFont typeface="Noto Sans Symbols"/>
              <a:buChar char="➢"/>
            </a:pPr>
            <a:r>
              <a:rPr lang="en-US" sz="2400" dirty="0">
                <a:latin typeface="Times New Roman" panose="02020603050405020304" pitchFamily="18" charset="0"/>
                <a:ea typeface="Century Schoolbook" panose="02040604050505020304"/>
                <a:cs typeface="Times New Roman" panose="02020603050405020304" pitchFamily="18" charset="0"/>
                <a:sym typeface="Century Schoolbook" panose="02040604050505020304"/>
              </a:rPr>
              <a:t>Delivers the emission rate via SMS</a:t>
            </a:r>
            <a:endParaRPr sz="2400" dirty="0">
              <a:latin typeface="Times New Roman" panose="02020603050405020304" pitchFamily="18" charset="0"/>
              <a:cs typeface="Times New Roman" panose="02020603050405020304" pitchFamily="18" charset="0"/>
            </a:endParaRPr>
          </a:p>
          <a:p>
            <a:pPr marL="535305" lvl="0" indent="-273050" algn="just" rtl="0">
              <a:lnSpc>
                <a:spcPct val="90000"/>
              </a:lnSpc>
              <a:spcBef>
                <a:spcPts val="1000"/>
              </a:spcBef>
              <a:spcAft>
                <a:spcPts val="0"/>
              </a:spcAft>
              <a:buClr>
                <a:schemeClr val="dk1"/>
              </a:buClr>
              <a:buSzPts val="2800"/>
              <a:buFont typeface="Noto Sans Symbols"/>
              <a:buNone/>
            </a:pPr>
            <a:endParaRPr sz="2400" dirty="0">
              <a:latin typeface="Times New Roman" panose="02020603050405020304" pitchFamily="18" charset="0"/>
              <a:ea typeface="Century Schoolbook" panose="02040604050505020304"/>
              <a:cs typeface="Times New Roman" panose="02020603050405020304" pitchFamily="18" charset="0"/>
              <a:sym typeface="Century Schoolbook" panose="02040604050505020304"/>
            </a:endParaRPr>
          </a:p>
        </p:txBody>
      </p:sp>
      <p:sp>
        <p:nvSpPr>
          <p:cNvPr id="201" name="Google Shape;201;p5"/>
          <p:cNvSpPr txBox="1">
            <a:spLocks noGrp="1"/>
          </p:cNvSpPr>
          <p:nvPr>
            <p:ph type="ftr" idx="11"/>
          </p:nvPr>
        </p:nvSpPr>
        <p:spPr>
          <a:xfrm>
            <a:off x="2712720" y="638575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
        <p:nvSpPr>
          <p:cNvPr id="202" name="Google Shape;202;p5"/>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03" name="Google Shape;203;p5"/>
          <p:cNvPicPr preferRelativeResize="0"/>
          <p:nvPr/>
        </p:nvPicPr>
        <p:blipFill rotWithShape="1">
          <a:blip r:embed="rId1"/>
          <a:srcRect/>
          <a:stretch>
            <a:fillRect/>
          </a:stretch>
        </p:blipFill>
        <p:spPr>
          <a:xfrm>
            <a:off x="11049000" y="0"/>
            <a:ext cx="1143000" cy="1203960"/>
          </a:xfrm>
          <a:prstGeom prst="rect">
            <a:avLst/>
          </a:prstGeom>
          <a:noFill/>
          <a:ln>
            <a:noFill/>
          </a:ln>
        </p:spPr>
      </p:pic>
      <p:sp>
        <p:nvSpPr>
          <p:cNvPr id="204" name="Google Shape;204;p5"/>
          <p:cNvSpPr txBox="1"/>
          <p:nvPr/>
        </p:nvSpPr>
        <p:spPr>
          <a:xfrm>
            <a:off x="287216" y="601980"/>
            <a:ext cx="10515600" cy="84469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lgerian" panose="04020705040A02060702"/>
              <a:buNone/>
            </a:pPr>
            <a:r>
              <a:rPr lang="en-US" sz="4400" dirty="0">
                <a:solidFill>
                  <a:schemeClr val="dk1"/>
                </a:solidFill>
                <a:latin typeface="Algerian" panose="04020705040A02060702"/>
                <a:ea typeface="Algerian" panose="04020705040A02060702"/>
                <a:cs typeface="Algerian" panose="04020705040A02060702"/>
                <a:sym typeface="Algerian" panose="04020705040A02060702"/>
              </a:rPr>
              <a:t>ADVANTAGES OF PROPOSED SYSTEM  </a:t>
            </a:r>
            <a:endParaRPr sz="44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6"/>
          <p:cNvSpPr txBox="1">
            <a:spLocks noGrp="1"/>
          </p:cNvSpPr>
          <p:nvPr>
            <p:ph type="title"/>
          </p:nvPr>
        </p:nvSpPr>
        <p:spPr>
          <a:xfrm>
            <a:off x="396393" y="182880"/>
            <a:ext cx="10520136" cy="88630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Algerian" panose="04020705040A02060702"/>
              <a:buNone/>
            </a:pPr>
            <a:r>
              <a:rPr lang="en-US" sz="3600">
                <a:latin typeface="Algerian" panose="04020705040A02060702"/>
                <a:ea typeface="Algerian" panose="04020705040A02060702"/>
                <a:cs typeface="Algerian" panose="04020705040A02060702"/>
                <a:sym typeface="Algerian" panose="04020705040A02060702"/>
              </a:rPr>
              <a:t>Architectural Diagram</a:t>
            </a:r>
            <a:endParaRPr lang="en-US" sz="3600">
              <a:latin typeface="Algerian" panose="04020705040A02060702"/>
              <a:ea typeface="Algerian" panose="04020705040A02060702"/>
              <a:cs typeface="Algerian" panose="04020705040A02060702"/>
              <a:sym typeface="Algerian" panose="04020705040A02060702"/>
            </a:endParaRPr>
          </a:p>
        </p:txBody>
      </p:sp>
      <p:sp>
        <p:nvSpPr>
          <p:cNvPr id="211" name="Google Shape;211;p6"/>
          <p:cNvSpPr txBox="1">
            <a:spLocks noGrp="1"/>
          </p:cNvSpPr>
          <p:nvPr>
            <p:ph type="ftr" idx="11"/>
          </p:nvPr>
        </p:nvSpPr>
        <p:spPr>
          <a:xfrm>
            <a:off x="3226758" y="6232676"/>
            <a:ext cx="5349239" cy="62532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
        <p:nvSpPr>
          <p:cNvPr id="212" name="Google Shape;21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13" name="Google Shape;213;p6"/>
          <p:cNvPicPr preferRelativeResize="0"/>
          <p:nvPr/>
        </p:nvPicPr>
        <p:blipFill rotWithShape="1">
          <a:blip r:embed="rId1"/>
          <a:srcRect/>
          <a:stretch>
            <a:fillRect/>
          </a:stretch>
        </p:blipFill>
        <p:spPr>
          <a:xfrm>
            <a:off x="11049000" y="0"/>
            <a:ext cx="1143000" cy="1203960"/>
          </a:xfrm>
          <a:prstGeom prst="rect">
            <a:avLst/>
          </a:prstGeom>
          <a:noFill/>
          <a:ln>
            <a:noFill/>
          </a:ln>
        </p:spPr>
      </p:pic>
      <p:pic>
        <p:nvPicPr>
          <p:cNvPr id="214" name="Google Shape;214;p6" descr="flowchart.png"/>
          <p:cNvPicPr preferRelativeResize="0"/>
          <p:nvPr/>
        </p:nvPicPr>
        <p:blipFill rotWithShape="1">
          <a:blip r:embed="rId2"/>
          <a:srcRect/>
          <a:stretch>
            <a:fillRect/>
          </a:stretch>
        </p:blipFill>
        <p:spPr>
          <a:xfrm>
            <a:off x="1697759" y="996084"/>
            <a:ext cx="8185982" cy="46046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7"/>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lgerian" panose="04020705040A02060702"/>
              <a:buNone/>
            </a:pPr>
            <a:r>
              <a:rPr lang="en-US">
                <a:latin typeface="Algerian" panose="04020705040A02060702"/>
                <a:ea typeface="Algerian" panose="04020705040A02060702"/>
                <a:cs typeface="Algerian" panose="04020705040A02060702"/>
                <a:sym typeface="Algerian" panose="04020705040A02060702"/>
              </a:rPr>
              <a:t>Modules split up</a:t>
            </a:r>
            <a:endParaRPr>
              <a:latin typeface="Algerian" panose="04020705040A02060702"/>
              <a:ea typeface="Algerian" panose="04020705040A02060702"/>
              <a:cs typeface="Algerian" panose="04020705040A02060702"/>
              <a:sym typeface="Algerian" panose="04020705040A02060702"/>
            </a:endParaRPr>
          </a:p>
        </p:txBody>
      </p:sp>
      <p:sp>
        <p:nvSpPr>
          <p:cNvPr id="220" name="Google Shape;220;p7"/>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rmAutofit/>
          </a:bodyPr>
          <a:lstStyle/>
          <a:p>
            <a:pPr marL="535305" lvl="0" indent="-273050" algn="l" rtl="0">
              <a:lnSpc>
                <a:spcPct val="90000"/>
              </a:lnSpc>
              <a:spcBef>
                <a:spcPts val="0"/>
              </a:spcBef>
              <a:spcAft>
                <a:spcPts val="0"/>
              </a:spcAft>
              <a:buClr>
                <a:schemeClr val="dk1"/>
              </a:buClr>
              <a:buSzPts val="2800"/>
              <a:buFont typeface="Noto Sans Symbols"/>
              <a:buNone/>
            </a:pPr>
            <a:endParaRPr dirty="0">
              <a:latin typeface="Cambria" panose="02040503050406030204"/>
              <a:ea typeface="Cambria" panose="02040503050406030204"/>
              <a:cs typeface="Cambria" panose="02040503050406030204"/>
              <a:sym typeface="Cambria" panose="02040503050406030204"/>
            </a:endParaRPr>
          </a:p>
          <a:p>
            <a:pPr marL="535305" lvl="0" indent="-450850" algn="l" rtl="0">
              <a:lnSpc>
                <a:spcPct val="90000"/>
              </a:lnSpc>
              <a:spcBef>
                <a:spcPts val="1000"/>
              </a:spcBef>
              <a:spcAft>
                <a:spcPts val="0"/>
              </a:spcAft>
              <a:buClr>
                <a:schemeClr val="dk1"/>
              </a:buClr>
              <a:buSzPts val="2800"/>
              <a:buFont typeface="Noto Sans Symbols"/>
              <a:buChar char="⮚"/>
            </a:pPr>
            <a:r>
              <a:rPr lang="en-US" dirty="0">
                <a:latin typeface="Times New Roman" panose="02020603050405020304" pitchFamily="18" charset="0"/>
                <a:ea typeface="Cambria" panose="02040503050406030204"/>
                <a:cs typeface="Times New Roman" panose="02020603050405020304" pitchFamily="18" charset="0"/>
                <a:sym typeface="Cambria" panose="02040503050406030204"/>
              </a:rPr>
              <a:t>Module 1 : Components used and circuit design</a:t>
            </a:r>
            <a:endParaRPr dirty="0">
              <a:latin typeface="Times New Roman" panose="02020603050405020304" pitchFamily="18" charset="0"/>
              <a:cs typeface="Times New Roman" panose="02020603050405020304" pitchFamily="18" charset="0"/>
            </a:endParaRPr>
          </a:p>
          <a:p>
            <a:pPr marL="541655" lvl="0" indent="-457200" algn="l" rtl="0">
              <a:lnSpc>
                <a:spcPct val="90000"/>
              </a:lnSpc>
              <a:spcBef>
                <a:spcPts val="1000"/>
              </a:spcBef>
              <a:spcAft>
                <a:spcPts val="0"/>
              </a:spcAft>
              <a:buClr>
                <a:schemeClr val="dk1"/>
              </a:buClr>
              <a:buSzPts val="2800"/>
              <a:buFont typeface="Noto Sans Symbols"/>
              <a:buChar char="⮚"/>
            </a:pPr>
            <a:r>
              <a:rPr lang="en-US" dirty="0">
                <a:latin typeface="Times New Roman" panose="02020603050405020304" pitchFamily="18" charset="0"/>
                <a:ea typeface="Cambria" panose="02040503050406030204"/>
                <a:cs typeface="Times New Roman" panose="02020603050405020304" pitchFamily="18" charset="0"/>
                <a:sym typeface="Cambria" panose="02040503050406030204"/>
              </a:rPr>
              <a:t>Module 2 : Connecting Components</a:t>
            </a:r>
            <a:endParaRPr dirty="0">
              <a:latin typeface="Times New Roman" panose="02020603050405020304" pitchFamily="18" charset="0"/>
              <a:cs typeface="Times New Roman" panose="02020603050405020304" pitchFamily="18" charset="0"/>
            </a:endParaRPr>
          </a:p>
          <a:p>
            <a:pPr marL="541655" lvl="0" indent="-457200" algn="l" rtl="0">
              <a:lnSpc>
                <a:spcPct val="90000"/>
              </a:lnSpc>
              <a:spcBef>
                <a:spcPts val="1000"/>
              </a:spcBef>
              <a:spcAft>
                <a:spcPts val="0"/>
              </a:spcAft>
              <a:buClr>
                <a:schemeClr val="dk1"/>
              </a:buClr>
              <a:buSzPts val="2800"/>
              <a:buFont typeface="Noto Sans Symbols"/>
              <a:buChar char="⮚"/>
            </a:pPr>
            <a:r>
              <a:rPr lang="en-US" dirty="0">
                <a:latin typeface="Times New Roman" panose="02020603050405020304" pitchFamily="18" charset="0"/>
                <a:ea typeface="Cambria" panose="02040503050406030204"/>
                <a:cs typeface="Times New Roman" panose="02020603050405020304" pitchFamily="18" charset="0"/>
                <a:sym typeface="Cambria" panose="02040503050406030204"/>
              </a:rPr>
              <a:t>Module 3 : Testing the Hardware</a:t>
            </a:r>
            <a:endParaRPr dirty="0">
              <a:latin typeface="Times New Roman" panose="02020603050405020304" pitchFamily="18" charset="0"/>
              <a:cs typeface="Times New Roman" panose="02020603050405020304" pitchFamily="18" charset="0"/>
            </a:endParaRPr>
          </a:p>
          <a:p>
            <a:pPr marL="541655" lvl="0" indent="-457200" algn="l" rtl="0">
              <a:lnSpc>
                <a:spcPct val="90000"/>
              </a:lnSpc>
              <a:spcBef>
                <a:spcPts val="1000"/>
              </a:spcBef>
              <a:spcAft>
                <a:spcPts val="0"/>
              </a:spcAft>
              <a:buClr>
                <a:schemeClr val="dk1"/>
              </a:buClr>
              <a:buSzPts val="2800"/>
              <a:buFont typeface="Noto Sans Symbols"/>
              <a:buChar char="⮚"/>
            </a:pPr>
            <a:r>
              <a:rPr lang="en-US" dirty="0">
                <a:latin typeface="Times New Roman" panose="02020603050405020304" pitchFamily="18" charset="0"/>
                <a:ea typeface="Cambria" panose="02040503050406030204"/>
                <a:cs typeface="Times New Roman" panose="02020603050405020304" pitchFamily="18" charset="0"/>
                <a:sym typeface="Cambria" panose="02040503050406030204"/>
              </a:rPr>
              <a:t>Module 4 : Integrating with </a:t>
            </a:r>
            <a:r>
              <a:rPr lang="en-US" dirty="0" err="1">
                <a:latin typeface="Times New Roman" panose="02020603050405020304" pitchFamily="18" charset="0"/>
                <a:ea typeface="Cambria" panose="02040503050406030204"/>
                <a:cs typeface="Times New Roman" panose="02020603050405020304" pitchFamily="18" charset="0"/>
                <a:sym typeface="Cambria" panose="02040503050406030204"/>
              </a:rPr>
              <a:t>Thinkspeak</a:t>
            </a:r>
            <a:r>
              <a:rPr lang="en-US" dirty="0">
                <a:latin typeface="Times New Roman" panose="02020603050405020304" pitchFamily="18" charset="0"/>
                <a:ea typeface="Cambria" panose="02040503050406030204"/>
                <a:cs typeface="Times New Roman" panose="02020603050405020304" pitchFamily="18" charset="0"/>
                <a:sym typeface="Cambria" panose="02040503050406030204"/>
              </a:rPr>
              <a:t> webserver</a:t>
            </a:r>
            <a:endParaRPr dirty="0">
              <a:latin typeface="Times New Roman" panose="02020603050405020304" pitchFamily="18" charset="0"/>
              <a:ea typeface="Cambria" panose="02040503050406030204"/>
              <a:cs typeface="Times New Roman" panose="02020603050405020304" pitchFamily="18" charset="0"/>
              <a:sym typeface="Cambria" panose="02040503050406030204"/>
            </a:endParaRPr>
          </a:p>
        </p:txBody>
      </p:sp>
      <p:sp>
        <p:nvSpPr>
          <p:cNvPr id="221" name="Google Shape;221;p7"/>
          <p:cNvSpPr txBox="1">
            <a:spLocks noGrp="1"/>
          </p:cNvSpPr>
          <p:nvPr>
            <p:ph type="sldNum" idx="12"/>
          </p:nvPr>
        </p:nvSpPr>
        <p:spPr>
          <a:xfrm>
            <a:off x="11465168" y="6380969"/>
            <a:ext cx="55684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22" name="Google Shape;222;p7"/>
          <p:cNvPicPr preferRelativeResize="0"/>
          <p:nvPr/>
        </p:nvPicPr>
        <p:blipFill rotWithShape="1">
          <a:blip r:embed="rId1"/>
          <a:srcRect/>
          <a:stretch>
            <a:fillRect/>
          </a:stretch>
        </p:blipFill>
        <p:spPr>
          <a:xfrm>
            <a:off x="11049000" y="0"/>
            <a:ext cx="1143000" cy="1203960"/>
          </a:xfrm>
          <a:prstGeom prst="rect">
            <a:avLst/>
          </a:prstGeom>
          <a:noFill/>
          <a:ln>
            <a:noFill/>
          </a:ln>
        </p:spPr>
      </p:pic>
      <p:sp>
        <p:nvSpPr>
          <p:cNvPr id="223" name="Google Shape;223;p7"/>
          <p:cNvSpPr txBox="1">
            <a:spLocks noGrp="1"/>
          </p:cNvSpPr>
          <p:nvPr>
            <p:ph type="ftr" idx="11"/>
          </p:nvPr>
        </p:nvSpPr>
        <p:spPr>
          <a:xfrm>
            <a:off x="3017520" y="6431915"/>
            <a:ext cx="676656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a:t>PROJECT–THIRD REVIEW  Department of CSE, KGiSL Institute of Technology, Coimbatore </a:t>
            </a:r>
            <a:endParaRPr lang="en-US" sz="1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7039</Words>
  <Application>WPS Presentation</Application>
  <PresentationFormat>Widescreen</PresentationFormat>
  <Paragraphs>233</Paragraphs>
  <Slides>20</Slides>
  <Notes>14</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20</vt:i4>
      </vt:variant>
    </vt:vector>
  </HeadingPairs>
  <TitlesOfParts>
    <vt:vector size="38" baseType="lpstr">
      <vt:lpstr>Arial</vt:lpstr>
      <vt:lpstr>SimSun</vt:lpstr>
      <vt:lpstr>Wingdings</vt:lpstr>
      <vt:lpstr>Arial</vt:lpstr>
      <vt:lpstr>Calibri</vt:lpstr>
      <vt:lpstr>Angsana New</vt:lpstr>
      <vt:lpstr>Algerian</vt:lpstr>
      <vt:lpstr>Times New Roman</vt:lpstr>
      <vt:lpstr>Century Schoolbook</vt:lpstr>
      <vt:lpstr>Georgia</vt:lpstr>
      <vt:lpstr>Noto Sans Symbols</vt:lpstr>
      <vt:lpstr>Segoe Print</vt:lpstr>
      <vt:lpstr>Cambria</vt:lpstr>
      <vt:lpstr>Microsoft YaHei</vt:lpstr>
      <vt:lpstr>Arial Unicode MS</vt:lpstr>
      <vt:lpstr>Algerian</vt:lpstr>
      <vt:lpstr>Office Theme</vt:lpstr>
      <vt:lpstr>Custom Design</vt:lpstr>
      <vt:lpstr>PowerPoint 演示文稿</vt:lpstr>
      <vt:lpstr>abstract </vt:lpstr>
      <vt:lpstr>EXISTING SYSTEM  </vt:lpstr>
      <vt:lpstr>DRAWBACKS OF EXISTING SYSTEM   </vt:lpstr>
      <vt:lpstr>Literature survey </vt:lpstr>
      <vt:lpstr>PROPOSED SYSTEM  </vt:lpstr>
      <vt:lpstr>PowerPoint 演示文稿</vt:lpstr>
      <vt:lpstr>Architectural Diagram</vt:lpstr>
      <vt:lpstr>Modules split up</vt:lpstr>
      <vt:lpstr>module 1- cOMPONENTS</vt:lpstr>
      <vt:lpstr>Module 1- CIRCUIT design</vt:lpstr>
      <vt:lpstr>Module 2- SENSOR</vt:lpstr>
      <vt:lpstr>MODULE 3-Blynk</vt:lpstr>
      <vt:lpstr>PowerPoint 演示文稿</vt:lpstr>
      <vt:lpstr>MODULE 4-Detection of ammonia using blynk</vt:lpstr>
      <vt:lpstr>MODULE-5 display output</vt:lpstr>
      <vt:lpstr>EXPECTED OUTCOME  </vt:lpstr>
      <vt:lpstr>REFERENCE</vt:lpstr>
      <vt:lpstr>TIMELINE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ASUS</cp:lastModifiedBy>
  <cp:revision>6</cp:revision>
  <dcterms:created xsi:type="dcterms:W3CDTF">2020-07-26T14:56:00Z</dcterms:created>
  <dcterms:modified xsi:type="dcterms:W3CDTF">2024-05-08T10:53:18Z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95FB37AE6B1145DD9F0F5AB359B33C2E_13</vt:lpwstr>
  </property>
  <property fmtid="{D5CDD505-2E9C-101B-9397-08002B2CF9AE}" pid="3" name="KSOProductBuildVer">
    <vt:lpwstr>1033-12.2.0.13489</vt:lpwstr>
  </property>
</Properties>
</file>