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77" r:id="rId5"/>
    <p:sldId id="278" r:id="rId6"/>
    <p:sldId id="269" r:id="rId7"/>
    <p:sldId id="270" r:id="rId8"/>
    <p:sldId id="283" r:id="rId9"/>
    <p:sldId id="280" r:id="rId10"/>
    <p:sldId id="261" r:id="rId11"/>
    <p:sldId id="262" r:id="rId12"/>
    <p:sldId id="263" r:id="rId13"/>
    <p:sldId id="264" r:id="rId14"/>
    <p:sldId id="265" r:id="rId15"/>
    <p:sldId id="281" r:id="rId16"/>
    <p:sldId id="284" r:id="rId17"/>
    <p:sldId id="285"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65" autoAdjust="0"/>
  </p:normalViewPr>
  <p:slideViewPr>
    <p:cSldViewPr snapToGrid="0" showGuides="1">
      <p:cViewPr>
        <p:scale>
          <a:sx n="70" d="100"/>
          <a:sy n="70" d="100"/>
        </p:scale>
        <p:origin x="1166" y="787"/>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6/3/2023</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62680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4310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639384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GB"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GB"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GB"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GB"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GB"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GB"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GB"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GB"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GB"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GB"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GB"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GB"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GB"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GB"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GB"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GB"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GB"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GB" noProof="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GB"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GB"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GB"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GB" noProof="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GB"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GB" noProof="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GB"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GB" noProof="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GB"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GB"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GB"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GB"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noProof="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6/3/2023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16.xml"/><Relationship Id="rId5" Type="http://schemas.openxmlformats.org/officeDocument/2006/relationships/image" Target="../media/image21.jp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6.xml"/><Relationship Id="rId1" Type="http://schemas.openxmlformats.org/officeDocument/2006/relationships/video" Target="https://www.youtube.com/embed/EtZjKW8J6Gs?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3BE1CED-D1B1-03B5-8004-69FDCEE8C83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206559" cy="68580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ctrTitle"/>
          </p:nvPr>
        </p:nvSpPr>
        <p:spPr>
          <a:xfrm>
            <a:off x="3951514" y="1428751"/>
            <a:ext cx="4724400" cy="1117599"/>
          </a:xfrm>
        </p:spPr>
        <p:txBody>
          <a:bodyPr/>
          <a:lstStyle/>
          <a:p>
            <a:r>
              <a:rPr lang="en-IN" b="1" spc="50" dirty="0">
                <a:ln w="9525" cmpd="sng">
                  <a:solidFill>
                    <a:schemeClr val="accent5">
                      <a:lumMod val="75000"/>
                    </a:schemeClr>
                  </a:solidFill>
                  <a:prstDash val="solid"/>
                </a:ln>
                <a:solidFill>
                  <a:srgbClr val="70AD47">
                    <a:tint val="1000"/>
                  </a:srgbClr>
                </a:solidFill>
                <a:effectLst>
                  <a:glow rad="38100">
                    <a:schemeClr val="accent1">
                      <a:alpha val="40000"/>
                    </a:schemeClr>
                  </a:glow>
                  <a:reflection blurRad="6350" stA="50000" endA="300" endPos="50000" dist="29997" dir="5400000" sy="-100000" algn="bl" rotWithShape="0"/>
                </a:effectLst>
                <a:latin typeface="Algerian" panose="04020705040A02060702" pitchFamily="82" charset="0"/>
              </a:rPr>
              <a:t>SMART CITY</a:t>
            </a:r>
          </a:p>
        </p:txBody>
      </p:sp>
      <p:sp>
        <p:nvSpPr>
          <p:cNvPr id="16" name="TextBox 15">
            <a:extLst>
              <a:ext uri="{FF2B5EF4-FFF2-40B4-BE49-F238E27FC236}">
                <a16:creationId xmlns:a16="http://schemas.microsoft.com/office/drawing/2014/main" id="{4A4683CD-28D5-A015-C39F-73AE30664FED}"/>
              </a:ext>
            </a:extLst>
          </p:cNvPr>
          <p:cNvSpPr txBox="1"/>
          <p:nvPr/>
        </p:nvSpPr>
        <p:spPr>
          <a:xfrm>
            <a:off x="174170" y="5092701"/>
            <a:ext cx="4808986" cy="1323439"/>
          </a:xfrm>
          <a:prstGeom prst="rect">
            <a:avLst/>
          </a:prstGeom>
          <a:noFill/>
        </p:spPr>
        <p:txBody>
          <a:bodyPr wrap="square">
            <a:spAutoFit/>
          </a:bodyPr>
          <a:lstStyle/>
          <a:p>
            <a: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 Guided By:</a:t>
            </a:r>
            <a:b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br>
            <a: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 Mohammad Tahir </a:t>
            </a:r>
            <a:r>
              <a:rPr lang="en-IN" sz="4000" b="1" dirty="0" err="1">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Mirji</a:t>
            </a:r>
            <a:endParaRPr lang="en-IN" sz="4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18" name="TextBox 17">
            <a:extLst>
              <a:ext uri="{FF2B5EF4-FFF2-40B4-BE49-F238E27FC236}">
                <a16:creationId xmlns:a16="http://schemas.microsoft.com/office/drawing/2014/main" id="{1FC077A8-C79A-CBF1-C95D-98258DFCA13D}"/>
              </a:ext>
            </a:extLst>
          </p:cNvPr>
          <p:cNvSpPr txBox="1"/>
          <p:nvPr/>
        </p:nvSpPr>
        <p:spPr>
          <a:xfrm>
            <a:off x="10342122" y="4180344"/>
            <a:ext cx="1675708" cy="2677656"/>
          </a:xfrm>
          <a:prstGeom prst="rect">
            <a:avLst/>
          </a:prstGeom>
          <a:noFill/>
        </p:spPr>
        <p:txBody>
          <a:bodyPr wrap="square">
            <a:spAutoFit/>
          </a:bodyPr>
          <a:lstStyle/>
          <a:p>
            <a:pPr>
              <a:lnSpc>
                <a:spcPct val="100000"/>
              </a:lnSpc>
            </a:pPr>
            <a:r>
              <a:rPr lang="en-IN" sz="2800" b="1" u="sng"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By:</a:t>
            </a:r>
          </a:p>
          <a:p>
            <a:pPr>
              <a:lnSpc>
                <a:spcPct val="100000"/>
              </a:lnSpc>
            </a:pPr>
            <a:r>
              <a:rPr lang="en-IN" sz="2800" b="1" u="sng"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Harish H</a:t>
            </a:r>
          </a:p>
          <a:p>
            <a:pPr>
              <a:lnSpc>
                <a:spcPct val="100000"/>
              </a:lnSpc>
            </a:pPr>
            <a:r>
              <a:rPr lang="en-IN" sz="2800" b="1" u="sng"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Supriya M.K</a:t>
            </a:r>
          </a:p>
          <a:p>
            <a:pPr>
              <a:lnSpc>
                <a:spcPct val="100000"/>
              </a:lnSpc>
            </a:pPr>
            <a:r>
              <a:rPr lang="en-IN" sz="2800" b="1" u="sng" dirty="0" err="1">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Gourav</a:t>
            </a:r>
            <a:r>
              <a:rPr lang="en-IN" sz="2800" b="1" u="sng"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 P</a:t>
            </a:r>
          </a:p>
          <a:p>
            <a:pPr>
              <a:lnSpc>
                <a:spcPct val="100000"/>
              </a:lnSpc>
            </a:pPr>
            <a:r>
              <a:rPr lang="en-IN" sz="2800" b="1" u="sng"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Kiran</a:t>
            </a:r>
          </a:p>
          <a:p>
            <a:pPr>
              <a:lnSpc>
                <a:spcPct val="100000"/>
              </a:lnSpc>
            </a:pPr>
            <a:r>
              <a:rPr lang="en-IN" sz="2800" b="1" u="sng"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Sanjay</a:t>
            </a:r>
          </a:p>
        </p:txBody>
      </p:sp>
      <p:sp>
        <p:nvSpPr>
          <p:cNvPr id="6" name="TextBox 5">
            <a:extLst>
              <a:ext uri="{FF2B5EF4-FFF2-40B4-BE49-F238E27FC236}">
                <a16:creationId xmlns:a16="http://schemas.microsoft.com/office/drawing/2014/main" id="{D060A6C2-BC73-8896-8A65-352DF5700F34}"/>
              </a:ext>
            </a:extLst>
          </p:cNvPr>
          <p:cNvSpPr txBox="1"/>
          <p:nvPr/>
        </p:nvSpPr>
        <p:spPr>
          <a:xfrm>
            <a:off x="303548" y="4384815"/>
            <a:ext cx="4550230" cy="707886"/>
          </a:xfrm>
          <a:prstGeom prst="rect">
            <a:avLst/>
          </a:prstGeom>
          <a:noFill/>
        </p:spPr>
        <p:txBody>
          <a:bodyPr wrap="square">
            <a:spAutoFit/>
          </a:bodyPr>
          <a:lstStyle/>
          <a:p>
            <a:pPr lvl="0" indent="0">
              <a:spcBef>
                <a:spcPts val="0"/>
              </a:spcBef>
              <a:spcAft>
                <a:spcPts val="0"/>
              </a:spcAft>
              <a:buNone/>
            </a:pPr>
            <a:r>
              <a:rPr lang="en-IN" sz="4000" b="1" dirty="0">
                <a:solidFill>
                  <a:schemeClr val="bg1"/>
                </a:solidFill>
                <a:effectLst>
                  <a:reflection blurRad="6350" stA="55000" endA="300" endPos="45500" dir="5400000" sy="-10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sym typeface="Roboto"/>
              </a:rPr>
              <a:t>Assignment for  Sabyasachi B</a:t>
            </a:r>
          </a:p>
        </p:txBody>
      </p:sp>
    </p:spTree>
    <p:extLst>
      <p:ext uri="{BB962C8B-B14F-4D97-AF65-F5344CB8AC3E}">
        <p14:creationId xmlns:p14="http://schemas.microsoft.com/office/powerpoint/2010/main" val="258526046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4F333E-203A-9E1A-E3BF-CF8B27B7A4C0}"/>
              </a:ext>
            </a:extLst>
          </p:cNvPr>
          <p:cNvSpPr>
            <a:spLocks noGrp="1"/>
          </p:cNvSpPr>
          <p:nvPr>
            <p:ph type="title"/>
          </p:nvPr>
        </p:nvSpPr>
        <p:spPr/>
        <p:txBody>
          <a:bodyPr/>
          <a:lstStyle/>
          <a:p>
            <a:pPr algn="ctr"/>
            <a:r>
              <a:rPr lang="en-IN" b="1" dirty="0">
                <a:latin typeface="Garamond" panose="02020404030301010803" pitchFamily="18" charset="0"/>
              </a:rPr>
              <a:t>Citizen Engagement:</a:t>
            </a:r>
          </a:p>
        </p:txBody>
      </p:sp>
      <p:sp>
        <p:nvSpPr>
          <p:cNvPr id="7" name="Content Placeholder 6">
            <a:extLst>
              <a:ext uri="{FF2B5EF4-FFF2-40B4-BE49-F238E27FC236}">
                <a16:creationId xmlns:a16="http://schemas.microsoft.com/office/drawing/2014/main" id="{1B3A0F5E-DA0D-33AD-6415-8CB46C2E21C0}"/>
              </a:ext>
            </a:extLst>
          </p:cNvPr>
          <p:cNvSpPr>
            <a:spLocks noGrp="1"/>
          </p:cNvSpPr>
          <p:nvPr>
            <p:ph idx="1"/>
          </p:nvPr>
        </p:nvSpPr>
        <p:spPr>
          <a:xfrm>
            <a:off x="838200" y="1615736"/>
            <a:ext cx="10216719" cy="2237173"/>
          </a:xfrm>
        </p:spPr>
        <p:txBody>
          <a:bodyPr/>
          <a:lstStyle/>
          <a:p>
            <a:pPr algn="just">
              <a:buFont typeface="Wingdings" panose="05000000000000000000" pitchFamily="2" charset="2"/>
              <a:buChar char="Ø"/>
            </a:pPr>
            <a:r>
              <a:rPr lang="en-US" b="0" i="0" dirty="0">
                <a:solidFill>
                  <a:srgbClr val="374151"/>
                </a:solidFill>
                <a:effectLst/>
                <a:latin typeface="Söhne"/>
              </a:rPr>
              <a:t>Hubli-Dharwad has been actively involving citizens in the decision-making process and encouraging their participation in the development of the city. The authorities have set up platforms for citizens to provide feedback, suggestions, and complaints, thus fostering a sense of ownership and transparency.</a:t>
            </a:r>
            <a:endParaRPr lang="en-IN" dirty="0"/>
          </a:p>
        </p:txBody>
      </p:sp>
      <p:sp>
        <p:nvSpPr>
          <p:cNvPr id="9" name="TextBox 8">
            <a:extLst>
              <a:ext uri="{FF2B5EF4-FFF2-40B4-BE49-F238E27FC236}">
                <a16:creationId xmlns:a16="http://schemas.microsoft.com/office/drawing/2014/main" id="{7699D851-7D15-743F-7A08-11E0BB3C8D3B}"/>
              </a:ext>
            </a:extLst>
          </p:cNvPr>
          <p:cNvSpPr txBox="1"/>
          <p:nvPr/>
        </p:nvSpPr>
        <p:spPr>
          <a:xfrm>
            <a:off x="1137081" y="3897641"/>
            <a:ext cx="10216719" cy="707758"/>
          </a:xfrm>
          <a:prstGeom prst="rect">
            <a:avLst/>
          </a:prstGeom>
        </p:spPr>
        <p:txBody>
          <a:bodyPr wrap="square">
            <a:spAutoFit/>
          </a:bodyPr>
          <a:lstStyle/>
          <a:p>
            <a:pPr algn="ctr">
              <a:lnSpc>
                <a:spcPct val="90000"/>
              </a:lnSpc>
              <a:spcBef>
                <a:spcPct val="0"/>
              </a:spcBef>
            </a:pPr>
            <a:r>
              <a:rPr lang="en-IN" sz="4400" b="1" dirty="0">
                <a:latin typeface="Garamond" panose="02020404030301010803" pitchFamily="18" charset="0"/>
                <a:ea typeface="+mj-ea"/>
                <a:cs typeface="+mj-cs"/>
              </a:rPr>
              <a:t>Green Initiatives:</a:t>
            </a:r>
          </a:p>
        </p:txBody>
      </p:sp>
      <p:sp>
        <p:nvSpPr>
          <p:cNvPr id="11" name="TextBox 10">
            <a:extLst>
              <a:ext uri="{FF2B5EF4-FFF2-40B4-BE49-F238E27FC236}">
                <a16:creationId xmlns:a16="http://schemas.microsoft.com/office/drawing/2014/main" id="{59CDC838-0E60-0FF2-75EE-8DC9D0497CDE}"/>
              </a:ext>
            </a:extLst>
          </p:cNvPr>
          <p:cNvSpPr txBox="1"/>
          <p:nvPr/>
        </p:nvSpPr>
        <p:spPr>
          <a:xfrm>
            <a:off x="987640" y="4650132"/>
            <a:ext cx="10067279" cy="1815882"/>
          </a:xfrm>
          <a:prstGeom prst="rect">
            <a:avLst/>
          </a:prstGeom>
        </p:spPr>
        <p:txBody>
          <a:bodyPr wrap="square">
            <a:spAutoFit/>
          </a:bodyPr>
          <a:lstStyle/>
          <a:p>
            <a:pPr marL="457200" indent="-457200" algn="just">
              <a:spcBef>
                <a:spcPts val="1000"/>
              </a:spcBef>
              <a:buFont typeface="Wingdings" panose="05000000000000000000" pitchFamily="2" charset="2"/>
              <a:buChar char="Ø"/>
            </a:pPr>
            <a:r>
              <a:rPr lang="en-US" sz="2800" dirty="0">
                <a:solidFill>
                  <a:srgbClr val="374151"/>
                </a:solidFill>
                <a:latin typeface="Söhne"/>
              </a:rPr>
              <a:t>The city has been promoting sustainable practices and green initiatives. This includes the development of green spaces, parks, and gardens, as well as the implementation of renewable energy projects and energy-efficient solutions.</a:t>
            </a:r>
            <a:endParaRPr lang="en-IN" sz="2800" dirty="0">
              <a:solidFill>
                <a:srgbClr val="374151"/>
              </a:solidFill>
              <a:latin typeface="Söhne"/>
            </a:endParaRPr>
          </a:p>
        </p:txBody>
      </p:sp>
      <p:pic>
        <p:nvPicPr>
          <p:cNvPr id="2" name="Picture 1">
            <a:extLst>
              <a:ext uri="{FF2B5EF4-FFF2-40B4-BE49-F238E27FC236}">
                <a16:creationId xmlns:a16="http://schemas.microsoft.com/office/drawing/2014/main" id="{B095C868-AC73-1BDF-B86C-4A6EB7796C94}"/>
              </a:ext>
            </a:extLst>
          </p:cNvPr>
          <p:cNvPicPr>
            <a:picLocks noChangeAspect="1"/>
          </p:cNvPicPr>
          <p:nvPr/>
        </p:nvPicPr>
        <p:blipFill>
          <a:blip r:embed="rId2"/>
          <a:stretch>
            <a:fillRect/>
          </a:stretch>
        </p:blipFill>
        <p:spPr>
          <a:xfrm>
            <a:off x="9427708" y="21545"/>
            <a:ext cx="2524125" cy="1809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391099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832759" cy="664685"/>
          </a:xfrm>
        </p:spPr>
        <p:txBody>
          <a:bodyPr>
            <a:normAutofit fontScale="90000"/>
          </a:bodyPr>
          <a:lstStyle/>
          <a:p>
            <a:pPr algn="ctr"/>
            <a:r>
              <a:rPr lang="en-IN" b="1" dirty="0">
                <a:latin typeface="Garamond" panose="02020404030301010803" pitchFamily="18" charset="0"/>
              </a:rPr>
              <a:t>Economic Growth:</a:t>
            </a:r>
          </a:p>
        </p:txBody>
      </p:sp>
      <p:sp>
        <p:nvSpPr>
          <p:cNvPr id="3" name="Content Placeholder 2"/>
          <p:cNvSpPr>
            <a:spLocks noGrp="1"/>
          </p:cNvSpPr>
          <p:nvPr>
            <p:ph idx="1"/>
          </p:nvPr>
        </p:nvSpPr>
        <p:spPr>
          <a:xfrm>
            <a:off x="838200" y="1198486"/>
            <a:ext cx="10187866" cy="2379216"/>
          </a:xfrm>
        </p:spPr>
        <p:txBody>
          <a:bodyPr>
            <a:normAutofit/>
          </a:bodyPr>
          <a:lstStyle/>
          <a:p>
            <a:pPr algn="just">
              <a:lnSpc>
                <a:spcPct val="100000"/>
              </a:lnSpc>
              <a:buFont typeface="Wingdings 3" panose="05040102010807070707" pitchFamily="18" charset="2"/>
              <a:buChar char="Ú"/>
            </a:pPr>
            <a:r>
              <a:rPr lang="en-US" b="0" i="0" dirty="0">
                <a:solidFill>
                  <a:srgbClr val="374151"/>
                </a:solidFill>
                <a:effectLst/>
                <a:latin typeface="Söhne"/>
              </a:rPr>
              <a:t>Hubli-Dharwad has a diverse economic base, with industries such as engineering, manufacturing, textiles, </a:t>
            </a:r>
            <a:r>
              <a:rPr lang="en-US" b="0" i="0" dirty="0" err="1">
                <a:solidFill>
                  <a:srgbClr val="374151"/>
                </a:solidFill>
                <a:effectLst/>
                <a:latin typeface="Söhne"/>
              </a:rPr>
              <a:t>agro</a:t>
            </a:r>
            <a:r>
              <a:rPr lang="en-US" b="0" i="0" dirty="0">
                <a:solidFill>
                  <a:srgbClr val="374151"/>
                </a:solidFill>
                <a:effectLst/>
                <a:latin typeface="Söhne"/>
              </a:rPr>
              <a:t>-processing, and trade playing a significant role. The smart city initiatives aim to promote further economic growth and attract investments by providing a conducive business environment.</a:t>
            </a:r>
            <a:endParaRPr lang="en-IN" dirty="0">
              <a:latin typeface="Garamond" panose="02020404030301010803" pitchFamily="18" charset="0"/>
            </a:endParaRPr>
          </a:p>
        </p:txBody>
      </p:sp>
      <p:sp>
        <p:nvSpPr>
          <p:cNvPr id="5" name="TextBox 4">
            <a:extLst>
              <a:ext uri="{FF2B5EF4-FFF2-40B4-BE49-F238E27FC236}">
                <a16:creationId xmlns:a16="http://schemas.microsoft.com/office/drawing/2014/main" id="{47F6D229-070D-52D9-8921-8B265731B99C}"/>
              </a:ext>
            </a:extLst>
          </p:cNvPr>
          <p:cNvSpPr txBox="1"/>
          <p:nvPr/>
        </p:nvSpPr>
        <p:spPr>
          <a:xfrm>
            <a:off x="1049785" y="3866915"/>
            <a:ext cx="9621174" cy="651781"/>
          </a:xfrm>
          <a:prstGeom prst="rect">
            <a:avLst/>
          </a:prstGeom>
          <a:noFill/>
        </p:spPr>
        <p:txBody>
          <a:bodyPr wrap="square">
            <a:spAutoFit/>
          </a:bodyPr>
          <a:lstStyle/>
          <a:p>
            <a:pPr algn="ctr">
              <a:lnSpc>
                <a:spcPct val="90000"/>
              </a:lnSpc>
              <a:spcBef>
                <a:spcPct val="0"/>
              </a:spcBef>
            </a:pPr>
            <a:r>
              <a:rPr lang="en-IN" sz="4000" b="1" dirty="0">
                <a:latin typeface="Garamond" panose="02020404030301010803" pitchFamily="18" charset="0"/>
                <a:ea typeface="+mj-ea"/>
                <a:cs typeface="+mj-cs"/>
              </a:rPr>
              <a:t>Education and Healthcare: </a:t>
            </a:r>
          </a:p>
        </p:txBody>
      </p:sp>
      <p:sp>
        <p:nvSpPr>
          <p:cNvPr id="7" name="TextBox 6">
            <a:extLst>
              <a:ext uri="{FF2B5EF4-FFF2-40B4-BE49-F238E27FC236}">
                <a16:creationId xmlns:a16="http://schemas.microsoft.com/office/drawing/2014/main" id="{839D64E6-48E0-C5CB-3070-20CABC110563}"/>
              </a:ext>
            </a:extLst>
          </p:cNvPr>
          <p:cNvSpPr txBox="1"/>
          <p:nvPr/>
        </p:nvSpPr>
        <p:spPr>
          <a:xfrm>
            <a:off x="838199" y="4574673"/>
            <a:ext cx="10187867" cy="2246769"/>
          </a:xfrm>
          <a:prstGeom prst="rect">
            <a:avLst/>
          </a:prstGeom>
          <a:noFill/>
        </p:spPr>
        <p:txBody>
          <a:bodyPr wrap="square">
            <a:spAutoFit/>
          </a:bodyPr>
          <a:lstStyle/>
          <a:p>
            <a:pPr marL="228600" indent="-228600" algn="just">
              <a:spcBef>
                <a:spcPts val="1000"/>
              </a:spcBef>
              <a:buFont typeface="Wingdings 3" panose="05040102010807070707" pitchFamily="18" charset="2"/>
              <a:buChar char="Ú"/>
            </a:pPr>
            <a:r>
              <a:rPr lang="en-US" sz="2800" dirty="0">
                <a:solidFill>
                  <a:srgbClr val="374151"/>
                </a:solidFill>
                <a:latin typeface="Söhne"/>
              </a:rPr>
              <a:t>The city has a well-established education and healthcare sector. It is home to several educational institutions, including universities, colleges, and research centers. Hubli-Dharwad also has hospitals and medical facilities that cater to the healthcare needs of its residents.</a:t>
            </a:r>
            <a:endParaRPr lang="en-IN" sz="2800" dirty="0">
              <a:solidFill>
                <a:srgbClr val="374151"/>
              </a:solidFill>
              <a:latin typeface="Söhne"/>
            </a:endParaRPr>
          </a:p>
        </p:txBody>
      </p:sp>
      <p:pic>
        <p:nvPicPr>
          <p:cNvPr id="4" name="Picture 3">
            <a:extLst>
              <a:ext uri="{FF2B5EF4-FFF2-40B4-BE49-F238E27FC236}">
                <a16:creationId xmlns:a16="http://schemas.microsoft.com/office/drawing/2014/main" id="{FB676B44-422C-A147-5475-46648C9757B3}"/>
              </a:ext>
            </a:extLst>
          </p:cNvPr>
          <p:cNvPicPr>
            <a:picLocks noChangeAspect="1"/>
          </p:cNvPicPr>
          <p:nvPr/>
        </p:nvPicPr>
        <p:blipFill>
          <a:blip r:embed="rId2"/>
          <a:stretch>
            <a:fillRect/>
          </a:stretch>
        </p:blipFill>
        <p:spPr>
          <a:xfrm>
            <a:off x="10178143" y="21545"/>
            <a:ext cx="1773690" cy="12717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72519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Garamond" panose="02020404030301010803" pitchFamily="18" charset="0"/>
              </a:rPr>
              <a:t>Tourism and Culture:</a:t>
            </a:r>
          </a:p>
        </p:txBody>
      </p:sp>
      <p:sp>
        <p:nvSpPr>
          <p:cNvPr id="3" name="Content Placeholder 2"/>
          <p:cNvSpPr>
            <a:spLocks noGrp="1"/>
          </p:cNvSpPr>
          <p:nvPr>
            <p:ph idx="1"/>
          </p:nvPr>
        </p:nvSpPr>
        <p:spPr>
          <a:xfrm>
            <a:off x="838200" y="1825625"/>
            <a:ext cx="10515600" cy="1991773"/>
          </a:xfrm>
        </p:spPr>
        <p:txBody>
          <a:bodyPr/>
          <a:lstStyle/>
          <a:p>
            <a:pPr algn="just">
              <a:lnSpc>
                <a:spcPct val="100000"/>
              </a:lnSpc>
              <a:buFont typeface="Wingdings 3" panose="05040102010807070707" pitchFamily="18" charset="2"/>
              <a:buChar char="Ú"/>
            </a:pPr>
            <a:r>
              <a:rPr lang="en-US" dirty="0">
                <a:solidFill>
                  <a:srgbClr val="374151"/>
                </a:solidFill>
                <a:latin typeface="Söhne"/>
              </a:rPr>
              <a:t>Hubli-Dharwad has a rich cultural heritage and is known for its historical and religious sites. The city attracts tourists with attractions like the </a:t>
            </a:r>
            <a:r>
              <a:rPr lang="en-US" dirty="0" err="1">
                <a:solidFill>
                  <a:srgbClr val="374151"/>
                </a:solidFill>
                <a:latin typeface="Söhne"/>
              </a:rPr>
              <a:t>Chandramouleshwara</a:t>
            </a:r>
            <a:r>
              <a:rPr lang="en-US" dirty="0">
                <a:solidFill>
                  <a:srgbClr val="374151"/>
                </a:solidFill>
                <a:latin typeface="Söhne"/>
              </a:rPr>
              <a:t> Temple, </a:t>
            </a:r>
            <a:r>
              <a:rPr lang="en-US" dirty="0" err="1">
                <a:solidFill>
                  <a:srgbClr val="374151"/>
                </a:solidFill>
                <a:latin typeface="Söhne"/>
              </a:rPr>
              <a:t>Nrupatunga</a:t>
            </a:r>
            <a:r>
              <a:rPr lang="en-US" dirty="0">
                <a:solidFill>
                  <a:srgbClr val="374151"/>
                </a:solidFill>
                <a:latin typeface="Söhne"/>
              </a:rPr>
              <a:t> Hill, Indira Gandhi Glass House Garden, and </a:t>
            </a:r>
            <a:r>
              <a:rPr lang="en-US" dirty="0" err="1">
                <a:solidFill>
                  <a:srgbClr val="374151"/>
                </a:solidFill>
                <a:latin typeface="Söhne"/>
              </a:rPr>
              <a:t>Unkal</a:t>
            </a:r>
            <a:r>
              <a:rPr lang="en-US" dirty="0">
                <a:solidFill>
                  <a:srgbClr val="374151"/>
                </a:solidFill>
                <a:latin typeface="Söhne"/>
              </a:rPr>
              <a:t> Lake.</a:t>
            </a:r>
            <a:endParaRPr lang="en-IN" dirty="0">
              <a:solidFill>
                <a:srgbClr val="374151"/>
              </a:solidFill>
              <a:latin typeface="Söhne"/>
            </a:endParaRPr>
          </a:p>
        </p:txBody>
      </p:sp>
      <p:pic>
        <p:nvPicPr>
          <p:cNvPr id="11" name="Picture 10">
            <a:extLst>
              <a:ext uri="{FF2B5EF4-FFF2-40B4-BE49-F238E27FC236}">
                <a16:creationId xmlns:a16="http://schemas.microsoft.com/office/drawing/2014/main" id="{C7DACA41-45A5-957B-67B4-3425A4042761}"/>
              </a:ext>
            </a:extLst>
          </p:cNvPr>
          <p:cNvPicPr>
            <a:picLocks noChangeAspect="1"/>
          </p:cNvPicPr>
          <p:nvPr/>
        </p:nvPicPr>
        <p:blipFill>
          <a:blip r:embed="rId2"/>
          <a:stretch>
            <a:fillRect/>
          </a:stretch>
        </p:blipFill>
        <p:spPr>
          <a:xfrm rot="1784756">
            <a:off x="8880779" y="4243902"/>
            <a:ext cx="2700283" cy="2023631"/>
          </a:xfrm>
          <a:prstGeom prst="snip2DiagRect">
            <a:avLst/>
          </a:prstGeom>
        </p:spPr>
      </p:pic>
      <p:pic>
        <p:nvPicPr>
          <p:cNvPr id="13" name="Picture 12">
            <a:extLst>
              <a:ext uri="{FF2B5EF4-FFF2-40B4-BE49-F238E27FC236}">
                <a16:creationId xmlns:a16="http://schemas.microsoft.com/office/drawing/2014/main" id="{00B2491F-76D7-D530-D39D-0528FA25B59C}"/>
              </a:ext>
            </a:extLst>
          </p:cNvPr>
          <p:cNvPicPr>
            <a:picLocks noChangeAspect="1"/>
          </p:cNvPicPr>
          <p:nvPr/>
        </p:nvPicPr>
        <p:blipFill>
          <a:blip r:embed="rId3"/>
          <a:stretch>
            <a:fillRect/>
          </a:stretch>
        </p:blipFill>
        <p:spPr>
          <a:xfrm rot="20802790">
            <a:off x="329304" y="4062974"/>
            <a:ext cx="2316611" cy="1541599"/>
          </a:xfrm>
          <a:prstGeom prst="roundRect">
            <a:avLst/>
          </a:prstGeom>
        </p:spPr>
      </p:pic>
      <p:pic>
        <p:nvPicPr>
          <p:cNvPr id="15" name="Picture 14">
            <a:extLst>
              <a:ext uri="{FF2B5EF4-FFF2-40B4-BE49-F238E27FC236}">
                <a16:creationId xmlns:a16="http://schemas.microsoft.com/office/drawing/2014/main" id="{9118DF9F-D09C-43FF-35F3-E65729B3531C}"/>
              </a:ext>
            </a:extLst>
          </p:cNvPr>
          <p:cNvPicPr>
            <a:picLocks noChangeAspect="1"/>
          </p:cNvPicPr>
          <p:nvPr/>
        </p:nvPicPr>
        <p:blipFill>
          <a:blip r:embed="rId4"/>
          <a:stretch>
            <a:fillRect/>
          </a:stretch>
        </p:blipFill>
        <p:spPr>
          <a:xfrm rot="1598170">
            <a:off x="3317444" y="4416878"/>
            <a:ext cx="2381250" cy="1790700"/>
          </a:xfrm>
          <a:prstGeom prst="flowChartAlternateProcess">
            <a:avLst/>
          </a:prstGeom>
        </p:spPr>
      </p:pic>
      <p:pic>
        <p:nvPicPr>
          <p:cNvPr id="17" name="Picture 16">
            <a:extLst>
              <a:ext uri="{FF2B5EF4-FFF2-40B4-BE49-F238E27FC236}">
                <a16:creationId xmlns:a16="http://schemas.microsoft.com/office/drawing/2014/main" id="{C7F0694C-4583-3CDB-2FB4-3B5094B4F178}"/>
              </a:ext>
            </a:extLst>
          </p:cNvPr>
          <p:cNvPicPr>
            <a:picLocks noChangeAspect="1"/>
          </p:cNvPicPr>
          <p:nvPr/>
        </p:nvPicPr>
        <p:blipFill>
          <a:blip r:embed="rId5"/>
          <a:stretch>
            <a:fillRect/>
          </a:stretch>
        </p:blipFill>
        <p:spPr>
          <a:xfrm rot="20055331">
            <a:off x="6218260" y="4525352"/>
            <a:ext cx="2100883" cy="1573752"/>
          </a:xfrm>
          <a:prstGeom prst="snip2DiagRect">
            <a:avLst/>
          </a:prstGeom>
        </p:spPr>
      </p:pic>
    </p:spTree>
    <p:extLst>
      <p:ext uri="{BB962C8B-B14F-4D97-AF65-F5344CB8AC3E}">
        <p14:creationId xmlns:p14="http://schemas.microsoft.com/office/powerpoint/2010/main" val="18662818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009651"/>
          </a:xfrm>
        </p:spPr>
        <p:txBody>
          <a:bodyPr>
            <a:normAutofit fontScale="90000"/>
          </a:bodyP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Garamond" panose="02020404030301010803" pitchFamily="18" charset="0"/>
              </a:rPr>
              <a:t>video</a:t>
            </a:r>
            <a:br>
              <a:rPr lang="en-IN" b="1" dirty="0">
                <a:ln w="12700" cmpd="sng">
                  <a:solidFill>
                    <a:schemeClr val="accent4"/>
                  </a:solidFill>
                  <a:prstDash val="solid"/>
                </a:ln>
                <a:solidFill>
                  <a:srgbClr val="990033"/>
                </a:solidFill>
              </a:rPr>
            </a:br>
            <a:endParaRPr lang="en-IN" b="1" dirty="0">
              <a:ln w="12700" cmpd="sng">
                <a:solidFill>
                  <a:schemeClr val="accent4"/>
                </a:solidFill>
                <a:prstDash val="solid"/>
              </a:ln>
              <a:solidFill>
                <a:srgbClr val="990033"/>
              </a:solidFill>
            </a:endParaRPr>
          </a:p>
        </p:txBody>
      </p:sp>
      <p:pic>
        <p:nvPicPr>
          <p:cNvPr id="4" name="Online Media 3" title="NEC | Hubballi-Dharwad Smart City Project">
            <a:hlinkClick r:id="" action="ppaction://media"/>
            <a:extLst>
              <a:ext uri="{FF2B5EF4-FFF2-40B4-BE49-F238E27FC236}">
                <a16:creationId xmlns:a16="http://schemas.microsoft.com/office/drawing/2014/main" id="{D327F524-EBE0-BD48-F114-C8F8A69456B2}"/>
              </a:ext>
            </a:extLst>
          </p:cNvPr>
          <p:cNvPicPr>
            <a:picLocks noGrp="1" noRot="1" noChangeAspect="1"/>
          </p:cNvPicPr>
          <p:nvPr>
            <p:ph idx="1"/>
            <a:videoFile r:link="rId1"/>
          </p:nvPr>
        </p:nvPicPr>
        <p:blipFill>
          <a:blip r:embed="rId3"/>
          <a:stretch>
            <a:fillRect/>
          </a:stretch>
        </p:blipFill>
        <p:spPr>
          <a:xfrm>
            <a:off x="2084388" y="1825625"/>
            <a:ext cx="7700962" cy="4351338"/>
          </a:xfrm>
          <a:prstGeom prst="rect">
            <a:avLst/>
          </a:prstGeom>
        </p:spPr>
      </p:pic>
    </p:spTree>
    <p:extLst>
      <p:ext uri="{BB962C8B-B14F-4D97-AF65-F5344CB8AC3E}">
        <p14:creationId xmlns:p14="http://schemas.microsoft.com/office/powerpoint/2010/main" val="392037264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D40938-9F27-9DAB-198A-A8400ACEDBCC}"/>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3" name="Title 2">
            <a:extLst>
              <a:ext uri="{FF2B5EF4-FFF2-40B4-BE49-F238E27FC236}">
                <a16:creationId xmlns:a16="http://schemas.microsoft.com/office/drawing/2014/main" id="{57D2B299-58D7-3DDD-6324-EAB674BB648A}"/>
              </a:ext>
            </a:extLst>
          </p:cNvPr>
          <p:cNvSpPr>
            <a:spLocks noGrp="1"/>
          </p:cNvSpPr>
          <p:nvPr>
            <p:ph type="title"/>
          </p:nvPr>
        </p:nvSpPr>
        <p:spPr/>
        <p:txBody>
          <a:bodyPr/>
          <a:lstStyle/>
          <a:p>
            <a:r>
              <a:rPr lang="en-US" dirty="0"/>
              <a:t>Conclusions</a:t>
            </a:r>
            <a:endParaRPr lang="en-IN" dirty="0"/>
          </a:p>
        </p:txBody>
      </p:sp>
      <p:sp>
        <p:nvSpPr>
          <p:cNvPr id="4" name="Content Placeholder 3">
            <a:extLst>
              <a:ext uri="{FF2B5EF4-FFF2-40B4-BE49-F238E27FC236}">
                <a16:creationId xmlns:a16="http://schemas.microsoft.com/office/drawing/2014/main" id="{8D963226-D715-F865-7B12-4865E7E50456}"/>
              </a:ext>
            </a:extLst>
          </p:cNvPr>
          <p:cNvSpPr>
            <a:spLocks noGrp="1"/>
          </p:cNvSpPr>
          <p:nvPr>
            <p:ph idx="1"/>
          </p:nvPr>
        </p:nvSpPr>
        <p:spPr/>
        <p:txBody>
          <a:bodyPr/>
          <a:lstStyle/>
          <a:p>
            <a:pPr algn="just">
              <a:buFont typeface="Wingdings 3" panose="05040102010807070707" pitchFamily="18" charset="2"/>
              <a:buChar char="Ú"/>
            </a:pPr>
            <a:r>
              <a:rPr lang="en-US" dirty="0">
                <a:solidFill>
                  <a:srgbClr val="374151"/>
                </a:solidFill>
                <a:latin typeface="Söhne"/>
              </a:rPr>
              <a:t>The smart city initiative in Hubli-Dharwad is aimed at transforming the city into a sustainable, technologically advanced, and citizen-centric urban center. Through the implementation of various infrastructure projects, integration of technology, and citizen engagement, the city is working towards improving the quality of life for its residents and promoting economic growth</a:t>
            </a:r>
            <a:endParaRPr lang="en-IN" dirty="0">
              <a:solidFill>
                <a:srgbClr val="374151"/>
              </a:solidFill>
              <a:latin typeface="Söhne"/>
            </a:endParaRPr>
          </a:p>
        </p:txBody>
      </p:sp>
    </p:spTree>
    <p:extLst>
      <p:ext uri="{BB962C8B-B14F-4D97-AF65-F5344CB8AC3E}">
        <p14:creationId xmlns:p14="http://schemas.microsoft.com/office/powerpoint/2010/main" val="312701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8D321D-6501-60B1-7F5B-FCED91214669}"/>
              </a:ext>
            </a:extLst>
          </p:cNvPr>
          <p:cNvSpPr>
            <a:spLocks noGrp="1"/>
          </p:cNvSpPr>
          <p:nvPr>
            <p:ph type="title"/>
          </p:nvPr>
        </p:nvSpPr>
        <p:spPr>
          <a:xfrm>
            <a:off x="838200" y="3429000"/>
            <a:ext cx="10515600" cy="1325563"/>
          </a:xfrm>
        </p:spPr>
        <p:txBody>
          <a:bodyPr>
            <a:noAutofit/>
          </a:bodyPr>
          <a:lstStyle/>
          <a:p>
            <a:pPr algn="ctr"/>
            <a:r>
              <a:rPr lang="en-IN" sz="10000" b="1" dirty="0">
                <a:latin typeface="Algerian" panose="04020705040A02060702" pitchFamily="82" charset="0"/>
              </a:rPr>
              <a:t>THANK  You  </a:t>
            </a:r>
            <a:br>
              <a:rPr lang="en-IN" sz="10000" b="1" dirty="0">
                <a:latin typeface="Algerian" panose="04020705040A02060702" pitchFamily="82" charset="0"/>
              </a:rPr>
            </a:br>
            <a:r>
              <a:rPr lang="en-IN" sz="20000" b="1" dirty="0">
                <a:latin typeface="Algerian" panose="04020705040A02060702" pitchFamily="82" charset="0"/>
                <a:sym typeface="Wingdings" panose="05000000000000000000" pitchFamily="2" charset="2"/>
              </a:rPr>
              <a:t></a:t>
            </a:r>
            <a:endParaRPr lang="en-IN" sz="20000" b="1" dirty="0">
              <a:latin typeface="Algerian" panose="04020705040A02060702" pitchFamily="82" charset="0"/>
            </a:endParaRPr>
          </a:p>
        </p:txBody>
      </p:sp>
    </p:spTree>
    <p:extLst>
      <p:ext uri="{BB962C8B-B14F-4D97-AF65-F5344CB8AC3E}">
        <p14:creationId xmlns:p14="http://schemas.microsoft.com/office/powerpoint/2010/main" val="3656694501"/>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009651"/>
          </a:xfrm>
        </p:spPr>
        <p:txBody>
          <a:bodyPr>
            <a:normAutofit fontScale="90000"/>
          </a:bodyPr>
          <a:lstStyle/>
          <a:p>
            <a:pPr algn="ct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Garamond" panose="02020404030301010803" pitchFamily="18" charset="0"/>
              </a:rPr>
              <a:t>Introduction</a:t>
            </a:r>
            <a:br>
              <a:rPr lang="en-IN" b="1" dirty="0">
                <a:ln w="12700" cmpd="sng">
                  <a:solidFill>
                    <a:schemeClr val="accent4"/>
                  </a:solidFill>
                  <a:prstDash val="solid"/>
                </a:ln>
                <a:solidFill>
                  <a:srgbClr val="990033"/>
                </a:solidFill>
              </a:rPr>
            </a:br>
            <a:endParaRPr lang="en-IN" b="1" dirty="0">
              <a:ln w="12700" cmpd="sng">
                <a:solidFill>
                  <a:schemeClr val="accent4"/>
                </a:solidFill>
                <a:prstDash val="solid"/>
              </a:ln>
              <a:solidFill>
                <a:srgbClr val="990033"/>
              </a:solidFill>
            </a:endParaRPr>
          </a:p>
        </p:txBody>
      </p:sp>
      <p:sp>
        <p:nvSpPr>
          <p:cNvPr id="3" name="Content Placeholder 2"/>
          <p:cNvSpPr>
            <a:spLocks noGrp="1"/>
          </p:cNvSpPr>
          <p:nvPr>
            <p:ph idx="1"/>
          </p:nvPr>
        </p:nvSpPr>
        <p:spPr/>
        <p:txBody>
          <a:bodyPr>
            <a:normAutofit/>
          </a:bodyPr>
          <a:lstStyle/>
          <a:p>
            <a:pPr marL="0" indent="0">
              <a:spcBef>
                <a:spcPct val="0"/>
              </a:spcBef>
              <a:buNone/>
            </a:pPr>
            <a:r>
              <a:rPr lang="en-US" sz="2400" b="1" i="1" dirty="0">
                <a:latin typeface="Imprint MT Shadow" panose="04020605060303030202" pitchFamily="82" charset="0"/>
                <a:ea typeface="+mj-ea"/>
                <a:cs typeface="+mj-cs"/>
              </a:rPr>
              <a:t>Smart City:</a:t>
            </a:r>
          </a:p>
          <a:p>
            <a:pPr marL="0" indent="0">
              <a:spcBef>
                <a:spcPct val="0"/>
              </a:spcBef>
              <a:buNone/>
            </a:pPr>
            <a:endParaRPr lang="en-US" sz="2400" b="1" i="1" dirty="0">
              <a:latin typeface="Imprint MT Shadow" panose="04020605060303030202" pitchFamily="82" charset="0"/>
              <a:ea typeface="+mj-ea"/>
              <a:cs typeface="+mj-cs"/>
            </a:endParaRPr>
          </a:p>
          <a:p>
            <a:pPr marL="0" indent="0">
              <a:buNone/>
            </a:pPr>
            <a:r>
              <a:rPr lang="en-US" dirty="0">
                <a:latin typeface="Garamond" panose="02020404030301010803" pitchFamily="18" charset="0"/>
              </a:rPr>
              <a:t> A smart city is an urban area that utilizes technology and data-driven solutions to enhance the quality of life for its residents, improve the efficiency of services, and create a sustainable and inclusive environment.</a:t>
            </a:r>
            <a:endParaRPr lang="en-IN" dirty="0">
              <a:latin typeface="Garamond" panose="02020404030301010803" pitchFamily="18" charset="0"/>
            </a:endParaRPr>
          </a:p>
        </p:txBody>
      </p:sp>
      <p:pic>
        <p:nvPicPr>
          <p:cNvPr id="5" name="Picture 4">
            <a:extLst>
              <a:ext uri="{FF2B5EF4-FFF2-40B4-BE49-F238E27FC236}">
                <a16:creationId xmlns:a16="http://schemas.microsoft.com/office/drawing/2014/main" id="{B75545AA-257B-EFB9-D4B9-835883839439}"/>
              </a:ext>
            </a:extLst>
          </p:cNvPr>
          <p:cNvPicPr>
            <a:picLocks noChangeAspect="1"/>
          </p:cNvPicPr>
          <p:nvPr/>
        </p:nvPicPr>
        <p:blipFill>
          <a:blip r:embed="rId2"/>
          <a:stretch>
            <a:fillRect/>
          </a:stretch>
        </p:blipFill>
        <p:spPr>
          <a:xfrm>
            <a:off x="7151914" y="4273068"/>
            <a:ext cx="2655433" cy="19038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20562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b="1" dirty="0">
                <a:ln w="22225">
                  <a:solidFill>
                    <a:schemeClr val="accent2"/>
                  </a:solidFill>
                  <a:prstDash val="solid"/>
                </a:ln>
                <a:solidFill>
                  <a:schemeClr val="accent2">
                    <a:lumMod val="40000"/>
                    <a:lumOff val="60000"/>
                  </a:schemeClr>
                </a:solidFill>
                <a:effectLst>
                  <a:innerShdw blurRad="63500" dist="50800" dir="13500000">
                    <a:prstClr val="black">
                      <a:alpha val="50000"/>
                    </a:prstClr>
                  </a:innerShdw>
                </a:effectLst>
                <a:latin typeface="Garamond" panose="02020404030301010803" pitchFamily="18" charset="0"/>
              </a:rPr>
              <a:t>Importance of smart city</a:t>
            </a: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6715830" cy="4351338"/>
          </a:xfrm>
        </p:spPr>
        <p:txBody>
          <a:bodyPr/>
          <a:lstStyle/>
          <a:p>
            <a:pPr marL="0" indent="0" algn="just">
              <a:lnSpc>
                <a:spcPct val="100000"/>
              </a:lnSpc>
              <a:buNone/>
            </a:pPr>
            <a:r>
              <a:rPr lang="en-US" sz="2000" dirty="0">
                <a:latin typeface="Garamond" panose="02020404030301010803" pitchFamily="18" charset="0"/>
              </a:rPr>
              <a:t>Smart cities are important because they bring many advantages to people living in urban areas. Here's a simple explanation of the importance of smart cities:</a:t>
            </a:r>
          </a:p>
          <a:p>
            <a:pPr algn="just">
              <a:lnSpc>
                <a:spcPct val="110000"/>
              </a:lnSpc>
            </a:pPr>
            <a:r>
              <a:rPr lang="en-US" sz="2000" b="1" dirty="0">
                <a:latin typeface="Garamond" panose="02020404030301010803" pitchFamily="18" charset="0"/>
              </a:rPr>
              <a:t>Better Living: </a:t>
            </a:r>
            <a:r>
              <a:rPr lang="en-US" sz="2000" dirty="0">
                <a:latin typeface="Garamond" panose="02020404030301010803" pitchFamily="18" charset="0"/>
              </a:rPr>
              <a:t>Smart cities use technology to make our lives easier and more enjoyable. They provide improved services like healthcare, education, transportation, and safety, which enhance our quality of life.</a:t>
            </a:r>
          </a:p>
          <a:p>
            <a:pPr algn="just">
              <a:lnSpc>
                <a:spcPct val="110000"/>
              </a:lnSpc>
            </a:pPr>
            <a:r>
              <a:rPr lang="en-US" sz="2000" b="1" dirty="0">
                <a:latin typeface="Garamond" panose="02020404030301010803" pitchFamily="18" charset="0"/>
              </a:rPr>
              <a:t>Efficient Resource Use: </a:t>
            </a:r>
            <a:r>
              <a:rPr lang="en-US" sz="2000" dirty="0">
                <a:latin typeface="Garamond" panose="02020404030301010803" pitchFamily="18" charset="0"/>
              </a:rPr>
              <a:t>Smart cities help us use resources like energy, water, and waste more efficiently. This saves money, reduces waste, and protects the environment for a sustainable future.</a:t>
            </a:r>
          </a:p>
          <a:p>
            <a:pPr marL="0" indent="0" algn="just">
              <a:buNone/>
            </a:pPr>
            <a:endParaRPr lang="en-IN" sz="2000" dirty="0">
              <a:latin typeface="Garamond" panose="02020404030301010803" pitchFamily="18" charset="0"/>
            </a:endParaRPr>
          </a:p>
        </p:txBody>
      </p:sp>
      <p:pic>
        <p:nvPicPr>
          <p:cNvPr id="7" name="Picture Placeholder 6" descr="skyscrap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254790" y="0"/>
            <a:ext cx="4937211" cy="4681580"/>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203533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5938" y="499596"/>
            <a:ext cx="4937211" cy="969976"/>
          </a:xfrm>
        </p:spPr>
        <p:txBody>
          <a:bodyPr/>
          <a:lstStyle/>
          <a:p>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729343"/>
            <a:ext cx="5557040" cy="5447620"/>
          </a:xfrm>
        </p:spPr>
        <p:txBody>
          <a:bodyPr/>
          <a:lstStyle/>
          <a:p>
            <a:pPr algn="just">
              <a:lnSpc>
                <a:spcPct val="100000"/>
              </a:lnSpc>
            </a:pPr>
            <a:r>
              <a:rPr lang="en-US" sz="2000" b="1" dirty="0">
                <a:latin typeface="Garamond" panose="02020404030301010803" pitchFamily="18" charset="0"/>
              </a:rPr>
              <a:t>Easy Transportation: </a:t>
            </a:r>
            <a:r>
              <a:rPr lang="en-US" sz="2000" dirty="0">
                <a:latin typeface="Garamond" panose="02020404030301010803" pitchFamily="18" charset="0"/>
              </a:rPr>
              <a:t>Smart cities have smart transportation systems that make it easier to get around. They reduce traffic congestion, improve public transportation, and provide real-time information to help us navigate the city more smoothly.</a:t>
            </a:r>
            <a:endParaRPr lang="en-IN" sz="2000" dirty="0">
              <a:latin typeface="Garamond" panose="02020404030301010803" pitchFamily="18" charset="0"/>
            </a:endParaRPr>
          </a:p>
          <a:p>
            <a:pPr algn="just">
              <a:lnSpc>
                <a:spcPct val="100000"/>
              </a:lnSpc>
            </a:pPr>
            <a:r>
              <a:rPr lang="en-US" sz="2000" b="1" dirty="0">
                <a:latin typeface="Garamond" panose="02020404030301010803" pitchFamily="18" charset="0"/>
              </a:rPr>
              <a:t>Economic Growth: </a:t>
            </a:r>
            <a:r>
              <a:rPr lang="en-US" sz="2000" dirty="0">
                <a:latin typeface="Garamond" panose="02020404030301010803" pitchFamily="18" charset="0"/>
              </a:rPr>
              <a:t>Smart cities attract businesses and create job opportunities. They foster innovation, encourage entrepreneurship, and contribute to economic growth and development.</a:t>
            </a:r>
          </a:p>
          <a:p>
            <a:pPr algn="just">
              <a:lnSpc>
                <a:spcPct val="100000"/>
              </a:lnSpc>
            </a:pPr>
            <a:r>
              <a:rPr lang="en-US" sz="2000" b="1" dirty="0">
                <a:latin typeface="Garamond" panose="02020404030301010803" pitchFamily="18" charset="0"/>
              </a:rPr>
              <a:t>Environmentally Friendly: </a:t>
            </a:r>
            <a:r>
              <a:rPr lang="en-US" sz="2000" dirty="0">
                <a:latin typeface="Garamond" panose="02020404030301010803" pitchFamily="18" charset="0"/>
              </a:rPr>
              <a:t>Smart cities focus on sustainability by using renewable energy sources, promoting energy-efficient buildings, and implementing eco-friendly practices. This helps protect the environment and combat climate change.</a:t>
            </a:r>
          </a:p>
          <a:p>
            <a:pPr marL="0" indent="0" algn="just">
              <a:buNone/>
            </a:pPr>
            <a:endParaRPr lang="en-IN" sz="2000" dirty="0"/>
          </a:p>
        </p:txBody>
      </p:sp>
      <p:pic>
        <p:nvPicPr>
          <p:cNvPr id="7" name="Picture Placeholder 6" descr="skyscrap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6096000" y="1131082"/>
            <a:ext cx="4382142" cy="4595835"/>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11411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5938" y="499596"/>
            <a:ext cx="4937211" cy="969976"/>
          </a:xfrm>
        </p:spPr>
        <p:txBody>
          <a:bodyPr/>
          <a:lstStyle/>
          <a:p>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729343"/>
            <a:ext cx="4937211" cy="5447620"/>
          </a:xfrm>
        </p:spPr>
        <p:txBody>
          <a:bodyPr/>
          <a:lstStyle/>
          <a:p>
            <a:pPr algn="just">
              <a:lnSpc>
                <a:spcPct val="100000"/>
              </a:lnSpc>
            </a:pPr>
            <a:r>
              <a:rPr lang="en-US" sz="2400" b="1" dirty="0">
                <a:latin typeface="Garamond" panose="02020404030301010803" pitchFamily="18" charset="0"/>
              </a:rPr>
              <a:t>Efficient Governance: </a:t>
            </a:r>
            <a:r>
              <a:rPr lang="en-US" sz="2400" dirty="0">
                <a:latin typeface="Garamond" panose="02020404030301010803" pitchFamily="18" charset="0"/>
              </a:rPr>
              <a:t>Smart cities use technology to improve governance processes. They streamline administrative tasks, make data-driven decisions, and provide better public services to residents.</a:t>
            </a:r>
          </a:p>
          <a:p>
            <a:pPr marL="0" indent="0" algn="just">
              <a:lnSpc>
                <a:spcPct val="100000"/>
              </a:lnSpc>
              <a:buNone/>
            </a:pPr>
            <a:endParaRPr lang="en-US" sz="2400" dirty="0">
              <a:latin typeface="Garamond" panose="02020404030301010803" pitchFamily="18" charset="0"/>
            </a:endParaRPr>
          </a:p>
          <a:p>
            <a:pPr algn="just">
              <a:lnSpc>
                <a:spcPct val="100000"/>
              </a:lnSpc>
            </a:pPr>
            <a:r>
              <a:rPr lang="en-US" sz="2400" b="1" dirty="0">
                <a:latin typeface="Garamond" panose="02020404030301010803" pitchFamily="18" charset="0"/>
              </a:rPr>
              <a:t>Enhanced Safety and Security: </a:t>
            </a:r>
            <a:r>
              <a:rPr lang="en-US" sz="2400" dirty="0">
                <a:latin typeface="Garamond" panose="02020404030301010803" pitchFamily="18" charset="0"/>
              </a:rPr>
              <a:t>Smart cities employ advanced technologies to enhance safety and security. They use surveillance systems, sensors, and predictive analytics to detect and respond to emergencies, keeping us safe.</a:t>
            </a:r>
          </a:p>
          <a:p>
            <a:pPr algn="just">
              <a:lnSpc>
                <a:spcPct val="100000"/>
              </a:lnSpc>
            </a:pPr>
            <a:endParaRPr lang="en-IN"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17" name="Picture Placeholder 16">
            <a:extLst>
              <a:ext uri="{FF2B5EF4-FFF2-40B4-BE49-F238E27FC236}">
                <a16:creationId xmlns:a16="http://schemas.microsoft.com/office/drawing/2014/main" id="{651A9782-098A-3E3F-1C77-2F2AAAA9D3A4}"/>
              </a:ext>
            </a:extLst>
          </p:cNvPr>
          <p:cNvPicPr>
            <a:picLocks noGrp="1" noChangeAspect="1"/>
          </p:cNvPicPr>
          <p:nvPr>
            <p:ph type="pic" sz="quarter" idx="13"/>
          </p:nvPr>
        </p:nvPicPr>
        <p:blipFill>
          <a:blip r:embed="rId3"/>
          <a:srcRect l="23333" r="23333"/>
          <a:stretch>
            <a:fillRect/>
          </a:stretch>
        </p:blipFill>
        <p:spPr/>
      </p:pic>
    </p:spTree>
    <p:extLst>
      <p:ext uri="{BB962C8B-B14F-4D97-AF65-F5344CB8AC3E}">
        <p14:creationId xmlns:p14="http://schemas.microsoft.com/office/powerpoint/2010/main" val="304800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9363-E01C-0B63-6775-589C5E943B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D70555-BAD8-B3FE-0A51-7F8F7AE6A466}"/>
              </a:ext>
            </a:extLst>
          </p:cNvPr>
          <p:cNvSpPr>
            <a:spLocks noGrp="1"/>
          </p:cNvSpPr>
          <p:nvPr>
            <p:ph idx="1"/>
          </p:nvPr>
        </p:nvSpPr>
        <p:spPr/>
        <p:txBody>
          <a:bodyPr/>
          <a:lstStyle/>
          <a:p>
            <a:pPr>
              <a:lnSpc>
                <a:spcPct val="100000"/>
              </a:lnSpc>
            </a:pPr>
            <a:r>
              <a:rPr lang="en-US" b="1" dirty="0">
                <a:latin typeface="Garamond" panose="02020404030301010803" pitchFamily="18" charset="0"/>
              </a:rPr>
              <a:t>Hubli-Dharwad is a twin city located in the state of Karnataka, India. It is the second-largest city in Karnataka after Bangalore and forms a single municipal corporation known as the Hubli-Dharwad Municipal Corporation (HDMC). The city is a major commercial and industrial hub in the region.</a:t>
            </a:r>
          </a:p>
          <a:p>
            <a:pPr>
              <a:lnSpc>
                <a:spcPct val="100000"/>
              </a:lnSpc>
            </a:pPr>
            <a:r>
              <a:rPr lang="en-US" b="1" dirty="0">
                <a:latin typeface="Garamond" panose="02020404030301010803" pitchFamily="18" charset="0"/>
              </a:rPr>
              <a:t>Here are some key pieces of information about Hubli-Dharwad as a smart city:</a:t>
            </a:r>
            <a:endParaRPr lang="en-IN" b="1" dirty="0">
              <a:latin typeface="Garamond" panose="02020404030301010803" pitchFamily="18" charset="0"/>
            </a:endParaRPr>
          </a:p>
        </p:txBody>
      </p:sp>
      <p:pic>
        <p:nvPicPr>
          <p:cNvPr id="5" name="Picture 4">
            <a:extLst>
              <a:ext uri="{FF2B5EF4-FFF2-40B4-BE49-F238E27FC236}">
                <a16:creationId xmlns:a16="http://schemas.microsoft.com/office/drawing/2014/main" id="{C6759FF8-1640-FD7A-A522-A5D794C863DD}"/>
              </a:ext>
            </a:extLst>
          </p:cNvPr>
          <p:cNvPicPr>
            <a:picLocks noChangeAspect="1"/>
          </p:cNvPicPr>
          <p:nvPr/>
        </p:nvPicPr>
        <p:blipFill>
          <a:blip r:embed="rId2"/>
          <a:stretch>
            <a:fillRect/>
          </a:stretch>
        </p:blipFill>
        <p:spPr>
          <a:xfrm>
            <a:off x="3831771" y="4797879"/>
            <a:ext cx="4288972" cy="1790700"/>
          </a:xfrm>
          <a:prstGeom prst="rect">
            <a:avLst/>
          </a:prstGeom>
        </p:spPr>
      </p:pic>
    </p:spTree>
    <p:extLst>
      <p:ext uri="{BB962C8B-B14F-4D97-AF65-F5344CB8AC3E}">
        <p14:creationId xmlns:p14="http://schemas.microsoft.com/office/powerpoint/2010/main" val="303562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625588"/>
            <a:ext cx="10837862" cy="941161"/>
          </a:xfrm>
        </p:spPr>
        <p:txBody>
          <a:bodyPr/>
          <a:lstStyle/>
          <a:p>
            <a:r>
              <a:rPr lang="en-IN" b="1" i="1" dirty="0">
                <a:solidFill>
                  <a:schemeClr val="tx2"/>
                </a:solidFill>
                <a:latin typeface="Algerian" panose="04020705040A02060702" pitchFamily="82" charset="0"/>
              </a:rPr>
              <a:t>Key points of a smart city</a:t>
            </a:r>
          </a:p>
        </p:txBody>
      </p:sp>
      <p:sp>
        <p:nvSpPr>
          <p:cNvPr id="3" name="Content Placeholder 2"/>
          <p:cNvSpPr>
            <a:spLocks noGrp="1"/>
          </p:cNvSpPr>
          <p:nvPr>
            <p:ph idx="1"/>
          </p:nvPr>
        </p:nvSpPr>
        <p:spPr/>
        <p:txBody>
          <a:bodyPr>
            <a:normAutofit lnSpcReduction="10000"/>
          </a:bodyPr>
          <a:lstStyle/>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Smart City Initiative</a:t>
            </a:r>
          </a:p>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Area and Population</a:t>
            </a:r>
          </a:p>
          <a:p>
            <a:pPr marL="0" indent="0">
              <a:buNone/>
            </a:pPr>
            <a:r>
              <a:rPr lang="en-IN" b="1" dirty="0">
                <a:latin typeface="Garamond" panose="02020404030301010803" pitchFamily="18" charset="0"/>
                <a:sym typeface="Wingdings" panose="05000000000000000000" pitchFamily="2" charset="2"/>
              </a:rPr>
              <a:t></a:t>
            </a:r>
            <a:r>
              <a:rPr lang="en-IN" b="0" i="0" dirty="0">
                <a:solidFill>
                  <a:srgbClr val="374151"/>
                </a:solidFill>
                <a:effectLst/>
                <a:latin typeface="Söhne"/>
              </a:rPr>
              <a:t> </a:t>
            </a:r>
            <a:r>
              <a:rPr lang="en-IN" b="1" dirty="0">
                <a:latin typeface="Garamond" panose="02020404030301010803" pitchFamily="18" charset="0"/>
              </a:rPr>
              <a:t>Infrastructure Development</a:t>
            </a:r>
            <a:r>
              <a:rPr lang="en-IN" b="1" dirty="0">
                <a:latin typeface="Garamond" panose="02020404030301010803" pitchFamily="18" charset="0"/>
                <a:sym typeface="Wingdings" panose="05000000000000000000" pitchFamily="2" charset="2"/>
              </a:rPr>
              <a:t> </a:t>
            </a:r>
          </a:p>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Technology Integration </a:t>
            </a:r>
          </a:p>
          <a:p>
            <a:pPr marL="0" indent="0">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Citizen Engagement</a:t>
            </a:r>
          </a:p>
          <a:p>
            <a:pPr>
              <a:buFont typeface="Wingdings" panose="05000000000000000000" pitchFamily="2" charset="2"/>
              <a:buChar char="F"/>
            </a:pPr>
            <a:r>
              <a:rPr lang="en-IN" b="1" dirty="0">
                <a:latin typeface="Garamond" panose="02020404030301010803" pitchFamily="18" charset="0"/>
              </a:rPr>
              <a:t>Green Initiatives</a:t>
            </a:r>
          </a:p>
          <a:p>
            <a:pPr>
              <a:buFont typeface="Wingdings" panose="05000000000000000000" pitchFamily="2" charset="2"/>
              <a:buChar char="F"/>
            </a:pPr>
            <a:r>
              <a:rPr lang="en-IN" b="1" dirty="0">
                <a:latin typeface="Garamond" panose="02020404030301010803" pitchFamily="18" charset="0"/>
              </a:rPr>
              <a:t>Economic Growth</a:t>
            </a:r>
          </a:p>
          <a:p>
            <a:pPr marL="0" indent="0">
              <a:lnSpc>
                <a:spcPct val="100000"/>
              </a:lnSpc>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Education and Healthcare</a:t>
            </a:r>
          </a:p>
          <a:p>
            <a:pPr marL="0" indent="0">
              <a:lnSpc>
                <a:spcPct val="100000"/>
              </a:lnSpc>
              <a:buNone/>
            </a:pPr>
            <a:r>
              <a:rPr lang="en-IN" b="1" dirty="0">
                <a:latin typeface="Garamond" panose="02020404030301010803" pitchFamily="18" charset="0"/>
                <a:sym typeface="Wingdings" panose="05000000000000000000" pitchFamily="2" charset="2"/>
              </a:rPr>
              <a:t> </a:t>
            </a:r>
            <a:r>
              <a:rPr lang="en-IN" b="1" dirty="0">
                <a:latin typeface="Garamond" panose="02020404030301010803" pitchFamily="18" charset="0"/>
              </a:rPr>
              <a:t>Tourism and Culture</a:t>
            </a:r>
          </a:p>
        </p:txBody>
      </p:sp>
      <p:pic>
        <p:nvPicPr>
          <p:cNvPr id="7" name="Picture 6">
            <a:extLst>
              <a:ext uri="{FF2B5EF4-FFF2-40B4-BE49-F238E27FC236}">
                <a16:creationId xmlns:a16="http://schemas.microsoft.com/office/drawing/2014/main" id="{028ADF40-BC32-1F04-16EB-17AA672C06C9}"/>
              </a:ext>
            </a:extLst>
          </p:cNvPr>
          <p:cNvPicPr>
            <a:picLocks noChangeAspect="1"/>
          </p:cNvPicPr>
          <p:nvPr/>
        </p:nvPicPr>
        <p:blipFill>
          <a:blip r:embed="rId2"/>
          <a:stretch>
            <a:fillRect/>
          </a:stretch>
        </p:blipFill>
        <p:spPr>
          <a:xfrm>
            <a:off x="6767286" y="2307771"/>
            <a:ext cx="4586514" cy="2983480"/>
          </a:xfrm>
          <a:prstGeom prst="ellipse">
            <a:avLst/>
          </a:prstGeom>
        </p:spPr>
      </p:pic>
    </p:spTree>
    <p:extLst>
      <p:ext uri="{BB962C8B-B14F-4D97-AF65-F5344CB8AC3E}">
        <p14:creationId xmlns:p14="http://schemas.microsoft.com/office/powerpoint/2010/main" val="13901460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87015"/>
            <a:ext cx="5524500" cy="780094"/>
          </a:xfrm>
        </p:spPr>
        <p:txBody>
          <a:bodyPr>
            <a:normAutofit/>
          </a:bodyPr>
          <a:lstStyle/>
          <a:p>
            <a:pPr algn="ctr"/>
            <a:r>
              <a:rPr lang="en-IN" b="1" dirty="0">
                <a:latin typeface="Garamond" panose="02020404030301010803" pitchFamily="18" charset="0"/>
              </a:rPr>
              <a:t>Smart City Initiative</a:t>
            </a:r>
            <a:endParaRPr lang="en-IN" b="1" i="1" dirty="0">
              <a:latin typeface="Imprint MT Shadow" panose="04020605060303030202" pitchFamily="82" charset="0"/>
            </a:endParaRPr>
          </a:p>
        </p:txBody>
      </p:sp>
      <p:sp>
        <p:nvSpPr>
          <p:cNvPr id="3" name="Content Placeholder 2"/>
          <p:cNvSpPr>
            <a:spLocks noGrp="1"/>
          </p:cNvSpPr>
          <p:nvPr>
            <p:ph idx="1"/>
          </p:nvPr>
        </p:nvSpPr>
        <p:spPr>
          <a:xfrm>
            <a:off x="838200" y="1825625"/>
            <a:ext cx="10515600" cy="1325563"/>
          </a:xfrm>
        </p:spPr>
        <p:txBody>
          <a:bodyPr>
            <a:normAutofit lnSpcReduction="10000"/>
          </a:bodyPr>
          <a:lstStyle/>
          <a:p>
            <a:pPr>
              <a:lnSpc>
                <a:spcPct val="100000"/>
              </a:lnSpc>
              <a:buFont typeface="Wingdings 3" panose="05040102010807070707" pitchFamily="18" charset="2"/>
              <a:buChar char="Ú"/>
            </a:pPr>
            <a:r>
              <a:rPr lang="en-US" b="0" i="0" dirty="0">
                <a:solidFill>
                  <a:srgbClr val="374151"/>
                </a:solidFill>
                <a:effectLst/>
                <a:latin typeface="Söhne"/>
              </a:rPr>
              <a:t>Hubli-Dharwad was selected under the Smart Cities Mission by the Government of India in the year 2016. The mission aims to promote sustainable and inclusive development in cities across the country.</a:t>
            </a:r>
            <a:endParaRPr lang="en-IN" dirty="0">
              <a:latin typeface="Garamond" panose="02020404030301010803" pitchFamily="18" charset="0"/>
            </a:endParaRPr>
          </a:p>
        </p:txBody>
      </p:sp>
      <p:sp>
        <p:nvSpPr>
          <p:cNvPr id="5" name="TextBox 4">
            <a:extLst>
              <a:ext uri="{FF2B5EF4-FFF2-40B4-BE49-F238E27FC236}">
                <a16:creationId xmlns:a16="http://schemas.microsoft.com/office/drawing/2014/main" id="{4CECCFC1-4195-2D8E-7B1D-C33445E8249C}"/>
              </a:ext>
            </a:extLst>
          </p:cNvPr>
          <p:cNvSpPr txBox="1"/>
          <p:nvPr/>
        </p:nvSpPr>
        <p:spPr>
          <a:xfrm>
            <a:off x="838199" y="3352934"/>
            <a:ext cx="6094520" cy="707758"/>
          </a:xfrm>
          <a:prstGeom prst="rect">
            <a:avLst/>
          </a:prstGeom>
        </p:spPr>
        <p:txBody>
          <a:bodyPr wrap="square">
            <a:spAutoFit/>
          </a:bodyPr>
          <a:lstStyle/>
          <a:p>
            <a:pPr algn="ctr">
              <a:lnSpc>
                <a:spcPct val="90000"/>
              </a:lnSpc>
              <a:spcBef>
                <a:spcPct val="0"/>
              </a:spcBef>
            </a:pPr>
            <a:r>
              <a:rPr lang="en-IN" sz="4400" b="1" dirty="0">
                <a:latin typeface="Garamond" panose="02020404030301010803" pitchFamily="18" charset="0"/>
                <a:ea typeface="+mj-ea"/>
                <a:cs typeface="+mj-cs"/>
              </a:rPr>
              <a:t>Area and Population</a:t>
            </a:r>
          </a:p>
        </p:txBody>
      </p:sp>
      <p:sp>
        <p:nvSpPr>
          <p:cNvPr id="7" name="TextBox 6">
            <a:extLst>
              <a:ext uri="{FF2B5EF4-FFF2-40B4-BE49-F238E27FC236}">
                <a16:creationId xmlns:a16="http://schemas.microsoft.com/office/drawing/2014/main" id="{B720F809-B920-2FB0-D180-9CEE7EAC51E6}"/>
              </a:ext>
            </a:extLst>
          </p:cNvPr>
          <p:cNvSpPr txBox="1"/>
          <p:nvPr/>
        </p:nvSpPr>
        <p:spPr>
          <a:xfrm>
            <a:off x="838199" y="4105896"/>
            <a:ext cx="10515600" cy="1384995"/>
          </a:xfrm>
          <a:prstGeom prst="rect">
            <a:avLst/>
          </a:prstGeom>
        </p:spPr>
        <p:txBody>
          <a:bodyPr wrap="square">
            <a:spAutoFit/>
          </a:bodyPr>
          <a:lstStyle/>
          <a:p>
            <a:pPr marL="228600" indent="-228600">
              <a:spcBef>
                <a:spcPts val="1000"/>
              </a:spcBef>
              <a:buFont typeface="Wingdings 3" panose="05040102010807070707" pitchFamily="18" charset="2"/>
              <a:buChar char="Ú"/>
            </a:pPr>
            <a:r>
              <a:rPr lang="en-US" sz="2800" dirty="0">
                <a:solidFill>
                  <a:srgbClr val="374151"/>
                </a:solidFill>
                <a:latin typeface="Söhne"/>
              </a:rPr>
              <a:t>The combined area of Hubli-Dharwad is approximately 200 square kilometers, and the estimated population is around 1.5 million people.</a:t>
            </a:r>
            <a:endParaRPr lang="en-IN" sz="2800" dirty="0">
              <a:solidFill>
                <a:srgbClr val="374151"/>
              </a:solidFill>
              <a:latin typeface="Söhne"/>
            </a:endParaRPr>
          </a:p>
        </p:txBody>
      </p:sp>
      <p:pic>
        <p:nvPicPr>
          <p:cNvPr id="6" name="Picture 5">
            <a:extLst>
              <a:ext uri="{FF2B5EF4-FFF2-40B4-BE49-F238E27FC236}">
                <a16:creationId xmlns:a16="http://schemas.microsoft.com/office/drawing/2014/main" id="{56072E61-5EF4-8C9B-00C6-08CC2E8A885A}"/>
              </a:ext>
            </a:extLst>
          </p:cNvPr>
          <p:cNvPicPr>
            <a:picLocks noChangeAspect="1"/>
          </p:cNvPicPr>
          <p:nvPr/>
        </p:nvPicPr>
        <p:blipFill>
          <a:blip r:embed="rId2"/>
          <a:stretch>
            <a:fillRect/>
          </a:stretch>
        </p:blipFill>
        <p:spPr>
          <a:xfrm>
            <a:off x="9427708" y="21545"/>
            <a:ext cx="2524125" cy="1809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9426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354" y="399515"/>
            <a:ext cx="9652000" cy="575908"/>
          </a:xfrm>
        </p:spPr>
        <p:txBody>
          <a:bodyPr>
            <a:normAutofit fontScale="90000"/>
          </a:bodyPr>
          <a:lstStyle/>
          <a:p>
            <a:pPr algn="ctr"/>
            <a:r>
              <a:rPr lang="en-IN" b="1" dirty="0">
                <a:latin typeface="Garamond" panose="02020404030301010803" pitchFamily="18" charset="0"/>
              </a:rPr>
              <a:t>Infrastructure Development: </a:t>
            </a:r>
          </a:p>
        </p:txBody>
      </p:sp>
      <p:sp>
        <p:nvSpPr>
          <p:cNvPr id="3" name="Content Placeholder 2"/>
          <p:cNvSpPr>
            <a:spLocks noGrp="1"/>
          </p:cNvSpPr>
          <p:nvPr>
            <p:ph idx="1"/>
          </p:nvPr>
        </p:nvSpPr>
        <p:spPr>
          <a:xfrm>
            <a:off x="731668" y="1170024"/>
            <a:ext cx="10515600" cy="2285609"/>
          </a:xfrm>
        </p:spPr>
        <p:txBody>
          <a:bodyPr/>
          <a:lstStyle/>
          <a:p>
            <a:pPr algn="just">
              <a:lnSpc>
                <a:spcPct val="100000"/>
              </a:lnSpc>
              <a:buFont typeface="Wingdings 3" panose="05040102010807070707" pitchFamily="18" charset="2"/>
              <a:buChar char="Ú"/>
            </a:pPr>
            <a:r>
              <a:rPr lang="en-US" b="0" i="0" dirty="0">
                <a:solidFill>
                  <a:srgbClr val="374151"/>
                </a:solidFill>
                <a:effectLst/>
                <a:latin typeface="Söhne"/>
              </a:rPr>
              <a:t>As part of the Smart Cities Mission, Hubli-Dharwad has been focusing on the development of various infrastructure projects. These include the improvement of road networks, transportation systems, water supply, sanitation, solid waste management, and urban housing.</a:t>
            </a:r>
            <a:endParaRPr lang="en-IN" dirty="0">
              <a:latin typeface="Garamond" panose="02020404030301010803" pitchFamily="18" charset="0"/>
            </a:endParaRPr>
          </a:p>
        </p:txBody>
      </p:sp>
      <p:sp>
        <p:nvSpPr>
          <p:cNvPr id="5" name="TextBox 4">
            <a:extLst>
              <a:ext uri="{FF2B5EF4-FFF2-40B4-BE49-F238E27FC236}">
                <a16:creationId xmlns:a16="http://schemas.microsoft.com/office/drawing/2014/main" id="{3AB6DAC6-7981-5503-F8D6-EBA65D089FDE}"/>
              </a:ext>
            </a:extLst>
          </p:cNvPr>
          <p:cNvSpPr txBox="1"/>
          <p:nvPr/>
        </p:nvSpPr>
        <p:spPr>
          <a:xfrm>
            <a:off x="731667" y="3584309"/>
            <a:ext cx="9783687" cy="651781"/>
          </a:xfrm>
          <a:prstGeom prst="rect">
            <a:avLst/>
          </a:prstGeom>
          <a:noFill/>
        </p:spPr>
        <p:txBody>
          <a:bodyPr wrap="square">
            <a:spAutoFit/>
          </a:bodyPr>
          <a:lstStyle/>
          <a:p>
            <a:pPr algn="ctr">
              <a:lnSpc>
                <a:spcPct val="90000"/>
              </a:lnSpc>
              <a:spcBef>
                <a:spcPct val="0"/>
              </a:spcBef>
            </a:pPr>
            <a:r>
              <a:rPr lang="en-IN" sz="4000" b="1" dirty="0">
                <a:latin typeface="Garamond" panose="02020404030301010803" pitchFamily="18" charset="0"/>
                <a:ea typeface="+mj-ea"/>
                <a:cs typeface="+mj-cs"/>
              </a:rPr>
              <a:t>Technology Integration:</a:t>
            </a:r>
          </a:p>
        </p:txBody>
      </p:sp>
      <p:sp>
        <p:nvSpPr>
          <p:cNvPr id="7" name="TextBox 6">
            <a:extLst>
              <a:ext uri="{FF2B5EF4-FFF2-40B4-BE49-F238E27FC236}">
                <a16:creationId xmlns:a16="http://schemas.microsoft.com/office/drawing/2014/main" id="{19CD5ECD-9904-650A-5D2D-5459E7A91600}"/>
              </a:ext>
            </a:extLst>
          </p:cNvPr>
          <p:cNvSpPr txBox="1"/>
          <p:nvPr/>
        </p:nvSpPr>
        <p:spPr>
          <a:xfrm>
            <a:off x="731667" y="4420743"/>
            <a:ext cx="10515599" cy="2246769"/>
          </a:xfrm>
          <a:prstGeom prst="rect">
            <a:avLst/>
          </a:prstGeom>
          <a:noFill/>
        </p:spPr>
        <p:txBody>
          <a:bodyPr wrap="square">
            <a:spAutoFit/>
          </a:bodyPr>
          <a:lstStyle/>
          <a:p>
            <a:pPr marL="228600" indent="-228600" algn="just">
              <a:spcBef>
                <a:spcPts val="1000"/>
              </a:spcBef>
              <a:buFont typeface="Wingdings 3" panose="05040102010807070707" pitchFamily="18" charset="2"/>
              <a:buChar char="Ú"/>
            </a:pPr>
            <a:r>
              <a:rPr lang="en-US" sz="2800" dirty="0">
                <a:solidFill>
                  <a:srgbClr val="374151"/>
                </a:solidFill>
                <a:latin typeface="Söhne"/>
              </a:rPr>
              <a:t>The city has been working on integrating various technologies to enhance the quality of life for its residents. This includes the implementation of smart grids, intelligent transportation systems, e-governance platforms, and the use of information and communication technology (ICT) for better service delivery.</a:t>
            </a:r>
            <a:endParaRPr lang="en-IN" sz="2800" dirty="0">
              <a:solidFill>
                <a:srgbClr val="374151"/>
              </a:solidFill>
              <a:latin typeface="Söhne"/>
            </a:endParaRPr>
          </a:p>
        </p:txBody>
      </p:sp>
      <p:pic>
        <p:nvPicPr>
          <p:cNvPr id="6" name="Picture 5">
            <a:extLst>
              <a:ext uri="{FF2B5EF4-FFF2-40B4-BE49-F238E27FC236}">
                <a16:creationId xmlns:a16="http://schemas.microsoft.com/office/drawing/2014/main" id="{41B034DA-2DC5-7852-07D8-32DC54037BF1}"/>
              </a:ext>
            </a:extLst>
          </p:cNvPr>
          <p:cNvPicPr>
            <a:picLocks noChangeAspect="1"/>
          </p:cNvPicPr>
          <p:nvPr/>
        </p:nvPicPr>
        <p:blipFill>
          <a:blip r:embed="rId2"/>
          <a:stretch>
            <a:fillRect/>
          </a:stretch>
        </p:blipFill>
        <p:spPr>
          <a:xfrm>
            <a:off x="9544050" y="162139"/>
            <a:ext cx="1497748" cy="1050659"/>
          </a:xfrm>
          <a:prstGeom prst="rect">
            <a:avLst/>
          </a:prstGeom>
        </p:spPr>
      </p:pic>
    </p:spTree>
    <p:extLst>
      <p:ext uri="{BB962C8B-B14F-4D97-AF65-F5344CB8AC3E}">
        <p14:creationId xmlns:p14="http://schemas.microsoft.com/office/powerpoint/2010/main" val="16037384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94996C2-A795-46F9-93BE-0C463FDCD1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83</TotalTime>
  <Words>901</Words>
  <Application>Microsoft Office PowerPoint</Application>
  <PresentationFormat>Widescreen</PresentationFormat>
  <Paragraphs>64</Paragraphs>
  <Slides>15</Slides>
  <Notes>3</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Calibri</vt:lpstr>
      <vt:lpstr>Corbel</vt:lpstr>
      <vt:lpstr>Garamond</vt:lpstr>
      <vt:lpstr>Imprint MT Shadow</vt:lpstr>
      <vt:lpstr>Microsoft Himalaya</vt:lpstr>
      <vt:lpstr>Söhne</vt:lpstr>
      <vt:lpstr>Wingdings</vt:lpstr>
      <vt:lpstr>Wingdings 3</vt:lpstr>
      <vt:lpstr>Office Theme</vt:lpstr>
      <vt:lpstr>SMART CITY</vt:lpstr>
      <vt:lpstr>Introduction </vt:lpstr>
      <vt:lpstr>Importance of smart city</vt:lpstr>
      <vt:lpstr>PowerPoint Presentation</vt:lpstr>
      <vt:lpstr>PowerPoint Presentation</vt:lpstr>
      <vt:lpstr>PowerPoint Presentation</vt:lpstr>
      <vt:lpstr>Key points of a smart city</vt:lpstr>
      <vt:lpstr>Smart City Initiative</vt:lpstr>
      <vt:lpstr>Infrastructure Development: </vt:lpstr>
      <vt:lpstr>Citizen Engagement:</vt:lpstr>
      <vt:lpstr>Economic Growth:</vt:lpstr>
      <vt:lpstr>Tourism and Culture:</vt:lpstr>
      <vt:lpstr>video </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HARISH KULKARNI</dc:creator>
  <cp:lastModifiedBy>HARISH KULKARNI</cp:lastModifiedBy>
  <cp:revision>2</cp:revision>
  <dcterms:created xsi:type="dcterms:W3CDTF">2023-06-03T10:19:05Z</dcterms:created>
  <dcterms:modified xsi:type="dcterms:W3CDTF">2023-06-03T11:42:27Z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