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98" r:id="rId1"/>
  </p:sldMasterIdLst>
  <p:notesMasterIdLst>
    <p:notesMasterId r:id="rId13"/>
  </p:notesMasterIdLst>
  <p:sldIdLst>
    <p:sldId id="256" r:id="rId2"/>
    <p:sldId id="257" r:id="rId3"/>
    <p:sldId id="258" r:id="rId4"/>
    <p:sldId id="259" r:id="rId5"/>
    <p:sldId id="261" r:id="rId6"/>
    <p:sldId id="262" r:id="rId7"/>
    <p:sldId id="263" r:id="rId8"/>
    <p:sldId id="264" r:id="rId9"/>
    <p:sldId id="265" r:id="rId10"/>
    <p:sldId id="266" r:id="rId11"/>
    <p:sldId id="268"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c634e8f8d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c634e8f8d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c634e8f8d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c634e8f8d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c63a7f6a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63a7f6a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c63a7f6a6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63a7f6a6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c63a7f6a6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c63a7f6a6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63a7f6a6e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63a7f6a6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634e8f8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634e8f8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c634e8f8d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c634e8f8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c634e8f8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c634e8f8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c634e8f8d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c634e8f8d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04888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851080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104965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934451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539361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4911917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35781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055432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64C608-40B1-4030-A28D-5B74BC98ADCE}" type="datetimeFigureOut">
              <a:rPr lang="en-US" smtClean="0"/>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6892570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2360628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A4E7D1B-D673-4CF6-8672-009D42ABD2A0}" type="datetimeFigureOut">
              <a:rPr lang="en-US" smtClean="0"/>
              <a:t>4/2/2024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5074641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DA16AA21-1863-4931-97CB-99D0A168701B}" type="datetimeFigureOut">
              <a:rPr lang="en-US" smtClean="0"/>
              <a:t>4/2/2024</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2380400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852659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8664C608-40B1-4030-A28D-5B74BC98ADCE}" type="datetimeFigureOut">
              <a:rPr lang="en-US" smtClean="0"/>
              <a:t>4/2/2024</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GB" smtClean="0"/>
              <a:t>‹#›</a:t>
            </a:fld>
            <a:endParaRPr lang="en-GB"/>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082183"/>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309383"/>
            <a:ext cx="8520600" cy="1999992"/>
          </a:xfrm>
          <a:prstGeom prst="rect">
            <a:avLst/>
          </a:prstGeom>
          <a:gradFill>
            <a:gsLst>
              <a:gs pos="100000">
                <a:schemeClr val="accent5">
                  <a:lumMod val="20000"/>
                  <a:lumOff val="80000"/>
                </a:schemeClr>
              </a:gs>
              <a:gs pos="35000">
                <a:schemeClr val="accent1">
                  <a:lumMod val="45000"/>
                  <a:lumOff val="55000"/>
                </a:schemeClr>
              </a:gs>
            </a:gsLst>
            <a:lin ang="5400000" scaled="1"/>
          </a:gradFill>
          <a:ln>
            <a:gradFill>
              <a:gsLst>
                <a:gs pos="74000">
                  <a:schemeClr val="accent5">
                    <a:lumMod val="60000"/>
                    <a:lumOff val="40000"/>
                  </a:schemeClr>
                </a:gs>
                <a:gs pos="11189">
                  <a:schemeClr val="accent1">
                    <a:lumMod val="45000"/>
                    <a:lumOff val="55000"/>
                  </a:schemeClr>
                </a:gs>
                <a:gs pos="78500">
                  <a:srgbClr val="F6C791"/>
                </a:gs>
                <a:gs pos="83000">
                  <a:schemeClr val="accent1">
                    <a:lumMod val="45000"/>
                    <a:lumOff val="55000"/>
                  </a:schemeClr>
                </a:gs>
              </a:gsLst>
              <a:lin ang="5400000" scaled="1"/>
            </a:gradFill>
          </a:ln>
        </p:spPr>
        <p:txBody>
          <a:bodyPr spcFirstLastPara="1" wrap="square" lIns="91425" tIns="91425" rIns="91425" bIns="91425" anchor="b" anchorCtr="0">
            <a:normAutofit/>
          </a:bodyPr>
          <a:lstStyle/>
          <a:p>
            <a:pPr marL="0" lvl="0" indent="0" algn="ctr" rtl="0">
              <a:spcBef>
                <a:spcPts val="0"/>
              </a:spcBef>
              <a:spcAft>
                <a:spcPts val="0"/>
              </a:spcAft>
              <a:buNone/>
            </a:pPr>
            <a:r>
              <a:rPr lang="en-US" sz="4800" dirty="0">
                <a:latin typeface="Times New Roman" panose="02020603050405020304" pitchFamily="18" charset="0"/>
                <a:cs typeface="Times New Roman" panose="02020603050405020304" pitchFamily="18" charset="0"/>
              </a:rPr>
              <a:t>CREDIT CARD FRAUD DETECTION USING CNN</a:t>
            </a:r>
            <a:endParaRPr lang="en-GB" sz="4800"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1"/>
          </p:nvPr>
        </p:nvSpPr>
        <p:spPr>
          <a:xfrm>
            <a:off x="311700" y="2358189"/>
            <a:ext cx="8520600" cy="2235436"/>
          </a:xfrm>
          <a:prstGeom prst="rect">
            <a:avLst/>
          </a:prstGeom>
        </p:spPr>
        <p:txBody>
          <a:bodyPr spcFirstLastPara="1" wrap="square" lIns="91425" tIns="91425" rIns="91425" bIns="91425" anchor="ctr" anchorCtr="0">
            <a:normAutofit fontScale="92500" lnSpcReduction="20000"/>
          </a:bodyPr>
          <a:lstStyle/>
          <a:p>
            <a:pPr marL="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endParaRPr lang="en-GB"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GB"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1900" dirty="0">
                <a:solidFill>
                  <a:schemeClr val="tx1"/>
                </a:solidFill>
                <a:latin typeface="Times New Roman" panose="02020603050405020304" pitchFamily="18" charset="0"/>
                <a:cs typeface="Times New Roman" panose="02020603050405020304" pitchFamily="18" charset="0"/>
              </a:rPr>
              <a:t>Presented by: </a:t>
            </a:r>
          </a:p>
          <a:p>
            <a:pPr marL="0" lvl="0" indent="0" algn="l" rtl="0">
              <a:spcBef>
                <a:spcPts val="0"/>
              </a:spcBef>
              <a:spcAft>
                <a:spcPts val="0"/>
              </a:spcAft>
              <a:buNone/>
            </a:pPr>
            <a:r>
              <a:rPr lang="en-GB" dirty="0">
                <a:solidFill>
                  <a:schemeClr val="tx1"/>
                </a:solidFill>
              </a:rPr>
              <a:t>                      </a:t>
            </a:r>
            <a:r>
              <a:rPr lang="en-GB" dirty="0">
                <a:solidFill>
                  <a:schemeClr val="tx1"/>
                </a:solidFill>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                         Hariharan </a:t>
            </a:r>
            <a:r>
              <a:rPr lang="en-GB" dirty="0" err="1">
                <a:solidFill>
                  <a:schemeClr val="tx1"/>
                </a:solidFill>
                <a:latin typeface="Times New Roman" panose="02020603050405020304" pitchFamily="18" charset="0"/>
                <a:cs typeface="Times New Roman" panose="02020603050405020304" pitchFamily="18" charset="0"/>
              </a:rPr>
              <a:t>s.b</a:t>
            </a:r>
            <a:endParaRPr lang="en-GB"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                         III year ,AI &amp; DS</a:t>
            </a:r>
          </a:p>
          <a:p>
            <a:pPr marL="0" lvl="0" indent="0" algn="l"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                         COLLEGE-KVCET</a:t>
            </a:r>
          </a:p>
          <a:p>
            <a:pPr marL="0" lvl="0" indent="0" algn="just" rtl="0">
              <a:spcBef>
                <a:spcPts val="0"/>
              </a:spcBef>
              <a:spcAft>
                <a:spcPts val="0"/>
              </a:spcAft>
              <a:buNone/>
            </a:pPr>
            <a:r>
              <a:rPr lang="en-IN" dirty="0">
                <a:solidFill>
                  <a:schemeClr val="tx1"/>
                </a:solidFill>
                <a:latin typeface="Times New Roman" panose="02020603050405020304" pitchFamily="18" charset="0"/>
                <a:cs typeface="Times New Roman" panose="02020603050405020304" pitchFamily="18" charset="0"/>
              </a:rPr>
              <a:t>                         NM ID-au421221243039</a:t>
            </a:r>
          </a:p>
          <a:p>
            <a:pPr marL="0" lvl="0" indent="0" algn="just" rtl="0">
              <a:spcBef>
                <a:spcPts val="0"/>
              </a:spcBef>
              <a:spcAft>
                <a:spcPts val="0"/>
              </a:spcAft>
              <a:buNone/>
            </a:pPr>
            <a:r>
              <a:rPr lang="en-GB" dirty="0">
                <a:solidFill>
                  <a:schemeClr val="tx1"/>
                </a:solidFill>
                <a:latin typeface="Times New Roman" panose="02020603050405020304" pitchFamily="18" charset="0"/>
                <a:cs typeface="Times New Roman" panose="02020603050405020304" pitchFamily="18" charset="0"/>
              </a:rPr>
              <a:t>                         Email ID- ravibala9842@gmail.com</a:t>
            </a:r>
          </a:p>
          <a:p>
            <a:pPr marL="0" lvl="0" indent="0" algn="just" rtl="0">
              <a:spcBef>
                <a:spcPts val="0"/>
              </a:spcBef>
              <a:spcAft>
                <a:spcPts val="0"/>
              </a:spcAft>
              <a:buNone/>
            </a:pP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631371"/>
            <a:ext cx="8520600" cy="3863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115" name="Google Shape;115;p23"/>
          <p:cNvSpPr txBox="1">
            <a:spLocks noGrp="1"/>
          </p:cNvSpPr>
          <p:nvPr>
            <p:ph type="body" idx="1"/>
          </p:nvPr>
        </p:nvSpPr>
        <p:spPr>
          <a:xfrm>
            <a:off x="369758" y="1502227"/>
            <a:ext cx="8520600" cy="3081161"/>
          </a:xfrm>
          <a:prstGeom prst="rect">
            <a:avLst/>
          </a:prstGeom>
        </p:spPr>
        <p:txBody>
          <a:bodyPr spcFirstLastPara="1" wrap="square" lIns="91425" tIns="91425" rIns="91425" bIns="91425" anchor="t" anchorCtr="0">
            <a:normAutofit lnSpcReduction="10000"/>
          </a:bodyPr>
          <a:lstStyle/>
          <a:p>
            <a:pPr marL="285750" lvl="0" indent="-285750" algn="just" rtl="0">
              <a:spcBef>
                <a:spcPts val="0"/>
              </a:spcBef>
              <a:spcAft>
                <a:spcPts val="1200"/>
              </a:spcAft>
              <a:buFont typeface="Wingdings" panose="05000000000000000000" pitchFamily="2" charset="2"/>
              <a:buChar char="Ø"/>
            </a:pPr>
            <a:r>
              <a:rPr lang="en-US" sz="2400" b="0" i="0" dirty="0">
                <a:solidFill>
                  <a:schemeClr val="tx1"/>
                </a:solidFill>
                <a:effectLst/>
                <a:latin typeface="Times New Roman" panose="02020603050405020304" pitchFamily="18" charset="0"/>
                <a:cs typeface="Times New Roman" panose="02020603050405020304" pitchFamily="18" charset="0"/>
              </a:rPr>
              <a:t>In conclusion, the utilization of Convolutional Neural Networks (CNN) for credit card fraud detection represents a pivotal advancement in financial security. With their ability to discern intricate patterns, CNNs offer heightened accuracy in identifying fraudulent transactions compared to traditional methods</a:t>
            </a:r>
          </a:p>
          <a:p>
            <a:pPr marL="285750" lvl="0" indent="-285750" algn="just" rtl="0">
              <a:spcBef>
                <a:spcPts val="0"/>
              </a:spcBef>
              <a:spcAft>
                <a:spcPts val="1200"/>
              </a:spcAft>
              <a:buFont typeface="Wingdings" panose="05000000000000000000" pitchFamily="2" charset="2"/>
              <a:buChar char="Ø"/>
            </a:pPr>
            <a:r>
              <a:rPr lang="en-US" sz="2400" dirty="0">
                <a:solidFill>
                  <a:schemeClr val="tx1"/>
                </a:solidFill>
              </a:rPr>
              <a:t>By continuously updating and adapting to evolving fraud tactics, CNN-based systems stand as a future-ready solution for long-term security in the financial sector.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667657"/>
            <a:ext cx="85206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127" name="Google Shape;127;p25"/>
          <p:cNvSpPr txBox="1">
            <a:spLocks noGrp="1"/>
          </p:cNvSpPr>
          <p:nvPr>
            <p:ph type="body" idx="1"/>
          </p:nvPr>
        </p:nvSpPr>
        <p:spPr>
          <a:xfrm>
            <a:off x="311700" y="1364343"/>
            <a:ext cx="8520600" cy="3204532"/>
          </a:xfrm>
          <a:prstGeom prst="rect">
            <a:avLst/>
          </a:prstGeom>
        </p:spPr>
        <p:txBody>
          <a:bodyPr spcFirstLastPara="1" wrap="square" lIns="91425" tIns="91425" rIns="91425" bIns="91425" anchor="t" anchorCtr="0">
            <a:normAutofit lnSpcReduction="10000"/>
          </a:bodyPr>
          <a:lstStyle/>
          <a:p>
            <a:pPr marL="342900" lvl="0" algn="just" rtl="0">
              <a:spcBef>
                <a:spcPts val="0"/>
              </a:spcBef>
              <a:spcAft>
                <a:spcPts val="1200"/>
              </a:spcAf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Shivangi Aggarwal, Ritu Bhargava, "Deep Learning Approach for Credit Card Fraud Detection," 2020 4th International Conference on Inventive Systems and Control (ICISC), 2020.</a:t>
            </a:r>
          </a:p>
          <a:p>
            <a:pPr marL="342900" lvl="0" algn="just" rtl="0">
              <a:spcBef>
                <a:spcPts val="0"/>
              </a:spcBef>
              <a:spcAft>
                <a:spcPts val="1200"/>
              </a:spcAf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Wenjie </a:t>
            </a:r>
            <a:r>
              <a:rPr lang="en-US" sz="2000" b="0" i="0" dirty="0" err="1">
                <a:solidFill>
                  <a:srgbClr val="0D0D0D"/>
                </a:solidFill>
                <a:effectLst/>
                <a:latin typeface="Times New Roman" panose="02020603050405020304" pitchFamily="18" charset="0"/>
                <a:cs typeface="Times New Roman" panose="02020603050405020304" pitchFamily="18" charset="0"/>
              </a:rPr>
              <a:t>Ruan</a:t>
            </a:r>
            <a:r>
              <a:rPr lang="en-US" sz="2000" b="0" i="0" dirty="0">
                <a:solidFill>
                  <a:srgbClr val="0D0D0D"/>
                </a:solidFill>
                <a:effectLst/>
                <a:latin typeface="Times New Roman" panose="02020603050405020304" pitchFamily="18" charset="0"/>
                <a:cs typeface="Times New Roman" panose="02020603050405020304" pitchFamily="18" charset="0"/>
              </a:rPr>
              <a:t>, Xu He, and </a:t>
            </a:r>
            <a:r>
              <a:rPr lang="en-US" sz="2000" b="0" i="0" dirty="0" err="1">
                <a:solidFill>
                  <a:srgbClr val="0D0D0D"/>
                </a:solidFill>
                <a:effectLst/>
                <a:latin typeface="Times New Roman" panose="02020603050405020304" pitchFamily="18" charset="0"/>
                <a:cs typeface="Times New Roman" panose="02020603050405020304" pitchFamily="18" charset="0"/>
              </a:rPr>
              <a:t>Zhihao</a:t>
            </a:r>
            <a:r>
              <a:rPr lang="en-US" sz="2000" b="0" i="0" dirty="0">
                <a:solidFill>
                  <a:srgbClr val="0D0D0D"/>
                </a:solidFill>
                <a:effectLst/>
                <a:latin typeface="Times New Roman" panose="02020603050405020304" pitchFamily="18" charset="0"/>
                <a:cs typeface="Times New Roman" panose="02020603050405020304" pitchFamily="18" charset="0"/>
              </a:rPr>
              <a:t> Hao, "Real-time Credit Card Fraud Detection Using Deep Learning: A TensorFlow-based CNN Model," 2019 IEEE International Conference on Big Data (Big Data), 2019.</a:t>
            </a:r>
          </a:p>
          <a:p>
            <a:pPr marL="342900" lvl="0" algn="just" rtl="0">
              <a:spcBef>
                <a:spcPts val="0"/>
              </a:spcBef>
              <a:spcAft>
                <a:spcPts val="1200"/>
              </a:spcAft>
              <a:buFont typeface="Arial" panose="020B0604020202020204" pitchFamily="34" charset="0"/>
              <a:buChar char="•"/>
            </a:pPr>
            <a:r>
              <a:rPr lang="en-US" sz="2000" b="0" i="0" dirty="0" err="1">
                <a:solidFill>
                  <a:srgbClr val="0D0D0D"/>
                </a:solidFill>
                <a:effectLst/>
                <a:latin typeface="Times New Roman" panose="02020603050405020304" pitchFamily="18" charset="0"/>
                <a:cs typeface="Times New Roman" panose="02020603050405020304" pitchFamily="18" charset="0"/>
              </a:rPr>
              <a:t>Tingxi</a:t>
            </a:r>
            <a:r>
              <a:rPr lang="en-US" sz="2000" b="0" i="0" dirty="0">
                <a:solidFill>
                  <a:srgbClr val="0D0D0D"/>
                </a:solidFill>
                <a:effectLst/>
                <a:latin typeface="Times New Roman" panose="02020603050405020304" pitchFamily="18" charset="0"/>
                <a:cs typeface="Times New Roman" panose="02020603050405020304" pitchFamily="18" charset="0"/>
              </a:rPr>
              <a:t> Wen, </a:t>
            </a:r>
            <a:r>
              <a:rPr lang="en-US" sz="2000" b="0" i="0" dirty="0" err="1">
                <a:solidFill>
                  <a:srgbClr val="0D0D0D"/>
                </a:solidFill>
                <a:effectLst/>
                <a:latin typeface="Times New Roman" panose="02020603050405020304" pitchFamily="18" charset="0"/>
                <a:cs typeface="Times New Roman" panose="02020603050405020304" pitchFamily="18" charset="0"/>
              </a:rPr>
              <a:t>Xiangyu</a:t>
            </a:r>
            <a:r>
              <a:rPr lang="en-US" sz="2000" b="0" i="0" dirty="0">
                <a:solidFill>
                  <a:srgbClr val="0D0D0D"/>
                </a:solidFill>
                <a:effectLst/>
                <a:latin typeface="Times New Roman" panose="02020603050405020304" pitchFamily="18" charset="0"/>
                <a:cs typeface="Times New Roman" panose="02020603050405020304" pitchFamily="18" charset="0"/>
              </a:rPr>
              <a:t> Wang, Thomas </a:t>
            </a:r>
            <a:r>
              <a:rPr lang="en-US" sz="2000" b="0" i="0" dirty="0" err="1">
                <a:solidFill>
                  <a:srgbClr val="0D0D0D"/>
                </a:solidFill>
                <a:effectLst/>
                <a:latin typeface="Times New Roman" panose="02020603050405020304" pitchFamily="18" charset="0"/>
                <a:cs typeface="Times New Roman" panose="02020603050405020304" pitchFamily="18" charset="0"/>
              </a:rPr>
              <a:t>Maillart</a:t>
            </a:r>
            <a:r>
              <a:rPr lang="en-US" sz="2000" b="0" i="0" dirty="0">
                <a:solidFill>
                  <a:srgbClr val="0D0D0D"/>
                </a:solidFill>
                <a:effectLst/>
                <a:latin typeface="Times New Roman" panose="02020603050405020304" pitchFamily="18" charset="0"/>
                <a:cs typeface="Times New Roman" panose="02020603050405020304" pitchFamily="18" charset="0"/>
              </a:rPr>
              <a:t>, "A Comparative Study of Credit Card Fraud Detection Using Neural Networks and Support Vector Machines," 2019 IEEE International Conference on Big Data (Big Data), 2019.</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631371"/>
            <a:ext cx="8520600" cy="711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PROPOSED SYSTEM  </a:t>
            </a:r>
            <a:endParaRPr dirty="0">
              <a:latin typeface="Times New Roman" panose="02020603050405020304" pitchFamily="18" charset="0"/>
              <a:cs typeface="Times New Roman" panose="02020603050405020304" pitchFamily="18" charset="0"/>
            </a:endParaRPr>
          </a:p>
        </p:txBody>
      </p:sp>
      <p:sp>
        <p:nvSpPr>
          <p:cNvPr id="61" name="Google Shape;61;p14"/>
          <p:cNvSpPr txBox="1">
            <a:spLocks noGrp="1"/>
          </p:cNvSpPr>
          <p:nvPr>
            <p:ph type="body" idx="1"/>
          </p:nvPr>
        </p:nvSpPr>
        <p:spPr>
          <a:xfrm>
            <a:off x="311700" y="1168800"/>
            <a:ext cx="8520600" cy="3416400"/>
          </a:xfrm>
          <a:prstGeom prst="rect">
            <a:avLst/>
          </a:prstGeom>
        </p:spPr>
        <p:txBody>
          <a:bodyPr spcFirstLastPara="1" wrap="square" lIns="91425" tIns="91425" rIns="91425" bIns="91425" anchor="t" anchorCtr="0">
            <a:normAutofit/>
          </a:bodyPr>
          <a:lstStyle/>
          <a:p>
            <a:pPr algn="just">
              <a:buFont typeface="Arial" panose="020B0604020202020204" pitchFamily="34" charset="0"/>
              <a:buChar char="•"/>
            </a:pPr>
            <a:endParaRPr lang="en-GB" sz="24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algn="just">
              <a:buFont typeface="Arial" panose="020B0604020202020204" pitchFamily="34" charset="0"/>
              <a:buChar char="•"/>
            </a:pPr>
            <a:r>
              <a:rPr lang="en-US" sz="240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Tis project mainly Utilizing Convolutional Neural Networks (CNN) for enhanced credit card fraud detection. Credit card fraud remains a significant issue, causing substantial financial losses. Traditional methods often struggle to adapt to evolving fraud patterns. The proposed CNN-based system offers a promising approach to enhance credit card fraud detection. By leveraging deep learning techniques, it aims to improve accuracy and adaptability in combating fraud.</a:t>
            </a:r>
            <a:endParaRPr lang="en-US" sz="2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574625"/>
            <a:ext cx="8520600" cy="6373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p:txBody>
      </p:sp>
      <p:sp>
        <p:nvSpPr>
          <p:cNvPr id="67" name="Google Shape;67;p15"/>
          <p:cNvSpPr txBox="1">
            <a:spLocks noGrp="1"/>
          </p:cNvSpPr>
          <p:nvPr>
            <p:ph type="body" idx="1"/>
          </p:nvPr>
        </p:nvSpPr>
        <p:spPr>
          <a:xfrm>
            <a:off x="311700" y="906966"/>
            <a:ext cx="8520600" cy="3661909"/>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endParaRPr lang="en-US" sz="2400" b="0" i="0" dirty="0">
              <a:solidFill>
                <a:srgbClr val="1F1F1F"/>
              </a:solidFill>
              <a:effectLst/>
              <a:latin typeface="Times New Roman" panose="02020603050405020304" pitchFamily="18" charset="0"/>
              <a:cs typeface="Times New Roman" panose="02020603050405020304" pitchFamily="18" charset="0"/>
            </a:endParaRPr>
          </a:p>
          <a:p>
            <a:pPr marL="0" lvl="0" indent="0" algn="just" rtl="0">
              <a:spcBef>
                <a:spcPts val="0"/>
              </a:spcBef>
              <a:spcAft>
                <a:spcPts val="1200"/>
              </a:spcAft>
              <a:buNone/>
            </a:pPr>
            <a:r>
              <a:rPr lang="en-US" sz="2400" b="0" i="0" dirty="0">
                <a:solidFill>
                  <a:srgbClr val="1F1F1F"/>
                </a:solidFill>
                <a:effectLst/>
                <a:latin typeface="Times New Roman" panose="02020603050405020304" pitchFamily="18" charset="0"/>
                <a:cs typeface="Times New Roman" panose="02020603050405020304" pitchFamily="18" charset="0"/>
              </a:rPr>
              <a:t>Credit card fraud poses a significant threat to financial institutions and cardholders, resulting in substantial financial losses and compromised security. Traditional fraud detection methods often struggle to keep pace with evolving fraud tactics and fail to effectively distinguish between legitimate and fraudulent transactions. Developing a robust credit card fraud detection system using Convolutional Neural Networks (CNN) to address the limitations of traditional approaches, enhance detection accuracy, and enable real-time processing for effective fraud prevention</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653143"/>
            <a:ext cx="85206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PROPOSED SOLUTION</a:t>
            </a:r>
            <a:endParaRPr dirty="0">
              <a:latin typeface="Times New Roman" panose="02020603050405020304" pitchFamily="18" charset="0"/>
              <a:cs typeface="Times New Roman" panose="02020603050405020304" pitchFamily="18" charset="0"/>
            </a:endParaRPr>
          </a:p>
        </p:txBody>
      </p:sp>
      <p:sp>
        <p:nvSpPr>
          <p:cNvPr id="73" name="Google Shape;73;p16"/>
          <p:cNvSpPr txBox="1">
            <a:spLocks noGrp="1"/>
          </p:cNvSpPr>
          <p:nvPr>
            <p:ph type="body" idx="1"/>
          </p:nvPr>
        </p:nvSpPr>
        <p:spPr>
          <a:xfrm>
            <a:off x="449586" y="1110343"/>
            <a:ext cx="8520600" cy="3506262"/>
          </a:xfrm>
          <a:prstGeom prst="rect">
            <a:avLst/>
          </a:prstGeom>
        </p:spPr>
        <p:txBody>
          <a:bodyPr spcFirstLastPara="1" wrap="square" lIns="91425" tIns="91425" rIns="91425" bIns="91425" anchor="t" anchorCtr="0">
            <a:normAutofit fontScale="62500" lnSpcReduction="20000"/>
          </a:bodyPr>
          <a:lstStyle/>
          <a:p>
            <a:pPr marL="0" lvl="0" indent="0" algn="l" rtl="0">
              <a:spcBef>
                <a:spcPts val="1200"/>
              </a:spcBef>
              <a:spcAft>
                <a:spcPts val="0"/>
              </a:spcAft>
              <a:buNone/>
            </a:pPr>
            <a:endParaRPr lang="en-US" sz="2400" b="0" i="0" dirty="0">
              <a:solidFill>
                <a:srgbClr val="1F1F1F"/>
              </a:solidFill>
              <a:effectLst/>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US" sz="3200" b="0" i="0" dirty="0">
                <a:solidFill>
                  <a:srgbClr val="1F1F1F"/>
                </a:solidFill>
                <a:effectLst/>
                <a:latin typeface="Times New Roman" panose="02020603050405020304" pitchFamily="18" charset="0"/>
                <a:cs typeface="Times New Roman" panose="02020603050405020304" pitchFamily="18" charset="0"/>
              </a:rPr>
              <a:t>Introducing a CNN-based approach for credit card fraud detection to address the limitations of existing methods and improve detection accuracy.</a:t>
            </a:r>
          </a:p>
          <a:p>
            <a:pPr marL="0" lvl="0" indent="0" algn="l" rtl="0">
              <a:spcBef>
                <a:spcPts val="1200"/>
              </a:spcBef>
              <a:spcAft>
                <a:spcPts val="0"/>
              </a:spcAft>
              <a:buNone/>
            </a:pPr>
            <a:r>
              <a:rPr lang="en-US" sz="3200" b="1" i="0" dirty="0">
                <a:solidFill>
                  <a:srgbClr val="1F1F1F"/>
                </a:solidFill>
                <a:effectLst/>
                <a:latin typeface="Times New Roman" panose="02020603050405020304" pitchFamily="18" charset="0"/>
                <a:cs typeface="Times New Roman" panose="02020603050405020304" pitchFamily="18" charset="0"/>
              </a:rPr>
              <a:t>Why It's Needed:</a:t>
            </a:r>
          </a:p>
          <a:p>
            <a:pPr marL="0" lvl="0" indent="0" algn="just" rtl="0">
              <a:spcBef>
                <a:spcPts val="1200"/>
              </a:spcBef>
              <a:spcAft>
                <a:spcPts val="0"/>
              </a:spcAft>
              <a:buNone/>
            </a:pPr>
            <a:r>
              <a:rPr lang="en-US" sz="3200" b="0" i="0" dirty="0">
                <a:solidFill>
                  <a:srgbClr val="1F1F1F"/>
                </a:solidFill>
                <a:effectLst/>
                <a:latin typeface="Times New Roman" panose="02020603050405020304" pitchFamily="18" charset="0"/>
                <a:cs typeface="Times New Roman" panose="02020603050405020304" pitchFamily="18" charset="0"/>
              </a:rPr>
              <a:t>Rising Fraud Instances: With the proliferation of digital transactions, credit card fraud incidents are increasing, necessitating more effective detection methods.</a:t>
            </a:r>
          </a:p>
          <a:p>
            <a:pPr marL="0" lvl="0" indent="0" algn="just" rtl="0">
              <a:spcBef>
                <a:spcPts val="1200"/>
              </a:spcBef>
              <a:spcAft>
                <a:spcPts val="0"/>
              </a:spcAft>
              <a:buNone/>
            </a:pPr>
            <a:r>
              <a:rPr lang="en-US" sz="3200" b="0" i="0" dirty="0">
                <a:solidFill>
                  <a:srgbClr val="1F1F1F"/>
                </a:solidFill>
                <a:effectLst/>
                <a:latin typeface="Times New Roman" panose="02020603050405020304" pitchFamily="18" charset="0"/>
                <a:cs typeface="Times New Roman" panose="02020603050405020304" pitchFamily="18" charset="0"/>
              </a:rPr>
              <a:t>Evolving Fraud Tactics: Fraudsters continually adapt their techniques, making it crucial for detection systems to evolve accordingly.</a:t>
            </a:r>
          </a:p>
          <a:p>
            <a:pPr marL="0" lvl="0" indent="0" algn="just" rtl="0">
              <a:spcBef>
                <a:spcPts val="1200"/>
              </a:spcBef>
              <a:spcAft>
                <a:spcPts val="0"/>
              </a:spcAft>
              <a:buNone/>
            </a:pPr>
            <a:r>
              <a:rPr lang="en-US" sz="3200" b="0" i="0" dirty="0">
                <a:solidFill>
                  <a:srgbClr val="1F1F1F"/>
                </a:solidFill>
                <a:effectLst/>
                <a:latin typeface="Times New Roman" panose="02020603050405020304" pitchFamily="18" charset="0"/>
                <a:cs typeface="Times New Roman" panose="02020603050405020304" pitchFamily="18" charset="0"/>
              </a:rPr>
              <a:t>Financial Impact: Fraudulent activities result in significant financial losses for both financial institutions and cardholders, highlighting the urgency for robust detection mechanisms.</a:t>
            </a:r>
            <a:endParaRPr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574625"/>
            <a:ext cx="8520600" cy="2817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SYSTEM APPROACH</a:t>
            </a:r>
            <a:endParaRPr dirty="0">
              <a:latin typeface="Times New Roman" panose="02020603050405020304" pitchFamily="18" charset="0"/>
              <a:cs typeface="Times New Roman" panose="02020603050405020304" pitchFamily="18" charset="0"/>
            </a:endParaRPr>
          </a:p>
        </p:txBody>
      </p:sp>
      <p:sp>
        <p:nvSpPr>
          <p:cNvPr id="85" name="Google Shape;85;p18"/>
          <p:cNvSpPr txBox="1">
            <a:spLocks noGrp="1"/>
          </p:cNvSpPr>
          <p:nvPr>
            <p:ph type="body" idx="1"/>
          </p:nvPr>
        </p:nvSpPr>
        <p:spPr>
          <a:xfrm>
            <a:off x="311700" y="1132114"/>
            <a:ext cx="8520600" cy="3426379"/>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lang="en-GB" sz="2600" dirty="0">
              <a:solidFill>
                <a:schemeClr val="tx1"/>
              </a:solidFill>
              <a:latin typeface="Times New Roman" panose="02020603050405020304" pitchFamily="18" charset="0"/>
              <a:cs typeface="Times New Roman" panose="02020603050405020304" pitchFamily="18" charset="0"/>
            </a:endParaRPr>
          </a:p>
          <a:p>
            <a:pPr marL="114300" indent="0" algn="l">
              <a:buNone/>
            </a:pPr>
            <a:r>
              <a:rPr lang="en-IN" sz="2400" i="0" u="sng" dirty="0">
                <a:solidFill>
                  <a:srgbClr val="1F1F1F"/>
                </a:solidFill>
                <a:effectLst/>
                <a:latin typeface="Times New Roman" panose="02020603050405020304" pitchFamily="18" charset="0"/>
                <a:cs typeface="Times New Roman" panose="02020603050405020304" pitchFamily="18" charset="0"/>
              </a:rPr>
              <a:t>Hardware</a:t>
            </a:r>
          </a:p>
          <a:p>
            <a:pPr algn="l">
              <a:buFont typeface="Arial" panose="020B0604020202020204" pitchFamily="34" charset="0"/>
              <a:buChar char="•"/>
            </a:pPr>
            <a:r>
              <a:rPr lang="en-IN" sz="1800" b="0" i="0" dirty="0">
                <a:solidFill>
                  <a:srgbClr val="1F1F1F"/>
                </a:solidFill>
                <a:effectLst/>
                <a:latin typeface="Times New Roman" panose="02020603050405020304" pitchFamily="18" charset="0"/>
                <a:cs typeface="Times New Roman" panose="02020603050405020304" pitchFamily="18" charset="0"/>
              </a:rPr>
              <a:t>Processor: Intel Core i5 or </a:t>
            </a:r>
            <a:r>
              <a:rPr lang="en-IN" sz="1800" dirty="0">
                <a:latin typeface="Times New Roman" panose="02020603050405020304" pitchFamily="18" charset="0"/>
                <a:cs typeface="Times New Roman" panose="02020603050405020304" pitchFamily="18" charset="0"/>
              </a:rPr>
              <a:t>equivalent</a:t>
            </a:r>
            <a:r>
              <a:rPr lang="en-IN" sz="1800" b="0" i="0" dirty="0">
                <a:solidFill>
                  <a:srgbClr val="1F1F1F"/>
                </a:solidFill>
                <a:effectLst/>
                <a:latin typeface="Times New Roman" panose="02020603050405020304" pitchFamily="18" charset="0"/>
                <a:cs typeface="Times New Roman" panose="02020603050405020304" pitchFamily="18" charset="0"/>
              </a:rPr>
              <a:t> (recommended)</a:t>
            </a:r>
          </a:p>
          <a:p>
            <a:pPr algn="l">
              <a:buFont typeface="Arial" panose="020B0604020202020204" pitchFamily="34" charset="0"/>
              <a:buChar char="•"/>
            </a:pPr>
            <a:r>
              <a:rPr lang="en-IN" sz="1800" b="0" i="0" dirty="0">
                <a:solidFill>
                  <a:srgbClr val="1F1F1F"/>
                </a:solidFill>
                <a:effectLst/>
                <a:latin typeface="Times New Roman" panose="02020603050405020304" pitchFamily="18" charset="0"/>
                <a:cs typeface="Times New Roman" panose="02020603050405020304" pitchFamily="18" charset="0"/>
              </a:rPr>
              <a:t>RAM: 8 GB or more (recommended)</a:t>
            </a:r>
          </a:p>
          <a:p>
            <a:pPr algn="l">
              <a:buFont typeface="Arial" panose="020B0604020202020204" pitchFamily="34" charset="0"/>
              <a:buChar char="•"/>
            </a:pPr>
            <a:r>
              <a:rPr lang="en-IN" sz="1800" b="0" i="0" dirty="0">
                <a:solidFill>
                  <a:srgbClr val="1F1F1F"/>
                </a:solidFill>
                <a:effectLst/>
                <a:latin typeface="Times New Roman" panose="02020603050405020304" pitchFamily="18" charset="0"/>
                <a:cs typeface="Times New Roman" panose="02020603050405020304" pitchFamily="18" charset="0"/>
              </a:rPr>
              <a:t>Storage: Sufficient space to store your data and software</a:t>
            </a:r>
          </a:p>
          <a:p>
            <a:pPr marL="114300" indent="0" algn="l">
              <a:buNone/>
            </a:pPr>
            <a:endParaRPr lang="en-IN" b="1" i="0" dirty="0">
              <a:solidFill>
                <a:srgbClr val="1F1F1F"/>
              </a:solidFill>
              <a:effectLst/>
              <a:latin typeface="Times New Roman" panose="02020603050405020304" pitchFamily="18" charset="0"/>
              <a:cs typeface="Times New Roman" panose="02020603050405020304" pitchFamily="18" charset="0"/>
            </a:endParaRPr>
          </a:p>
          <a:p>
            <a:pPr marL="114300" indent="0" algn="l">
              <a:buNone/>
            </a:pPr>
            <a:r>
              <a:rPr lang="en-IN" sz="2400" i="0" u="sng" dirty="0">
                <a:solidFill>
                  <a:srgbClr val="1F1F1F"/>
                </a:solidFill>
                <a:effectLst/>
                <a:latin typeface="Times New Roman" panose="02020603050405020304" pitchFamily="18" charset="0"/>
                <a:cs typeface="Times New Roman" panose="02020603050405020304" pitchFamily="18" charset="0"/>
              </a:rPr>
              <a:t>Software</a:t>
            </a:r>
          </a:p>
          <a:p>
            <a:pPr algn="l">
              <a:buFont typeface="Arial" panose="020B0604020202020204" pitchFamily="34" charset="0"/>
              <a:buChar char="•"/>
            </a:pPr>
            <a:r>
              <a:rPr lang="en-IN" sz="1800" b="0" i="0" dirty="0">
                <a:solidFill>
                  <a:srgbClr val="1F1F1F"/>
                </a:solidFill>
                <a:effectLst/>
                <a:latin typeface="Times New Roman" panose="02020603050405020304" pitchFamily="18" charset="0"/>
                <a:cs typeface="Times New Roman" panose="02020603050405020304" pitchFamily="18" charset="0"/>
              </a:rPr>
              <a:t>Python (programming language) </a:t>
            </a:r>
          </a:p>
          <a:p>
            <a:pPr algn="l">
              <a:buFont typeface="Arial" panose="020B0604020202020204" pitchFamily="34" charset="0"/>
              <a:buChar char="•"/>
            </a:pPr>
            <a:r>
              <a:rPr lang="en-IN" sz="1800" b="0" i="0" dirty="0">
                <a:solidFill>
                  <a:srgbClr val="1F1F1F"/>
                </a:solidFill>
                <a:effectLst/>
                <a:latin typeface="Times New Roman" panose="02020603050405020304" pitchFamily="18" charset="0"/>
                <a:cs typeface="Times New Roman" panose="02020603050405020304" pitchFamily="18" charset="0"/>
              </a:rPr>
              <a:t>TensorFlow (machine learning library) </a:t>
            </a:r>
          </a:p>
          <a:p>
            <a:pPr algn="l">
              <a:buFont typeface="Arial" panose="020B0604020202020204" pitchFamily="34" charset="0"/>
              <a:buChar char="•"/>
            </a:pPr>
            <a:r>
              <a:rPr lang="en-IN" sz="1800" b="0" i="0" dirty="0" err="1">
                <a:solidFill>
                  <a:srgbClr val="1F1F1F"/>
                </a:solidFill>
                <a:effectLst/>
                <a:latin typeface="Times New Roman" panose="02020603050405020304" pitchFamily="18" charset="0"/>
                <a:cs typeface="Times New Roman" panose="02020603050405020304" pitchFamily="18" charset="0"/>
              </a:rPr>
              <a:t>Keras</a:t>
            </a:r>
            <a:r>
              <a:rPr lang="en-IN" sz="1800" b="0" i="0" dirty="0">
                <a:solidFill>
                  <a:srgbClr val="1F1F1F"/>
                </a:solidFill>
                <a:effectLst/>
                <a:latin typeface="Times New Roman" panose="02020603050405020304" pitchFamily="18" charset="0"/>
                <a:cs typeface="Times New Roman" panose="02020603050405020304" pitchFamily="18" charset="0"/>
              </a:rPr>
              <a:t> (deep learning library) </a:t>
            </a:r>
          </a:p>
          <a:p>
            <a:pPr algn="l">
              <a:buFont typeface="Arial" panose="020B0604020202020204" pitchFamily="34" charset="0"/>
              <a:buChar char="•"/>
            </a:pPr>
            <a:r>
              <a:rPr lang="en-IN" sz="1800" b="0" i="0" dirty="0">
                <a:solidFill>
                  <a:srgbClr val="1F1F1F"/>
                </a:solidFill>
                <a:effectLst/>
                <a:latin typeface="Times New Roman" panose="02020603050405020304" pitchFamily="18" charset="0"/>
                <a:cs typeface="Times New Roman" panose="02020603050405020304" pitchFamily="18" charset="0"/>
              </a:rPr>
              <a:t>NumPy (numerical computing library) </a:t>
            </a:r>
          </a:p>
          <a:p>
            <a:pPr algn="l">
              <a:buFont typeface="Arial" panose="020B0604020202020204" pitchFamily="34" charset="0"/>
              <a:buChar char="•"/>
            </a:pPr>
            <a:r>
              <a:rPr lang="en-IN" sz="1800" b="0" i="0" dirty="0">
                <a:solidFill>
                  <a:srgbClr val="1F1F1F"/>
                </a:solidFill>
                <a:effectLst/>
                <a:latin typeface="Times New Roman" panose="02020603050405020304" pitchFamily="18" charset="0"/>
                <a:cs typeface="Times New Roman" panose="02020603050405020304" pitchFamily="18" charset="0"/>
              </a:rPr>
              <a:t>Pandas (data analysis library) </a:t>
            </a:r>
          </a:p>
          <a:p>
            <a:pPr algn="l">
              <a:buFont typeface="Arial" panose="020B0604020202020204" pitchFamily="34" charset="0"/>
              <a:buChar char="•"/>
            </a:pPr>
            <a:r>
              <a:rPr lang="en-IN" sz="1800" b="0" i="0" dirty="0">
                <a:solidFill>
                  <a:srgbClr val="1F1F1F"/>
                </a:solidFill>
                <a:effectLst/>
                <a:latin typeface="Times New Roman" panose="02020603050405020304" pitchFamily="18" charset="0"/>
                <a:cs typeface="Times New Roman" panose="02020603050405020304" pitchFamily="18" charset="0"/>
              </a:rPr>
              <a:t>Matplotlib (plotting library) </a:t>
            </a:r>
            <a:r>
              <a:rPr lang="en-GB" sz="1800" dirty="0"/>
              <a:t>	</a:t>
            </a:r>
            <a:r>
              <a:rPr lang="en-GB" dirty="0"/>
              <a:t>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208157"/>
            <a:ext cx="8520600" cy="52481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ALGORITHM AND DEPLOYMENT</a:t>
            </a:r>
            <a:endParaRPr dirty="0">
              <a:latin typeface="Times New Roman" panose="02020603050405020304" pitchFamily="18" charset="0"/>
              <a:cs typeface="Times New Roman" panose="02020603050405020304" pitchFamily="18" charset="0"/>
            </a:endParaRPr>
          </a:p>
        </p:txBody>
      </p:sp>
      <p:sp>
        <p:nvSpPr>
          <p:cNvPr id="91" name="Google Shape;91;p19"/>
          <p:cNvSpPr txBox="1">
            <a:spLocks noGrp="1"/>
          </p:cNvSpPr>
          <p:nvPr>
            <p:ph type="body" idx="1"/>
          </p:nvPr>
        </p:nvSpPr>
        <p:spPr>
          <a:xfrm>
            <a:off x="311700" y="884664"/>
            <a:ext cx="8832300" cy="3739376"/>
          </a:xfrm>
          <a:prstGeom prst="rect">
            <a:avLst/>
          </a:prstGeom>
        </p:spPr>
        <p:txBody>
          <a:bodyPr spcFirstLastPara="1" wrap="square" lIns="91425" tIns="91425" rIns="91425" bIns="91425" anchor="t" anchorCtr="0">
            <a:noAutofit/>
          </a:bodyPr>
          <a:lstStyle/>
          <a:p>
            <a:pPr marL="114300" indent="0">
              <a:buNone/>
            </a:pPr>
            <a:r>
              <a:rPr lang="en-US" sz="2000" b="1" i="0" u="sng" dirty="0">
                <a:solidFill>
                  <a:srgbClr val="0D0D0D"/>
                </a:solidFill>
                <a:effectLst/>
                <a:latin typeface="Times New Roman" panose="02020603050405020304" pitchFamily="18" charset="0"/>
                <a:cs typeface="Times New Roman" panose="02020603050405020304" pitchFamily="18" charset="0"/>
              </a:rPr>
              <a:t>Algorithm:</a:t>
            </a:r>
          </a:p>
          <a:p>
            <a:pPr marL="114300" indent="0" algn="just">
              <a:buNone/>
            </a:pPr>
            <a:r>
              <a:rPr lang="en-US" sz="2000" dirty="0">
                <a:solidFill>
                  <a:srgbClr val="0D0D0D"/>
                </a:solidFill>
                <a:latin typeface="Times New Roman" panose="02020603050405020304" pitchFamily="18" charset="0"/>
                <a:cs typeface="Times New Roman" panose="02020603050405020304" pitchFamily="18" charset="0"/>
              </a:rPr>
              <a:t>        </a:t>
            </a:r>
            <a:r>
              <a:rPr lang="en-US" sz="2000" i="0" dirty="0">
                <a:solidFill>
                  <a:srgbClr val="0D0D0D"/>
                </a:solidFill>
                <a:effectLst/>
                <a:latin typeface="Times New Roman" panose="02020603050405020304" pitchFamily="18" charset="0"/>
                <a:cs typeface="Times New Roman" panose="02020603050405020304" pitchFamily="18" charset="0"/>
              </a:rPr>
              <a:t>Implement a CNN architecture consisting of convolutional layers for feature extraction, pooling layers for feature aggregation, fully connected layers for learning complex patterns, and an output layer for classification of transactions as legitimate or fraudulent.</a:t>
            </a:r>
          </a:p>
          <a:p>
            <a:pPr>
              <a:buFont typeface="Arial" panose="020B0604020202020204" pitchFamily="34" charset="0"/>
              <a:buChar char="•"/>
            </a:pPr>
            <a:endParaRPr lang="en-US" sz="2000" b="1" i="0" dirty="0">
              <a:solidFill>
                <a:srgbClr val="0D0D0D"/>
              </a:solidFill>
              <a:effectLst/>
              <a:latin typeface="Times New Roman" panose="02020603050405020304" pitchFamily="18" charset="0"/>
              <a:cs typeface="Times New Roman" panose="02020603050405020304" pitchFamily="18" charset="0"/>
            </a:endParaRPr>
          </a:p>
          <a:p>
            <a:pPr marL="114300" indent="0">
              <a:buNone/>
            </a:pPr>
            <a:r>
              <a:rPr lang="en-US" sz="2000" b="1" i="0" u="sng" dirty="0">
                <a:solidFill>
                  <a:srgbClr val="0D0D0D"/>
                </a:solidFill>
                <a:effectLst/>
                <a:latin typeface="Times New Roman" panose="02020603050405020304" pitchFamily="18" charset="0"/>
                <a:cs typeface="Times New Roman" panose="02020603050405020304" pitchFamily="18" charset="0"/>
              </a:rPr>
              <a:t>Deployment:</a:t>
            </a:r>
          </a:p>
          <a:p>
            <a:pPr algn="just">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Model Training: </a:t>
            </a:r>
            <a:r>
              <a:rPr lang="en-US" sz="2000" i="0" dirty="0">
                <a:solidFill>
                  <a:srgbClr val="0D0D0D"/>
                </a:solidFill>
                <a:effectLst/>
                <a:latin typeface="Times New Roman" panose="02020603050405020304" pitchFamily="18" charset="0"/>
                <a:cs typeface="Times New Roman" panose="02020603050405020304" pitchFamily="18" charset="0"/>
              </a:rPr>
              <a:t>Train the CNN algorithm on labeled credit card transaction data to learn patterns of fraudulent </a:t>
            </a:r>
            <a:r>
              <a:rPr lang="en-US" sz="2000" i="0" dirty="0" err="1">
                <a:solidFill>
                  <a:srgbClr val="0D0D0D"/>
                </a:solidFill>
                <a:effectLst/>
                <a:latin typeface="Times New Roman" panose="02020603050405020304" pitchFamily="18" charset="0"/>
                <a:cs typeface="Times New Roman" panose="02020603050405020304" pitchFamily="18" charset="0"/>
              </a:rPr>
              <a:t>behavior.Problem</a:t>
            </a:r>
            <a:r>
              <a:rPr lang="en-US" sz="2000" i="0" dirty="0">
                <a:solidFill>
                  <a:srgbClr val="0D0D0D"/>
                </a:solidFill>
                <a:effectLst/>
                <a:latin typeface="Times New Roman" panose="02020603050405020304" pitchFamily="18" charset="0"/>
                <a:cs typeface="Times New Roman" panose="02020603050405020304" pitchFamily="18" charset="0"/>
              </a:rPr>
              <a:t> Formulation: </a:t>
            </a:r>
          </a:p>
          <a:p>
            <a:pPr algn="just">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Model Testing and Evaluation: </a:t>
            </a:r>
            <a:r>
              <a:rPr lang="en-US" sz="2000" b="0" i="0" dirty="0">
                <a:solidFill>
                  <a:srgbClr val="0D0D0D"/>
                </a:solidFill>
                <a:effectLst/>
                <a:latin typeface="Times New Roman" panose="02020603050405020304" pitchFamily="18" charset="0"/>
                <a:cs typeface="Times New Roman" panose="02020603050405020304" pitchFamily="18" charset="0"/>
              </a:rPr>
              <a:t>Evaluate the trained CNN model using metrics such as accuracy, precision, recall, and F1-score to assess its performance.</a:t>
            </a:r>
          </a:p>
          <a:p>
            <a:pPr algn="just">
              <a:buFont typeface="Arial" panose="020B0604020202020204" pitchFamily="34" charset="0"/>
              <a:buChar char="•"/>
            </a:pPr>
            <a:r>
              <a:rPr lang="en-US" sz="2000" b="1" i="0" dirty="0">
                <a:solidFill>
                  <a:srgbClr val="0D0D0D"/>
                </a:solidFill>
                <a:effectLst/>
                <a:latin typeface="Times New Roman" panose="02020603050405020304" pitchFamily="18" charset="0"/>
                <a:cs typeface="Times New Roman" panose="02020603050405020304" pitchFamily="18" charset="0"/>
              </a:rPr>
              <a:t>Real-time Deployment: </a:t>
            </a:r>
            <a:r>
              <a:rPr lang="en-US" sz="2000" i="0" dirty="0">
                <a:solidFill>
                  <a:srgbClr val="0D0D0D"/>
                </a:solidFill>
                <a:effectLst/>
                <a:latin typeface="Times New Roman" panose="02020603050405020304" pitchFamily="18" charset="0"/>
                <a:cs typeface="Times New Roman" panose="02020603050405020304" pitchFamily="18" charset="0"/>
              </a:rPr>
              <a:t>Deploy the trained CNN model into production systems for real-time credit card fraud detection, integrating it seamlessly with existing transaction processing pipelines.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TRAINING AND PROCESS</a:t>
            </a:r>
            <a:endParaRPr dirty="0">
              <a:latin typeface="Times New Roman" panose="02020603050405020304" pitchFamily="18" charset="0"/>
              <a:cs typeface="Times New Roman" panose="02020603050405020304" pitchFamily="18" charset="0"/>
            </a:endParaRPr>
          </a:p>
        </p:txBody>
      </p:sp>
      <p:sp>
        <p:nvSpPr>
          <p:cNvPr id="97" name="Google Shape;97;p20"/>
          <p:cNvSpPr txBox="1">
            <a:spLocks noGrp="1"/>
          </p:cNvSpPr>
          <p:nvPr>
            <p:ph type="body" idx="1"/>
          </p:nvPr>
        </p:nvSpPr>
        <p:spPr>
          <a:xfrm>
            <a:off x="311700" y="1349829"/>
            <a:ext cx="3999900" cy="355218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Wingdings" panose="05000000000000000000" pitchFamily="2" charset="2"/>
              <a:buChar char="Ø"/>
            </a:pPr>
            <a:r>
              <a:rPr lang="en-GB" sz="1600" dirty="0">
                <a:solidFill>
                  <a:schemeClr val="tx1"/>
                </a:solidFill>
                <a:latin typeface="Times New Roman" panose="02020603050405020304" pitchFamily="18" charset="0"/>
                <a:cs typeface="Times New Roman" panose="02020603050405020304" pitchFamily="18" charset="0"/>
              </a:rPr>
              <a:t>Data splitting using </a:t>
            </a:r>
            <a:r>
              <a:rPr lang="en-GB" sz="1600" dirty="0" err="1">
                <a:solidFill>
                  <a:schemeClr val="tx1"/>
                </a:solidFill>
                <a:latin typeface="Times New Roman" panose="02020603050405020304" pitchFamily="18" charset="0"/>
                <a:cs typeface="Times New Roman" panose="02020603050405020304" pitchFamily="18" charset="0"/>
              </a:rPr>
              <a:t>train_test_split</a:t>
            </a:r>
            <a:endParaRPr sz="1600" dirty="0">
              <a:solidFill>
                <a:schemeClr val="tx1"/>
              </a:solidFill>
              <a:latin typeface="Times New Roman" panose="02020603050405020304" pitchFamily="18" charset="0"/>
              <a:cs typeface="Times New Roman" panose="02020603050405020304" pitchFamily="18" charset="0"/>
            </a:endParaRPr>
          </a:p>
          <a:p>
            <a:pPr marL="285750" lvl="0" indent="-285750" algn="just" rtl="0">
              <a:spcBef>
                <a:spcPts val="1200"/>
              </a:spcBef>
              <a:spcAft>
                <a:spcPts val="0"/>
              </a:spcAft>
              <a:buFont typeface="Wingdings" panose="05000000000000000000" pitchFamily="2" charset="2"/>
              <a:buChar char="Ø"/>
            </a:pPr>
            <a:r>
              <a:rPr lang="en-GB" sz="1600" dirty="0">
                <a:solidFill>
                  <a:schemeClr val="tx1"/>
                </a:solidFill>
                <a:latin typeface="Times New Roman" panose="02020603050405020304" pitchFamily="18" charset="0"/>
                <a:cs typeface="Times New Roman" panose="02020603050405020304" pitchFamily="18" charset="0"/>
              </a:rPr>
              <a:t>Feature scaling using the </a:t>
            </a:r>
            <a:r>
              <a:rPr lang="en-GB" sz="1600" dirty="0" err="1">
                <a:solidFill>
                  <a:schemeClr val="tx1"/>
                </a:solidFill>
                <a:latin typeface="Times New Roman" panose="02020603050405020304" pitchFamily="18" charset="0"/>
                <a:cs typeface="Times New Roman" panose="02020603050405020304" pitchFamily="18" charset="0"/>
              </a:rPr>
              <a:t>MinMaxscaler</a:t>
            </a:r>
            <a:r>
              <a:rPr lang="en-GB" sz="1600" dirty="0">
                <a:solidFill>
                  <a:schemeClr val="tx1"/>
                </a:solidFill>
                <a:latin typeface="Times New Roman" panose="02020603050405020304" pitchFamily="18" charset="0"/>
                <a:cs typeface="Times New Roman" panose="02020603050405020304" pitchFamily="18" charset="0"/>
              </a:rPr>
              <a:t>	</a:t>
            </a:r>
            <a:endParaRPr lang="en-IN" sz="1600" dirty="0">
              <a:solidFill>
                <a:schemeClr val="tx1"/>
              </a:solidFill>
              <a:latin typeface="Times New Roman" panose="02020603050405020304" pitchFamily="18" charset="0"/>
              <a:cs typeface="Times New Roman" panose="02020603050405020304" pitchFamily="18" charset="0"/>
            </a:endParaRPr>
          </a:p>
          <a:p>
            <a:pPr marL="285750" lvl="0" indent="-285750" algn="just" rtl="0">
              <a:spcBef>
                <a:spcPts val="1200"/>
              </a:spcBef>
              <a:spcAft>
                <a:spcPts val="0"/>
              </a:spcAft>
              <a:buFont typeface="Wingdings" panose="05000000000000000000" pitchFamily="2" charset="2"/>
              <a:buChar char="Ø"/>
            </a:pPr>
            <a:r>
              <a:rPr lang="en-IN" sz="1600" dirty="0">
                <a:solidFill>
                  <a:schemeClr val="tx1"/>
                </a:solidFill>
                <a:latin typeface="Times New Roman" panose="02020603050405020304" pitchFamily="18" charset="0"/>
                <a:cs typeface="Times New Roman" panose="02020603050405020304" pitchFamily="18" charset="0"/>
              </a:rPr>
              <a:t>Model training using </a:t>
            </a:r>
            <a:r>
              <a:rPr lang="en-US" sz="1600" dirty="0">
                <a:solidFill>
                  <a:schemeClr val="tx1"/>
                </a:solidFill>
                <a:latin typeface="Times New Roman" panose="02020603050405020304" pitchFamily="18" charset="0"/>
                <a:cs typeface="Times New Roman" panose="02020603050405020304" pitchFamily="18" charset="0"/>
              </a:rPr>
              <a:t>Convolutional Neural Network (CNN) which Utilize convolutional layers to extract spatial patterns from input data.</a:t>
            </a:r>
          </a:p>
          <a:p>
            <a:pPr marL="342900" indent="-342900" algn="just">
              <a:spcBef>
                <a:spcPts val="1200"/>
              </a:spcBef>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Incorporate pooling layers to reduce spatial dimensions and retain essential information.</a:t>
            </a:r>
          </a:p>
          <a:p>
            <a:pPr marL="342900" indent="-342900" algn="just">
              <a:spcBef>
                <a:spcPts val="1200"/>
              </a:spcBef>
              <a:buFont typeface="Wingdings" panose="05000000000000000000"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Add fully connected layers for classification/regression.</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FDEAC5E0-60F8-F142-E2FC-75A3FCDEBE71}"/>
              </a:ext>
            </a:extLst>
          </p:cNvPr>
          <p:cNvSpPr>
            <a:spLocks noGrp="1"/>
          </p:cNvSpPr>
          <p:nvPr>
            <p:ph type="body" idx="2"/>
          </p:nvPr>
        </p:nvSpPr>
        <p:spPr>
          <a:xfrm>
            <a:off x="5000170" y="1458685"/>
            <a:ext cx="3715659" cy="3110189"/>
          </a:xfrm>
        </p:spPr>
        <p:txBody>
          <a:bodyPr/>
          <a:lstStyle/>
          <a:p>
            <a:endParaRPr lang="en-IN" dirty="0"/>
          </a:p>
        </p:txBody>
      </p:sp>
      <p:sp>
        <p:nvSpPr>
          <p:cNvPr id="6" name="Rectangle 5">
            <a:extLst>
              <a:ext uri="{FF2B5EF4-FFF2-40B4-BE49-F238E27FC236}">
                <a16:creationId xmlns:a16="http://schemas.microsoft.com/office/drawing/2014/main" id="{40054AFC-E015-9968-E1D1-73532DB7D3FF}"/>
              </a:ext>
            </a:extLst>
          </p:cNvPr>
          <p:cNvSpPr/>
          <p:nvPr/>
        </p:nvSpPr>
        <p:spPr>
          <a:xfrm>
            <a:off x="4992366" y="1458684"/>
            <a:ext cx="3715659" cy="31101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a:extLst>
              <a:ext uri="{FF2B5EF4-FFF2-40B4-BE49-F238E27FC236}">
                <a16:creationId xmlns:a16="http://schemas.microsoft.com/office/drawing/2014/main" id="{0E4F3B7E-A6B5-4BCD-D86B-67D8CAAAAB89}"/>
              </a:ext>
            </a:extLst>
          </p:cNvPr>
          <p:cNvPicPr>
            <a:picLocks noChangeAspect="1"/>
          </p:cNvPicPr>
          <p:nvPr/>
        </p:nvPicPr>
        <p:blipFill>
          <a:blip r:embed="rId3"/>
          <a:stretch>
            <a:fillRect/>
          </a:stretch>
        </p:blipFill>
        <p:spPr>
          <a:xfrm>
            <a:off x="4984561" y="1349828"/>
            <a:ext cx="3731267" cy="32190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674914"/>
            <a:ext cx="8520600" cy="41365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PREDICTION PROCESS</a:t>
            </a:r>
            <a:endParaRPr dirty="0">
              <a:latin typeface="Times New Roman" panose="02020603050405020304" pitchFamily="18" charset="0"/>
              <a:cs typeface="Times New Roman" panose="02020603050405020304" pitchFamily="18" charset="0"/>
            </a:endParaRPr>
          </a:p>
        </p:txBody>
      </p:sp>
      <p:sp>
        <p:nvSpPr>
          <p:cNvPr id="103" name="Google Shape;103;p21"/>
          <p:cNvSpPr txBox="1">
            <a:spLocks noGrp="1"/>
          </p:cNvSpPr>
          <p:nvPr>
            <p:ph type="body" idx="1"/>
          </p:nvPr>
        </p:nvSpPr>
        <p:spPr>
          <a:xfrm>
            <a:off x="311700" y="1444171"/>
            <a:ext cx="8520600" cy="3124704"/>
          </a:xfrm>
          <a:prstGeom prst="rect">
            <a:avLst/>
          </a:prstGeom>
        </p:spPr>
        <p:txBody>
          <a:bodyPr spcFirstLastPara="1" wrap="square" lIns="91425" tIns="91425" rIns="91425" bIns="91425" anchor="t" anchorCtr="0">
            <a:noAutofit/>
          </a:bodyPr>
          <a:lstStyle/>
          <a:p>
            <a:pPr marL="571500" indent="-457200">
              <a:buFont typeface="+mj-lt"/>
              <a:buAutoNum type="arabicPeriod"/>
            </a:pPr>
            <a:r>
              <a:rPr lang="en-GB" sz="2000" dirty="0">
                <a:solidFill>
                  <a:schemeClr val="tx1"/>
                </a:solidFill>
                <a:latin typeface="Times New Roman" panose="02020603050405020304" pitchFamily="18" charset="0"/>
                <a:cs typeface="Times New Roman" panose="02020603050405020304" pitchFamily="18" charset="0"/>
              </a:rPr>
              <a:t>New data input from </a:t>
            </a:r>
            <a:r>
              <a:rPr lang="en-US" sz="2000" b="0" i="0" dirty="0">
                <a:solidFill>
                  <a:schemeClr val="tx1"/>
                </a:solidFill>
                <a:effectLst/>
                <a:latin typeface="Times New Roman" panose="02020603050405020304" pitchFamily="18" charset="0"/>
                <a:cs typeface="Times New Roman" panose="02020603050405020304" pitchFamily="18" charset="0"/>
              </a:rPr>
              <a:t> Raw transaction data, including transaction amount, location, time, etc.</a:t>
            </a:r>
          </a:p>
          <a:p>
            <a:pPr marL="571500" indent="-457200">
              <a:buFont typeface="+mj-lt"/>
              <a:buAutoNum type="arabicPeriod"/>
            </a:pPr>
            <a:endParaRPr lang="en-US" sz="2000" dirty="0">
              <a:solidFill>
                <a:schemeClr val="tx1"/>
              </a:solidFill>
              <a:latin typeface="Times New Roman" panose="02020603050405020304" pitchFamily="18" charset="0"/>
              <a:cs typeface="Times New Roman" panose="02020603050405020304" pitchFamily="18" charset="0"/>
            </a:endParaRPr>
          </a:p>
          <a:p>
            <a:pPr marL="571500" indent="-457200">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Preprocessing data using scaling ,encoding, normalization.</a:t>
            </a:r>
          </a:p>
          <a:p>
            <a:pPr indent="-457200">
              <a:spcBef>
                <a:spcPts val="1200"/>
              </a:spcBef>
              <a:buFont typeface="+mj-lt"/>
              <a:buAutoNum type="arabicPeriod"/>
            </a:pPr>
            <a:r>
              <a:rPr lang="en-GB" sz="2000" dirty="0">
                <a:solidFill>
                  <a:schemeClr val="tx1"/>
                </a:solidFill>
                <a:latin typeface="Times New Roman" panose="02020603050405020304" pitchFamily="18" charset="0"/>
                <a:cs typeface="Times New Roman" panose="02020603050405020304" pitchFamily="18" charset="0"/>
              </a:rPr>
              <a:t>Performing the Model Inference on pre processed data</a:t>
            </a:r>
            <a:endParaRPr sz="2000" dirty="0">
              <a:solidFill>
                <a:schemeClr val="tx1"/>
              </a:solidFill>
              <a:latin typeface="Times New Roman" panose="02020603050405020304" pitchFamily="18" charset="0"/>
              <a:cs typeface="Times New Roman" panose="02020603050405020304" pitchFamily="18" charset="0"/>
            </a:endParaRPr>
          </a:p>
          <a:p>
            <a:pPr indent="-457200">
              <a:spcBef>
                <a:spcPts val="1200"/>
              </a:spcBef>
              <a:spcAft>
                <a:spcPts val="1200"/>
              </a:spcAft>
              <a:buFont typeface="+mj-lt"/>
              <a:buAutoNum type="arabicPeriod"/>
            </a:pPr>
            <a:r>
              <a:rPr lang="en-GB" sz="2000" dirty="0">
                <a:solidFill>
                  <a:schemeClr val="tx1"/>
                </a:solidFill>
                <a:latin typeface="Times New Roman" panose="02020603050405020304" pitchFamily="18" charset="0"/>
                <a:cs typeface="Times New Roman" panose="02020603050405020304" pitchFamily="18" charset="0"/>
              </a:rPr>
              <a:t>Interpret results to </a:t>
            </a:r>
            <a:r>
              <a:rPr lang="en-US" sz="2000" b="0" i="0" dirty="0">
                <a:solidFill>
                  <a:schemeClr val="tx1"/>
                </a:solidFill>
                <a:effectLst/>
                <a:latin typeface="Times New Roman" panose="02020603050405020304" pitchFamily="18" charset="0"/>
                <a:cs typeface="Times New Roman" panose="02020603050405020304" pitchFamily="18" charset="0"/>
              </a:rPr>
              <a:t>Extract features such as transaction patterns, frequency, and anomalies</a:t>
            </a:r>
          </a:p>
          <a:p>
            <a:pPr indent="-457200">
              <a:spcBef>
                <a:spcPts val="1200"/>
              </a:spcBef>
              <a:spcAft>
                <a:spcPts val="1200"/>
              </a:spcAft>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Classify transactions as fraudulent or legitimate.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RESULT</a:t>
            </a:r>
            <a:endParaRPr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22C8B26-171C-1876-4018-8348E0746C75}"/>
              </a:ext>
            </a:extLst>
          </p:cNvPr>
          <p:cNvSpPr/>
          <p:nvPr/>
        </p:nvSpPr>
        <p:spPr>
          <a:xfrm>
            <a:off x="1323278" y="1479396"/>
            <a:ext cx="6467707" cy="3219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EF6906EF-C51C-B999-31D5-E376B8E73E13}"/>
              </a:ext>
            </a:extLst>
          </p:cNvPr>
          <p:cNvPicPr>
            <a:picLocks noChangeAspect="1"/>
          </p:cNvPicPr>
          <p:nvPr/>
        </p:nvPicPr>
        <p:blipFill>
          <a:blip r:embed="rId3"/>
          <a:stretch>
            <a:fillRect/>
          </a:stretch>
        </p:blipFill>
        <p:spPr>
          <a:xfrm>
            <a:off x="1271239" y="1479397"/>
            <a:ext cx="6519746" cy="3253820"/>
          </a:xfrm>
          <a:prstGeom prst="rect">
            <a:avLst/>
          </a:prstGeom>
        </p:spPr>
      </p:pic>
    </p:spTree>
  </p:cSld>
  <p:clrMapOvr>
    <a:masterClrMapping/>
  </p:clrMapOvr>
</p:sld>
</file>

<file path=ppt/theme/theme1.xml><?xml version="1.0" encoding="utf-8"?>
<a:theme xmlns:a="http://schemas.openxmlformats.org/drawingml/2006/main" name="Retrospec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189</TotalTime>
  <Words>780</Words>
  <Application>Microsoft Office PowerPoint</Application>
  <PresentationFormat>On-screen Show (16:9)</PresentationFormat>
  <Paragraphs>67</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Retrospect</vt:lpstr>
      <vt:lpstr>CREDIT CARD FRAUD DETECTION USING CNN</vt:lpstr>
      <vt:lpstr>PROPOSED SYSTEM  </vt:lpstr>
      <vt:lpstr>PROBLEM STATEMENT</vt:lpstr>
      <vt:lpstr>PROPOSED SOLUTION</vt:lpstr>
      <vt:lpstr>SYSTEM APPROACH</vt:lpstr>
      <vt:lpstr>ALGORITHM AND DEPLOYMENT</vt:lpstr>
      <vt:lpstr>TRAINING AND PROCESS</vt:lpstr>
      <vt:lpstr>PREDICTION PROCESS</vt:lpstr>
      <vt:lpstr>RESULT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MODELLING USING CNN</dc:title>
  <dc:creator>RAHUL R</dc:creator>
  <cp:lastModifiedBy>Yugandhar Reddy</cp:lastModifiedBy>
  <cp:revision>3</cp:revision>
  <dcterms:modified xsi:type="dcterms:W3CDTF">2024-04-02T05:40:17Z</dcterms:modified>
</cp:coreProperties>
</file>