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6" r:id="rId7"/>
    <p:sldId id="282" r:id="rId8"/>
    <p:sldId id="259" r:id="rId9"/>
    <p:sldId id="281" r:id="rId10"/>
    <p:sldId id="260" r:id="rId11"/>
    <p:sldId id="261" r:id="rId12"/>
    <p:sldId id="284" r:id="rId13"/>
    <p:sldId id="275" r:id="rId14"/>
    <p:sldId id="283" r:id="rId15"/>
    <p:sldId id="280" r:id="rId16"/>
    <p:sldId id="263" r:id="rId17"/>
    <p:sldId id="26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576" y="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3B09881-EACE-47DF-A2DE-CE5D7B9734B5}"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251C848A-30E7-48D5-BC56-04DDC384FA32}">
      <dgm:prSet phldrT="[Text]"/>
      <dgm:spPr/>
      <dgm:t>
        <a:bodyPr/>
        <a:lstStyle/>
        <a:p>
          <a:r>
            <a:rPr lang="en-IN" dirty="0"/>
            <a:t>Phase 1</a:t>
          </a:r>
        </a:p>
      </dgm:t>
    </dgm:pt>
    <dgm:pt modelId="{E7C8EA41-C032-4FD8-BAAF-7982E2B82DF4}" cxnId="{E5412F28-A99A-4B3F-86BD-B43805EFDD3A}" type="parTrans">
      <dgm:prSet/>
      <dgm:spPr/>
      <dgm:t>
        <a:bodyPr/>
        <a:lstStyle/>
        <a:p>
          <a:endParaRPr lang="en-IN"/>
        </a:p>
      </dgm:t>
    </dgm:pt>
    <dgm:pt modelId="{F6EF2153-43EF-4D9B-A052-F5064FD4E664}" cxnId="{E5412F28-A99A-4B3F-86BD-B43805EFDD3A}" type="sibTrans">
      <dgm:prSet/>
      <dgm:spPr/>
      <dgm:t>
        <a:bodyPr/>
        <a:lstStyle/>
        <a:p>
          <a:endParaRPr lang="en-IN"/>
        </a:p>
      </dgm:t>
    </dgm:pt>
    <dgm:pt modelId="{25C74958-19B4-4AAF-B0CC-3CFD0492FDC3}">
      <dgm:prSet phldrT="[Text]"/>
      <dgm:spPr/>
      <dgm:t>
        <a:bodyPr/>
        <a:lstStyle/>
        <a:p>
          <a:pPr algn="l">
            <a:buNone/>
          </a:pPr>
          <a:r>
            <a:rPr lang="en-IN" dirty="0"/>
            <a:t>Research &amp; Planning:</a:t>
          </a:r>
        </a:p>
        <a:p>
          <a:pPr algn="l">
            <a:buFont typeface="Arial" panose="020B0604020202020204" pitchFamily="34" charset="0"/>
            <a:buChar char="•"/>
          </a:pPr>
          <a:r>
            <a:rPr lang="en-US" dirty="0"/>
            <a:t>Identify key queries and data sources.
Finalize chatbot features and technology stack.
</a:t>
          </a:r>
          <a:r>
            <a:rPr lang="en-IN" dirty="0"/>
            <a:t> </a:t>
          </a:r>
        </a:p>
      </dgm:t>
    </dgm:pt>
    <dgm:pt modelId="{C45DCA00-DF56-4E1A-8C55-A9C72D944E7D}" cxnId="{8FBA0BB0-5B8B-4FC2-9EA4-1AE54D281C05}" type="parTrans">
      <dgm:prSet/>
      <dgm:spPr/>
      <dgm:t>
        <a:bodyPr/>
        <a:lstStyle/>
        <a:p>
          <a:endParaRPr lang="en-IN"/>
        </a:p>
      </dgm:t>
    </dgm:pt>
    <dgm:pt modelId="{C490F9CB-2978-4556-BB88-102472BD64C3}" cxnId="{8FBA0BB0-5B8B-4FC2-9EA4-1AE54D281C05}" type="sibTrans">
      <dgm:prSet/>
      <dgm:spPr/>
      <dgm:t>
        <a:bodyPr/>
        <a:lstStyle/>
        <a:p>
          <a:endParaRPr lang="en-IN"/>
        </a:p>
      </dgm:t>
    </dgm:pt>
    <dgm:pt modelId="{2F05B8E8-7716-4614-AE1A-B811D5BF42BB}">
      <dgm:prSet phldrT="[Text]"/>
      <dgm:spPr/>
      <dgm:t>
        <a:bodyPr/>
        <a:lstStyle/>
        <a:p>
          <a:r>
            <a:rPr lang="en-US" dirty="0"/>
            <a:t>Phase 2</a:t>
          </a:r>
          <a:endParaRPr lang="en-IN" dirty="0"/>
        </a:p>
      </dgm:t>
    </dgm:pt>
    <dgm:pt modelId="{DC8AC803-0DF2-4872-ABAC-276968126F00}" cxnId="{40B497D3-C43E-449F-ACC0-48E48929ED30}" type="parTrans">
      <dgm:prSet/>
      <dgm:spPr/>
      <dgm:t>
        <a:bodyPr/>
        <a:lstStyle/>
        <a:p>
          <a:endParaRPr lang="en-IN"/>
        </a:p>
      </dgm:t>
    </dgm:pt>
    <dgm:pt modelId="{E566CB97-A7CB-45E3-AE7D-CDB568746450}" cxnId="{40B497D3-C43E-449F-ACC0-48E48929ED30}" type="sibTrans">
      <dgm:prSet/>
      <dgm:spPr/>
      <dgm:t>
        <a:bodyPr/>
        <a:lstStyle/>
        <a:p>
          <a:endParaRPr lang="en-IN"/>
        </a:p>
      </dgm:t>
    </dgm:pt>
    <dgm:pt modelId="{D5C8B05F-C241-49CA-8D90-F443FD098355}">
      <dgm:prSet phldrT="[Text]"/>
      <dgm:spPr/>
      <dgm:t>
        <a:bodyPr/>
        <a:lstStyle/>
        <a:p>
          <a:pPr algn="l"/>
          <a:r>
            <a:rPr lang="en-US" dirty="0"/>
            <a:t>Development &amp; Integration: 
Develop the chatbot NLP model.
Build the database and integrate APIs.
Design and develop the user interface.</a:t>
          </a:r>
          <a:endParaRPr lang="en-IN" dirty="0"/>
        </a:p>
      </dgm:t>
    </dgm:pt>
    <dgm:pt modelId="{E3CF5F50-6978-4140-BFDB-1032625B3021}" cxnId="{0D4AD0F3-60D2-4483-9B5C-96981D08AF66}" type="parTrans">
      <dgm:prSet/>
      <dgm:spPr/>
      <dgm:t>
        <a:bodyPr/>
        <a:lstStyle/>
        <a:p>
          <a:endParaRPr lang="en-IN"/>
        </a:p>
      </dgm:t>
    </dgm:pt>
    <dgm:pt modelId="{458982AE-E22A-406E-9615-C4BC11979290}" cxnId="{0D4AD0F3-60D2-4483-9B5C-96981D08AF66}" type="sibTrans">
      <dgm:prSet/>
      <dgm:spPr/>
      <dgm:t>
        <a:bodyPr/>
        <a:lstStyle/>
        <a:p>
          <a:endParaRPr lang="en-IN"/>
        </a:p>
      </dgm:t>
    </dgm:pt>
    <dgm:pt modelId="{B6144B1F-6715-48A5-A28A-99B0D8D9AC1A}">
      <dgm:prSet phldrT="[Text]"/>
      <dgm:spPr/>
      <dgm:t>
        <a:bodyPr/>
        <a:lstStyle/>
        <a:p>
          <a:r>
            <a:rPr lang="en-US" dirty="0"/>
            <a:t>Phase 3</a:t>
          </a:r>
          <a:endParaRPr lang="en-IN" dirty="0"/>
        </a:p>
      </dgm:t>
    </dgm:pt>
    <dgm:pt modelId="{83C119E6-B408-4405-99B7-F9ED0C9A7B18}" cxnId="{F5E8C49C-907A-4AE9-9B95-28AC2D9B3B9F}" type="parTrans">
      <dgm:prSet/>
      <dgm:spPr/>
      <dgm:t>
        <a:bodyPr/>
        <a:lstStyle/>
        <a:p>
          <a:endParaRPr lang="en-IN"/>
        </a:p>
      </dgm:t>
    </dgm:pt>
    <dgm:pt modelId="{773DA283-D962-46D7-8196-712115627488}" cxnId="{F5E8C49C-907A-4AE9-9B95-28AC2D9B3B9F}" type="sibTrans">
      <dgm:prSet/>
      <dgm:spPr/>
      <dgm:t>
        <a:bodyPr/>
        <a:lstStyle/>
        <a:p>
          <a:endParaRPr lang="en-IN"/>
        </a:p>
      </dgm:t>
    </dgm:pt>
    <dgm:pt modelId="{47B78F74-5008-471C-8589-64EB9E4B6063}">
      <dgm:prSet phldrT="[Text]"/>
      <dgm:spPr/>
      <dgm:t>
        <a:bodyPr/>
        <a:lstStyle/>
        <a:p>
          <a:pPr algn="l"/>
          <a:r>
            <a:rPr lang="en-US" dirty="0"/>
            <a:t>Testing &amp; Deployment: 
Conduct testing with real user queries.
Fix errors and improve response accuracy.
Deploy chatbot on official platforms</a:t>
          </a:r>
          <a:endParaRPr lang="en-IN" dirty="0"/>
        </a:p>
      </dgm:t>
    </dgm:pt>
    <dgm:pt modelId="{9E8EAA64-D57E-46CB-BD62-A74F12A3F23C}" cxnId="{52BC8F31-DF0A-4E04-8710-0E5509ADC3C7}" type="parTrans">
      <dgm:prSet/>
      <dgm:spPr/>
      <dgm:t>
        <a:bodyPr/>
        <a:lstStyle/>
        <a:p>
          <a:endParaRPr lang="en-IN"/>
        </a:p>
      </dgm:t>
    </dgm:pt>
    <dgm:pt modelId="{FC1B3620-E05C-4A5D-879A-91230CD15392}" cxnId="{52BC8F31-DF0A-4E04-8710-0E5509ADC3C7}" type="sibTrans">
      <dgm:prSet/>
      <dgm:spPr/>
      <dgm:t>
        <a:bodyPr/>
        <a:lstStyle/>
        <a:p>
          <a:endParaRPr lang="en-IN"/>
        </a:p>
      </dgm:t>
    </dgm:pt>
    <dgm:pt modelId="{30B0F19B-642A-4DD6-A76B-A7ACAEAF7DB1}">
      <dgm:prSet phldrT="[Text]"/>
      <dgm:spPr/>
      <dgm:t>
        <a:bodyPr/>
        <a:lstStyle/>
        <a:p>
          <a:r>
            <a:rPr lang="en-US" dirty="0"/>
            <a:t>Phase 4</a:t>
          </a:r>
          <a:endParaRPr lang="en-IN" dirty="0"/>
        </a:p>
      </dgm:t>
    </dgm:pt>
    <dgm:pt modelId="{7E51C76D-DC7B-49C2-8ED0-62541B110615}" cxnId="{7306A13D-096E-43AB-B6D8-801D103D6BDA}" type="parTrans">
      <dgm:prSet/>
      <dgm:spPr/>
      <dgm:t>
        <a:bodyPr/>
        <a:lstStyle/>
        <a:p>
          <a:endParaRPr lang="en-IN"/>
        </a:p>
      </dgm:t>
    </dgm:pt>
    <dgm:pt modelId="{9C652AD2-1BF9-4F0A-AD39-B7C52B926342}" cxnId="{7306A13D-096E-43AB-B6D8-801D103D6BDA}" type="sibTrans">
      <dgm:prSet/>
      <dgm:spPr/>
      <dgm:t>
        <a:bodyPr/>
        <a:lstStyle/>
        <a:p>
          <a:endParaRPr lang="en-IN"/>
        </a:p>
      </dgm:t>
    </dgm:pt>
    <dgm:pt modelId="{12852FD6-884B-4845-B9D9-A55EB893AF48}">
      <dgm:prSet/>
      <dgm:spPr/>
      <dgm:t>
        <a:bodyPr/>
        <a:lstStyle/>
        <a:p>
          <a:pPr algn="l"/>
          <a:r>
            <a:rPr lang="en-US" dirty="0"/>
            <a:t>Monitoring &amp; Improvements: 
Gather user feedback for improvements.
Enhance chatbot intelligence with machine learning.
Expand to additional languages and platforms.</a:t>
          </a:r>
          <a:endParaRPr lang="en-IN" dirty="0"/>
        </a:p>
      </dgm:t>
    </dgm:pt>
    <dgm:pt modelId="{4DBE2381-8EB3-43EB-BCF4-DB1F3C837498}" cxnId="{E689659A-F1BE-4BD7-BC96-D4D2C9B12E3A}" type="parTrans">
      <dgm:prSet/>
      <dgm:spPr/>
      <dgm:t>
        <a:bodyPr/>
        <a:lstStyle/>
        <a:p>
          <a:endParaRPr lang="en-IN"/>
        </a:p>
      </dgm:t>
    </dgm:pt>
    <dgm:pt modelId="{D6ECD868-9511-4FF9-8F00-907C934E96A7}" cxnId="{E689659A-F1BE-4BD7-BC96-D4D2C9B12E3A}" type="sibTrans">
      <dgm:prSet/>
      <dgm:spPr/>
      <dgm:t>
        <a:bodyPr/>
        <a:lstStyle/>
        <a:p>
          <a:endParaRPr lang="en-IN"/>
        </a:p>
      </dgm:t>
    </dgm:pt>
    <dgm:pt modelId="{2A4E30AE-1D6F-4EFD-97AF-76B82A33B4E8}" type="pres">
      <dgm:prSet presAssocID="{13B09881-EACE-47DF-A2DE-CE5D7B9734B5}" presName="Name0" presStyleCnt="0">
        <dgm:presLayoutVars>
          <dgm:chMax val="7"/>
          <dgm:chPref val="5"/>
          <dgm:dir/>
          <dgm:animOne val="branch"/>
          <dgm:animLvl val="lvl"/>
        </dgm:presLayoutVars>
      </dgm:prSet>
      <dgm:spPr/>
    </dgm:pt>
    <dgm:pt modelId="{3B98EB3D-77E2-443F-817A-8677E7B7F9EE}" type="pres">
      <dgm:prSet presAssocID="{30B0F19B-642A-4DD6-A76B-A7ACAEAF7DB1}" presName="ChildAccent4" presStyleCnt="0"/>
      <dgm:spPr/>
    </dgm:pt>
    <dgm:pt modelId="{9E8E3076-6EEB-43AD-B015-AF20891FBAE7}" type="pres">
      <dgm:prSet presAssocID="{30B0F19B-642A-4DD6-A76B-A7ACAEAF7DB1}" presName="ChildAccent" presStyleLbl="alignImgPlace1" presStyleIdx="0" presStyleCnt="4"/>
      <dgm:spPr/>
    </dgm:pt>
    <dgm:pt modelId="{9A549411-31D6-44A7-A6DC-562A3B353DB3}" type="pres">
      <dgm:prSet presAssocID="{30B0F19B-642A-4DD6-A76B-A7ACAEAF7DB1}" presName="Child4" presStyleLbl="revTx" presStyleIdx="0" presStyleCnt="0">
        <dgm:presLayoutVars>
          <dgm:chMax val="0"/>
          <dgm:chPref val="0"/>
          <dgm:bulletEnabled val="1"/>
        </dgm:presLayoutVars>
      </dgm:prSet>
      <dgm:spPr/>
    </dgm:pt>
    <dgm:pt modelId="{ADD2A6EE-727A-4830-9964-DB69359561FC}" type="pres">
      <dgm:prSet presAssocID="{30B0F19B-642A-4DD6-A76B-A7ACAEAF7DB1}" presName="Parent4" presStyleLbl="node1" presStyleIdx="0" presStyleCnt="4">
        <dgm:presLayoutVars>
          <dgm:chMax val="2"/>
          <dgm:chPref val="1"/>
          <dgm:bulletEnabled val="1"/>
        </dgm:presLayoutVars>
      </dgm:prSet>
      <dgm:spPr/>
    </dgm:pt>
    <dgm:pt modelId="{02B63753-8E2D-4E93-BE05-15222C17CA1F}" type="pres">
      <dgm:prSet presAssocID="{B6144B1F-6715-48A5-A28A-99B0D8D9AC1A}" presName="ChildAccent3" presStyleCnt="0"/>
      <dgm:spPr/>
    </dgm:pt>
    <dgm:pt modelId="{6194300D-08B2-48F3-9582-1F80F25DCE2E}" type="pres">
      <dgm:prSet presAssocID="{B6144B1F-6715-48A5-A28A-99B0D8D9AC1A}" presName="ChildAccent" presStyleLbl="alignImgPlace1" presStyleIdx="1" presStyleCnt="4"/>
      <dgm:spPr/>
    </dgm:pt>
    <dgm:pt modelId="{61B0A62E-5FD1-47D9-898B-B7A022CA1CEA}" type="pres">
      <dgm:prSet presAssocID="{B6144B1F-6715-48A5-A28A-99B0D8D9AC1A}" presName="Child3" presStyleLbl="revTx" presStyleIdx="0" presStyleCnt="0">
        <dgm:presLayoutVars>
          <dgm:chMax val="0"/>
          <dgm:chPref val="0"/>
          <dgm:bulletEnabled val="1"/>
        </dgm:presLayoutVars>
      </dgm:prSet>
      <dgm:spPr/>
    </dgm:pt>
    <dgm:pt modelId="{28BE96AA-43EA-45C2-91E0-A9AB6E616FB2}" type="pres">
      <dgm:prSet presAssocID="{B6144B1F-6715-48A5-A28A-99B0D8D9AC1A}" presName="Parent3" presStyleLbl="node1" presStyleIdx="1" presStyleCnt="4">
        <dgm:presLayoutVars>
          <dgm:chMax val="2"/>
          <dgm:chPref val="1"/>
          <dgm:bulletEnabled val="1"/>
        </dgm:presLayoutVars>
      </dgm:prSet>
      <dgm:spPr/>
    </dgm:pt>
    <dgm:pt modelId="{DE464495-0F85-4348-A765-B46F939A7617}" type="pres">
      <dgm:prSet presAssocID="{2F05B8E8-7716-4614-AE1A-B811D5BF42BB}" presName="ChildAccent2" presStyleCnt="0"/>
      <dgm:spPr/>
    </dgm:pt>
    <dgm:pt modelId="{32B17C89-0AB7-4F39-8802-CD2177F072B9}" type="pres">
      <dgm:prSet presAssocID="{2F05B8E8-7716-4614-AE1A-B811D5BF42BB}" presName="ChildAccent" presStyleLbl="alignImgPlace1" presStyleIdx="2" presStyleCnt="4"/>
      <dgm:spPr/>
    </dgm:pt>
    <dgm:pt modelId="{924D8F83-45B4-46BE-A083-F4E2E907539B}" type="pres">
      <dgm:prSet presAssocID="{2F05B8E8-7716-4614-AE1A-B811D5BF42BB}" presName="Child2" presStyleLbl="revTx" presStyleIdx="0" presStyleCnt="0">
        <dgm:presLayoutVars>
          <dgm:chMax val="0"/>
          <dgm:chPref val="0"/>
          <dgm:bulletEnabled val="1"/>
        </dgm:presLayoutVars>
      </dgm:prSet>
      <dgm:spPr/>
    </dgm:pt>
    <dgm:pt modelId="{CD54F6F7-470D-4639-9DE5-6FC32DE2B963}" type="pres">
      <dgm:prSet presAssocID="{2F05B8E8-7716-4614-AE1A-B811D5BF42BB}" presName="Parent2" presStyleLbl="node1" presStyleIdx="2" presStyleCnt="4">
        <dgm:presLayoutVars>
          <dgm:chMax val="2"/>
          <dgm:chPref val="1"/>
          <dgm:bulletEnabled val="1"/>
        </dgm:presLayoutVars>
      </dgm:prSet>
      <dgm:spPr/>
    </dgm:pt>
    <dgm:pt modelId="{C4E0134A-DCC0-4666-9F38-BCF40DC52F68}" type="pres">
      <dgm:prSet presAssocID="{251C848A-30E7-48D5-BC56-04DDC384FA32}" presName="ChildAccent1" presStyleCnt="0"/>
      <dgm:spPr/>
    </dgm:pt>
    <dgm:pt modelId="{95EFC0EC-0ED2-46E5-8A70-E65248320769}" type="pres">
      <dgm:prSet presAssocID="{251C848A-30E7-48D5-BC56-04DDC384FA32}" presName="ChildAccent" presStyleLbl="alignImgPlace1" presStyleIdx="3" presStyleCnt="4"/>
      <dgm:spPr/>
    </dgm:pt>
    <dgm:pt modelId="{167B5D78-6477-4B99-BCF9-F7F37618CB7E}" type="pres">
      <dgm:prSet presAssocID="{251C848A-30E7-48D5-BC56-04DDC384FA32}" presName="Child1" presStyleLbl="revTx" presStyleIdx="0" presStyleCnt="0">
        <dgm:presLayoutVars>
          <dgm:chMax val="0"/>
          <dgm:chPref val="0"/>
          <dgm:bulletEnabled val="1"/>
        </dgm:presLayoutVars>
      </dgm:prSet>
      <dgm:spPr/>
    </dgm:pt>
    <dgm:pt modelId="{D1B6690E-5572-44C1-9E47-D64E6B79D74E}" type="pres">
      <dgm:prSet presAssocID="{251C848A-30E7-48D5-BC56-04DDC384FA32}" presName="Parent1" presStyleLbl="node1" presStyleIdx="3" presStyleCnt="4">
        <dgm:presLayoutVars>
          <dgm:chMax val="2"/>
          <dgm:chPref val="1"/>
          <dgm:bulletEnabled val="1"/>
        </dgm:presLayoutVars>
      </dgm:prSet>
      <dgm:spPr/>
    </dgm:pt>
  </dgm:ptLst>
  <dgm:cxnLst>
    <dgm:cxn modelId="{7CA57413-2D0F-412C-8955-DCF0778A77D5}" type="presOf" srcId="{25C74958-19B4-4AAF-B0CC-3CFD0492FDC3}" destId="{95EFC0EC-0ED2-46E5-8A70-E65248320769}" srcOrd="0" destOrd="0" presId="urn:microsoft.com/office/officeart/2011/layout/InterconnectedBlockProcess"/>
    <dgm:cxn modelId="{CEB75D1C-F33A-4130-A438-A1F43472588C}" type="presOf" srcId="{D5C8B05F-C241-49CA-8D90-F443FD098355}" destId="{924D8F83-45B4-46BE-A083-F4E2E907539B}" srcOrd="1" destOrd="0" presId="urn:microsoft.com/office/officeart/2011/layout/InterconnectedBlockProcess"/>
    <dgm:cxn modelId="{E5412F28-A99A-4B3F-86BD-B43805EFDD3A}" srcId="{13B09881-EACE-47DF-A2DE-CE5D7B9734B5}" destId="{251C848A-30E7-48D5-BC56-04DDC384FA32}" srcOrd="0" destOrd="0" parTransId="{E7C8EA41-C032-4FD8-BAAF-7982E2B82DF4}" sibTransId="{F6EF2153-43EF-4D9B-A052-F5064FD4E664}"/>
    <dgm:cxn modelId="{52BC8F31-DF0A-4E04-8710-0E5509ADC3C7}" srcId="{B6144B1F-6715-48A5-A28A-99B0D8D9AC1A}" destId="{47B78F74-5008-471C-8589-64EB9E4B6063}" srcOrd="0" destOrd="0" parTransId="{9E8EAA64-D57E-46CB-BD62-A74F12A3F23C}" sibTransId="{FC1B3620-E05C-4A5D-879A-91230CD15392}"/>
    <dgm:cxn modelId="{7306A13D-096E-43AB-B6D8-801D103D6BDA}" srcId="{13B09881-EACE-47DF-A2DE-CE5D7B9734B5}" destId="{30B0F19B-642A-4DD6-A76B-A7ACAEAF7DB1}" srcOrd="3" destOrd="0" parTransId="{7E51C76D-DC7B-49C2-8ED0-62541B110615}" sibTransId="{9C652AD2-1BF9-4F0A-AD39-B7C52B926342}"/>
    <dgm:cxn modelId="{A26A225E-C0E0-4CED-BCEF-137CFAA3D9F7}" type="presOf" srcId="{251C848A-30E7-48D5-BC56-04DDC384FA32}" destId="{D1B6690E-5572-44C1-9E47-D64E6B79D74E}" srcOrd="0" destOrd="0" presId="urn:microsoft.com/office/officeart/2011/layout/InterconnectedBlockProcess"/>
    <dgm:cxn modelId="{AB01966C-F82C-4F81-A619-267F03DEC335}" type="presOf" srcId="{12852FD6-884B-4845-B9D9-A55EB893AF48}" destId="{9E8E3076-6EEB-43AD-B015-AF20891FBAE7}" srcOrd="0" destOrd="0" presId="urn:microsoft.com/office/officeart/2011/layout/InterconnectedBlockProcess"/>
    <dgm:cxn modelId="{1FFA916D-7376-4741-AE9F-B9E38157D9B3}" type="presOf" srcId="{D5C8B05F-C241-49CA-8D90-F443FD098355}" destId="{32B17C89-0AB7-4F39-8802-CD2177F072B9}" srcOrd="0" destOrd="0" presId="urn:microsoft.com/office/officeart/2011/layout/InterconnectedBlockProcess"/>
    <dgm:cxn modelId="{1DFCE64F-4CD3-4610-933E-4222D17FADB7}" type="presOf" srcId="{12852FD6-884B-4845-B9D9-A55EB893AF48}" destId="{9A549411-31D6-44A7-A6DC-562A3B353DB3}" srcOrd="1" destOrd="0" presId="urn:microsoft.com/office/officeart/2011/layout/InterconnectedBlockProcess"/>
    <dgm:cxn modelId="{D3FD2275-68FC-4786-966B-7DDC4438B6EF}" type="presOf" srcId="{30B0F19B-642A-4DD6-A76B-A7ACAEAF7DB1}" destId="{ADD2A6EE-727A-4830-9964-DB69359561FC}" srcOrd="0" destOrd="0" presId="urn:microsoft.com/office/officeart/2011/layout/InterconnectedBlockProcess"/>
    <dgm:cxn modelId="{E689659A-F1BE-4BD7-BC96-D4D2C9B12E3A}" srcId="{30B0F19B-642A-4DD6-A76B-A7ACAEAF7DB1}" destId="{12852FD6-884B-4845-B9D9-A55EB893AF48}" srcOrd="0" destOrd="0" parTransId="{4DBE2381-8EB3-43EB-BCF4-DB1F3C837498}" sibTransId="{D6ECD868-9511-4FF9-8F00-907C934E96A7}"/>
    <dgm:cxn modelId="{F5E8C49C-907A-4AE9-9B95-28AC2D9B3B9F}" srcId="{13B09881-EACE-47DF-A2DE-CE5D7B9734B5}" destId="{B6144B1F-6715-48A5-A28A-99B0D8D9AC1A}" srcOrd="2" destOrd="0" parTransId="{83C119E6-B408-4405-99B7-F9ED0C9A7B18}" sibTransId="{773DA283-D962-46D7-8196-712115627488}"/>
    <dgm:cxn modelId="{12C12CAF-CA58-4C9F-87C1-3DF9D6FE28F8}" type="presOf" srcId="{B6144B1F-6715-48A5-A28A-99B0D8D9AC1A}" destId="{28BE96AA-43EA-45C2-91E0-A9AB6E616FB2}" srcOrd="0" destOrd="0" presId="urn:microsoft.com/office/officeart/2011/layout/InterconnectedBlockProcess"/>
    <dgm:cxn modelId="{8FBA0BB0-5B8B-4FC2-9EA4-1AE54D281C05}" srcId="{251C848A-30E7-48D5-BC56-04DDC384FA32}" destId="{25C74958-19B4-4AAF-B0CC-3CFD0492FDC3}" srcOrd="0" destOrd="0" parTransId="{C45DCA00-DF56-4E1A-8C55-A9C72D944E7D}" sibTransId="{C490F9CB-2978-4556-BB88-102472BD64C3}"/>
    <dgm:cxn modelId="{41A4FABE-61B2-4632-B2BB-BCDAA6939954}" type="presOf" srcId="{47B78F74-5008-471C-8589-64EB9E4B6063}" destId="{61B0A62E-5FD1-47D9-898B-B7A022CA1CEA}" srcOrd="1" destOrd="0" presId="urn:microsoft.com/office/officeart/2011/layout/InterconnectedBlockProcess"/>
    <dgm:cxn modelId="{2F9B82CB-C634-43A5-85D3-1A860BBCBA1D}" type="presOf" srcId="{2F05B8E8-7716-4614-AE1A-B811D5BF42BB}" destId="{CD54F6F7-470D-4639-9DE5-6FC32DE2B963}" srcOrd="0" destOrd="0" presId="urn:microsoft.com/office/officeart/2011/layout/InterconnectedBlockProcess"/>
    <dgm:cxn modelId="{40B497D3-C43E-449F-ACC0-48E48929ED30}" srcId="{13B09881-EACE-47DF-A2DE-CE5D7B9734B5}" destId="{2F05B8E8-7716-4614-AE1A-B811D5BF42BB}" srcOrd="1" destOrd="0" parTransId="{DC8AC803-0DF2-4872-ABAC-276968126F00}" sibTransId="{E566CB97-A7CB-45E3-AE7D-CDB568746450}"/>
    <dgm:cxn modelId="{4E7B0DF0-A400-4428-8C15-10F2578DB4F1}" type="presOf" srcId="{25C74958-19B4-4AAF-B0CC-3CFD0492FDC3}" destId="{167B5D78-6477-4B99-BCF9-F7F37618CB7E}" srcOrd="1" destOrd="0" presId="urn:microsoft.com/office/officeart/2011/layout/InterconnectedBlockProcess"/>
    <dgm:cxn modelId="{44FE35F2-F8CC-4985-90A1-CD503C38A9A7}" type="presOf" srcId="{13B09881-EACE-47DF-A2DE-CE5D7B9734B5}" destId="{2A4E30AE-1D6F-4EFD-97AF-76B82A33B4E8}" srcOrd="0" destOrd="0" presId="urn:microsoft.com/office/officeart/2011/layout/InterconnectedBlockProcess"/>
    <dgm:cxn modelId="{0D4AD0F3-60D2-4483-9B5C-96981D08AF66}" srcId="{2F05B8E8-7716-4614-AE1A-B811D5BF42BB}" destId="{D5C8B05F-C241-49CA-8D90-F443FD098355}" srcOrd="0" destOrd="0" parTransId="{E3CF5F50-6978-4140-BFDB-1032625B3021}" sibTransId="{458982AE-E22A-406E-9615-C4BC11979290}"/>
    <dgm:cxn modelId="{619725F6-BA95-4E1B-AC69-4576609BEF92}" type="presOf" srcId="{47B78F74-5008-471C-8589-64EB9E4B6063}" destId="{6194300D-08B2-48F3-9582-1F80F25DCE2E}" srcOrd="0" destOrd="0" presId="urn:microsoft.com/office/officeart/2011/layout/InterconnectedBlockProcess"/>
    <dgm:cxn modelId="{07E69AF8-7264-4C6A-987F-EAFC9536E9BE}" type="presParOf" srcId="{2A4E30AE-1D6F-4EFD-97AF-76B82A33B4E8}" destId="{3B98EB3D-77E2-443F-817A-8677E7B7F9EE}" srcOrd="0" destOrd="0" presId="urn:microsoft.com/office/officeart/2011/layout/InterconnectedBlockProcess"/>
    <dgm:cxn modelId="{17B09330-1CE0-4395-B17D-48B0179FFABF}" type="presParOf" srcId="{3B98EB3D-77E2-443F-817A-8677E7B7F9EE}" destId="{9E8E3076-6EEB-43AD-B015-AF20891FBAE7}" srcOrd="0" destOrd="0" presId="urn:microsoft.com/office/officeart/2011/layout/InterconnectedBlockProcess"/>
    <dgm:cxn modelId="{13ED2012-826A-4F81-8A43-9E10AEDFC742}" type="presParOf" srcId="{2A4E30AE-1D6F-4EFD-97AF-76B82A33B4E8}" destId="{9A549411-31D6-44A7-A6DC-562A3B353DB3}" srcOrd="1" destOrd="0" presId="urn:microsoft.com/office/officeart/2011/layout/InterconnectedBlockProcess"/>
    <dgm:cxn modelId="{8E62CD7B-1ED7-4CA4-B8CD-42D48588593F}" type="presParOf" srcId="{2A4E30AE-1D6F-4EFD-97AF-76B82A33B4E8}" destId="{ADD2A6EE-727A-4830-9964-DB69359561FC}" srcOrd="2" destOrd="0" presId="urn:microsoft.com/office/officeart/2011/layout/InterconnectedBlockProcess"/>
    <dgm:cxn modelId="{7A74EC10-5788-491B-9357-23C442ADA38A}" type="presParOf" srcId="{2A4E30AE-1D6F-4EFD-97AF-76B82A33B4E8}" destId="{02B63753-8E2D-4E93-BE05-15222C17CA1F}" srcOrd="3" destOrd="0" presId="urn:microsoft.com/office/officeart/2011/layout/InterconnectedBlockProcess"/>
    <dgm:cxn modelId="{E0DE129F-DC1D-4AFE-9297-DC94C1C6AB27}" type="presParOf" srcId="{02B63753-8E2D-4E93-BE05-15222C17CA1F}" destId="{6194300D-08B2-48F3-9582-1F80F25DCE2E}" srcOrd="0" destOrd="0" presId="urn:microsoft.com/office/officeart/2011/layout/InterconnectedBlockProcess"/>
    <dgm:cxn modelId="{4A999404-942F-4B54-8052-30BF7AAEFD38}" type="presParOf" srcId="{2A4E30AE-1D6F-4EFD-97AF-76B82A33B4E8}" destId="{61B0A62E-5FD1-47D9-898B-B7A022CA1CEA}" srcOrd="4" destOrd="0" presId="urn:microsoft.com/office/officeart/2011/layout/InterconnectedBlockProcess"/>
    <dgm:cxn modelId="{6E63F6C6-BB05-48EA-8116-B859A4AB9F10}" type="presParOf" srcId="{2A4E30AE-1D6F-4EFD-97AF-76B82A33B4E8}" destId="{28BE96AA-43EA-45C2-91E0-A9AB6E616FB2}" srcOrd="5" destOrd="0" presId="urn:microsoft.com/office/officeart/2011/layout/InterconnectedBlockProcess"/>
    <dgm:cxn modelId="{678C30E5-5552-4989-980D-C2D04E86C053}" type="presParOf" srcId="{2A4E30AE-1D6F-4EFD-97AF-76B82A33B4E8}" destId="{DE464495-0F85-4348-A765-B46F939A7617}" srcOrd="6" destOrd="0" presId="urn:microsoft.com/office/officeart/2011/layout/InterconnectedBlockProcess"/>
    <dgm:cxn modelId="{398A376C-3771-4EFF-BD44-58E5BE610D44}" type="presParOf" srcId="{DE464495-0F85-4348-A765-B46F939A7617}" destId="{32B17C89-0AB7-4F39-8802-CD2177F072B9}" srcOrd="0" destOrd="0" presId="urn:microsoft.com/office/officeart/2011/layout/InterconnectedBlockProcess"/>
    <dgm:cxn modelId="{0CE58192-0853-4DC7-A749-2F31254F0BB5}" type="presParOf" srcId="{2A4E30AE-1D6F-4EFD-97AF-76B82A33B4E8}" destId="{924D8F83-45B4-46BE-A083-F4E2E907539B}" srcOrd="7" destOrd="0" presId="urn:microsoft.com/office/officeart/2011/layout/InterconnectedBlockProcess"/>
    <dgm:cxn modelId="{A563ECA9-4F9B-4230-8DAE-07C7D1E43B1B}" type="presParOf" srcId="{2A4E30AE-1D6F-4EFD-97AF-76B82A33B4E8}" destId="{CD54F6F7-470D-4639-9DE5-6FC32DE2B963}" srcOrd="8" destOrd="0" presId="urn:microsoft.com/office/officeart/2011/layout/InterconnectedBlockProcess"/>
    <dgm:cxn modelId="{C342D1C8-08D6-41CF-AF08-09F504395C1B}" type="presParOf" srcId="{2A4E30AE-1D6F-4EFD-97AF-76B82A33B4E8}" destId="{C4E0134A-DCC0-4666-9F38-BCF40DC52F68}" srcOrd="9" destOrd="0" presId="urn:microsoft.com/office/officeart/2011/layout/InterconnectedBlockProcess"/>
    <dgm:cxn modelId="{E3BCE379-2DBD-435A-A356-FD748508DFC7}" type="presParOf" srcId="{C4E0134A-DCC0-4666-9F38-BCF40DC52F68}" destId="{95EFC0EC-0ED2-46E5-8A70-E65248320769}" srcOrd="0" destOrd="0" presId="urn:microsoft.com/office/officeart/2011/layout/InterconnectedBlockProcess"/>
    <dgm:cxn modelId="{A12A1F0E-E9BE-4CE3-9B23-E654A4EB5DB3}" type="presParOf" srcId="{2A4E30AE-1D6F-4EFD-97AF-76B82A33B4E8}" destId="{167B5D78-6477-4B99-BCF9-F7F37618CB7E}" srcOrd="10" destOrd="0" presId="urn:microsoft.com/office/officeart/2011/layout/InterconnectedBlockProcess"/>
    <dgm:cxn modelId="{586ADE8C-A076-449D-9907-EB4736BE9F47}" type="presParOf" srcId="{2A4E30AE-1D6F-4EFD-97AF-76B82A33B4E8}" destId="{D1B6690E-5572-44C1-9E47-D64E6B79D74E}"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35443" cy="5458408"/>
        <a:chOff x="0" y="0"/>
        <a:chExt cx="7435443" cy="5458408"/>
      </a:xfrm>
    </dsp:grpSpPr>
    <dsp:sp modelId="{9E8E3076-6EEB-43AD-B015-AF20891FBAE7}">
      <dsp:nvSpPr>
        <dsp:cNvPr id="3" name="Rectangular Callout 2"/>
        <dsp:cNvSpPr/>
      </dsp:nvSpPr>
      <dsp:spPr bwMode="white">
        <a:xfrm>
          <a:off x="7428718" y="1032731"/>
          <a:ext cx="1858861" cy="4425677"/>
        </a:xfrm>
        <a:prstGeom prst="wedgeRectCallout">
          <a:avLst>
            <a:gd name="adj1" fmla="val 0"/>
            <a:gd name="adj2" fmla="val 0"/>
          </a:avLst>
        </a:prstGeom>
      </dsp:spPr>
      <dsp:style>
        <a:lnRef idx="2">
          <a:schemeClr val="lt1"/>
        </a:lnRef>
        <a:fillRef idx="1">
          <a:schemeClr val="accent1">
            <a:tint val="50000"/>
          </a:schemeClr>
        </a:fillRef>
        <a:effectRef idx="0">
          <a:scrgbClr r="0" g="0" b="0"/>
        </a:effectRef>
        <a:fontRef idx="minor"/>
      </dsp:style>
      <dsp:txBody>
        <a:bodyPr lIns="47625" tIns="47625" rIns="47625" bIns="47625" anchor="t"/>
        <a:lstStyle>
          <a:lvl1pPr algn="r">
            <a:defRPr sz="1500"/>
          </a:lvl1pPr>
          <a:lvl2pPr marL="57150" indent="-57150" algn="r">
            <a:defRPr sz="1100"/>
          </a:lvl2pPr>
          <a:lvl3pPr marL="114300" indent="-57150" algn="r">
            <a:defRPr sz="1100"/>
          </a:lvl3pPr>
          <a:lvl4pPr marL="171450" indent="-57150" algn="r">
            <a:defRPr sz="1100"/>
          </a:lvl4pPr>
          <a:lvl5pPr marL="228600" indent="-57150" algn="r">
            <a:defRPr sz="1100"/>
          </a:lvl5pPr>
          <a:lvl6pPr marL="285750" indent="-57150" algn="r">
            <a:defRPr sz="1100"/>
          </a:lvl6pPr>
          <a:lvl7pPr marL="342900" indent="-57150" algn="r">
            <a:defRPr sz="1100"/>
          </a:lvl7pPr>
          <a:lvl8pPr marL="400050" indent="-57150" algn="r">
            <a:defRPr sz="1100"/>
          </a:lvl8pPr>
          <a:lvl9pPr marL="457200" indent="-57150" algn="r">
            <a:defRPr sz="1100"/>
          </a:lvl9pPr>
        </a:lstStyle>
        <a:p>
          <a:pPr lvl="0" algn="l">
            <a:lnSpc>
              <a:spcPct val="100000"/>
            </a:lnSpc>
            <a:spcBef>
              <a:spcPct val="0"/>
            </a:spcBef>
            <a:spcAft>
              <a:spcPct val="35000"/>
            </a:spcAft>
          </a:pPr>
          <a:r>
            <a:rPr lang="en-US" dirty="0">
              <a:solidFill>
                <a:schemeClr val="tx1"/>
              </a:solidFill>
            </a:rPr>
            <a:t>Monitoring &amp; Improvements: 
Gather user feedback for improvements.
Enhance chatbot intelligence with machine learning.
Expand to additional languages and platforms.</a:t>
          </a:r>
          <a:endParaRPr lang="en-IN" dirty="0">
            <a:solidFill>
              <a:schemeClr val="tx1"/>
            </a:solidFill>
          </a:endParaRPr>
        </a:p>
      </dsp:txBody>
      <dsp:txXfrm>
        <a:off x="7428718" y="1032731"/>
        <a:ext cx="1858861" cy="4425677"/>
      </dsp:txXfrm>
    </dsp:sp>
    <dsp:sp modelId="{ADD2A6EE-727A-4830-9964-DB69359561FC}">
      <dsp:nvSpPr>
        <dsp:cNvPr id="4" name="Rectangles 3"/>
        <dsp:cNvSpPr/>
      </dsp:nvSpPr>
      <dsp:spPr bwMode="white">
        <a:xfrm>
          <a:off x="7428718" y="0"/>
          <a:ext cx="1858861" cy="1032731"/>
        </a:xfrm>
        <a:prstGeom prst="rect">
          <a:avLst/>
        </a:prstGeom>
      </dsp:spPr>
      <dsp:style>
        <a:lnRef idx="2">
          <a:schemeClr val="lt1"/>
        </a:lnRef>
        <a:fillRef idx="1">
          <a:schemeClr val="accent1"/>
        </a:fillRef>
        <a:effectRef idx="0">
          <a:scrgbClr r="0" g="0" b="0"/>
        </a:effectRef>
        <a:fontRef idx="minor">
          <a:schemeClr val="lt1"/>
        </a:fontRef>
      </dsp:style>
      <dsp:txBody>
        <a:bodyPr lIns="73025" tIns="73025" rIns="73025" bIns="7302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t>Phase 4</a:t>
          </a:r>
          <a:endParaRPr lang="en-IN" dirty="0"/>
        </a:p>
      </dsp:txBody>
      <dsp:txXfrm>
        <a:off x="7428718" y="0"/>
        <a:ext cx="1858861" cy="1032731"/>
      </dsp:txXfrm>
    </dsp:sp>
    <dsp:sp modelId="{6194300D-08B2-48F3-9582-1F80F25DCE2E}">
      <dsp:nvSpPr>
        <dsp:cNvPr id="5" name="Rectangular Callout 4"/>
        <dsp:cNvSpPr/>
      </dsp:nvSpPr>
      <dsp:spPr bwMode="white">
        <a:xfrm>
          <a:off x="5569857" y="1032731"/>
          <a:ext cx="1858861" cy="4130923"/>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Body>
        <a:bodyPr lIns="47625" tIns="47625" rIns="47625" bIns="47625" anchor="t"/>
        <a:lstStyle>
          <a:lvl1pPr algn="r">
            <a:defRPr sz="1500"/>
          </a:lvl1pPr>
          <a:lvl2pPr marL="57150" indent="-57150" algn="r">
            <a:defRPr sz="1100"/>
          </a:lvl2pPr>
          <a:lvl3pPr marL="114300" indent="-57150" algn="r">
            <a:defRPr sz="1100"/>
          </a:lvl3pPr>
          <a:lvl4pPr marL="171450" indent="-57150" algn="r">
            <a:defRPr sz="1100"/>
          </a:lvl4pPr>
          <a:lvl5pPr marL="228600" indent="-57150" algn="r">
            <a:defRPr sz="1100"/>
          </a:lvl5pPr>
          <a:lvl6pPr marL="285750" indent="-57150" algn="r">
            <a:defRPr sz="1100"/>
          </a:lvl6pPr>
          <a:lvl7pPr marL="342900" indent="-57150" algn="r">
            <a:defRPr sz="1100"/>
          </a:lvl7pPr>
          <a:lvl8pPr marL="400050" indent="-57150" algn="r">
            <a:defRPr sz="1100"/>
          </a:lvl8pPr>
          <a:lvl9pPr marL="457200" indent="-57150" algn="r">
            <a:defRPr sz="1100"/>
          </a:lvl9pPr>
        </a:lstStyle>
        <a:p>
          <a:pPr lvl="0" algn="l">
            <a:lnSpc>
              <a:spcPct val="100000"/>
            </a:lnSpc>
            <a:spcBef>
              <a:spcPct val="0"/>
            </a:spcBef>
            <a:spcAft>
              <a:spcPct val="35000"/>
            </a:spcAft>
          </a:pPr>
          <a:r>
            <a:rPr lang="en-US" dirty="0">
              <a:solidFill>
                <a:schemeClr val="tx1"/>
              </a:solidFill>
            </a:rPr>
            <a:t>Testing &amp; Deployment: 
Conduct testing with real user queries.
Fix errors and improve response accuracy.
Deploy chatbot on official platforms</a:t>
          </a:r>
          <a:endParaRPr lang="en-IN" dirty="0">
            <a:solidFill>
              <a:schemeClr val="tx1"/>
            </a:solidFill>
          </a:endParaRPr>
        </a:p>
      </dsp:txBody>
      <dsp:txXfrm>
        <a:off x="5569857" y="1032731"/>
        <a:ext cx="1858861" cy="4130923"/>
      </dsp:txXfrm>
    </dsp:sp>
    <dsp:sp modelId="{28BE96AA-43EA-45C2-91E0-A9AB6E616FB2}">
      <dsp:nvSpPr>
        <dsp:cNvPr id="6" name="Rectangles 5"/>
        <dsp:cNvSpPr/>
      </dsp:nvSpPr>
      <dsp:spPr bwMode="white">
        <a:xfrm>
          <a:off x="5569857" y="150106"/>
          <a:ext cx="1858861" cy="885354"/>
        </a:xfrm>
        <a:prstGeom prst="rect">
          <a:avLst/>
        </a:prstGeom>
      </dsp:spPr>
      <dsp:style>
        <a:lnRef idx="2">
          <a:schemeClr val="lt1"/>
        </a:lnRef>
        <a:fillRef idx="1">
          <a:schemeClr val="accent1"/>
        </a:fillRef>
        <a:effectRef idx="0">
          <a:scrgbClr r="0" g="0" b="0"/>
        </a:effectRef>
        <a:fontRef idx="minor">
          <a:schemeClr val="lt1"/>
        </a:fontRef>
      </dsp:style>
      <dsp:txBody>
        <a:bodyPr lIns="73025" tIns="73025" rIns="73025" bIns="7302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t>Phase 3</a:t>
          </a:r>
          <a:endParaRPr lang="en-IN" dirty="0"/>
        </a:p>
      </dsp:txBody>
      <dsp:txXfrm>
        <a:off x="5569857" y="150106"/>
        <a:ext cx="1858861" cy="885354"/>
      </dsp:txXfrm>
    </dsp:sp>
    <dsp:sp modelId="{32B17C89-0AB7-4F39-8802-CD2177F072B9}">
      <dsp:nvSpPr>
        <dsp:cNvPr id="7" name="Rectangular Callout 6"/>
        <dsp:cNvSpPr/>
      </dsp:nvSpPr>
      <dsp:spPr bwMode="white">
        <a:xfrm>
          <a:off x="3710996" y="1032731"/>
          <a:ext cx="1858861" cy="3835623"/>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Xfrm>
        <a:off x="3710996" y="1032731"/>
        <a:ext cx="1858861" cy="3835623"/>
      </dsp:txXfrm>
    </dsp:sp>
    <dsp:sp modelId="{CD54F6F7-470D-4639-9DE5-6FC32DE2B963}">
      <dsp:nvSpPr>
        <dsp:cNvPr id="9" name="Rectangles 8"/>
        <dsp:cNvSpPr/>
      </dsp:nvSpPr>
      <dsp:spPr bwMode="white">
        <a:xfrm>
          <a:off x="3710996" y="295300"/>
          <a:ext cx="1858861" cy="737431"/>
        </a:xfrm>
        <a:prstGeom prst="rect">
          <a:avLst/>
        </a:prstGeom>
      </dsp:spPr>
      <dsp:style>
        <a:lnRef idx="2">
          <a:schemeClr val="lt1"/>
        </a:lnRef>
        <a:fillRef idx="1">
          <a:schemeClr val="accent1"/>
        </a:fillRef>
        <a:effectRef idx="0">
          <a:scrgbClr r="0" g="0" b="0"/>
        </a:effectRef>
        <a:fontRef idx="minor">
          <a:schemeClr val="lt1"/>
        </a:fontRef>
      </dsp:style>
      <dsp:txBody>
        <a:bodyPr lIns="73025" tIns="73025" rIns="73025" bIns="7302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t>Phase 2</a:t>
          </a:r>
          <a:endParaRPr lang="en-IN" dirty="0"/>
        </a:p>
      </dsp:txBody>
      <dsp:txXfrm>
        <a:off x="3710996" y="295300"/>
        <a:ext cx="1858861" cy="737431"/>
      </dsp:txXfrm>
    </dsp:sp>
    <dsp:sp modelId="{95EFC0EC-0ED2-46E5-8A70-E65248320769}">
      <dsp:nvSpPr>
        <dsp:cNvPr id="10" name="Rectangular Callout 9"/>
        <dsp:cNvSpPr/>
      </dsp:nvSpPr>
      <dsp:spPr bwMode="white">
        <a:xfrm>
          <a:off x="1852135" y="1032731"/>
          <a:ext cx="1858861" cy="3540323"/>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Body>
        <a:bodyPr lIns="47625" tIns="47625" rIns="47625" bIns="47625" anchor="t"/>
        <a:lstStyle>
          <a:lvl1pPr algn="r">
            <a:defRPr sz="1500"/>
          </a:lvl1pPr>
          <a:lvl2pPr marL="57150" indent="-57150" algn="r">
            <a:defRPr sz="1100"/>
          </a:lvl2pPr>
          <a:lvl3pPr marL="114300" indent="-57150" algn="r">
            <a:defRPr sz="1100"/>
          </a:lvl3pPr>
          <a:lvl4pPr marL="171450" indent="-57150" algn="r">
            <a:defRPr sz="1100"/>
          </a:lvl4pPr>
          <a:lvl5pPr marL="228600" indent="-57150" algn="r">
            <a:defRPr sz="1100"/>
          </a:lvl5pPr>
          <a:lvl6pPr marL="285750" indent="-57150" algn="r">
            <a:defRPr sz="1100"/>
          </a:lvl6pPr>
          <a:lvl7pPr marL="342900" indent="-57150" algn="r">
            <a:defRPr sz="1100"/>
          </a:lvl7pPr>
          <a:lvl8pPr marL="400050" indent="-57150" algn="r">
            <a:defRPr sz="1100"/>
          </a:lvl8pPr>
          <a:lvl9pPr marL="457200" indent="-57150" algn="r">
            <a:defRPr sz="1100"/>
          </a:lvl9pPr>
        </a:lstStyle>
        <a:p>
          <a:pPr lvl="0" algn="l">
            <a:lnSpc>
              <a:spcPct val="100000"/>
            </a:lnSpc>
            <a:spcBef>
              <a:spcPct val="0"/>
            </a:spcBef>
            <a:spcAft>
              <a:spcPct val="35000"/>
            </a:spcAft>
            <a:buNone/>
          </a:pPr>
          <a:r>
            <a:rPr lang="en-IN" dirty="0">
              <a:solidFill>
                <a:schemeClr val="tx1"/>
              </a:solidFill>
            </a:rPr>
            <a:t>Research &amp; Planning:</a:t>
          </a:r>
          <a:endParaRPr lang="en-IN" dirty="0">
            <a:solidFill>
              <a:schemeClr val="tx1"/>
            </a:solidFill>
          </a:endParaRPr>
        </a:p>
        <a:p>
          <a:pPr lvl="0" algn="l">
            <a:lnSpc>
              <a:spcPct val="100000"/>
            </a:lnSpc>
            <a:spcBef>
              <a:spcPct val="0"/>
            </a:spcBef>
            <a:spcAft>
              <a:spcPct val="35000"/>
            </a:spcAft>
            <a:buFont typeface="Arial" panose="020B0604020202020204" pitchFamily="34" charset="0"/>
            <a:buChar char="•"/>
          </a:pPr>
          <a:r>
            <a:rPr lang="en-US" dirty="0">
              <a:solidFill>
                <a:schemeClr val="tx1"/>
              </a:solidFill>
            </a:rPr>
            <a:t>Identify key queries and data sources.
Finalize chatbot features and technology stack.
</a:t>
          </a:r>
          <a:r>
            <a:rPr lang="en-IN" dirty="0">
              <a:solidFill>
                <a:schemeClr val="tx1"/>
              </a:solidFill>
            </a:rPr>
            <a:t> </a:t>
          </a:r>
          <a:endParaRPr>
            <a:solidFill>
              <a:schemeClr val="tx1"/>
            </a:solidFill>
          </a:endParaRPr>
        </a:p>
      </dsp:txBody>
      <dsp:txXfrm>
        <a:off x="1852135" y="1032731"/>
        <a:ext cx="1858861" cy="3540323"/>
      </dsp:txXfrm>
    </dsp:sp>
    <dsp:sp modelId="{D1B6690E-5572-44C1-9E47-D64E6B79D74E}">
      <dsp:nvSpPr>
        <dsp:cNvPr id="11" name="Rectangles 10"/>
        <dsp:cNvSpPr/>
      </dsp:nvSpPr>
      <dsp:spPr bwMode="white">
        <a:xfrm>
          <a:off x="1852135" y="442677"/>
          <a:ext cx="1858861" cy="590054"/>
        </a:xfrm>
        <a:prstGeom prst="rect">
          <a:avLst/>
        </a:prstGeom>
      </dsp:spPr>
      <dsp:style>
        <a:lnRef idx="2">
          <a:schemeClr val="lt1"/>
        </a:lnRef>
        <a:fillRef idx="1">
          <a:schemeClr val="accent1"/>
        </a:fillRef>
        <a:effectRef idx="0">
          <a:scrgbClr r="0" g="0" b="0"/>
        </a:effectRef>
        <a:fontRef idx="minor">
          <a:schemeClr val="lt1"/>
        </a:fontRef>
      </dsp:style>
      <dsp:txBody>
        <a:bodyPr lIns="73025" tIns="73025" rIns="73025" bIns="7302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IN" dirty="0"/>
            <a:t>Phase 1</a:t>
          </a:r>
        </a:p>
      </dsp:txBody>
      <dsp:txXfrm>
        <a:off x="1852135" y="442677"/>
        <a:ext cx="1858861" cy="590054"/>
      </dsp:txXfrm>
    </dsp:sp>
    <dsp:sp modelId="{924D8F83-45B4-46BE-A083-F4E2E907539B}">
      <dsp:nvSpPr>
        <dsp:cNvPr id="8" name="Rectangles 7"/>
        <dsp:cNvSpPr/>
      </dsp:nvSpPr>
      <dsp:spPr bwMode="white">
        <a:xfrm>
          <a:off x="3946700" y="1032731"/>
          <a:ext cx="1623157" cy="3835623"/>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47625" tIns="47625" rIns="47625" bIns="47625" anchor="t"/>
        <a:lstStyle>
          <a:lvl1pPr algn="r">
            <a:defRPr sz="1500"/>
          </a:lvl1pPr>
          <a:lvl2pPr marL="114300" indent="-114300" algn="r">
            <a:defRPr sz="1200"/>
          </a:lvl2pPr>
          <a:lvl3pPr marL="228600" indent="-114300" algn="r">
            <a:defRPr sz="1200"/>
          </a:lvl3pPr>
          <a:lvl4pPr marL="342900" indent="-114300" algn="r">
            <a:defRPr sz="1200"/>
          </a:lvl4pPr>
          <a:lvl5pPr marL="457200" indent="-114300" algn="r">
            <a:defRPr sz="1200"/>
          </a:lvl5pPr>
          <a:lvl6pPr marL="571500" indent="-114300" algn="r">
            <a:defRPr sz="1200"/>
          </a:lvl6pPr>
          <a:lvl7pPr marL="685800" indent="-114300" algn="r">
            <a:defRPr sz="1200"/>
          </a:lvl7pPr>
          <a:lvl8pPr marL="800100" indent="-114300" algn="r">
            <a:defRPr sz="1200"/>
          </a:lvl8pPr>
          <a:lvl9pPr marL="914400" indent="-114300" algn="r">
            <a:defRPr sz="1200"/>
          </a:lvl9pPr>
        </a:lstStyle>
        <a:p>
          <a:endParaRPr>
            <a:solidFill>
              <a:schemeClr val="tx1"/>
            </a:solidFill>
          </a:endParaRPr>
        </a:p>
      </dsp:txBody>
      <dsp:txXfrm>
        <a:off x="3946700" y="1032731"/>
        <a:ext cx="1623157" cy="3835623"/>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ptType="node node"/>
        <dgm:presOf axis="des des" ptType="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dirty="0">
                <a:solidFill>
                  <a:schemeClr val="tx1"/>
                </a:solidFill>
                <a:latin typeface="Cambria" panose="02040503050406030204" pitchFamily="18" charset="0"/>
                <a:ea typeface="Cambria" panose="02040503050406030204" pitchFamily="18" charset="0"/>
              </a:rPr>
              <a:t>AI-Powered Student Assistance Chatbot for Department of Technical Education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Group Number: 146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lang="en-US"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algn="ctr">
              <a:spcBef>
                <a:spcPts val="340"/>
              </a:spcBef>
              <a:buClr>
                <a:srgbClr val="17365D"/>
              </a:buClr>
              <a:buSzPts val="1700"/>
            </a:pPr>
            <a:r>
              <a:rPr lang="en-US" sz="1800" b="1" spc="-25" dirty="0" err="1">
                <a:solidFill>
                  <a:srgbClr val="17365D"/>
                </a:solidFill>
                <a:latin typeface="Cambria" panose="02040503050406030204"/>
                <a:cs typeface="Cambria" panose="02040503050406030204"/>
              </a:rPr>
              <a:t>Dr.Riyazulla</a:t>
            </a:r>
            <a:r>
              <a:rPr lang="en-US" sz="1800" b="1" spc="-25" dirty="0">
                <a:solidFill>
                  <a:srgbClr val="17365D"/>
                </a:solidFill>
                <a:latin typeface="Cambria" panose="02040503050406030204"/>
                <a:cs typeface="Cambria" panose="02040503050406030204"/>
              </a:rPr>
              <a:t> Rahaman J</a:t>
            </a:r>
            <a:r>
              <a:rPr lang="en-US" sz="1800" b="1" spc="-10" dirty="0">
                <a:solidFill>
                  <a:schemeClr val="tx1"/>
                </a:solidFill>
                <a:latin typeface="Cambria" panose="02040503050406030204"/>
                <a:cs typeface="Cambria" panose="02040503050406030204"/>
              </a:rPr>
              <a:t> </a:t>
            </a:r>
            <a:endParaRPr lang="en-US" spc="-10" dirty="0">
              <a:latin typeface="Cambria" panose="02040503050406030204" pitchFamily="18" charset="0"/>
              <a:ea typeface="Cambria" panose="02040503050406030204" pitchFamily="18" charset="0"/>
            </a:endParaRPr>
          </a:p>
          <a:p>
            <a:pPr algn="ctr">
              <a:spcBef>
                <a:spcPts val="340"/>
              </a:spcBef>
              <a:buClr>
                <a:srgbClr val="17365D"/>
              </a:buClr>
              <a:buSzPts val="1700"/>
            </a:pP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40000"/>
          </a:bodyPr>
          <a:lstStyle/>
          <a:p>
            <a:pPr marL="0" marR="0" lvl="0" indent="0" algn="ctr" rtl="0">
              <a:spcBef>
                <a:spcPts val="0"/>
              </a:spcBef>
              <a:spcAft>
                <a:spcPts val="0"/>
              </a:spcAft>
              <a:buClr>
                <a:srgbClr val="17365D"/>
              </a:buClr>
              <a:buSzPct val="100000"/>
              <a:buFont typeface="Arial" panose="020B0604020202020204"/>
              <a:buNone/>
            </a:pPr>
            <a:r>
              <a:rPr lang="en-GB" sz="32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3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a:t>
            </a:r>
            <a:endParaRPr lang="en-GB" sz="3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rPr>
              <a:t>Capstone Project</a:t>
            </a:r>
            <a:endPar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a:cs typeface="Cambria" panose="02040503050406030204"/>
              </a:rPr>
              <a:t>Dr.Asif</a:t>
            </a:r>
            <a:r>
              <a:rPr lang="en-US" sz="2000" b="1" dirty="0">
                <a:solidFill>
                  <a:schemeClr val="tx1"/>
                </a:solidFill>
                <a:latin typeface="Cambria" panose="02040503050406030204"/>
                <a:cs typeface="Cambria" panose="02040503050406030204"/>
              </a:rPr>
              <a:t> Mohammed H.B</a:t>
            </a:r>
            <a:endParaRPr lang="en-US" sz="2000" b="1" dirty="0">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spc="-10" dirty="0">
                <a:solidFill>
                  <a:schemeClr val="tx1"/>
                </a:solidFill>
                <a:latin typeface="Cambria" panose="02040503050406030204"/>
                <a:cs typeface="Cambria" panose="02040503050406030204"/>
              </a:rPr>
              <a:t>Mr. Amarnath J.L &amp; </a:t>
            </a:r>
            <a:r>
              <a:rPr lang="en-US" sz="2000" b="1" spc="-10" dirty="0" err="1">
                <a:solidFill>
                  <a:schemeClr val="tx1"/>
                </a:solidFill>
                <a:latin typeface="Cambria" panose="02040503050406030204"/>
                <a:cs typeface="Cambria" panose="02040503050406030204"/>
              </a:rPr>
              <a:t>Dr.Jayanthi</a:t>
            </a:r>
            <a:r>
              <a:rPr lang="en-US" sz="2000" b="1" spc="-10" dirty="0">
                <a:solidFill>
                  <a:schemeClr val="tx1"/>
                </a:solidFill>
                <a:latin typeface="Cambria" panose="02040503050406030204"/>
                <a:cs typeface="Cambria" panose="02040503050406030204"/>
              </a:rPr>
              <a:t> K. </a:t>
            </a:r>
            <a:endPar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object 4"/>
          <p:cNvGraphicFramePr>
            <a:graphicFrameLocks noGrp="1"/>
          </p:cNvGraphicFramePr>
          <p:nvPr/>
        </p:nvGraphicFramePr>
        <p:xfrm>
          <a:off x="293986" y="2767219"/>
          <a:ext cx="5417820" cy="1533425"/>
        </p:xfrm>
        <a:graphic>
          <a:graphicData uri="http://schemas.openxmlformats.org/drawingml/2006/table">
            <a:tbl>
              <a:tblPr firstRow="1" bandRow="1">
                <a:tableStyleId>{2D5ABB26-0587-4C30-8999-92F81FD0307C}</a:tableStyleId>
              </a:tblPr>
              <a:tblGrid>
                <a:gridCol w="2084705"/>
                <a:gridCol w="3333115"/>
              </a:tblGrid>
              <a:tr h="294906">
                <a:tc>
                  <a:txBody>
                    <a:bodyPr/>
                    <a:lstStyle/>
                    <a:p>
                      <a:pPr marL="31750">
                        <a:lnSpc>
                          <a:spcPts val="1590"/>
                        </a:lnSpc>
                      </a:pPr>
                      <a:r>
                        <a:rPr sz="1400" b="1" dirty="0">
                          <a:solidFill>
                            <a:srgbClr val="FFFFFF"/>
                          </a:solidFill>
                          <a:latin typeface="Arial" panose="020B0604020202020204"/>
                          <a:cs typeface="Arial" panose="020B0604020202020204"/>
                        </a:rPr>
                        <a:t>Roll </a:t>
                      </a:r>
                      <a:r>
                        <a:rPr sz="1400" b="1" spc="-10" dirty="0">
                          <a:solidFill>
                            <a:srgbClr val="FFFFFF"/>
                          </a:solidFill>
                          <a:latin typeface="Arial" panose="020B0604020202020204"/>
                          <a:cs typeface="Arial" panose="020B0604020202020204"/>
                        </a:rPr>
                        <a:t>Number</a:t>
                      </a:r>
                      <a:endParaRPr sz="1400" dirty="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1750">
                        <a:lnSpc>
                          <a:spcPts val="1590"/>
                        </a:lnSpc>
                      </a:pPr>
                      <a:r>
                        <a:rPr sz="1400" b="1" dirty="0">
                          <a:solidFill>
                            <a:srgbClr val="FFFFFF"/>
                          </a:solidFill>
                          <a:latin typeface="Arial" panose="020B0604020202020204"/>
                          <a:cs typeface="Arial" panose="020B0604020202020204"/>
                        </a:rPr>
                        <a:t>Student</a:t>
                      </a:r>
                      <a:r>
                        <a:rPr sz="1400" b="1" spc="-30" dirty="0">
                          <a:solidFill>
                            <a:srgbClr val="FFFFFF"/>
                          </a:solidFill>
                          <a:latin typeface="Arial" panose="020B0604020202020204"/>
                          <a:cs typeface="Arial" panose="020B0604020202020204"/>
                        </a:rPr>
                        <a:t> </a:t>
                      </a:r>
                      <a:r>
                        <a:rPr sz="1400" b="1" spc="-20" dirty="0">
                          <a:solidFill>
                            <a:srgbClr val="FFFFFF"/>
                          </a:solidFill>
                          <a:latin typeface="Arial" panose="020B0604020202020204"/>
                          <a:cs typeface="Arial" panose="020B0604020202020204"/>
                        </a:rPr>
                        <a:t>Name</a:t>
                      </a:r>
                      <a:endParaRPr sz="1400" dirty="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r>
              <a:tr h="306070">
                <a:tc>
                  <a:txBody>
                    <a:bodyPr/>
                    <a:lstStyle/>
                    <a:p>
                      <a:pPr marL="31750">
                        <a:lnSpc>
                          <a:spcPct val="100000"/>
                        </a:lnSpc>
                        <a:spcBef>
                          <a:spcPts val="5"/>
                        </a:spcBef>
                      </a:pPr>
                      <a:r>
                        <a:rPr sz="1400" spc="-10" dirty="0">
                          <a:latin typeface="Arial" panose="020B0604020202020204"/>
                          <a:cs typeface="Arial" panose="020B0604020202020204"/>
                        </a:rPr>
                        <a:t>20211C</a:t>
                      </a:r>
                      <a:r>
                        <a:rPr lang="en-US" sz="1400" spc="-10" dirty="0">
                          <a:latin typeface="Arial" panose="020B0604020202020204"/>
                          <a:cs typeface="Arial" panose="020B0604020202020204"/>
                        </a:rPr>
                        <a:t>SE0748</a:t>
                      </a:r>
                      <a:endParaRPr sz="1400" dirty="0">
                        <a:latin typeface="Arial" panose="020B0604020202020204"/>
                        <a:cs typeface="Arial" panose="020B0604020202020204"/>
                      </a:endParaRPr>
                    </a:p>
                  </a:txBody>
                  <a:tcPr marL="0" marR="0" marT="6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7E7"/>
                    </a:solidFill>
                  </a:tcPr>
                </a:tc>
                <a:tc>
                  <a:txBody>
                    <a:bodyPr/>
                    <a:lstStyle/>
                    <a:p>
                      <a:pPr marL="31750">
                        <a:lnSpc>
                          <a:spcPct val="100000"/>
                        </a:lnSpc>
                        <a:spcBef>
                          <a:spcPts val="5"/>
                        </a:spcBef>
                      </a:pPr>
                      <a:r>
                        <a:rPr lang="en-US" sz="1400" dirty="0">
                          <a:latin typeface="Arial" panose="020B0604020202020204"/>
                          <a:cs typeface="Arial" panose="020B0604020202020204"/>
                        </a:rPr>
                        <a:t>THOTA HARI MANI KANTA</a:t>
                      </a:r>
                      <a:endParaRPr sz="1400" dirty="0">
                        <a:latin typeface="Arial" panose="020B0604020202020204"/>
                        <a:cs typeface="Arial" panose="020B0604020202020204"/>
                      </a:endParaRPr>
                    </a:p>
                  </a:txBody>
                  <a:tcPr marL="0" marR="0" marT="6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7E7"/>
                    </a:solidFill>
                  </a:tcPr>
                </a:tc>
              </a:tr>
              <a:tr h="302260">
                <a:tc>
                  <a:txBody>
                    <a:bodyPr/>
                    <a:lstStyle/>
                    <a:p>
                      <a:pPr marL="31750">
                        <a:lnSpc>
                          <a:spcPts val="1590"/>
                        </a:lnSpc>
                      </a:pPr>
                      <a:r>
                        <a:rPr sz="1400" spc="-10" dirty="0">
                          <a:latin typeface="Arial" panose="020B0604020202020204"/>
                          <a:cs typeface="Arial" panose="020B0604020202020204"/>
                        </a:rPr>
                        <a:t>20211C</a:t>
                      </a:r>
                      <a:r>
                        <a:rPr lang="en-US" sz="1400" spc="-10" dirty="0">
                          <a:latin typeface="Arial" panose="020B0604020202020204"/>
                          <a:cs typeface="Arial" panose="020B0604020202020204"/>
                        </a:rPr>
                        <a:t>SE0763</a:t>
                      </a:r>
                      <a:endParaRPr sz="1400" dirty="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F4"/>
                    </a:solidFill>
                  </a:tcPr>
                </a:tc>
                <a:tc>
                  <a:txBody>
                    <a:bodyPr/>
                    <a:lstStyle/>
                    <a:p>
                      <a:pPr marL="31750">
                        <a:lnSpc>
                          <a:spcPts val="1590"/>
                        </a:lnSpc>
                      </a:pPr>
                      <a:r>
                        <a:rPr lang="en-US" sz="1400" dirty="0">
                          <a:latin typeface="Arial" panose="020B0604020202020204"/>
                          <a:cs typeface="Arial" panose="020B0604020202020204"/>
                        </a:rPr>
                        <a:t>N UMA</a:t>
                      </a:r>
                      <a:endParaRPr sz="1400" dirty="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F4"/>
                    </a:solidFill>
                  </a:tcPr>
                </a:tc>
              </a:tr>
              <a:tr h="324119">
                <a:tc>
                  <a:txBody>
                    <a:bodyPr/>
                    <a:lstStyle/>
                    <a:p>
                      <a:pPr marL="31750">
                        <a:lnSpc>
                          <a:spcPts val="1590"/>
                        </a:lnSpc>
                      </a:pPr>
                      <a:r>
                        <a:rPr sz="1400" spc="-10" dirty="0">
                          <a:latin typeface="Arial" panose="020B0604020202020204"/>
                          <a:cs typeface="Arial" panose="020B0604020202020204"/>
                        </a:rPr>
                        <a:t>20211CS</a:t>
                      </a:r>
                      <a:r>
                        <a:rPr lang="en-US" sz="1400" spc="-10" dirty="0">
                          <a:latin typeface="Arial" panose="020B0604020202020204"/>
                          <a:cs typeface="Arial" panose="020B0604020202020204"/>
                        </a:rPr>
                        <a:t>E0750</a:t>
                      </a:r>
                      <a:endParaRPr sz="1400" dirty="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7E7"/>
                    </a:solidFill>
                  </a:tcPr>
                </a:tc>
                <a:tc>
                  <a:txBody>
                    <a:bodyPr/>
                    <a:lstStyle/>
                    <a:p>
                      <a:pPr marL="31750">
                        <a:lnSpc>
                          <a:spcPts val="1590"/>
                        </a:lnSpc>
                      </a:pPr>
                      <a:r>
                        <a:rPr lang="en-US" sz="1400" dirty="0">
                          <a:latin typeface="Arial" panose="020B0604020202020204"/>
                          <a:cs typeface="Arial" panose="020B0604020202020204"/>
                        </a:rPr>
                        <a:t>A. VEERA VARDHAN REDDY</a:t>
                      </a:r>
                      <a:endParaRPr sz="1400" dirty="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7E7"/>
                    </a:solidFill>
                  </a:tcPr>
                </a:tc>
              </a:tr>
              <a:tr h="306070">
                <a:tc>
                  <a:txBody>
                    <a:bodyPr/>
                    <a:lstStyle/>
                    <a:p>
                      <a:pPr marL="31750">
                        <a:lnSpc>
                          <a:spcPts val="1590"/>
                        </a:lnSpc>
                      </a:pPr>
                      <a:r>
                        <a:rPr sz="1400" spc="-10" dirty="0">
                          <a:latin typeface="Arial" panose="020B0604020202020204"/>
                          <a:cs typeface="Arial" panose="020B0604020202020204"/>
                        </a:rPr>
                        <a:t>20211CS</a:t>
                      </a:r>
                      <a:r>
                        <a:rPr lang="en-US" sz="1400" spc="-10" dirty="0">
                          <a:latin typeface="Arial" panose="020B0604020202020204"/>
                          <a:cs typeface="Arial" panose="020B0604020202020204"/>
                        </a:rPr>
                        <a:t>E0751</a:t>
                      </a:r>
                      <a:endParaRPr sz="1400" dirty="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F4"/>
                    </a:solidFill>
                  </a:tcPr>
                </a:tc>
                <a:tc>
                  <a:txBody>
                    <a:bodyPr/>
                    <a:lstStyle/>
                    <a:p>
                      <a:pPr marL="31750">
                        <a:lnSpc>
                          <a:spcPts val="1590"/>
                        </a:lnSpc>
                      </a:pPr>
                      <a:r>
                        <a:rPr lang="en-US" sz="1400" dirty="0">
                          <a:latin typeface="Arial" panose="020B0604020202020204"/>
                          <a:cs typeface="Arial" panose="020B0604020202020204"/>
                        </a:rPr>
                        <a:t>K. SANTHOSH REDDY</a:t>
                      </a:r>
                      <a:endParaRPr sz="1400" dirty="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F4"/>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GITHUB LINK</a:t>
            </a:r>
            <a:endParaRPr lang="en-GB" altLang="en-US"/>
          </a:p>
        </p:txBody>
      </p:sp>
      <p:sp>
        <p:nvSpPr>
          <p:cNvPr id="3" name="Content Placeholder 2"/>
          <p:cNvSpPr>
            <a:spLocks noGrp="1"/>
          </p:cNvSpPr>
          <p:nvPr>
            <p:ph idx="1"/>
          </p:nvPr>
        </p:nvSpPr>
        <p:spPr/>
        <p:txBody>
          <a:bodyPr/>
          <a:p>
            <a:r>
              <a:rPr lang="en-US" altLang="en-US"/>
              <a:t>https://github.com/HariManiKanta20/AI-Powered-Student-Assistance-Chatbot-for-Department-of-Technical-Education-Using-NLP-AND-ML</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3" name="Content Placeholder 2"/>
          <p:cNvSpPr>
            <a:spLocks noGrp="1"/>
          </p:cNvSpPr>
          <p:nvPr>
            <p:ph idx="1"/>
          </p:nvPr>
        </p:nvSpPr>
        <p:spPr/>
        <p:txBody>
          <a:bodyPr>
            <a:normAutofit/>
          </a:bodyPr>
          <a:lstStyle/>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1. Frontend Frameworks: Bootstrap</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Use Case: Simplify responsive design and styling.</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Why Use It: Bootstrap provides pre-built components (e.g., cards, buttons, modals) and responsive grid system, making it easier to create a visually appealing and mobile-friendly design.</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2. JavaScript Libraries: a. jQuery</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Use Case: Simplify DOM manipulation and event handling.</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Why Use It: jQuery makes it easier to select elements, handle events, and perform animations.</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b. Rasa</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Use Case: Open-source chatbot framework for building conversational AI.</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Why Use It: Rasa allows you to build and deploy chatbots with advanced NLP capabilities.</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3. JavaScript Functionality</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Fetching College Data</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IN"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780" y="0"/>
            <a:ext cx="10711542"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graphicFrame>
        <p:nvGraphicFramePr>
          <p:cNvPr id="15" name="Content Placeholder 14"/>
          <p:cNvGraphicFramePr>
            <a:graphicFrameLocks noGrp="1"/>
          </p:cNvGraphicFramePr>
          <p:nvPr>
            <p:ph idx="1"/>
          </p:nvPr>
        </p:nvGraphicFramePr>
        <p:xfrm>
          <a:off x="812800" y="998376"/>
          <a:ext cx="11139714" cy="54584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a:bodyPr>
          <a:lstStyle/>
          <a:p>
            <a:pPr algn="just"/>
            <a:r>
              <a:rPr lang="en-US" sz="2100" dirty="0">
                <a:latin typeface="Times New Roman" panose="02020603050405020304" pitchFamily="18" charset="0"/>
                <a:cs typeface="Times New Roman" panose="02020603050405020304" pitchFamily="18" charset="0"/>
              </a:rPr>
              <a:t>Faster &amp; Accurate Information: Students and parents get real-time responses to their queries.</a:t>
            </a:r>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Reduced Workload: Colleges and staff can focus on more critical tasks instead of handling repetitive queries.</a:t>
            </a:r>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Increased Accessibility: The chatbot will be available 24/7, offering instant assistance.</a:t>
            </a:r>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Data-Driven Decision Making: The chatbot will generate insights into user queries to help improve services.</a:t>
            </a:r>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Multilingual Support: Ensures accessibility for users from diverse backgrounds.</a:t>
            </a:r>
            <a:endParaRPr lang="en-GB" sz="2100" dirty="0">
              <a:latin typeface="Times New Roman" panose="02020603050405020304" pitchFamily="18" charset="0"/>
              <a:cs typeface="Times New Roman" panose="02020603050405020304" pitchFamily="18" charset="0"/>
            </a:endParaRPr>
          </a:p>
          <a:p>
            <a:endParaRPr lang="en-GB"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AI-powered student assistance chatbot will transform how technical education institutions handle student queries. By automating information retrieval, reducing manual efforts, and improving response efficiency, this chatbot will enhance student engagement and accessibility while streamlining administrative tasks. The adoption of AI-driven solutions aligns with the Government of Rajasthan’s vision of leveraging technology for better governance and education services.</a:t>
            </a:r>
            <a:endParaRPr lang="en-GB" dirty="0">
              <a:latin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7200" dirty="0">
                <a:latin typeface="Times New Roman" panose="02020603050405020304" pitchFamily="18" charset="0"/>
                <a:cs typeface="Times New Roman" panose="02020603050405020304" pitchFamily="18" charset="0"/>
              </a:rPr>
              <a:t>Thank You</a:t>
            </a:r>
            <a:endParaRPr lang="en-GB"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lstStyle/>
          <a:p>
            <a:pPr algn="just"/>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project</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aims</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develop</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centralized</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AI-powered</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Department</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Technical Education, Government of Rajasthan, to streamline admission-related queries for engineering and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polytechnic</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institutes.</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It</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utilizes</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Artificial</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Intelligence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Processing (NLP) to provide instant, 24/7 assistance for queries about admissions, eligibility, fees, scholarships, hostels, and placements.</a:t>
            </a:r>
            <a:endParaRPr lang="en-US"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 chatbot supports text and voice interactions in English and can be extended to regional languages like Hindi. By automating responses to frequently asked questions, it reduces the workload on administrative staff, enhances user experience, and provides valuable insights through</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interaction</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This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initiative</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modernizes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communication</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improves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accessibility</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 all stakeholders.</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normAutofit lnSpcReduction="10000"/>
          </a:bodyPr>
          <a:lstStyle/>
          <a:p>
            <a:pPr marL="0" lvl="0" indent="0" algn="just">
              <a:buClr>
                <a:srgbClr val="454545"/>
              </a:buClr>
              <a:buSzPts val="1200"/>
              <a:buNone/>
              <a:tabLst>
                <a:tab pos="17653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1.</a:t>
            </a:r>
            <a:r>
              <a:rPr lang="en-US" sz="2100" u="sng" spc="-3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u="sng"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30" dirty="0">
                <a:effectLst/>
                <a:latin typeface="Times New Roman" panose="02020603050405020304" pitchFamily="18" charset="0"/>
                <a:ea typeface="Trebuchet MS" panose="020B0603020202020204" pitchFamily="34" charset="0"/>
                <a:cs typeface="Times New Roman" panose="02020603050405020304" pitchFamily="18" charset="0"/>
              </a:rPr>
              <a:t>Applications</a:t>
            </a:r>
            <a:r>
              <a:rPr lang="en-US" sz="2100" u="sng"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3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u="sng"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Education:</a:t>
            </a:r>
            <a:endParaRPr lang="en-IN" sz="2100" u="sng"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2225" marR="36195" indent="128270" algn="just">
              <a:lnSpc>
                <a:spcPct val="130000"/>
              </a:lnSpc>
              <a:spcBef>
                <a:spcPts val="440"/>
              </a:spcBef>
            </a:pP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Chatbots are increasingly being adopted in the education sector to provide real-time assistance to students and stakeholders. Studies indicate that AI-powered chatbots can enhance accessibility,</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automate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repetitive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tasks,</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improve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satisfaction</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by</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delivering</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accurate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 instant responses. Research also highlights their ability to handle a high volume of queries simultaneously, making them a cost-effective solution for educational institutions.</a:t>
            </a:r>
            <a:endParaRPr lang="en-US"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2225" marR="36195" indent="0" algn="just">
              <a:lnSpc>
                <a:spcPct val="130000"/>
              </a:lnSpc>
              <a:spcBef>
                <a:spcPts val="440"/>
              </a:spcBef>
              <a:buNone/>
            </a:pPr>
            <a:endParaRPr lang="en-US"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spcBef>
                <a:spcPts val="5"/>
              </a:spcBef>
              <a:buClr>
                <a:srgbClr val="454545"/>
              </a:buClr>
              <a:buSzPts val="1200"/>
              <a:buNone/>
              <a:tabLst>
                <a:tab pos="199390" algn="l"/>
              </a:tabLst>
            </a:pPr>
            <a:r>
              <a:rPr lang="en-US" sz="2100" dirty="0">
                <a:latin typeface="Times New Roman" panose="02020603050405020304" pitchFamily="18" charset="0"/>
                <a:ea typeface="Trebuchet MS" panose="020B0603020202020204" pitchFamily="34" charset="0"/>
                <a:cs typeface="Times New Roman" panose="02020603050405020304" pitchFamily="18" charset="0"/>
              </a:rPr>
              <a:t>2.</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u="sng"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u="sng"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Processing</a:t>
            </a:r>
            <a:r>
              <a:rPr lang="en-US" sz="2100" u="sng"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(NLP)</a:t>
            </a:r>
            <a:r>
              <a:rPr lang="en-US" sz="2100" u="sng"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u="sng"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Chatbots</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t>
            </a:r>
            <a:endParaRPr lang="en-IN" sz="2100"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2225" indent="128270" algn="just">
              <a:lnSpc>
                <a:spcPct val="130000"/>
              </a:lnSpc>
              <a:spcBef>
                <a:spcPts val="435"/>
              </a:spcBef>
            </a:pP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NLP is a key component of modern chatbots, enabling them to understand and process human language.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Literature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emphasizes</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use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NLP</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intent</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recognition,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entity</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extraction,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 conversational flow management. Open-source frameworks like Rasa and Dialog flow have been extensively</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studied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their</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ability</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create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flexible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customizable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NLP-powered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chatbots.</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2500" dirty="0">
                <a:effectLst/>
                <a:latin typeface="Times New Roman" panose="02020603050405020304" pitchFamily="18" charset="0"/>
                <a:ea typeface="Trebuchet MS" panose="020B0603020202020204" pitchFamily="34" charset="0"/>
                <a:cs typeface="Times New Roman" panose="02020603050405020304" pitchFamily="18" charset="0"/>
              </a:rPr>
              <a:t>1.Phone</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Calls</a:t>
            </a:r>
            <a:endPar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Limited</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availability</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during</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office</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hours.</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Long</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wait</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times</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during</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peak</a:t>
            </a:r>
            <a:r>
              <a:rPr lang="en-US" sz="25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admission</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 periods.</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High</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dependence</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human</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resources,</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leading</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increased</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workload</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5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administrative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staff.</a:t>
            </a:r>
            <a:endParaRPr lang="en-IN" sz="25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endPar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r>
              <a:rPr lang="en-US" sz="2500" spc="-10" dirty="0">
                <a:latin typeface="Times New Roman" panose="02020603050405020304" pitchFamily="18" charset="0"/>
                <a:cs typeface="Times New Roman" panose="02020603050405020304" pitchFamily="18" charset="0"/>
              </a:rPr>
              <a:t>2.Emails</a:t>
            </a:r>
            <a:endParaRPr lang="en-US" sz="2500" spc="-10" dirty="0">
              <a:latin typeface="Times New Roman" panose="02020603050405020304" pitchFamily="18"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Delayed</a:t>
            </a:r>
            <a:r>
              <a:rPr lang="en-US" sz="25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responses</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due</a:t>
            </a:r>
            <a:r>
              <a:rPr lang="en-US" sz="25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manual</a:t>
            </a:r>
            <a:r>
              <a:rPr lang="en-US" sz="25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processing.</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Lack</a:t>
            </a:r>
            <a:r>
              <a:rPr lang="en-US" sz="25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5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real-time</a:t>
            </a:r>
            <a:r>
              <a:rPr lang="en-US" sz="25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communication.</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Inefficient</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handling</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large</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volumes</a:t>
            </a:r>
            <a:r>
              <a:rPr lang="en-US" sz="25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repetitive</a:t>
            </a:r>
            <a:r>
              <a:rPr lang="en-US" sz="25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queries.</a:t>
            </a:r>
            <a:endParaRPr lang="en-IN" sz="25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endParaRPr lang="en-US" sz="2500" spc="-10" dirty="0">
              <a:latin typeface="Times New Roman" panose="02020603050405020304" pitchFamily="18" charset="0"/>
              <a:cs typeface="Times New Roman" panose="02020603050405020304" pitchFamily="18" charset="0"/>
            </a:endParaRPr>
          </a:p>
          <a:p>
            <a:pPr marL="0" indent="0" algn="just">
              <a:buNone/>
            </a:pPr>
            <a:r>
              <a:rPr lang="en-US" sz="2500" spc="-10" dirty="0">
                <a:latin typeface="Times New Roman" panose="02020603050405020304" pitchFamily="18" charset="0"/>
                <a:cs typeface="Times New Roman" panose="02020603050405020304" pitchFamily="18" charset="0"/>
              </a:rPr>
              <a:t>3.In Person Visits</a:t>
            </a:r>
            <a:endParaRPr lang="en-US" sz="2500" spc="-10" dirty="0">
              <a:latin typeface="Times New Roman" panose="02020603050405020304" pitchFamily="18"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Time-consuming</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inconvenient</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stakeholders,</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especially</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those</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from</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remote</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areas.</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Increased</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administrative</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burden</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college</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staff</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manage</a:t>
            </a:r>
            <a:r>
              <a:rPr lang="en-US" sz="25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visitors.</a:t>
            </a:r>
            <a:endParaRPr lang="en-IN" sz="25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Limited</a:t>
            </a:r>
            <a:r>
              <a:rPr lang="en-US" sz="25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scalability</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during</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peak</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0" dirty="0">
                <a:effectLst/>
                <a:latin typeface="Times New Roman" panose="02020603050405020304" pitchFamily="18" charset="0"/>
                <a:ea typeface="Trebuchet MS" panose="020B0603020202020204" pitchFamily="34" charset="0"/>
                <a:cs typeface="Times New Roman" panose="02020603050405020304" pitchFamily="18" charset="0"/>
              </a:rPr>
              <a:t>admission</a:t>
            </a:r>
            <a:r>
              <a:rPr lang="en-US" sz="25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500" spc="-10" dirty="0">
                <a:effectLst/>
                <a:latin typeface="Times New Roman" panose="02020603050405020304" pitchFamily="18" charset="0"/>
                <a:ea typeface="Trebuchet MS" panose="020B0603020202020204" pitchFamily="34" charset="0"/>
                <a:cs typeface="Times New Roman" panose="02020603050405020304" pitchFamily="18" charset="0"/>
              </a:rPr>
              <a:t>seasons.</a:t>
            </a:r>
            <a:endParaRPr lang="en-IN" sz="2500" spc="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a:bodyPr>
          <a:lstStyle/>
          <a:p>
            <a:pPr marL="0" indent="0" algn="just">
              <a:buNone/>
            </a:pPr>
            <a:r>
              <a:rPr lang="en-US" sz="2100" spc="-10" dirty="0">
                <a:latin typeface="Times New Roman" panose="02020603050405020304" pitchFamily="18" charset="0"/>
                <a:cs typeface="Times New Roman" panose="02020603050405020304" pitchFamily="18" charset="0"/>
              </a:rPr>
              <a:t>4.Static Websites</a:t>
            </a:r>
            <a:endParaRPr lang="en-US" sz="2100" spc="-10" dirty="0">
              <a:latin typeface="Times New Roman" panose="02020603050405020304" pitchFamily="18"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Limited</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interactivity;</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users</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cannot</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ask</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specific</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questions.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Difficult</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non-technical</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users</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navigate</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find</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relevant</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information.</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No</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real-time</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assistance</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or</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personalized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guidance.</a:t>
            </a:r>
            <a:endParaRPr lang="en-IN" sz="21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endParaRPr lang="en-US" sz="2100" spc="-10" dirty="0">
              <a:latin typeface="Times New Roman" panose="02020603050405020304" pitchFamily="18" charset="0"/>
              <a:cs typeface="Times New Roman" panose="02020603050405020304" pitchFamily="18" charset="0"/>
            </a:endParaRPr>
          </a:p>
          <a:p>
            <a:pPr marL="0" indent="0" algn="just">
              <a:buNone/>
            </a:pPr>
            <a:r>
              <a:rPr lang="en-US" sz="2100" spc="-10" dirty="0">
                <a:latin typeface="Times New Roman" panose="02020603050405020304" pitchFamily="18" charset="0"/>
                <a:cs typeface="Times New Roman" panose="02020603050405020304" pitchFamily="18" charset="0"/>
              </a:rPr>
              <a:t>5.Social Media Platforms</a:t>
            </a:r>
            <a:endParaRPr lang="en-IN" sz="2100" dirty="0">
              <a:latin typeface="Times New Roman" panose="02020603050405020304" pitchFamily="18"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often</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go</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unanswered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receive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delayed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responses.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Difficult</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track</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manage</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large</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numbers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systematically.</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Not</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all</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stakeholders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are</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active</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social</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media</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platforms.</a:t>
            </a:r>
            <a:endParaRPr lang="en-IN" sz="2100" spc="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normAutofit/>
          </a:bodyPr>
          <a:lstStyle/>
          <a:p>
            <a:pPr marL="0" indent="0" algn="just">
              <a:buNone/>
            </a:pP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Key</a:t>
            </a:r>
            <a:r>
              <a:rPr lang="en-US" sz="2100" u="sng"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Features</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Proposed</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Method:</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u="sng"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17653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1.Centralized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System</a:t>
            </a:r>
            <a:endPar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7653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single</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platform</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handling</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all</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admission-related</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engineering</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polytechnic institutes under the Department of Technical Education.</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7653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Accessible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24/7</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students,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parents,</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other</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stakeholders.</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19939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2.Automated</a:t>
            </a:r>
            <a:r>
              <a:rPr lang="en-US" sz="2100" spc="2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Query</a:t>
            </a:r>
            <a:r>
              <a:rPr lang="en-US" sz="2100" spc="2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Handling</a:t>
            </a:r>
            <a:endPar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9939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Instantly</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responds</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frequently</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asked</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questions</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about</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admissions,</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eligibility,</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fee</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structure, scholarships, hostel facilities, placement opportunities, and more.</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9939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Reduces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reliance</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human</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intervention</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repetitive</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200025"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3.Natural</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spc="-9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Processing</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(NLP)</a:t>
            </a:r>
            <a:endParaRPr lang="en-IN" sz="2100" spc="-3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20002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Enables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understand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respond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seamless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experience.</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20002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Supports</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both</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text-based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voice-based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interactions</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accessibility.</a:t>
            </a:r>
            <a:endParaRPr lang="en-IN" sz="2100" spc="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a:xfrm>
            <a:off x="812800" y="952501"/>
            <a:ext cx="10668000" cy="4952997"/>
          </a:xfrm>
        </p:spPr>
        <p:txBody>
          <a:bodyPr>
            <a:noAutofit/>
          </a:bodyPr>
          <a:lstStyle/>
          <a:p>
            <a:pPr marL="0" lvl="0" indent="0" algn="just">
              <a:buClr>
                <a:srgbClr val="454545"/>
              </a:buClr>
              <a:buSzPts val="1200"/>
              <a:buNone/>
              <a:tabLst>
                <a:tab pos="202565"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4.Multilingual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Support</a:t>
            </a:r>
            <a:endParaRPr lang="en-IN" sz="2100" spc="-3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20256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Provides</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assistance</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English</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can</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be</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extended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regional</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languages</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like</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Hindi</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cater to a diverse audience.</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198120" algn="l"/>
              </a:tabLst>
            </a:pPr>
            <a:r>
              <a:rPr lang="en-US" sz="2100" spc="-30" dirty="0">
                <a:latin typeface="Times New Roman" panose="02020603050405020304" pitchFamily="18" charset="0"/>
                <a:ea typeface="Trebuchet MS" panose="020B0603020202020204" pitchFamily="34" charset="0"/>
                <a:cs typeface="Times New Roman" panose="02020603050405020304" pitchFamily="18" charset="0"/>
              </a:rPr>
              <a:t>5.</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Insights</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Analysis</a:t>
            </a:r>
            <a:endParaRPr lang="en-IN" sz="2100" spc="-3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9812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Collects</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analyzes</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interaction</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identify</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common</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concerns</a:t>
            </a:r>
            <a:r>
              <a:rPr lang="en-US" sz="21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optimize services accordingly.</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9812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Helps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the Department</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Technical Education</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improve its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processes 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decision-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making.</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lgn="just">
              <a:buNone/>
            </a:pPr>
            <a:r>
              <a:rPr lang="en-US" sz="2100" dirty="0">
                <a:latin typeface="Times New Roman" panose="02020603050405020304" pitchFamily="18" charset="0"/>
                <a:ea typeface="Trebuchet MS" panose="020B0603020202020204" pitchFamily="34" charset="0"/>
                <a:cs typeface="Times New Roman" panose="02020603050405020304" pitchFamily="18" charset="0"/>
              </a:rPr>
              <a:t>6.</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User-Friendly</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Interface</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spcBef>
                <a:spcPts val="440"/>
              </a:spcBef>
              <a:buClr>
                <a:srgbClr val="454545"/>
              </a:buClr>
              <a:buSzPts val="1200"/>
              <a:tabLst>
                <a:tab pos="26479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Intuitive</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design</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ensures</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easy</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navigation</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quick</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access</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information</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users.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spcBef>
                <a:spcPts val="440"/>
              </a:spcBef>
              <a:buClr>
                <a:srgbClr val="454545"/>
              </a:buClr>
              <a:buSzPts val="1200"/>
              <a:tabLst>
                <a:tab pos="26479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Accessible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via</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websites,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mobile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apps,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or</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messaging</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platforms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convenience.</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buClr>
                <a:srgbClr val="454545"/>
              </a:buClr>
              <a:buSzPts val="1200"/>
              <a:buNone/>
              <a:tabLst>
                <a:tab pos="180340" algn="l"/>
              </a:tabLst>
            </a:pPr>
            <a:r>
              <a:rPr lang="en-US" sz="2100" spc="-130" dirty="0">
                <a:latin typeface="Times New Roman" panose="02020603050405020304" pitchFamily="18" charset="0"/>
                <a:ea typeface="Trebuchet MS" panose="020B0603020202020204" pitchFamily="34" charset="0"/>
                <a:cs typeface="Times New Roman" panose="02020603050405020304" pitchFamily="18" charset="0"/>
              </a:rPr>
              <a:t>7. </a:t>
            </a:r>
            <a:r>
              <a:rPr lang="en-US" sz="2100" spc="-130" dirty="0">
                <a:effectLst/>
                <a:latin typeface="Times New Roman" panose="02020603050405020304" pitchFamily="18" charset="0"/>
                <a:ea typeface="Trebuchet MS" panose="020B0603020202020204" pitchFamily="34" charset="0"/>
                <a:cs typeface="Times New Roman" panose="02020603050405020304" pitchFamily="18" charset="0"/>
              </a:rPr>
              <a:t>Scalability</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Adaptability</a:t>
            </a:r>
            <a:endPar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8034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Can handle large volumes of queries simultaneously, ensuring prompt responses during peak admission periods.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lgn="just">
              <a:buClr>
                <a:srgbClr val="454545"/>
              </a:buClr>
              <a:buSzPts val="1200"/>
              <a:tabLst>
                <a:tab pos="18034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Easily</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integrates</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with</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existing</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systems</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databases</a:t>
            </a:r>
            <a:endParaRPr lang="en-GB"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normAutofit lnSpcReduction="10000"/>
          </a:bodyPr>
          <a:lstStyle/>
          <a:p>
            <a:pPr marR="494030" algn="just">
              <a:lnSpc>
                <a:spcPct val="130000"/>
              </a:lnSpc>
              <a:buClr>
                <a:srgbClr val="454545"/>
              </a:buClr>
              <a:buSzPts val="1200"/>
              <a:tabLst>
                <a:tab pos="17653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develop</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centralized</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AI-powered</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Department</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Technical</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Education, Government</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Rajasthan,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handle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admission-related</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efficiently.</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R="78740" algn="just">
              <a:lnSpc>
                <a:spcPct val="130000"/>
              </a:lnSpc>
              <a:buClr>
                <a:srgbClr val="454545"/>
              </a:buClr>
              <a:buSzPts val="1200"/>
              <a:tabLst>
                <a:tab pos="19939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automate</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responses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frequently</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asked</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questions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regarding</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admissions,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eligibility</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criteria, fee structure, scholarships, hostel facilities, and placement opportunities.</a:t>
            </a:r>
            <a:endParaRPr lang="en-IN" sz="2100"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spcBef>
                <a:spcPts val="455"/>
              </a:spcBef>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enhance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experience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through</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real-time,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24/7</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assistance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with</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text</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voice-based interaction in English, with scope for regional language support like Hindi.</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R="374015" algn="just">
              <a:lnSpc>
                <a:spcPct val="130000"/>
              </a:lnSpc>
              <a:buClr>
                <a:srgbClr val="454545"/>
              </a:buClr>
              <a:buSzPts val="1200"/>
              <a:tabLst>
                <a:tab pos="202565"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reduce</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workload</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administrative</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staff</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by</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minimizing</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manual</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efforts</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addressing repetitive queries.</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R="237490" algn="just">
              <a:lnSpc>
                <a:spcPct val="130000"/>
              </a:lnSpc>
              <a:buClr>
                <a:srgbClr val="454545"/>
              </a:buClr>
              <a:buSzPts val="1200"/>
              <a:tabLst>
                <a:tab pos="19812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gather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analyze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interaction</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identifying</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common</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concerns</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improving service delivery.</a:t>
            </a:r>
            <a:endParaRPr lang="en-IN" sz="2100"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spcBef>
                <a:spcPts val="450"/>
              </a:spcBef>
            </a:pP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provide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accessible,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inclusive,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modernized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solution</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prospective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students, parents, and stakeholders.</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1.Data Collection &amp; Integration</a:t>
            </a:r>
            <a:endParaRPr lang="en-US"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2. Natural Language Processing (NLP) &amp; AI Model</a:t>
            </a:r>
            <a:endParaRPr lang="en-US"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3. Chatbot Interface &amp; User Experience (UX/UI)</a:t>
            </a:r>
            <a:endParaRPr lang="en-US"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4. Multilingual Support</a:t>
            </a:r>
            <a:endParaRPr lang="en-US"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5. Integration with Official Systems</a:t>
            </a:r>
            <a:endParaRPr lang="en-US"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6. Data Insights &amp; Analytics</a:t>
            </a:r>
            <a:endParaRPr lang="en-GB" sz="21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7777</Words>
  <Application>WPS Slides</Application>
  <PresentationFormat>Widescreen</PresentationFormat>
  <Paragraphs>182</Paragraphs>
  <Slides>16</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Verdana</vt:lpstr>
      <vt:lpstr>Verdana</vt:lpstr>
      <vt:lpstr>Cambria</vt:lpstr>
      <vt:lpstr>Arial</vt:lpstr>
      <vt:lpstr>Cambria</vt:lpstr>
      <vt:lpstr>Times New Roman</vt:lpstr>
      <vt:lpstr>Trebuchet MS</vt:lpstr>
      <vt:lpstr>Calibri</vt:lpstr>
      <vt:lpstr>Bookman Old Style</vt:lpstr>
      <vt:lpstr>Segoe Print</vt:lpstr>
      <vt:lpstr>Microsoft YaHei</vt:lpstr>
      <vt:lpstr>Arial Unicode MS</vt:lpstr>
      <vt:lpstr>Bioinformatics</vt:lpstr>
      <vt:lpstr>AI-Powered Student Assistance Chatbot for Department of Technical Education</vt:lpstr>
      <vt:lpstr>Introduction</vt:lpstr>
      <vt:lpstr>Literature Review</vt:lpstr>
      <vt:lpstr>Existing method Drawback</vt:lpstr>
      <vt:lpstr>Existing method Drawback</vt:lpstr>
      <vt:lpstr>Proposed Method</vt:lpstr>
      <vt:lpstr>Proposed Method</vt:lpstr>
      <vt:lpstr>Objectives</vt:lpstr>
      <vt:lpstr>Methodology/Modules</vt:lpstr>
      <vt:lpstr>PowerPoint 演示文稿</vt:lpstr>
      <vt:lpstr>Architecture</vt:lpstr>
      <vt:lpstr>PowerPoint 演示文稿</vt:lpstr>
      <vt:lpstr>Timeline of Project</vt:lpstr>
      <vt:lpstr>Expected Outcomes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Uma N</cp:lastModifiedBy>
  <cp:revision>20</cp:revision>
  <dcterms:created xsi:type="dcterms:W3CDTF">2023-03-16T03:26:00Z</dcterms:created>
  <dcterms:modified xsi:type="dcterms:W3CDTF">2025-05-15T10:31:13Z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F971FE7E735A4A59BECD22565DBD48C7_12</vt:lpwstr>
  </property>
  <property fmtid="{D5CDD505-2E9C-101B-9397-08002B2CF9AE}" pid="3" name="KSOProductBuildVer">
    <vt:lpwstr>1033-12.2.0.20795</vt:lpwstr>
  </property>
</Properties>
</file>